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44"/>
  </p:notesMasterIdLst>
  <p:sldIdLst>
    <p:sldId id="431" r:id="rId2"/>
    <p:sldId id="580" r:id="rId3"/>
    <p:sldId id="624" r:id="rId4"/>
    <p:sldId id="619" r:id="rId5"/>
    <p:sldId id="605" r:id="rId6"/>
    <p:sldId id="606" r:id="rId7"/>
    <p:sldId id="607" r:id="rId8"/>
    <p:sldId id="608" r:id="rId9"/>
    <p:sldId id="609" r:id="rId10"/>
    <p:sldId id="610" r:id="rId11"/>
    <p:sldId id="611" r:id="rId12"/>
    <p:sldId id="617" r:id="rId13"/>
    <p:sldId id="604" r:id="rId14"/>
    <p:sldId id="626" r:id="rId15"/>
    <p:sldId id="612" r:id="rId16"/>
    <p:sldId id="613" r:id="rId17"/>
    <p:sldId id="614" r:id="rId18"/>
    <p:sldId id="615" r:id="rId19"/>
    <p:sldId id="616" r:id="rId20"/>
    <p:sldId id="621" r:id="rId21"/>
    <p:sldId id="618" r:id="rId22"/>
    <p:sldId id="620" r:id="rId23"/>
    <p:sldId id="622" r:id="rId24"/>
    <p:sldId id="623" r:id="rId25"/>
    <p:sldId id="625"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Lst>
  <p:sldSz cx="10160000" cy="7620000"/>
  <p:notesSz cx="7620000" cy="10160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DB"/>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autoAdjust="0"/>
    <p:restoredTop sz="86527"/>
  </p:normalViewPr>
  <p:slideViewPr>
    <p:cSldViewPr snapToGrid="0" snapToObjects="1">
      <p:cViewPr varScale="1">
        <p:scale>
          <a:sx n="130" d="100"/>
          <a:sy n="130" d="100"/>
        </p:scale>
        <p:origin x="2296" y="184"/>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0113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a:t>
            </a:r>
            <a:br>
              <a:rPr lang="en-US" dirty="0"/>
            </a:br>
            <a:r>
              <a:rPr lang="en-US" dirty="0"/>
              <a:t>Time-To-Event</a:t>
            </a:r>
            <a:br>
              <a:rPr lang="en-US" dirty="0"/>
            </a:br>
            <a:r>
              <a:rPr lang="en-US" dirty="0"/>
              <a:t>Analyses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The product-limit approach</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Most survival methods rely on this concept to estimate survival as a time varying function.</a:t>
            </a:r>
          </a:p>
          <a:p>
            <a:r>
              <a:rPr lang="en-US" b="0" dirty="0"/>
              <a:t>The key thing that is going on is that </a:t>
            </a:r>
            <a:r>
              <a:rPr lang="en-US" i="1" dirty="0"/>
              <a:t>c</a:t>
            </a:r>
            <a:r>
              <a:rPr lang="en-US" b="0" i="1" dirty="0"/>
              <a:t>ensorship</a:t>
            </a:r>
            <a:r>
              <a:rPr lang="en-US" b="0" dirty="0"/>
              <a:t> is not a marker for an increased (or decreased) risk of failure (i.e., independent censoring).</a:t>
            </a:r>
          </a:p>
          <a:p>
            <a:r>
              <a:rPr lang="en-US" b="0" dirty="0"/>
              <a:t>Example – the 40 subjects who were censored at 3 years had the same risk of event within th</a:t>
            </a:r>
            <a:r>
              <a:rPr lang="en-US" dirty="0"/>
              <a:t>e 3 year period </a:t>
            </a:r>
            <a:r>
              <a:rPr lang="en-US" b="0" dirty="0"/>
              <a:t>as the 40 who were not lost to follow-up.</a:t>
            </a:r>
          </a:p>
          <a:p>
            <a:r>
              <a:rPr lang="en-US" dirty="0"/>
              <a:t>We will see that you can make this as precise as possible by adjusting the survival function every time a patient has an event, or is lost-to follow up.</a:t>
            </a:r>
            <a:endParaRPr lang="en-US" b="0" dirty="0"/>
          </a:p>
          <a:p>
            <a:endParaRPr lang="en-US" b="0" dirty="0"/>
          </a:p>
        </p:txBody>
      </p:sp>
    </p:spTree>
    <p:extLst>
      <p:ext uri="{BB962C8B-B14F-4D97-AF65-F5344CB8AC3E}">
        <p14:creationId xmlns:p14="http://schemas.microsoft.com/office/powerpoint/2010/main" val="345046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The product-limit approach</a:t>
            </a:r>
          </a:p>
        </p:txBody>
      </p:sp>
      <p:sp>
        <p:nvSpPr>
          <p:cNvPr id="4" name="TextBox 3">
            <a:extLst>
              <a:ext uri="{FF2B5EF4-FFF2-40B4-BE49-F238E27FC236}">
                <a16:creationId xmlns:a16="http://schemas.microsoft.com/office/drawing/2014/main" id="{4A9070FD-C21E-CC49-56F6-0B947E51294B}"/>
              </a:ext>
            </a:extLst>
          </p:cNvPr>
          <p:cNvSpPr txBox="1"/>
          <p:nvPr/>
        </p:nvSpPr>
        <p:spPr>
          <a:xfrm>
            <a:off x="1615952" y="4026594"/>
            <a:ext cx="870751" cy="369332"/>
          </a:xfrm>
          <a:prstGeom prst="rect">
            <a:avLst/>
          </a:prstGeom>
          <a:noFill/>
        </p:spPr>
        <p:txBody>
          <a:bodyPr wrap="none" rtlCol="0">
            <a:spAutoFit/>
          </a:bodyPr>
          <a:lstStyle/>
          <a:p>
            <a:pPr algn="ctr"/>
            <a:r>
              <a:rPr lang="en-US" sz="1800" dirty="0"/>
              <a:t>N=100</a:t>
            </a:r>
          </a:p>
        </p:txBody>
      </p:sp>
      <p:cxnSp>
        <p:nvCxnSpPr>
          <p:cNvPr id="8" name="Straight Connector 7">
            <a:extLst>
              <a:ext uri="{FF2B5EF4-FFF2-40B4-BE49-F238E27FC236}">
                <a16:creationId xmlns:a16="http://schemas.microsoft.com/office/drawing/2014/main" id="{CEB4A2C1-D4F4-7818-8739-D3B17E138F4B}"/>
              </a:ext>
            </a:extLst>
          </p:cNvPr>
          <p:cNvCxnSpPr/>
          <p:nvPr/>
        </p:nvCxnSpPr>
        <p:spPr>
          <a:xfrm>
            <a:off x="2681056" y="4243526"/>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290F66-0C07-9452-2D9C-38871ADA110D}"/>
              </a:ext>
            </a:extLst>
          </p:cNvPr>
          <p:cNvSpPr txBox="1"/>
          <p:nvPr/>
        </p:nvSpPr>
        <p:spPr>
          <a:xfrm>
            <a:off x="2950545" y="3627099"/>
            <a:ext cx="1486304" cy="369332"/>
          </a:xfrm>
          <a:prstGeom prst="rect">
            <a:avLst/>
          </a:prstGeom>
          <a:noFill/>
        </p:spPr>
        <p:txBody>
          <a:bodyPr wrap="none" rtlCol="0">
            <a:spAutoFit/>
          </a:bodyPr>
          <a:lstStyle/>
          <a:p>
            <a:pPr algn="ctr"/>
            <a:r>
              <a:rPr lang="en-US" sz="1800" i="1" dirty="0"/>
              <a:t>N=20 events</a:t>
            </a:r>
          </a:p>
        </p:txBody>
      </p:sp>
      <p:sp>
        <p:nvSpPr>
          <p:cNvPr id="10" name="TextBox 9">
            <a:extLst>
              <a:ext uri="{FF2B5EF4-FFF2-40B4-BE49-F238E27FC236}">
                <a16:creationId xmlns:a16="http://schemas.microsoft.com/office/drawing/2014/main" id="{423196B7-A38C-A22A-C1C5-DB701B3CB7DF}"/>
              </a:ext>
            </a:extLst>
          </p:cNvPr>
          <p:cNvSpPr txBox="1"/>
          <p:nvPr/>
        </p:nvSpPr>
        <p:spPr>
          <a:xfrm>
            <a:off x="2681056" y="4768788"/>
            <a:ext cx="2672526" cy="923330"/>
          </a:xfrm>
          <a:prstGeom prst="rect">
            <a:avLst/>
          </a:prstGeom>
          <a:noFill/>
        </p:spPr>
        <p:txBody>
          <a:bodyPr wrap="none" rtlCol="0">
            <a:spAutoFit/>
          </a:bodyPr>
          <a:lstStyle/>
          <a:p>
            <a:pPr algn="ctr"/>
            <a:r>
              <a:rPr lang="en-US" sz="1800" dirty="0"/>
              <a:t>N=40 lost, assumed</a:t>
            </a:r>
          </a:p>
          <a:p>
            <a:pPr algn="ctr"/>
            <a:r>
              <a:rPr lang="en-US" sz="1800" dirty="0"/>
              <a:t>to have survived until</a:t>
            </a:r>
          </a:p>
          <a:p>
            <a:pPr algn="ctr"/>
            <a:r>
              <a:rPr lang="en-US" sz="1800" i="1" dirty="0"/>
              <a:t>just before end of period</a:t>
            </a:r>
          </a:p>
        </p:txBody>
      </p:sp>
      <p:cxnSp>
        <p:nvCxnSpPr>
          <p:cNvPr id="13" name="Straight Connector 12">
            <a:extLst>
              <a:ext uri="{FF2B5EF4-FFF2-40B4-BE49-F238E27FC236}">
                <a16:creationId xmlns:a16="http://schemas.microsoft.com/office/drawing/2014/main" id="{11753DF0-0C66-5B41-B668-EAB99F0D9D6E}"/>
              </a:ext>
            </a:extLst>
          </p:cNvPr>
          <p:cNvCxnSpPr/>
          <p:nvPr/>
        </p:nvCxnSpPr>
        <p:spPr>
          <a:xfrm>
            <a:off x="5326601" y="402659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0A3CDA-76F7-F286-F398-A01DB6466533}"/>
              </a:ext>
            </a:extLst>
          </p:cNvPr>
          <p:cNvSpPr txBox="1"/>
          <p:nvPr/>
        </p:nvSpPr>
        <p:spPr>
          <a:xfrm>
            <a:off x="5076036" y="4399456"/>
            <a:ext cx="466795" cy="369332"/>
          </a:xfrm>
          <a:prstGeom prst="rect">
            <a:avLst/>
          </a:prstGeom>
          <a:noFill/>
        </p:spPr>
        <p:txBody>
          <a:bodyPr wrap="none" rtlCol="0">
            <a:spAutoFit/>
          </a:bodyPr>
          <a:lstStyle/>
          <a:p>
            <a:pPr algn="ctr"/>
            <a:r>
              <a:rPr lang="en-US" sz="1800" dirty="0"/>
              <a:t>Y3</a:t>
            </a:r>
          </a:p>
        </p:txBody>
      </p:sp>
      <p:sp>
        <p:nvSpPr>
          <p:cNvPr id="15" name="TextBox 14">
            <a:extLst>
              <a:ext uri="{FF2B5EF4-FFF2-40B4-BE49-F238E27FC236}">
                <a16:creationId xmlns:a16="http://schemas.microsoft.com/office/drawing/2014/main" id="{0BDA3998-473E-045D-8DCF-F1DA1814189A}"/>
              </a:ext>
            </a:extLst>
          </p:cNvPr>
          <p:cNvSpPr txBox="1"/>
          <p:nvPr/>
        </p:nvSpPr>
        <p:spPr>
          <a:xfrm>
            <a:off x="7135655" y="4399456"/>
            <a:ext cx="466795" cy="369332"/>
          </a:xfrm>
          <a:prstGeom prst="rect">
            <a:avLst/>
          </a:prstGeom>
          <a:noFill/>
        </p:spPr>
        <p:txBody>
          <a:bodyPr wrap="none" rtlCol="0">
            <a:spAutoFit/>
          </a:bodyPr>
          <a:lstStyle/>
          <a:p>
            <a:pPr algn="ctr"/>
            <a:r>
              <a:rPr lang="en-US" sz="1800" dirty="0"/>
              <a:t>Y5</a:t>
            </a:r>
          </a:p>
        </p:txBody>
      </p:sp>
      <p:cxnSp>
        <p:nvCxnSpPr>
          <p:cNvPr id="16" name="Straight Connector 15">
            <a:extLst>
              <a:ext uri="{FF2B5EF4-FFF2-40B4-BE49-F238E27FC236}">
                <a16:creationId xmlns:a16="http://schemas.microsoft.com/office/drawing/2014/main" id="{42907BB0-5D61-74C6-E890-17B514E6D5B9}"/>
              </a:ext>
            </a:extLst>
          </p:cNvPr>
          <p:cNvCxnSpPr/>
          <p:nvPr/>
        </p:nvCxnSpPr>
        <p:spPr>
          <a:xfrm>
            <a:off x="7270811" y="402659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7E9399-C4EE-BAA8-D2D9-0F28639676F5}"/>
              </a:ext>
            </a:extLst>
          </p:cNvPr>
          <p:cNvSpPr txBox="1"/>
          <p:nvPr/>
        </p:nvSpPr>
        <p:spPr>
          <a:xfrm>
            <a:off x="5642455" y="3627099"/>
            <a:ext cx="1358064" cy="369332"/>
          </a:xfrm>
          <a:prstGeom prst="rect">
            <a:avLst/>
          </a:prstGeom>
          <a:noFill/>
        </p:spPr>
        <p:txBody>
          <a:bodyPr wrap="none" rtlCol="0">
            <a:spAutoFit/>
          </a:bodyPr>
          <a:lstStyle/>
          <a:p>
            <a:pPr algn="ctr"/>
            <a:r>
              <a:rPr lang="en-US" sz="1800" i="1" dirty="0"/>
              <a:t>N=5 events</a:t>
            </a:r>
          </a:p>
        </p:txBody>
      </p:sp>
      <p:sp>
        <p:nvSpPr>
          <p:cNvPr id="18" name="TextBox 17">
            <a:extLst>
              <a:ext uri="{FF2B5EF4-FFF2-40B4-BE49-F238E27FC236}">
                <a16:creationId xmlns:a16="http://schemas.microsoft.com/office/drawing/2014/main" id="{AD31FF6C-94E8-0778-F89D-40494938894F}"/>
              </a:ext>
            </a:extLst>
          </p:cNvPr>
          <p:cNvSpPr txBox="1"/>
          <p:nvPr/>
        </p:nvSpPr>
        <p:spPr>
          <a:xfrm>
            <a:off x="5188197" y="3158401"/>
            <a:ext cx="2178802" cy="369332"/>
          </a:xfrm>
          <a:prstGeom prst="rect">
            <a:avLst/>
          </a:prstGeom>
          <a:noFill/>
        </p:spPr>
        <p:txBody>
          <a:bodyPr wrap="none" rtlCol="0">
            <a:spAutoFit/>
          </a:bodyPr>
          <a:lstStyle/>
          <a:p>
            <a:pPr algn="ctr"/>
            <a:r>
              <a:rPr lang="en-US" sz="1800" dirty="0"/>
              <a:t>N=40 still in risk set</a:t>
            </a:r>
          </a:p>
        </p:txBody>
      </p:sp>
      <p:sp>
        <p:nvSpPr>
          <p:cNvPr id="19" name="TextBox 18">
            <a:extLst>
              <a:ext uri="{FF2B5EF4-FFF2-40B4-BE49-F238E27FC236}">
                <a16:creationId xmlns:a16="http://schemas.microsoft.com/office/drawing/2014/main" id="{0BDA5A6A-AEBE-A92A-AC03-69E21A47BC68}"/>
              </a:ext>
            </a:extLst>
          </p:cNvPr>
          <p:cNvSpPr txBox="1"/>
          <p:nvPr/>
        </p:nvSpPr>
        <p:spPr>
          <a:xfrm>
            <a:off x="2792714" y="3158401"/>
            <a:ext cx="1909497" cy="369332"/>
          </a:xfrm>
          <a:prstGeom prst="rect">
            <a:avLst/>
          </a:prstGeom>
          <a:noFill/>
        </p:spPr>
        <p:txBody>
          <a:bodyPr wrap="none" rtlCol="0">
            <a:spAutoFit/>
          </a:bodyPr>
          <a:lstStyle/>
          <a:p>
            <a:pPr algn="ctr"/>
            <a:r>
              <a:rPr lang="en-US" sz="1800" dirty="0"/>
              <a:t>N=100 in risk set</a:t>
            </a:r>
          </a:p>
        </p:txBody>
      </p:sp>
    </p:spTree>
    <p:extLst>
      <p:ext uri="{BB962C8B-B14F-4D97-AF65-F5344CB8AC3E}">
        <p14:creationId xmlns:p14="http://schemas.microsoft.com/office/powerpoint/2010/main" val="31924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The product-limit approach</a:t>
            </a:r>
          </a:p>
        </p:txBody>
      </p:sp>
      <p:sp>
        <p:nvSpPr>
          <p:cNvPr id="4" name="TextBox 3">
            <a:extLst>
              <a:ext uri="{FF2B5EF4-FFF2-40B4-BE49-F238E27FC236}">
                <a16:creationId xmlns:a16="http://schemas.microsoft.com/office/drawing/2014/main" id="{4A9070FD-C21E-CC49-56F6-0B947E51294B}"/>
              </a:ext>
            </a:extLst>
          </p:cNvPr>
          <p:cNvSpPr txBox="1"/>
          <p:nvPr/>
        </p:nvSpPr>
        <p:spPr>
          <a:xfrm>
            <a:off x="1615952" y="4026594"/>
            <a:ext cx="870751" cy="369332"/>
          </a:xfrm>
          <a:prstGeom prst="rect">
            <a:avLst/>
          </a:prstGeom>
          <a:noFill/>
        </p:spPr>
        <p:txBody>
          <a:bodyPr wrap="none" rtlCol="0">
            <a:spAutoFit/>
          </a:bodyPr>
          <a:lstStyle/>
          <a:p>
            <a:pPr algn="ctr"/>
            <a:r>
              <a:rPr lang="en-US" sz="1800" dirty="0"/>
              <a:t>N=100</a:t>
            </a:r>
          </a:p>
        </p:txBody>
      </p:sp>
      <p:cxnSp>
        <p:nvCxnSpPr>
          <p:cNvPr id="8" name="Straight Connector 7">
            <a:extLst>
              <a:ext uri="{FF2B5EF4-FFF2-40B4-BE49-F238E27FC236}">
                <a16:creationId xmlns:a16="http://schemas.microsoft.com/office/drawing/2014/main" id="{CEB4A2C1-D4F4-7818-8739-D3B17E138F4B}"/>
              </a:ext>
            </a:extLst>
          </p:cNvPr>
          <p:cNvCxnSpPr/>
          <p:nvPr/>
        </p:nvCxnSpPr>
        <p:spPr>
          <a:xfrm>
            <a:off x="2681056" y="4243526"/>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290F66-0C07-9452-2D9C-38871ADA110D}"/>
              </a:ext>
            </a:extLst>
          </p:cNvPr>
          <p:cNvSpPr txBox="1"/>
          <p:nvPr/>
        </p:nvSpPr>
        <p:spPr>
          <a:xfrm>
            <a:off x="2950545" y="3627099"/>
            <a:ext cx="1486304" cy="369332"/>
          </a:xfrm>
          <a:prstGeom prst="rect">
            <a:avLst/>
          </a:prstGeom>
          <a:noFill/>
        </p:spPr>
        <p:txBody>
          <a:bodyPr wrap="none" rtlCol="0">
            <a:spAutoFit/>
          </a:bodyPr>
          <a:lstStyle/>
          <a:p>
            <a:pPr algn="ctr"/>
            <a:r>
              <a:rPr lang="en-US" sz="1800" i="1" dirty="0"/>
              <a:t>N=20 events</a:t>
            </a:r>
          </a:p>
        </p:txBody>
      </p:sp>
      <p:sp>
        <p:nvSpPr>
          <p:cNvPr id="10" name="TextBox 9">
            <a:extLst>
              <a:ext uri="{FF2B5EF4-FFF2-40B4-BE49-F238E27FC236}">
                <a16:creationId xmlns:a16="http://schemas.microsoft.com/office/drawing/2014/main" id="{423196B7-A38C-A22A-C1C5-DB701B3CB7DF}"/>
              </a:ext>
            </a:extLst>
          </p:cNvPr>
          <p:cNvSpPr txBox="1"/>
          <p:nvPr/>
        </p:nvSpPr>
        <p:spPr>
          <a:xfrm>
            <a:off x="2681056" y="4768788"/>
            <a:ext cx="2672526" cy="923330"/>
          </a:xfrm>
          <a:prstGeom prst="rect">
            <a:avLst/>
          </a:prstGeom>
          <a:noFill/>
        </p:spPr>
        <p:txBody>
          <a:bodyPr wrap="none" rtlCol="0">
            <a:spAutoFit/>
          </a:bodyPr>
          <a:lstStyle/>
          <a:p>
            <a:pPr algn="ctr"/>
            <a:r>
              <a:rPr lang="en-US" sz="1800" dirty="0"/>
              <a:t>N=40 lost, assumed</a:t>
            </a:r>
          </a:p>
          <a:p>
            <a:pPr algn="ctr"/>
            <a:r>
              <a:rPr lang="en-US" sz="1800" dirty="0"/>
              <a:t>to have survived until</a:t>
            </a:r>
          </a:p>
          <a:p>
            <a:pPr algn="ctr"/>
            <a:r>
              <a:rPr lang="en-US" sz="1800" i="1" dirty="0"/>
              <a:t>just before end of period</a:t>
            </a:r>
          </a:p>
        </p:txBody>
      </p:sp>
      <p:cxnSp>
        <p:nvCxnSpPr>
          <p:cNvPr id="13" name="Straight Connector 12">
            <a:extLst>
              <a:ext uri="{FF2B5EF4-FFF2-40B4-BE49-F238E27FC236}">
                <a16:creationId xmlns:a16="http://schemas.microsoft.com/office/drawing/2014/main" id="{11753DF0-0C66-5B41-B668-EAB99F0D9D6E}"/>
              </a:ext>
            </a:extLst>
          </p:cNvPr>
          <p:cNvCxnSpPr/>
          <p:nvPr/>
        </p:nvCxnSpPr>
        <p:spPr>
          <a:xfrm>
            <a:off x="5326601" y="402659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0A3CDA-76F7-F286-F398-A01DB6466533}"/>
              </a:ext>
            </a:extLst>
          </p:cNvPr>
          <p:cNvSpPr txBox="1"/>
          <p:nvPr/>
        </p:nvSpPr>
        <p:spPr>
          <a:xfrm>
            <a:off x="5076036" y="4399456"/>
            <a:ext cx="466795" cy="369332"/>
          </a:xfrm>
          <a:prstGeom prst="rect">
            <a:avLst/>
          </a:prstGeom>
          <a:noFill/>
        </p:spPr>
        <p:txBody>
          <a:bodyPr wrap="none" rtlCol="0">
            <a:spAutoFit/>
          </a:bodyPr>
          <a:lstStyle/>
          <a:p>
            <a:pPr algn="ctr"/>
            <a:r>
              <a:rPr lang="en-US" sz="1800" dirty="0"/>
              <a:t>Y3</a:t>
            </a:r>
          </a:p>
        </p:txBody>
      </p:sp>
      <p:sp>
        <p:nvSpPr>
          <p:cNvPr id="15" name="TextBox 14">
            <a:extLst>
              <a:ext uri="{FF2B5EF4-FFF2-40B4-BE49-F238E27FC236}">
                <a16:creationId xmlns:a16="http://schemas.microsoft.com/office/drawing/2014/main" id="{0BDA3998-473E-045D-8DCF-F1DA1814189A}"/>
              </a:ext>
            </a:extLst>
          </p:cNvPr>
          <p:cNvSpPr txBox="1"/>
          <p:nvPr/>
        </p:nvSpPr>
        <p:spPr>
          <a:xfrm>
            <a:off x="7135655" y="4399456"/>
            <a:ext cx="466795" cy="369332"/>
          </a:xfrm>
          <a:prstGeom prst="rect">
            <a:avLst/>
          </a:prstGeom>
          <a:noFill/>
        </p:spPr>
        <p:txBody>
          <a:bodyPr wrap="none" rtlCol="0">
            <a:spAutoFit/>
          </a:bodyPr>
          <a:lstStyle/>
          <a:p>
            <a:pPr algn="ctr"/>
            <a:r>
              <a:rPr lang="en-US" sz="1800" dirty="0"/>
              <a:t>Y5</a:t>
            </a:r>
          </a:p>
        </p:txBody>
      </p:sp>
      <p:cxnSp>
        <p:nvCxnSpPr>
          <p:cNvPr id="16" name="Straight Connector 15">
            <a:extLst>
              <a:ext uri="{FF2B5EF4-FFF2-40B4-BE49-F238E27FC236}">
                <a16:creationId xmlns:a16="http://schemas.microsoft.com/office/drawing/2014/main" id="{42907BB0-5D61-74C6-E890-17B514E6D5B9}"/>
              </a:ext>
            </a:extLst>
          </p:cNvPr>
          <p:cNvCxnSpPr/>
          <p:nvPr/>
        </p:nvCxnSpPr>
        <p:spPr>
          <a:xfrm>
            <a:off x="7270811" y="402659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7E9399-C4EE-BAA8-D2D9-0F28639676F5}"/>
              </a:ext>
            </a:extLst>
          </p:cNvPr>
          <p:cNvSpPr txBox="1"/>
          <p:nvPr/>
        </p:nvSpPr>
        <p:spPr>
          <a:xfrm>
            <a:off x="5642455" y="3627099"/>
            <a:ext cx="1358064" cy="369332"/>
          </a:xfrm>
          <a:prstGeom prst="rect">
            <a:avLst/>
          </a:prstGeom>
          <a:noFill/>
        </p:spPr>
        <p:txBody>
          <a:bodyPr wrap="none" rtlCol="0">
            <a:spAutoFit/>
          </a:bodyPr>
          <a:lstStyle/>
          <a:p>
            <a:pPr algn="ctr"/>
            <a:r>
              <a:rPr lang="en-US" sz="1800" i="1" dirty="0"/>
              <a:t>N=5 events</a:t>
            </a:r>
          </a:p>
        </p:txBody>
      </p:sp>
      <p:sp>
        <p:nvSpPr>
          <p:cNvPr id="18" name="TextBox 17">
            <a:extLst>
              <a:ext uri="{FF2B5EF4-FFF2-40B4-BE49-F238E27FC236}">
                <a16:creationId xmlns:a16="http://schemas.microsoft.com/office/drawing/2014/main" id="{AD31FF6C-94E8-0778-F89D-40494938894F}"/>
              </a:ext>
            </a:extLst>
          </p:cNvPr>
          <p:cNvSpPr txBox="1"/>
          <p:nvPr/>
        </p:nvSpPr>
        <p:spPr>
          <a:xfrm>
            <a:off x="5188197" y="3158401"/>
            <a:ext cx="2178802" cy="369332"/>
          </a:xfrm>
          <a:prstGeom prst="rect">
            <a:avLst/>
          </a:prstGeom>
          <a:noFill/>
        </p:spPr>
        <p:txBody>
          <a:bodyPr wrap="none" rtlCol="0">
            <a:spAutoFit/>
          </a:bodyPr>
          <a:lstStyle/>
          <a:p>
            <a:pPr algn="ctr"/>
            <a:r>
              <a:rPr lang="en-US" sz="1800" dirty="0"/>
              <a:t>N=40 still in risk set</a:t>
            </a:r>
          </a:p>
        </p:txBody>
      </p:sp>
      <p:sp>
        <p:nvSpPr>
          <p:cNvPr id="19" name="TextBox 18">
            <a:extLst>
              <a:ext uri="{FF2B5EF4-FFF2-40B4-BE49-F238E27FC236}">
                <a16:creationId xmlns:a16="http://schemas.microsoft.com/office/drawing/2014/main" id="{0BDA5A6A-AEBE-A92A-AC03-69E21A47BC68}"/>
              </a:ext>
            </a:extLst>
          </p:cNvPr>
          <p:cNvSpPr txBox="1"/>
          <p:nvPr/>
        </p:nvSpPr>
        <p:spPr>
          <a:xfrm>
            <a:off x="2792714" y="3158401"/>
            <a:ext cx="1909497" cy="369332"/>
          </a:xfrm>
          <a:prstGeom prst="rect">
            <a:avLst/>
          </a:prstGeom>
          <a:noFill/>
        </p:spPr>
        <p:txBody>
          <a:bodyPr wrap="none" rtlCol="0">
            <a:spAutoFit/>
          </a:bodyPr>
          <a:lstStyle/>
          <a:p>
            <a:pPr algn="ctr"/>
            <a:r>
              <a:rPr lang="en-US" sz="1800" dirty="0"/>
              <a:t>N=100 in risk set</a:t>
            </a:r>
          </a:p>
        </p:txBody>
      </p:sp>
      <p:sp>
        <p:nvSpPr>
          <p:cNvPr id="2" name="TextBox 1">
            <a:extLst>
              <a:ext uri="{FF2B5EF4-FFF2-40B4-BE49-F238E27FC236}">
                <a16:creationId xmlns:a16="http://schemas.microsoft.com/office/drawing/2014/main" id="{559C782E-E313-76D6-04D3-9FE56B98289A}"/>
              </a:ext>
            </a:extLst>
          </p:cNvPr>
          <p:cNvSpPr txBox="1"/>
          <p:nvPr/>
        </p:nvSpPr>
        <p:spPr>
          <a:xfrm>
            <a:off x="3245318" y="6171460"/>
            <a:ext cx="1544013" cy="646331"/>
          </a:xfrm>
          <a:prstGeom prst="rect">
            <a:avLst/>
          </a:prstGeom>
          <a:noFill/>
        </p:spPr>
        <p:txBody>
          <a:bodyPr wrap="none" rtlCol="0">
            <a:spAutoFit/>
          </a:bodyPr>
          <a:lstStyle/>
          <a:p>
            <a:pPr algn="ctr"/>
            <a:r>
              <a:rPr lang="en-US" sz="1800" dirty="0"/>
              <a:t>P(Survived3)</a:t>
            </a:r>
          </a:p>
          <a:p>
            <a:pPr algn="ctr"/>
            <a:r>
              <a:rPr lang="en-US" sz="1800" dirty="0"/>
              <a:t>= 80/100=0.8</a:t>
            </a:r>
            <a:endParaRPr lang="en-US" sz="1800" i="1" dirty="0"/>
          </a:p>
        </p:txBody>
      </p:sp>
      <p:sp>
        <p:nvSpPr>
          <p:cNvPr id="3" name="TextBox 2">
            <a:extLst>
              <a:ext uri="{FF2B5EF4-FFF2-40B4-BE49-F238E27FC236}">
                <a16:creationId xmlns:a16="http://schemas.microsoft.com/office/drawing/2014/main" id="{E60DE734-E409-3704-EC47-C29C79BDE9D0}"/>
              </a:ext>
            </a:extLst>
          </p:cNvPr>
          <p:cNvSpPr txBox="1"/>
          <p:nvPr/>
        </p:nvSpPr>
        <p:spPr>
          <a:xfrm>
            <a:off x="5201273" y="6171460"/>
            <a:ext cx="2603598" cy="646331"/>
          </a:xfrm>
          <a:prstGeom prst="rect">
            <a:avLst/>
          </a:prstGeom>
          <a:noFill/>
        </p:spPr>
        <p:txBody>
          <a:bodyPr wrap="none" rtlCol="0">
            <a:spAutoFit/>
          </a:bodyPr>
          <a:lstStyle/>
          <a:p>
            <a:pPr algn="ctr"/>
            <a:r>
              <a:rPr lang="en-US" sz="1800" dirty="0"/>
              <a:t>P(Survived5|Survived3)</a:t>
            </a:r>
          </a:p>
          <a:p>
            <a:pPr algn="ctr"/>
            <a:r>
              <a:rPr lang="en-US" sz="1800" dirty="0"/>
              <a:t>= 35/40=0.875</a:t>
            </a:r>
            <a:endParaRPr lang="en-US" sz="1800" i="1" dirty="0"/>
          </a:p>
        </p:txBody>
      </p:sp>
      <p:sp>
        <p:nvSpPr>
          <p:cNvPr id="7" name="TextBox 6">
            <a:extLst>
              <a:ext uri="{FF2B5EF4-FFF2-40B4-BE49-F238E27FC236}">
                <a16:creationId xmlns:a16="http://schemas.microsoft.com/office/drawing/2014/main" id="{C6C19B8A-E6FF-7CC0-89EB-1B607A9FE0BD}"/>
              </a:ext>
            </a:extLst>
          </p:cNvPr>
          <p:cNvSpPr txBox="1"/>
          <p:nvPr/>
        </p:nvSpPr>
        <p:spPr>
          <a:xfrm>
            <a:off x="8170326" y="6171460"/>
            <a:ext cx="1745991" cy="646331"/>
          </a:xfrm>
          <a:prstGeom prst="rect">
            <a:avLst/>
          </a:prstGeom>
          <a:noFill/>
        </p:spPr>
        <p:txBody>
          <a:bodyPr wrap="none" rtlCol="0">
            <a:spAutoFit/>
          </a:bodyPr>
          <a:lstStyle/>
          <a:p>
            <a:pPr algn="ctr"/>
            <a:r>
              <a:rPr lang="en-US" sz="1800" dirty="0"/>
              <a:t>P(Survived5)=</a:t>
            </a:r>
          </a:p>
          <a:p>
            <a:pPr algn="ctr"/>
            <a:r>
              <a:rPr lang="en-US" sz="1800" dirty="0"/>
              <a:t>0.8•0.875=0.70</a:t>
            </a:r>
          </a:p>
        </p:txBody>
      </p:sp>
    </p:spTree>
    <p:extLst>
      <p:ext uri="{BB962C8B-B14F-4D97-AF65-F5344CB8AC3E}">
        <p14:creationId xmlns:p14="http://schemas.microsoft.com/office/powerpoint/2010/main" val="338791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Two key measures in survival analysis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The survival function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defined as the probability of surviving at least to time t. The hazard function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is the conditional probability of dying at time t having survived to that time.</a:t>
                </a:r>
              </a:p>
              <a:p>
                <a:r>
                  <a:rPr lang="en-US" dirty="0"/>
                  <a:t>Hazard function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a measure of instantaneous event rate, or the probability that the time to the event </a:t>
                </a:r>
                <a14:m>
                  <m:oMath xmlns:m="http://schemas.openxmlformats.org/officeDocument/2006/math">
                    <m:r>
                      <a:rPr lang="en-US" b="0" i="1" smtClean="0">
                        <a:latin typeface="Cambria Math" panose="02040503050406030204" pitchFamily="18" charset="0"/>
                      </a:rPr>
                      <m:t>𝑇</m:t>
                    </m:r>
                  </m:oMath>
                </a14:m>
                <a:r>
                  <a:rPr lang="en-US" dirty="0"/>
                  <a:t> will be within a window </a:t>
                </a: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oMath>
                </a14:m>
                <a:r>
                  <a:rPr lang="en-US" dirty="0"/>
                  <a:t>:</a:t>
                </a: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m:rPr>
                          <m:sty m:val="p"/>
                        </m:rPr>
                        <a:rPr lang="en-US" b="0" i="0" smtClean="0">
                          <a:latin typeface="Cambria Math" panose="02040503050406030204" pitchFamily="18" charset="0"/>
                        </a:rPr>
                        <m:t>lim</m:t>
                      </m:r>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num>
                        <m:den>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den>
                      </m:f>
                    </m:oMath>
                  </m:oMathPara>
                </a14:m>
                <a:endParaRPr lang="en-US" dirty="0"/>
              </a:p>
              <a:p>
                <a:r>
                  <a:rPr lang="en-US" dirty="0"/>
                  <a:t>Survival function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the the probability of surviving past time </a:t>
                </a:r>
                <a14:m>
                  <m:oMath xmlns:m="http://schemas.openxmlformats.org/officeDocument/2006/math">
                    <m:r>
                      <a:rPr lang="en-US" b="0" i="1" smtClean="0">
                        <a:latin typeface="Cambria Math" panose="02040503050406030204" pitchFamily="18" charset="0"/>
                      </a:rPr>
                      <m:t>𝑡</m:t>
                    </m:r>
                  </m:oMath>
                </a14:m>
                <a:r>
                  <a:rPr lang="en-US" dirty="0"/>
                  <a:t>:</a:t>
                </a: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&gt;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p>
                <a:r>
                  <a:rPr lang="en-US" dirty="0"/>
                  <a:t>These are directly related:</a:t>
                </a: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func>
                        </m:e>
                      </m:d>
                    </m:oMath>
                  </m:oMathPara>
                </a14:m>
                <a:endParaRPr lang="en-US" dirty="0"/>
              </a:p>
            </p:txBody>
          </p:sp>
        </mc:Choice>
        <mc:Fallback xmlns="">
          <p:sp>
            <p:nvSpPr>
              <p:cNvPr id="7" name="Content Placeholder 6">
                <a:extLst>
                  <a:ext uri="{FF2B5EF4-FFF2-40B4-BE49-F238E27FC236}">
                    <a16:creationId xmlns:a16="http://schemas.microsoft.com/office/drawing/2014/main" id="{2DAB4B66-958D-A94C-A516-FAF57D7288FA}"/>
                  </a:ext>
                </a:extLst>
              </p:cNvPr>
              <p:cNvSpPr>
                <a:spLocks noGrp="1" noRot="1" noChangeAspect="1" noMove="1" noResize="1" noEditPoints="1" noAdjustHandles="1" noChangeArrowheads="1" noChangeShapeType="1" noTextEdit="1"/>
              </p:cNvSpPr>
              <p:nvPr>
                <p:ph idx="1"/>
              </p:nvPr>
            </p:nvSpPr>
            <p:spPr>
              <a:blipFill>
                <a:blip r:embed="rId2"/>
                <a:stretch>
                  <a:fillRect r="-1014"/>
                </a:stretch>
              </a:blipFill>
            </p:spPr>
            <p:txBody>
              <a:bodyPr/>
              <a:lstStyle/>
              <a:p>
                <a:r>
                  <a:rPr lang="en-US">
                    <a:noFill/>
                  </a:rPr>
                  <a:t> </a:t>
                </a:r>
              </a:p>
            </p:txBody>
          </p:sp>
        </mc:Fallback>
      </mc:AlternateContent>
    </p:spTree>
    <p:extLst>
      <p:ext uri="{BB962C8B-B14F-4D97-AF65-F5344CB8AC3E}">
        <p14:creationId xmlns:p14="http://schemas.microsoft.com/office/powerpoint/2010/main" val="2752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Estimating survival</a:t>
            </a:r>
          </a:p>
          <a:p>
            <a:r>
              <a:rPr lang="en-US" dirty="0"/>
              <a:t>Kaplan-Meier and the Survival function</a:t>
            </a:r>
          </a:p>
          <a:p>
            <a:r>
              <a:rPr lang="en-US" dirty="0"/>
              <a:t>Comparing Survival Curves</a:t>
            </a:r>
          </a:p>
          <a:p>
            <a:r>
              <a:rPr lang="en-US" dirty="0"/>
              <a:t>Cox Proportional Hazards</a:t>
            </a:r>
          </a:p>
          <a:p>
            <a:r>
              <a:rPr lang="en-US" dirty="0"/>
              <a:t>Anderson-Gill</a:t>
            </a:r>
          </a:p>
        </p:txBody>
      </p:sp>
    </p:spTree>
    <p:extLst>
      <p:ext uri="{BB962C8B-B14F-4D97-AF65-F5344CB8AC3E}">
        <p14:creationId xmlns:p14="http://schemas.microsoft.com/office/powerpoint/2010/main" val="365095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Estimating the Survival function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There are two main ways to estimate overall the Survival function, which are good to know about but not as useful in practice as the </a:t>
            </a:r>
            <a:r>
              <a:rPr lang="en-US" i="1" dirty="0"/>
              <a:t>Cox</a:t>
            </a:r>
            <a:r>
              <a:rPr lang="en-US" dirty="0"/>
              <a:t> model, which we will discuss shortly.</a:t>
            </a:r>
            <a:endParaRPr lang="en-US" b="0" dirty="0"/>
          </a:p>
        </p:txBody>
      </p:sp>
    </p:spTree>
    <p:extLst>
      <p:ext uri="{BB962C8B-B14F-4D97-AF65-F5344CB8AC3E}">
        <p14:creationId xmlns:p14="http://schemas.microsoft.com/office/powerpoint/2010/main" val="310566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Estimating the Survival function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Kaplan-Meier</a:t>
            </a:r>
          </a:p>
          <a:p>
            <a:pPr lvl="1"/>
            <a:r>
              <a:rPr lang="en-US" b="0" dirty="0"/>
              <a:t>Time intervals are determined by each event-time in the data.</a:t>
            </a:r>
          </a:p>
          <a:p>
            <a:pPr lvl="1"/>
            <a:r>
              <a:rPr lang="en-US" b="0" dirty="0"/>
              <a:t>Every time of event is used to begin a new time interval.</a:t>
            </a:r>
          </a:p>
          <a:p>
            <a:pPr lvl="1"/>
            <a:r>
              <a:rPr lang="en-US" b="0" dirty="0"/>
              <a:t>If a subject is censored at the beginning (or middle) of a time interval, then that subject is assumed to have survived that interval. The censored subject leaves the risk set for subsequent intervals.</a:t>
            </a:r>
          </a:p>
          <a:p>
            <a:pPr lvl="1"/>
            <a:r>
              <a:rPr lang="en-US" b="0" dirty="0"/>
              <a:t>Use product limit approach to estimate survival function.</a:t>
            </a:r>
          </a:p>
          <a:p>
            <a:r>
              <a:rPr lang="en-US" dirty="0"/>
              <a:t>Life Table</a:t>
            </a:r>
          </a:p>
          <a:p>
            <a:pPr lvl="1"/>
            <a:r>
              <a:rPr lang="en-US" b="0" dirty="0"/>
              <a:t>Time intervals are determined arbitrarily by the user. Decade of life is common.</a:t>
            </a:r>
          </a:p>
          <a:p>
            <a:pPr lvl="1"/>
            <a:r>
              <a:rPr lang="en-US" b="0" dirty="0"/>
              <a:t>If a subject is censored at the beginning (or middle) of a time interval, then that subject is assumed to have survived that interval but only contributes one-half to the risk set. The censored subject leaves the risk set for subsequent intervals.</a:t>
            </a:r>
          </a:p>
          <a:p>
            <a:pPr lvl="1"/>
            <a:r>
              <a:rPr lang="en-US" b="0" dirty="0"/>
              <a:t>Use product limit approach to estimate survival function.</a:t>
            </a:r>
          </a:p>
        </p:txBody>
      </p:sp>
    </p:spTree>
    <p:extLst>
      <p:ext uri="{BB962C8B-B14F-4D97-AF65-F5344CB8AC3E}">
        <p14:creationId xmlns:p14="http://schemas.microsoft.com/office/powerpoint/2010/main" val="304389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Kaplan-Meier Example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a:xfrm>
            <a:off x="698500" y="2028472"/>
            <a:ext cx="5400459" cy="4851722"/>
          </a:xfrm>
        </p:spPr>
        <p:txBody>
          <a:bodyPr/>
          <a:lstStyle/>
          <a:p>
            <a:r>
              <a:rPr lang="en-US" dirty="0"/>
              <a:t>Let’s consider these data.</a:t>
            </a:r>
          </a:p>
          <a:p>
            <a:r>
              <a:rPr lang="en-US" b="0" dirty="0"/>
              <a:t>These are ten patient</a:t>
            </a:r>
            <a:r>
              <a:rPr lang="en-US" dirty="0"/>
              <a:t>s in an imaginary study. They were followed until either an event (say, a heart attack) or until they were lost to follow-up.</a:t>
            </a:r>
          </a:p>
          <a:p>
            <a:r>
              <a:rPr lang="en-US" dirty="0"/>
              <a:t>status==1 designates heart attack, status==0 designates loss to follow-up.</a:t>
            </a:r>
          </a:p>
          <a:p>
            <a:r>
              <a:rPr lang="en-US" dirty="0"/>
              <a:t>Note that these data are sorted in ascending order of time to event. This is important.</a:t>
            </a:r>
          </a:p>
        </p:txBody>
      </p:sp>
      <p:pic>
        <p:nvPicPr>
          <p:cNvPr id="3" name="Picture 2">
            <a:extLst>
              <a:ext uri="{FF2B5EF4-FFF2-40B4-BE49-F238E27FC236}">
                <a16:creationId xmlns:a16="http://schemas.microsoft.com/office/drawing/2014/main" id="{73189B9F-BBB2-C6E3-0905-9A50F14F843D}"/>
              </a:ext>
            </a:extLst>
          </p:cNvPr>
          <p:cNvPicPr>
            <a:picLocks noChangeAspect="1"/>
          </p:cNvPicPr>
          <p:nvPr/>
        </p:nvPicPr>
        <p:blipFill>
          <a:blip r:embed="rId2"/>
          <a:stretch>
            <a:fillRect/>
          </a:stretch>
        </p:blipFill>
        <p:spPr>
          <a:xfrm>
            <a:off x="6934015" y="2206779"/>
            <a:ext cx="2044700" cy="3898900"/>
          </a:xfrm>
          <a:prstGeom prst="rect">
            <a:avLst/>
          </a:prstGeom>
        </p:spPr>
      </p:pic>
    </p:spTree>
    <p:extLst>
      <p:ext uri="{BB962C8B-B14F-4D97-AF65-F5344CB8AC3E}">
        <p14:creationId xmlns:p14="http://schemas.microsoft.com/office/powerpoint/2010/main" val="64296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Kaplan-Meier Example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a:xfrm>
            <a:off x="698501" y="2028472"/>
            <a:ext cx="4228606" cy="4851722"/>
          </a:xfrm>
        </p:spPr>
        <p:txBody>
          <a:bodyPr/>
          <a:lstStyle/>
          <a:p>
            <a:r>
              <a:rPr lang="en-US" dirty="0"/>
              <a:t>In K-M, each event cuts up the timeline.</a:t>
            </a:r>
          </a:p>
          <a:p>
            <a:r>
              <a:rPr lang="en-US" dirty="0"/>
              <a:t>Patients who are censored in each interval are assumed to survive until the next reported event.</a:t>
            </a:r>
          </a:p>
          <a:p>
            <a:r>
              <a:rPr lang="en-US" dirty="0"/>
              <a:t>The number at risk is the number of patients entering each time period; the risk will be the number of events (either one or zero) in this period/the number at risk.</a:t>
            </a:r>
          </a:p>
        </p:txBody>
      </p:sp>
      <p:pic>
        <p:nvPicPr>
          <p:cNvPr id="8" name="Picture 7">
            <a:extLst>
              <a:ext uri="{FF2B5EF4-FFF2-40B4-BE49-F238E27FC236}">
                <a16:creationId xmlns:a16="http://schemas.microsoft.com/office/drawing/2014/main" id="{AFA847B3-9CA7-B6A6-0E43-22CC6F37D993}"/>
              </a:ext>
            </a:extLst>
          </p:cNvPr>
          <p:cNvPicPr>
            <a:picLocks noChangeAspect="1"/>
          </p:cNvPicPr>
          <p:nvPr/>
        </p:nvPicPr>
        <p:blipFill>
          <a:blip r:embed="rId2"/>
          <a:stretch>
            <a:fillRect/>
          </a:stretch>
        </p:blipFill>
        <p:spPr>
          <a:xfrm>
            <a:off x="5080000" y="2689935"/>
            <a:ext cx="5005868" cy="2795356"/>
          </a:xfrm>
          <a:prstGeom prst="rect">
            <a:avLst/>
          </a:prstGeom>
        </p:spPr>
      </p:pic>
    </p:spTree>
    <p:extLst>
      <p:ext uri="{BB962C8B-B14F-4D97-AF65-F5344CB8AC3E}">
        <p14:creationId xmlns:p14="http://schemas.microsoft.com/office/powerpoint/2010/main" val="193533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Kaplan-Meier Example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a:xfrm>
            <a:off x="698500" y="2028472"/>
            <a:ext cx="8762999" cy="4833967"/>
          </a:xfrm>
        </p:spPr>
        <p:txBody>
          <a:bodyPr/>
          <a:lstStyle/>
          <a:p>
            <a:r>
              <a:rPr lang="en-US" dirty="0"/>
              <a:t>This can be assembled into a “Survival curve.”</a:t>
            </a:r>
          </a:p>
        </p:txBody>
      </p:sp>
      <p:pic>
        <p:nvPicPr>
          <p:cNvPr id="8" name="Picture 7">
            <a:extLst>
              <a:ext uri="{FF2B5EF4-FFF2-40B4-BE49-F238E27FC236}">
                <a16:creationId xmlns:a16="http://schemas.microsoft.com/office/drawing/2014/main" id="{373D48A1-7525-3A98-C66E-5D08D4A12508}"/>
              </a:ext>
            </a:extLst>
          </p:cNvPr>
          <p:cNvPicPr>
            <a:picLocks noChangeAspect="1"/>
          </p:cNvPicPr>
          <p:nvPr/>
        </p:nvPicPr>
        <p:blipFill>
          <a:blip r:embed="rId2"/>
          <a:stretch>
            <a:fillRect/>
          </a:stretch>
        </p:blipFill>
        <p:spPr>
          <a:xfrm>
            <a:off x="4083156" y="3071674"/>
            <a:ext cx="5378343" cy="3617781"/>
          </a:xfrm>
          <a:prstGeom prst="rect">
            <a:avLst/>
          </a:prstGeom>
        </p:spPr>
      </p:pic>
      <p:pic>
        <p:nvPicPr>
          <p:cNvPr id="9" name="Picture 8">
            <a:extLst>
              <a:ext uri="{FF2B5EF4-FFF2-40B4-BE49-F238E27FC236}">
                <a16:creationId xmlns:a16="http://schemas.microsoft.com/office/drawing/2014/main" id="{F092B19C-72C6-9635-207D-205D25BD5BC3}"/>
              </a:ext>
            </a:extLst>
          </p:cNvPr>
          <p:cNvPicPr>
            <a:picLocks noChangeAspect="1"/>
          </p:cNvPicPr>
          <p:nvPr/>
        </p:nvPicPr>
        <p:blipFill>
          <a:blip r:embed="rId3"/>
          <a:stretch>
            <a:fillRect/>
          </a:stretch>
        </p:blipFill>
        <p:spPr>
          <a:xfrm>
            <a:off x="1549222" y="3000652"/>
            <a:ext cx="2044700" cy="3898900"/>
          </a:xfrm>
          <a:prstGeom prst="rect">
            <a:avLst/>
          </a:prstGeom>
        </p:spPr>
      </p:pic>
    </p:spTree>
    <p:extLst>
      <p:ext uri="{BB962C8B-B14F-4D97-AF65-F5344CB8AC3E}">
        <p14:creationId xmlns:p14="http://schemas.microsoft.com/office/powerpoint/2010/main" val="759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Some of this material is adapted from Course Notes developed by Mitch Klein, Ph.D.</a:t>
            </a:r>
          </a:p>
          <a:p>
            <a:r>
              <a:rPr lang="en-US" dirty="0"/>
              <a:t>Whole courses are devoted to time-to-event/survival analyses. The paper below is a nice reference.</a:t>
            </a:r>
          </a:p>
        </p:txBody>
      </p:sp>
      <p:pic>
        <p:nvPicPr>
          <p:cNvPr id="3" name="Picture 2">
            <a:extLst>
              <a:ext uri="{FF2B5EF4-FFF2-40B4-BE49-F238E27FC236}">
                <a16:creationId xmlns:a16="http://schemas.microsoft.com/office/drawing/2014/main" id="{6B440799-4349-4C60-97FF-2B30BB23CF17}"/>
              </a:ext>
            </a:extLst>
          </p:cNvPr>
          <p:cNvPicPr>
            <a:picLocks noChangeAspect="1"/>
          </p:cNvPicPr>
          <p:nvPr/>
        </p:nvPicPr>
        <p:blipFill>
          <a:blip r:embed="rId2"/>
          <a:stretch>
            <a:fillRect/>
          </a:stretch>
        </p:blipFill>
        <p:spPr>
          <a:xfrm>
            <a:off x="1526713" y="3828145"/>
            <a:ext cx="7106574" cy="3386159"/>
          </a:xfrm>
          <a:prstGeom prst="rect">
            <a:avLst/>
          </a:prstGeom>
        </p:spPr>
      </p:pic>
    </p:spTree>
    <p:extLst>
      <p:ext uri="{BB962C8B-B14F-4D97-AF65-F5344CB8AC3E}">
        <p14:creationId xmlns:p14="http://schemas.microsoft.com/office/powerpoint/2010/main" val="371742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Comparing Survival Curves: Treatments</a:t>
            </a:r>
          </a:p>
        </p:txBody>
      </p:sp>
      <p:sp>
        <p:nvSpPr>
          <p:cNvPr id="9" name="TextBox 8">
            <a:extLst>
              <a:ext uri="{FF2B5EF4-FFF2-40B4-BE49-F238E27FC236}">
                <a16:creationId xmlns:a16="http://schemas.microsoft.com/office/drawing/2014/main" id="{545FBE4E-ECD4-6C16-D21C-ED4EB0D4ACCE}"/>
              </a:ext>
            </a:extLst>
          </p:cNvPr>
          <p:cNvSpPr txBox="1"/>
          <p:nvPr/>
        </p:nvSpPr>
        <p:spPr>
          <a:xfrm>
            <a:off x="6968972" y="7214304"/>
            <a:ext cx="3029997" cy="307777"/>
          </a:xfrm>
          <a:prstGeom prst="rect">
            <a:avLst/>
          </a:prstGeom>
          <a:noFill/>
        </p:spPr>
        <p:txBody>
          <a:bodyPr wrap="none" rtlCol="0">
            <a:spAutoFit/>
          </a:bodyPr>
          <a:lstStyle/>
          <a:p>
            <a:r>
              <a:rPr lang="en-US" dirty="0"/>
              <a:t>Clark, Bradburn, Love, Altman 2003</a:t>
            </a:r>
          </a:p>
        </p:txBody>
      </p:sp>
      <p:pic>
        <p:nvPicPr>
          <p:cNvPr id="3" name="Picture 2">
            <a:extLst>
              <a:ext uri="{FF2B5EF4-FFF2-40B4-BE49-F238E27FC236}">
                <a16:creationId xmlns:a16="http://schemas.microsoft.com/office/drawing/2014/main" id="{76298DF0-B136-611B-92B2-EADE009E1C03}"/>
              </a:ext>
            </a:extLst>
          </p:cNvPr>
          <p:cNvPicPr>
            <a:picLocks noChangeAspect="1"/>
          </p:cNvPicPr>
          <p:nvPr/>
        </p:nvPicPr>
        <p:blipFill>
          <a:blip r:embed="rId2"/>
          <a:stretch>
            <a:fillRect/>
          </a:stretch>
        </p:blipFill>
        <p:spPr>
          <a:xfrm>
            <a:off x="1024482" y="1878544"/>
            <a:ext cx="5568919" cy="4676383"/>
          </a:xfrm>
          <a:prstGeom prst="rect">
            <a:avLst/>
          </a:prstGeom>
        </p:spPr>
      </p:pic>
      <p:sp>
        <p:nvSpPr>
          <p:cNvPr id="4" name="Oval 3">
            <a:extLst>
              <a:ext uri="{FF2B5EF4-FFF2-40B4-BE49-F238E27FC236}">
                <a16:creationId xmlns:a16="http://schemas.microsoft.com/office/drawing/2014/main" id="{B072F997-31D6-0C61-28D1-CC9AB955C32B}"/>
              </a:ext>
            </a:extLst>
          </p:cNvPr>
          <p:cNvSpPr/>
          <p:nvPr/>
        </p:nvSpPr>
        <p:spPr>
          <a:xfrm>
            <a:off x="4866936" y="4536489"/>
            <a:ext cx="426128" cy="426128"/>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15C2B5-1980-A8B2-A009-82A2DE60D1B3}"/>
              </a:ext>
            </a:extLst>
          </p:cNvPr>
          <p:cNvSpPr txBox="1"/>
          <p:nvPr/>
        </p:nvSpPr>
        <p:spPr>
          <a:xfrm>
            <a:off x="6593401" y="4749553"/>
            <a:ext cx="2382383" cy="738664"/>
          </a:xfrm>
          <a:prstGeom prst="rect">
            <a:avLst/>
          </a:prstGeom>
          <a:noFill/>
        </p:spPr>
        <p:txBody>
          <a:bodyPr wrap="none" rtlCol="0">
            <a:spAutoFit/>
          </a:bodyPr>
          <a:lstStyle/>
          <a:p>
            <a:r>
              <a:rPr lang="en-US" dirty="0">
                <a:solidFill>
                  <a:schemeClr val="accent6">
                    <a:lumMod val="60000"/>
                    <a:lumOff val="40000"/>
                  </a:schemeClr>
                </a:solidFill>
              </a:rPr>
              <a:t>Note censoring crosses:</a:t>
            </a:r>
          </a:p>
          <a:p>
            <a:r>
              <a:rPr lang="en-US" dirty="0">
                <a:solidFill>
                  <a:schemeClr val="accent6">
                    <a:lumMod val="60000"/>
                    <a:lumOff val="40000"/>
                  </a:schemeClr>
                </a:solidFill>
              </a:rPr>
              <a:t>these patients are assumed</a:t>
            </a:r>
          </a:p>
          <a:p>
            <a:r>
              <a:rPr lang="en-US" dirty="0">
                <a:solidFill>
                  <a:schemeClr val="accent6">
                    <a:lumMod val="60000"/>
                    <a:lumOff val="40000"/>
                  </a:schemeClr>
                </a:solidFill>
              </a:rPr>
              <a:t>to survive until next event</a:t>
            </a:r>
          </a:p>
        </p:txBody>
      </p:sp>
      <p:cxnSp>
        <p:nvCxnSpPr>
          <p:cNvPr id="10" name="Straight Connector 9">
            <a:extLst>
              <a:ext uri="{FF2B5EF4-FFF2-40B4-BE49-F238E27FC236}">
                <a16:creationId xmlns:a16="http://schemas.microsoft.com/office/drawing/2014/main" id="{00B836FE-93BD-BEE4-56D8-B653C61F4E44}"/>
              </a:ext>
            </a:extLst>
          </p:cNvPr>
          <p:cNvCxnSpPr>
            <a:cxnSpLocks/>
            <a:stCxn id="5" idx="1"/>
          </p:cNvCxnSpPr>
          <p:nvPr/>
        </p:nvCxnSpPr>
        <p:spPr>
          <a:xfrm flipH="1" flipV="1">
            <a:off x="5293064" y="4749553"/>
            <a:ext cx="1300337" cy="369332"/>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9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Comparing Survival Curves: Covariates</a:t>
            </a:r>
          </a:p>
        </p:txBody>
      </p:sp>
      <p:pic>
        <p:nvPicPr>
          <p:cNvPr id="8" name="Picture 7">
            <a:extLst>
              <a:ext uri="{FF2B5EF4-FFF2-40B4-BE49-F238E27FC236}">
                <a16:creationId xmlns:a16="http://schemas.microsoft.com/office/drawing/2014/main" id="{CAE4E09E-3F02-A19A-C533-F35AD2268843}"/>
              </a:ext>
            </a:extLst>
          </p:cNvPr>
          <p:cNvPicPr>
            <a:picLocks noChangeAspect="1"/>
          </p:cNvPicPr>
          <p:nvPr/>
        </p:nvPicPr>
        <p:blipFill>
          <a:blip r:embed="rId2"/>
          <a:stretch>
            <a:fillRect/>
          </a:stretch>
        </p:blipFill>
        <p:spPr>
          <a:xfrm>
            <a:off x="1467620" y="1662800"/>
            <a:ext cx="7224759" cy="5012467"/>
          </a:xfrm>
          <a:prstGeom prst="rect">
            <a:avLst/>
          </a:prstGeom>
        </p:spPr>
      </p:pic>
      <p:sp>
        <p:nvSpPr>
          <p:cNvPr id="9" name="TextBox 8">
            <a:extLst>
              <a:ext uri="{FF2B5EF4-FFF2-40B4-BE49-F238E27FC236}">
                <a16:creationId xmlns:a16="http://schemas.microsoft.com/office/drawing/2014/main" id="{545FBE4E-ECD4-6C16-D21C-ED4EB0D4ACCE}"/>
              </a:ext>
            </a:extLst>
          </p:cNvPr>
          <p:cNvSpPr txBox="1"/>
          <p:nvPr/>
        </p:nvSpPr>
        <p:spPr>
          <a:xfrm>
            <a:off x="4971496" y="7202185"/>
            <a:ext cx="5089855" cy="307777"/>
          </a:xfrm>
          <a:prstGeom prst="rect">
            <a:avLst/>
          </a:prstGeom>
          <a:noFill/>
        </p:spPr>
        <p:txBody>
          <a:bodyPr wrap="none" rtlCol="0">
            <a:spAutoFit/>
          </a:bodyPr>
          <a:lstStyle/>
          <a:p>
            <a:r>
              <a:rPr lang="en-US" dirty="0"/>
              <a:t>J. Emmerson, J.M. Brown / Clinical Oncology 33 (2021) 12-14</a:t>
            </a:r>
          </a:p>
        </p:txBody>
      </p:sp>
    </p:spTree>
    <p:extLst>
      <p:ext uri="{BB962C8B-B14F-4D97-AF65-F5344CB8AC3E}">
        <p14:creationId xmlns:p14="http://schemas.microsoft.com/office/powerpoint/2010/main" val="6259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Comparing Survival Curves</a:t>
            </a:r>
          </a:p>
        </p:txBody>
      </p:sp>
      <p:sp>
        <p:nvSpPr>
          <p:cNvPr id="9" name="TextBox 8">
            <a:extLst>
              <a:ext uri="{FF2B5EF4-FFF2-40B4-BE49-F238E27FC236}">
                <a16:creationId xmlns:a16="http://schemas.microsoft.com/office/drawing/2014/main" id="{545FBE4E-ECD4-6C16-D21C-ED4EB0D4ACCE}"/>
              </a:ext>
            </a:extLst>
          </p:cNvPr>
          <p:cNvSpPr txBox="1"/>
          <p:nvPr/>
        </p:nvSpPr>
        <p:spPr>
          <a:xfrm>
            <a:off x="4971496" y="7202185"/>
            <a:ext cx="5089855" cy="307777"/>
          </a:xfrm>
          <a:prstGeom prst="rect">
            <a:avLst/>
          </a:prstGeom>
          <a:noFill/>
        </p:spPr>
        <p:txBody>
          <a:bodyPr wrap="none" rtlCol="0">
            <a:spAutoFit/>
          </a:bodyPr>
          <a:lstStyle/>
          <a:p>
            <a:r>
              <a:rPr lang="en-US" dirty="0"/>
              <a:t>J. Emmerson, J.M. Brown / Clinical Oncology 33 (2021) 12-14</a:t>
            </a:r>
          </a:p>
        </p:txBody>
      </p:sp>
      <p:pic>
        <p:nvPicPr>
          <p:cNvPr id="3" name="Picture 2">
            <a:extLst>
              <a:ext uri="{FF2B5EF4-FFF2-40B4-BE49-F238E27FC236}">
                <a16:creationId xmlns:a16="http://schemas.microsoft.com/office/drawing/2014/main" id="{4FE0B9F5-5698-37D7-7E63-9B86BBBD297F}"/>
              </a:ext>
            </a:extLst>
          </p:cNvPr>
          <p:cNvPicPr>
            <a:picLocks noChangeAspect="1"/>
          </p:cNvPicPr>
          <p:nvPr/>
        </p:nvPicPr>
        <p:blipFill>
          <a:blip r:embed="rId2"/>
          <a:stretch>
            <a:fillRect/>
          </a:stretch>
        </p:blipFill>
        <p:spPr>
          <a:xfrm>
            <a:off x="1892300" y="2301659"/>
            <a:ext cx="6375400" cy="4241800"/>
          </a:xfrm>
          <a:prstGeom prst="rect">
            <a:avLst/>
          </a:prstGeom>
        </p:spPr>
      </p:pic>
    </p:spTree>
    <p:extLst>
      <p:ext uri="{BB962C8B-B14F-4D97-AF65-F5344CB8AC3E}">
        <p14:creationId xmlns:p14="http://schemas.microsoft.com/office/powerpoint/2010/main" val="368460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Comparing Survival Curves</a:t>
            </a:r>
          </a:p>
        </p:txBody>
      </p:sp>
      <p:pic>
        <p:nvPicPr>
          <p:cNvPr id="4" name="Picture 3">
            <a:extLst>
              <a:ext uri="{FF2B5EF4-FFF2-40B4-BE49-F238E27FC236}">
                <a16:creationId xmlns:a16="http://schemas.microsoft.com/office/drawing/2014/main" id="{4DCE87F3-1375-04DC-8883-922152CF652E}"/>
              </a:ext>
            </a:extLst>
          </p:cNvPr>
          <p:cNvPicPr>
            <a:picLocks noChangeAspect="1"/>
          </p:cNvPicPr>
          <p:nvPr/>
        </p:nvPicPr>
        <p:blipFill>
          <a:blip r:embed="rId2"/>
          <a:stretch>
            <a:fillRect/>
          </a:stretch>
        </p:blipFill>
        <p:spPr>
          <a:xfrm>
            <a:off x="2197340" y="1878544"/>
            <a:ext cx="5765320" cy="4644286"/>
          </a:xfrm>
          <a:prstGeom prst="rect">
            <a:avLst/>
          </a:prstGeom>
        </p:spPr>
      </p:pic>
      <p:sp>
        <p:nvSpPr>
          <p:cNvPr id="5" name="TextBox 4">
            <a:extLst>
              <a:ext uri="{FF2B5EF4-FFF2-40B4-BE49-F238E27FC236}">
                <a16:creationId xmlns:a16="http://schemas.microsoft.com/office/drawing/2014/main" id="{4AC34D61-E75F-F9D9-3E1E-550A8E7C417A}"/>
              </a:ext>
            </a:extLst>
          </p:cNvPr>
          <p:cNvSpPr txBox="1"/>
          <p:nvPr/>
        </p:nvSpPr>
        <p:spPr>
          <a:xfrm>
            <a:off x="6968972" y="7214304"/>
            <a:ext cx="3029997" cy="307777"/>
          </a:xfrm>
          <a:prstGeom prst="rect">
            <a:avLst/>
          </a:prstGeom>
          <a:noFill/>
        </p:spPr>
        <p:txBody>
          <a:bodyPr wrap="none" rtlCol="0">
            <a:spAutoFit/>
          </a:bodyPr>
          <a:lstStyle/>
          <a:p>
            <a:r>
              <a:rPr lang="en-US" dirty="0"/>
              <a:t>Clark, Bradburn, Love, Altman 2003</a:t>
            </a:r>
          </a:p>
        </p:txBody>
      </p:sp>
      <p:sp>
        <p:nvSpPr>
          <p:cNvPr id="7" name="Rectangle 6">
            <a:extLst>
              <a:ext uri="{FF2B5EF4-FFF2-40B4-BE49-F238E27FC236}">
                <a16:creationId xmlns:a16="http://schemas.microsoft.com/office/drawing/2014/main" id="{7DC3472E-2B78-5749-1152-59A0325AB4B1}"/>
              </a:ext>
            </a:extLst>
          </p:cNvPr>
          <p:cNvSpPr/>
          <p:nvPr/>
        </p:nvSpPr>
        <p:spPr>
          <a:xfrm>
            <a:off x="6204155" y="6154994"/>
            <a:ext cx="2035277" cy="367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51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Comparing Survival Curves</a:t>
            </a:r>
          </a:p>
        </p:txBody>
      </p:sp>
      <p:sp>
        <p:nvSpPr>
          <p:cNvPr id="5" name="TextBox 4">
            <a:extLst>
              <a:ext uri="{FF2B5EF4-FFF2-40B4-BE49-F238E27FC236}">
                <a16:creationId xmlns:a16="http://schemas.microsoft.com/office/drawing/2014/main" id="{4AC34D61-E75F-F9D9-3E1E-550A8E7C417A}"/>
              </a:ext>
            </a:extLst>
          </p:cNvPr>
          <p:cNvSpPr txBox="1"/>
          <p:nvPr/>
        </p:nvSpPr>
        <p:spPr>
          <a:xfrm>
            <a:off x="6968972" y="7214304"/>
            <a:ext cx="3029997" cy="307777"/>
          </a:xfrm>
          <a:prstGeom prst="rect">
            <a:avLst/>
          </a:prstGeom>
          <a:noFill/>
        </p:spPr>
        <p:txBody>
          <a:bodyPr wrap="none" rtlCol="0">
            <a:spAutoFit/>
          </a:bodyPr>
          <a:lstStyle/>
          <a:p>
            <a:r>
              <a:rPr lang="en-US" dirty="0"/>
              <a:t>Clark, Bradburn, Love, Altman 2003</a:t>
            </a:r>
          </a:p>
        </p:txBody>
      </p:sp>
      <p:pic>
        <p:nvPicPr>
          <p:cNvPr id="3" name="Picture 2">
            <a:extLst>
              <a:ext uri="{FF2B5EF4-FFF2-40B4-BE49-F238E27FC236}">
                <a16:creationId xmlns:a16="http://schemas.microsoft.com/office/drawing/2014/main" id="{45879166-A7C6-919D-517D-EC57FC60472C}"/>
              </a:ext>
            </a:extLst>
          </p:cNvPr>
          <p:cNvPicPr>
            <a:picLocks noChangeAspect="1"/>
          </p:cNvPicPr>
          <p:nvPr/>
        </p:nvPicPr>
        <p:blipFill>
          <a:blip r:embed="rId2"/>
          <a:stretch>
            <a:fillRect/>
          </a:stretch>
        </p:blipFill>
        <p:spPr>
          <a:xfrm>
            <a:off x="2293290" y="1450965"/>
            <a:ext cx="5573419" cy="5763339"/>
          </a:xfrm>
          <a:prstGeom prst="rect">
            <a:avLst/>
          </a:prstGeom>
        </p:spPr>
      </p:pic>
    </p:spTree>
    <p:extLst>
      <p:ext uri="{BB962C8B-B14F-4D97-AF65-F5344CB8AC3E}">
        <p14:creationId xmlns:p14="http://schemas.microsoft.com/office/powerpoint/2010/main" val="235291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Estimating survival</a:t>
            </a:r>
          </a:p>
          <a:p>
            <a:r>
              <a:rPr lang="en-US" dirty="0"/>
              <a:t>Kaplan-Meier and the Survival function</a:t>
            </a:r>
          </a:p>
          <a:p>
            <a:r>
              <a:rPr lang="en-US" dirty="0"/>
              <a:t>Comparing Survival Curves</a:t>
            </a:r>
          </a:p>
          <a:p>
            <a:r>
              <a:rPr lang="en-US" dirty="0"/>
              <a:t>Cox Proportional Hazards</a:t>
            </a:r>
          </a:p>
          <a:p>
            <a:r>
              <a:rPr lang="en-US" dirty="0"/>
              <a:t>Anderson-Gill</a:t>
            </a:r>
          </a:p>
        </p:txBody>
      </p:sp>
    </p:spTree>
    <p:extLst>
      <p:ext uri="{BB962C8B-B14F-4D97-AF65-F5344CB8AC3E}">
        <p14:creationId xmlns:p14="http://schemas.microsoft.com/office/powerpoint/2010/main" val="87666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a:t>Cox Proportional Hazards</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We have discussed the survival and hazard functions.</a:t>
                </a:r>
              </a:p>
              <a:p>
                <a:r>
                  <a:rPr lang="en-US" dirty="0"/>
                  <a:t>The most common time-to-event analysis we see is the “Cox Proportional Hazards” model.</a:t>
                </a:r>
              </a:p>
              <a:p>
                <a:r>
                  <a:rPr lang="en-US" dirty="0"/>
                  <a:t>Much like our other regression equations, Cox assumes that each person is associated with a pattern of covariates </a:t>
                </a:r>
                <a:r>
                  <a:rPr lang="en-US" i="1" dirty="0"/>
                  <a:t>X</a:t>
                </a:r>
                <a:r>
                  <a:rPr lang="en-US" i="1" baseline="-25000" dirty="0"/>
                  <a:t>i</a:t>
                </a:r>
                <a:r>
                  <a:rPr lang="en-US" dirty="0"/>
                  <a:t>.</a:t>
                </a:r>
              </a:p>
              <a:p>
                <a:r>
                  <a:rPr lang="en-US" dirty="0"/>
                  <a:t>It assumes that covariates scale the underlying hazard function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a:t>
                </a:r>
              </a:p>
              <a:p>
                <a:endParaRPr lang="en-US" dirty="0"/>
              </a:p>
              <a:p>
                <a:endParaRPr lang="en-US" dirty="0"/>
              </a:p>
            </p:txBody>
          </p:sp>
        </mc:Choice>
        <mc:Fallback xmlns="">
          <p:sp>
            <p:nvSpPr>
              <p:cNvPr id="7" name="Content Placeholder 6">
                <a:extLst>
                  <a:ext uri="{FF2B5EF4-FFF2-40B4-BE49-F238E27FC236}">
                    <a16:creationId xmlns:a16="http://schemas.microsoft.com/office/drawing/2014/main" id="{2DAB4B66-958D-A94C-A516-FAF57D7288F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3" name="Graphic 2">
            <a:extLst>
              <a:ext uri="{FF2B5EF4-FFF2-40B4-BE49-F238E27FC236}">
                <a16:creationId xmlns:a16="http://schemas.microsoft.com/office/drawing/2014/main" id="{05DD6F92-3B27-897E-649F-9DE89A0C6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460" y="5834660"/>
            <a:ext cx="8506040" cy="1208753"/>
          </a:xfrm>
          <a:prstGeom prst="rect">
            <a:avLst/>
          </a:prstGeom>
        </p:spPr>
      </p:pic>
    </p:spTree>
    <p:extLst>
      <p:ext uri="{BB962C8B-B14F-4D97-AF65-F5344CB8AC3E}">
        <p14:creationId xmlns:p14="http://schemas.microsoft.com/office/powerpoint/2010/main" val="183621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a:t>Cox Proportional Hazards</a:t>
            </a:r>
            <a:endParaRPr lang="en-US" dirty="0"/>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The key assumption is that a particular covariate does not change the shape of the hazard function over time.</a:t>
            </a:r>
          </a:p>
          <a:p>
            <a:r>
              <a:rPr lang="en-US" dirty="0"/>
              <a:t>Therefore, we do not even need to identify it.</a:t>
            </a:r>
          </a:p>
          <a:p>
            <a:r>
              <a:rPr lang="en-US" dirty="0"/>
              <a:t>Instead, each person is associated with a pattern of covariates </a:t>
            </a:r>
            <a:r>
              <a:rPr lang="en-US" i="1" dirty="0"/>
              <a:t>X</a:t>
            </a:r>
            <a:r>
              <a:rPr lang="en-US" i="1" baseline="-25000" dirty="0"/>
              <a:t>i</a:t>
            </a:r>
            <a:r>
              <a:rPr lang="en-US" dirty="0"/>
              <a:t>; we will fit beta parameters to each covariate and test them as we have previously.</a:t>
            </a:r>
          </a:p>
          <a:p>
            <a:r>
              <a:rPr lang="en-US" dirty="0"/>
              <a:t>I have found that this makes more sense if you just do one.</a:t>
            </a:r>
          </a:p>
        </p:txBody>
      </p:sp>
      <p:pic>
        <p:nvPicPr>
          <p:cNvPr id="2" name="Graphic 1">
            <a:extLst>
              <a:ext uri="{FF2B5EF4-FFF2-40B4-BE49-F238E27FC236}">
                <a16:creationId xmlns:a16="http://schemas.microsoft.com/office/drawing/2014/main" id="{D6177BDC-DDBC-449B-476E-FCFB84D5E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460" y="5834660"/>
            <a:ext cx="8506040" cy="1208753"/>
          </a:xfrm>
          <a:prstGeom prst="rect">
            <a:avLst/>
          </a:prstGeom>
        </p:spPr>
      </p:pic>
    </p:spTree>
    <p:extLst>
      <p:ext uri="{BB962C8B-B14F-4D97-AF65-F5344CB8AC3E}">
        <p14:creationId xmlns:p14="http://schemas.microsoft.com/office/powerpoint/2010/main" val="409333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Cox Data Setup</a:t>
            </a:r>
          </a:p>
        </p:txBody>
      </p:sp>
      <p:pic>
        <p:nvPicPr>
          <p:cNvPr id="10" name="Picture 9">
            <a:extLst>
              <a:ext uri="{FF2B5EF4-FFF2-40B4-BE49-F238E27FC236}">
                <a16:creationId xmlns:a16="http://schemas.microsoft.com/office/drawing/2014/main" id="{2113B810-3535-072A-D2D5-1C39436E955F}"/>
              </a:ext>
            </a:extLst>
          </p:cNvPr>
          <p:cNvPicPr>
            <a:picLocks noChangeAspect="1"/>
          </p:cNvPicPr>
          <p:nvPr/>
        </p:nvPicPr>
        <p:blipFill>
          <a:blip r:embed="rId2"/>
          <a:stretch>
            <a:fillRect/>
          </a:stretch>
        </p:blipFill>
        <p:spPr>
          <a:xfrm>
            <a:off x="2761273" y="1967035"/>
            <a:ext cx="4637454" cy="4548953"/>
          </a:xfrm>
          <a:prstGeom prst="rect">
            <a:avLst/>
          </a:prstGeom>
        </p:spPr>
      </p:pic>
      <p:sp>
        <p:nvSpPr>
          <p:cNvPr id="11" name="TextBox 10">
            <a:extLst>
              <a:ext uri="{FF2B5EF4-FFF2-40B4-BE49-F238E27FC236}">
                <a16:creationId xmlns:a16="http://schemas.microsoft.com/office/drawing/2014/main" id="{D9952952-ED87-341A-09DB-642DDBE75AED}"/>
              </a:ext>
            </a:extLst>
          </p:cNvPr>
          <p:cNvSpPr txBox="1"/>
          <p:nvPr/>
        </p:nvSpPr>
        <p:spPr>
          <a:xfrm>
            <a:off x="2996116" y="6604479"/>
            <a:ext cx="1000595" cy="523220"/>
          </a:xfrm>
          <a:prstGeom prst="rect">
            <a:avLst/>
          </a:prstGeom>
          <a:noFill/>
        </p:spPr>
        <p:txBody>
          <a:bodyPr wrap="none" rtlCol="0">
            <a:spAutoFit/>
          </a:bodyPr>
          <a:lstStyle/>
          <a:p>
            <a:pPr algn="ctr"/>
            <a:r>
              <a:rPr lang="en-US" dirty="0">
                <a:solidFill>
                  <a:schemeClr val="accent2">
                    <a:lumMod val="75000"/>
                  </a:schemeClr>
                </a:solidFill>
              </a:rPr>
              <a:t>Event:</a:t>
            </a:r>
          </a:p>
          <a:p>
            <a:pPr algn="ctr"/>
            <a:r>
              <a:rPr lang="en-US" dirty="0">
                <a:solidFill>
                  <a:schemeClr val="accent2">
                    <a:lumMod val="75000"/>
                  </a:schemeClr>
                </a:solidFill>
              </a:rPr>
              <a:t>Dead/Lost</a:t>
            </a:r>
          </a:p>
        </p:txBody>
      </p:sp>
      <p:sp>
        <p:nvSpPr>
          <p:cNvPr id="12" name="TextBox 11">
            <a:extLst>
              <a:ext uri="{FF2B5EF4-FFF2-40B4-BE49-F238E27FC236}">
                <a16:creationId xmlns:a16="http://schemas.microsoft.com/office/drawing/2014/main" id="{22A39346-456A-002D-6178-4F365568041E}"/>
              </a:ext>
            </a:extLst>
          </p:cNvPr>
          <p:cNvSpPr txBox="1"/>
          <p:nvPr/>
        </p:nvSpPr>
        <p:spPr>
          <a:xfrm>
            <a:off x="3926180" y="6604479"/>
            <a:ext cx="652744" cy="307777"/>
          </a:xfrm>
          <a:prstGeom prst="rect">
            <a:avLst/>
          </a:prstGeom>
          <a:noFill/>
        </p:spPr>
        <p:txBody>
          <a:bodyPr wrap="none" rtlCol="0">
            <a:spAutoFit/>
          </a:bodyPr>
          <a:lstStyle/>
          <a:p>
            <a:pPr algn="ctr"/>
            <a:r>
              <a:rPr lang="en-US" dirty="0">
                <a:solidFill>
                  <a:schemeClr val="accent2">
                    <a:lumMod val="75000"/>
                  </a:schemeClr>
                </a:solidFill>
              </a:rPr>
              <a:t>When</a:t>
            </a:r>
          </a:p>
        </p:txBody>
      </p:sp>
      <p:sp>
        <p:nvSpPr>
          <p:cNvPr id="13" name="TextBox 12">
            <a:extLst>
              <a:ext uri="{FF2B5EF4-FFF2-40B4-BE49-F238E27FC236}">
                <a16:creationId xmlns:a16="http://schemas.microsoft.com/office/drawing/2014/main" id="{4B1519A2-186C-7158-1C7D-933B03F06E21}"/>
              </a:ext>
            </a:extLst>
          </p:cNvPr>
          <p:cNvSpPr txBox="1"/>
          <p:nvPr/>
        </p:nvSpPr>
        <p:spPr>
          <a:xfrm>
            <a:off x="4578924" y="6604479"/>
            <a:ext cx="1733167" cy="307777"/>
          </a:xfrm>
          <a:prstGeom prst="rect">
            <a:avLst/>
          </a:prstGeom>
          <a:noFill/>
        </p:spPr>
        <p:txBody>
          <a:bodyPr wrap="none" rtlCol="0">
            <a:spAutoFit/>
          </a:bodyPr>
          <a:lstStyle/>
          <a:p>
            <a:pPr algn="ctr"/>
            <a:r>
              <a:rPr lang="en-US" dirty="0">
                <a:solidFill>
                  <a:schemeClr val="accent2">
                    <a:lumMod val="75000"/>
                  </a:schemeClr>
                </a:solidFill>
              </a:rPr>
              <a:t>----- Covariates -----</a:t>
            </a:r>
          </a:p>
        </p:txBody>
      </p:sp>
    </p:spTree>
    <p:extLst>
      <p:ext uri="{BB962C8B-B14F-4D97-AF65-F5344CB8AC3E}">
        <p14:creationId xmlns:p14="http://schemas.microsoft.com/office/powerpoint/2010/main" val="3540489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Cox Data Survival Curves</a:t>
            </a:r>
          </a:p>
        </p:txBody>
      </p:sp>
      <p:pic>
        <p:nvPicPr>
          <p:cNvPr id="8" name="Picture 7">
            <a:extLst>
              <a:ext uri="{FF2B5EF4-FFF2-40B4-BE49-F238E27FC236}">
                <a16:creationId xmlns:a16="http://schemas.microsoft.com/office/drawing/2014/main" id="{DCA20F4B-930E-0CF8-1A44-D42586BE9CF7}"/>
              </a:ext>
            </a:extLst>
          </p:cNvPr>
          <p:cNvPicPr>
            <a:picLocks noChangeAspect="1"/>
          </p:cNvPicPr>
          <p:nvPr/>
        </p:nvPicPr>
        <p:blipFill>
          <a:blip r:embed="rId2"/>
          <a:stretch>
            <a:fillRect/>
          </a:stretch>
        </p:blipFill>
        <p:spPr>
          <a:xfrm>
            <a:off x="1193800" y="1878544"/>
            <a:ext cx="7772400" cy="4814163"/>
          </a:xfrm>
          <a:prstGeom prst="rect">
            <a:avLst/>
          </a:prstGeom>
        </p:spPr>
      </p:pic>
    </p:spTree>
    <p:extLst>
      <p:ext uri="{BB962C8B-B14F-4D97-AF65-F5344CB8AC3E}">
        <p14:creationId xmlns:p14="http://schemas.microsoft.com/office/powerpoint/2010/main" val="11686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Estimating survival</a:t>
            </a:r>
          </a:p>
          <a:p>
            <a:r>
              <a:rPr lang="en-US" dirty="0"/>
              <a:t>Kaplan-Meier and the Survival function</a:t>
            </a:r>
          </a:p>
          <a:p>
            <a:r>
              <a:rPr lang="en-US" dirty="0"/>
              <a:t>Comparing Survival Curves</a:t>
            </a:r>
          </a:p>
          <a:p>
            <a:r>
              <a:rPr lang="en-US" dirty="0"/>
              <a:t>Cox Proportional Hazards</a:t>
            </a:r>
          </a:p>
          <a:p>
            <a:r>
              <a:rPr lang="en-US" dirty="0"/>
              <a:t>Anderson-Gill</a:t>
            </a:r>
          </a:p>
        </p:txBody>
      </p:sp>
    </p:spTree>
    <p:extLst>
      <p:ext uri="{BB962C8B-B14F-4D97-AF65-F5344CB8AC3E}">
        <p14:creationId xmlns:p14="http://schemas.microsoft.com/office/powerpoint/2010/main" val="112006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Cox Implementation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Cox regression is a bit strange in R because it is not configured with a simple link function like logistic or linear regression.</a:t>
            </a:r>
          </a:p>
          <a:p>
            <a:r>
              <a:rPr lang="en-US" dirty="0"/>
              <a:t>Instead, you typically call a function like </a:t>
            </a:r>
            <a:r>
              <a:rPr lang="en-US" i="1" dirty="0"/>
              <a:t>survival::</a:t>
            </a:r>
            <a:r>
              <a:rPr lang="en-US" i="1" dirty="0" err="1"/>
              <a:t>Surv</a:t>
            </a:r>
            <a:r>
              <a:rPr lang="en-US" i="1" dirty="0"/>
              <a:t>()</a:t>
            </a:r>
            <a:r>
              <a:rPr lang="en-US" dirty="0"/>
              <a:t> to create a composite outcome structure within the function call. </a:t>
            </a:r>
          </a:p>
        </p:txBody>
      </p:sp>
      <p:pic>
        <p:nvPicPr>
          <p:cNvPr id="4" name="Picture 3">
            <a:extLst>
              <a:ext uri="{FF2B5EF4-FFF2-40B4-BE49-F238E27FC236}">
                <a16:creationId xmlns:a16="http://schemas.microsoft.com/office/drawing/2014/main" id="{BCA92086-BE76-A316-2951-D893CC78CEFC}"/>
              </a:ext>
            </a:extLst>
          </p:cNvPr>
          <p:cNvPicPr>
            <a:picLocks noChangeAspect="1"/>
          </p:cNvPicPr>
          <p:nvPr/>
        </p:nvPicPr>
        <p:blipFill>
          <a:blip r:embed="rId2"/>
          <a:stretch>
            <a:fillRect/>
          </a:stretch>
        </p:blipFill>
        <p:spPr>
          <a:xfrm>
            <a:off x="1727200" y="4704373"/>
            <a:ext cx="6705600" cy="1130300"/>
          </a:xfrm>
          <a:prstGeom prst="rect">
            <a:avLst/>
          </a:prstGeom>
        </p:spPr>
      </p:pic>
    </p:spTree>
    <p:extLst>
      <p:ext uri="{BB962C8B-B14F-4D97-AF65-F5344CB8AC3E}">
        <p14:creationId xmlns:p14="http://schemas.microsoft.com/office/powerpoint/2010/main" val="232713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Cox Implementation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Alternatively, you can create a survival variable in the dataset. This variable is a special datatype which accommodates censoring.</a:t>
            </a:r>
          </a:p>
        </p:txBody>
      </p:sp>
      <p:pic>
        <p:nvPicPr>
          <p:cNvPr id="3" name="Picture 2">
            <a:extLst>
              <a:ext uri="{FF2B5EF4-FFF2-40B4-BE49-F238E27FC236}">
                <a16:creationId xmlns:a16="http://schemas.microsoft.com/office/drawing/2014/main" id="{8E6D23A6-159F-21EF-3537-790A793F1BCE}"/>
              </a:ext>
            </a:extLst>
          </p:cNvPr>
          <p:cNvPicPr>
            <a:picLocks noChangeAspect="1"/>
          </p:cNvPicPr>
          <p:nvPr/>
        </p:nvPicPr>
        <p:blipFill>
          <a:blip r:embed="rId2"/>
          <a:stretch>
            <a:fillRect/>
          </a:stretch>
        </p:blipFill>
        <p:spPr>
          <a:xfrm>
            <a:off x="869461" y="3405554"/>
            <a:ext cx="4851400" cy="1600200"/>
          </a:xfrm>
          <a:prstGeom prst="rect">
            <a:avLst/>
          </a:prstGeom>
        </p:spPr>
      </p:pic>
      <p:pic>
        <p:nvPicPr>
          <p:cNvPr id="8" name="Picture 7">
            <a:extLst>
              <a:ext uri="{FF2B5EF4-FFF2-40B4-BE49-F238E27FC236}">
                <a16:creationId xmlns:a16="http://schemas.microsoft.com/office/drawing/2014/main" id="{71F73291-FAEB-5372-338B-0D444DA33FBC}"/>
              </a:ext>
            </a:extLst>
          </p:cNvPr>
          <p:cNvPicPr>
            <a:picLocks noChangeAspect="1"/>
          </p:cNvPicPr>
          <p:nvPr/>
        </p:nvPicPr>
        <p:blipFill>
          <a:blip r:embed="rId3"/>
          <a:stretch>
            <a:fillRect/>
          </a:stretch>
        </p:blipFill>
        <p:spPr>
          <a:xfrm>
            <a:off x="6159500" y="3625362"/>
            <a:ext cx="3517900" cy="2971800"/>
          </a:xfrm>
          <a:prstGeom prst="rect">
            <a:avLst/>
          </a:prstGeom>
        </p:spPr>
      </p:pic>
    </p:spTree>
    <p:extLst>
      <p:ext uri="{BB962C8B-B14F-4D97-AF65-F5344CB8AC3E}">
        <p14:creationId xmlns:p14="http://schemas.microsoft.com/office/powerpoint/2010/main" val="197305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Cox Interpretation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When all this is done, you get a summary similar to linear regression models.</a:t>
            </a:r>
          </a:p>
        </p:txBody>
      </p:sp>
      <p:pic>
        <p:nvPicPr>
          <p:cNvPr id="4" name="Picture 3">
            <a:extLst>
              <a:ext uri="{FF2B5EF4-FFF2-40B4-BE49-F238E27FC236}">
                <a16:creationId xmlns:a16="http://schemas.microsoft.com/office/drawing/2014/main" id="{7ED56990-5833-7562-0544-86A27CB8E66F}"/>
              </a:ext>
            </a:extLst>
          </p:cNvPr>
          <p:cNvPicPr>
            <a:picLocks noChangeAspect="1"/>
          </p:cNvPicPr>
          <p:nvPr/>
        </p:nvPicPr>
        <p:blipFill>
          <a:blip r:embed="rId2"/>
          <a:stretch>
            <a:fillRect/>
          </a:stretch>
        </p:blipFill>
        <p:spPr>
          <a:xfrm>
            <a:off x="1484859" y="3438769"/>
            <a:ext cx="7190282" cy="3199423"/>
          </a:xfrm>
          <a:prstGeom prst="rect">
            <a:avLst/>
          </a:prstGeom>
        </p:spPr>
      </p:pic>
    </p:spTree>
    <p:extLst>
      <p:ext uri="{BB962C8B-B14F-4D97-AF65-F5344CB8AC3E}">
        <p14:creationId xmlns:p14="http://schemas.microsoft.com/office/powerpoint/2010/main" val="211312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Main Cox Assumptions</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Proportional Hazards Assumption: The hazard rates of different groups (defined by covariates) are assumed to be proportional over time.</a:t>
            </a:r>
          </a:p>
          <a:p>
            <a:r>
              <a:rPr lang="en-US" dirty="0"/>
              <a:t>Independent Censoring: Censoring is assumed to be non-informative and independent of the event of interest.</a:t>
            </a:r>
          </a:p>
          <a:p>
            <a:r>
              <a:rPr lang="en-US" dirty="0"/>
              <a:t>No Interaction between Covariates and Time: The effect of covariates on the hazard function does not change over time.</a:t>
            </a:r>
          </a:p>
        </p:txBody>
      </p:sp>
    </p:spTree>
    <p:extLst>
      <p:ext uri="{BB962C8B-B14F-4D97-AF65-F5344CB8AC3E}">
        <p14:creationId xmlns:p14="http://schemas.microsoft.com/office/powerpoint/2010/main" val="11631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Testing Cox Assumptions</a:t>
            </a:r>
          </a:p>
        </p:txBody>
      </p:sp>
      <p:pic>
        <p:nvPicPr>
          <p:cNvPr id="5" name="Picture 4">
            <a:extLst>
              <a:ext uri="{FF2B5EF4-FFF2-40B4-BE49-F238E27FC236}">
                <a16:creationId xmlns:a16="http://schemas.microsoft.com/office/drawing/2014/main" id="{45624E1F-C152-7A67-8ECC-C66DEF8769BB}"/>
              </a:ext>
            </a:extLst>
          </p:cNvPr>
          <p:cNvPicPr>
            <a:picLocks noChangeAspect="1"/>
          </p:cNvPicPr>
          <p:nvPr/>
        </p:nvPicPr>
        <p:blipFill>
          <a:blip r:embed="rId2"/>
          <a:stretch>
            <a:fillRect/>
          </a:stretch>
        </p:blipFill>
        <p:spPr>
          <a:xfrm>
            <a:off x="86321" y="1878544"/>
            <a:ext cx="9987358" cy="5110171"/>
          </a:xfrm>
          <a:prstGeom prst="rect">
            <a:avLst/>
          </a:prstGeom>
        </p:spPr>
      </p:pic>
      <p:sp>
        <p:nvSpPr>
          <p:cNvPr id="9" name="TextBox 8">
            <a:extLst>
              <a:ext uri="{FF2B5EF4-FFF2-40B4-BE49-F238E27FC236}">
                <a16:creationId xmlns:a16="http://schemas.microsoft.com/office/drawing/2014/main" id="{92CCB156-BE96-FD50-F0E2-355FC7E3E362}"/>
              </a:ext>
            </a:extLst>
          </p:cNvPr>
          <p:cNvSpPr txBox="1"/>
          <p:nvPr/>
        </p:nvSpPr>
        <p:spPr>
          <a:xfrm>
            <a:off x="-86321" y="7312223"/>
            <a:ext cx="10160000" cy="307777"/>
          </a:xfrm>
          <a:prstGeom prst="rect">
            <a:avLst/>
          </a:prstGeom>
          <a:noFill/>
        </p:spPr>
        <p:txBody>
          <a:bodyPr wrap="square">
            <a:spAutoFit/>
          </a:bodyPr>
          <a:lstStyle/>
          <a:p>
            <a:pPr algn="r"/>
            <a:r>
              <a:rPr lang="en-US" dirty="0"/>
              <a:t>https://</a:t>
            </a:r>
            <a:r>
              <a:rPr lang="en-US" dirty="0" err="1"/>
              <a:t>bmcmusculoskeletdisord.biomedcentral.com</a:t>
            </a:r>
            <a:r>
              <a:rPr lang="en-US" dirty="0"/>
              <a:t>/articles/10.1186/s12891-021-04379-2</a:t>
            </a:r>
          </a:p>
        </p:txBody>
      </p:sp>
    </p:spTree>
    <p:extLst>
      <p:ext uri="{BB962C8B-B14F-4D97-AF65-F5344CB8AC3E}">
        <p14:creationId xmlns:p14="http://schemas.microsoft.com/office/powerpoint/2010/main" val="426599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Estimating survival</a:t>
            </a:r>
          </a:p>
          <a:p>
            <a:r>
              <a:rPr lang="en-US" dirty="0"/>
              <a:t>Kaplan-Meier and the Survival function</a:t>
            </a:r>
          </a:p>
          <a:p>
            <a:r>
              <a:rPr lang="en-US" dirty="0"/>
              <a:t>Comparing Survival Curves</a:t>
            </a:r>
          </a:p>
          <a:p>
            <a:r>
              <a:rPr lang="en-US" dirty="0"/>
              <a:t>Cox Proportional Hazards</a:t>
            </a:r>
          </a:p>
          <a:p>
            <a:r>
              <a:rPr lang="en-US" dirty="0"/>
              <a:t>Anderson-Gill</a:t>
            </a:r>
          </a:p>
        </p:txBody>
      </p:sp>
    </p:spTree>
    <p:extLst>
      <p:ext uri="{BB962C8B-B14F-4D97-AF65-F5344CB8AC3E}">
        <p14:creationId xmlns:p14="http://schemas.microsoft.com/office/powerpoint/2010/main" val="3339571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Anderson-Gill</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Survival analysis is conceptually pretty simple when the outcome is death. There are only two possible ways for a subject to leave a study.</a:t>
            </a:r>
          </a:p>
          <a:p>
            <a:r>
              <a:rPr lang="en-US" dirty="0"/>
              <a:t>What about if a patient remains in the risk set after having an event? For example:</a:t>
            </a:r>
          </a:p>
          <a:p>
            <a:pPr lvl="1"/>
            <a:r>
              <a:rPr lang="en-US" dirty="0"/>
              <a:t>Fall</a:t>
            </a:r>
          </a:p>
          <a:p>
            <a:pPr lvl="1"/>
            <a:r>
              <a:rPr lang="en-US" dirty="0"/>
              <a:t>Heart attack</a:t>
            </a:r>
          </a:p>
          <a:p>
            <a:pPr lvl="1"/>
            <a:r>
              <a:rPr lang="en-US" dirty="0"/>
              <a:t>Return of cancer</a:t>
            </a:r>
          </a:p>
          <a:p>
            <a:pPr lvl="1"/>
            <a:r>
              <a:rPr lang="en-US" dirty="0"/>
              <a:t>Etc.</a:t>
            </a:r>
          </a:p>
        </p:txBody>
      </p:sp>
    </p:spTree>
    <p:extLst>
      <p:ext uri="{BB962C8B-B14F-4D97-AF65-F5344CB8AC3E}">
        <p14:creationId xmlns:p14="http://schemas.microsoft.com/office/powerpoint/2010/main" val="2921998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Anderson-Gill</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In these cases, there are multiple ways to go about the analysis, the most common is probably Anderson-Gill analysis.</a:t>
            </a:r>
          </a:p>
        </p:txBody>
      </p:sp>
      <p:pic>
        <p:nvPicPr>
          <p:cNvPr id="3" name="Picture 2">
            <a:extLst>
              <a:ext uri="{FF2B5EF4-FFF2-40B4-BE49-F238E27FC236}">
                <a16:creationId xmlns:a16="http://schemas.microsoft.com/office/drawing/2014/main" id="{A204708E-7CEA-FE2E-EE92-A1BDDE531BFE}"/>
              </a:ext>
            </a:extLst>
          </p:cNvPr>
          <p:cNvPicPr>
            <a:picLocks noChangeAspect="1"/>
          </p:cNvPicPr>
          <p:nvPr/>
        </p:nvPicPr>
        <p:blipFill>
          <a:blip r:embed="rId2"/>
          <a:stretch>
            <a:fillRect/>
          </a:stretch>
        </p:blipFill>
        <p:spPr>
          <a:xfrm>
            <a:off x="1193800" y="3119079"/>
            <a:ext cx="7772400" cy="4318000"/>
          </a:xfrm>
          <a:prstGeom prst="rect">
            <a:avLst/>
          </a:prstGeom>
        </p:spPr>
      </p:pic>
    </p:spTree>
    <p:extLst>
      <p:ext uri="{BB962C8B-B14F-4D97-AF65-F5344CB8AC3E}">
        <p14:creationId xmlns:p14="http://schemas.microsoft.com/office/powerpoint/2010/main" val="1063739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Anderson-Gill</a:t>
            </a:r>
          </a:p>
        </p:txBody>
      </p:sp>
      <p:pic>
        <p:nvPicPr>
          <p:cNvPr id="5" name="Picture 4">
            <a:extLst>
              <a:ext uri="{FF2B5EF4-FFF2-40B4-BE49-F238E27FC236}">
                <a16:creationId xmlns:a16="http://schemas.microsoft.com/office/drawing/2014/main" id="{616EAD9E-D192-54F6-3155-88ECA5D519E2}"/>
              </a:ext>
            </a:extLst>
          </p:cNvPr>
          <p:cNvPicPr>
            <a:picLocks noChangeAspect="1"/>
          </p:cNvPicPr>
          <p:nvPr/>
        </p:nvPicPr>
        <p:blipFill>
          <a:blip r:embed="rId2"/>
          <a:stretch>
            <a:fillRect/>
          </a:stretch>
        </p:blipFill>
        <p:spPr>
          <a:xfrm>
            <a:off x="408038" y="2381687"/>
            <a:ext cx="9343923" cy="3951985"/>
          </a:xfrm>
          <a:prstGeom prst="rect">
            <a:avLst/>
          </a:prstGeom>
        </p:spPr>
      </p:pic>
    </p:spTree>
    <p:extLst>
      <p:ext uri="{BB962C8B-B14F-4D97-AF65-F5344CB8AC3E}">
        <p14:creationId xmlns:p14="http://schemas.microsoft.com/office/powerpoint/2010/main" val="254088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Mean cumulative event function</a:t>
            </a:r>
          </a:p>
        </p:txBody>
      </p:sp>
      <p:pic>
        <p:nvPicPr>
          <p:cNvPr id="3" name="Picture 2">
            <a:extLst>
              <a:ext uri="{FF2B5EF4-FFF2-40B4-BE49-F238E27FC236}">
                <a16:creationId xmlns:a16="http://schemas.microsoft.com/office/drawing/2014/main" id="{C8FF4DE0-0547-6AB0-72E5-DE727665FF1E}"/>
              </a:ext>
            </a:extLst>
          </p:cNvPr>
          <p:cNvPicPr>
            <a:picLocks noChangeAspect="1"/>
          </p:cNvPicPr>
          <p:nvPr/>
        </p:nvPicPr>
        <p:blipFill>
          <a:blip r:embed="rId2"/>
          <a:stretch>
            <a:fillRect/>
          </a:stretch>
        </p:blipFill>
        <p:spPr>
          <a:xfrm>
            <a:off x="2012667" y="1590609"/>
            <a:ext cx="6134666" cy="6029391"/>
          </a:xfrm>
          <a:prstGeom prst="rect">
            <a:avLst/>
          </a:prstGeom>
        </p:spPr>
      </p:pic>
    </p:spTree>
    <p:extLst>
      <p:ext uri="{BB962C8B-B14F-4D97-AF65-F5344CB8AC3E}">
        <p14:creationId xmlns:p14="http://schemas.microsoft.com/office/powerpoint/2010/main" val="52645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Estimating Survival</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Suppose a disease free cohort of 100 people were followed over time for the purpose of estimating the risk of disease.</a:t>
            </a:r>
          </a:p>
          <a:p>
            <a:r>
              <a:rPr lang="en-US" dirty="0"/>
              <a:t>After 3 years, 20 of the people had the disease. Use this information to estimate the risk of obtaining disease. </a:t>
            </a:r>
          </a:p>
          <a:p>
            <a:r>
              <a:rPr lang="en-US" dirty="0"/>
              <a:t>Estimate the survival.</a:t>
            </a:r>
          </a:p>
          <a:p>
            <a:r>
              <a:rPr lang="en-US" dirty="0"/>
              <a:t>What is the relationship between risk and survival?</a:t>
            </a:r>
          </a:p>
        </p:txBody>
      </p:sp>
    </p:spTree>
    <p:extLst>
      <p:ext uri="{BB962C8B-B14F-4D97-AF65-F5344CB8AC3E}">
        <p14:creationId xmlns:p14="http://schemas.microsoft.com/office/powerpoint/2010/main" val="259741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Data setup</a:t>
            </a:r>
          </a:p>
        </p:txBody>
      </p:sp>
      <p:pic>
        <p:nvPicPr>
          <p:cNvPr id="4" name="Picture 3">
            <a:extLst>
              <a:ext uri="{FF2B5EF4-FFF2-40B4-BE49-F238E27FC236}">
                <a16:creationId xmlns:a16="http://schemas.microsoft.com/office/drawing/2014/main" id="{E10C8771-59FD-DCC7-464D-1C4235375912}"/>
              </a:ext>
            </a:extLst>
          </p:cNvPr>
          <p:cNvPicPr>
            <a:picLocks noChangeAspect="1"/>
          </p:cNvPicPr>
          <p:nvPr/>
        </p:nvPicPr>
        <p:blipFill>
          <a:blip r:embed="rId2"/>
          <a:stretch>
            <a:fillRect/>
          </a:stretch>
        </p:blipFill>
        <p:spPr>
          <a:xfrm>
            <a:off x="1193800" y="2224753"/>
            <a:ext cx="7772400" cy="4233847"/>
          </a:xfrm>
          <a:prstGeom prst="rect">
            <a:avLst/>
          </a:prstGeom>
        </p:spPr>
      </p:pic>
    </p:spTree>
    <p:extLst>
      <p:ext uri="{BB962C8B-B14F-4D97-AF65-F5344CB8AC3E}">
        <p14:creationId xmlns:p14="http://schemas.microsoft.com/office/powerpoint/2010/main" val="2741221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Implementation</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Andersen-Gill can be implemented as part of </a:t>
            </a:r>
            <a:r>
              <a:rPr lang="en-US" dirty="0" err="1"/>
              <a:t>coxph</a:t>
            </a:r>
            <a:r>
              <a:rPr lang="en-US" dirty="0"/>
              <a:t> by specifying start and end times in the </a:t>
            </a:r>
            <a:r>
              <a:rPr lang="en-US" dirty="0" err="1"/>
              <a:t>Surv</a:t>
            </a:r>
            <a:r>
              <a:rPr lang="en-US" dirty="0"/>
              <a:t> statement.</a:t>
            </a:r>
          </a:p>
        </p:txBody>
      </p:sp>
    </p:spTree>
    <p:extLst>
      <p:ext uri="{BB962C8B-B14F-4D97-AF65-F5344CB8AC3E}">
        <p14:creationId xmlns:p14="http://schemas.microsoft.com/office/powerpoint/2010/main" val="759062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Estimating survival</a:t>
            </a:r>
          </a:p>
          <a:p>
            <a:r>
              <a:rPr lang="en-US" dirty="0"/>
              <a:t>Kaplan-Meier and the Survival function</a:t>
            </a:r>
          </a:p>
          <a:p>
            <a:r>
              <a:rPr lang="en-US" dirty="0"/>
              <a:t>Comparing Survival Curves</a:t>
            </a:r>
          </a:p>
          <a:p>
            <a:r>
              <a:rPr lang="en-US" dirty="0"/>
              <a:t>Cox Proportional Hazards</a:t>
            </a:r>
          </a:p>
          <a:p>
            <a:r>
              <a:rPr lang="en-US" dirty="0"/>
              <a:t>Anderson-Gill</a:t>
            </a:r>
          </a:p>
        </p:txBody>
      </p:sp>
    </p:spTree>
    <p:extLst>
      <p:ext uri="{BB962C8B-B14F-4D97-AF65-F5344CB8AC3E}">
        <p14:creationId xmlns:p14="http://schemas.microsoft.com/office/powerpoint/2010/main" val="391324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Estimating Survival</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Suppose the cohort continued to be followed for an additional 2 years (5 years in all).</a:t>
            </a:r>
          </a:p>
          <a:p>
            <a:r>
              <a:rPr lang="en-US" dirty="0"/>
              <a:t>In the additional 2 years, 5 more people contracted disease.</a:t>
            </a:r>
          </a:p>
          <a:p>
            <a:r>
              <a:rPr lang="en-US" dirty="0"/>
              <a:t>Estimate the 5 year risk of disease.</a:t>
            </a:r>
          </a:p>
          <a:p>
            <a:r>
              <a:rPr lang="en-US" dirty="0"/>
              <a:t>Estimate the 5 year survival.</a:t>
            </a:r>
          </a:p>
          <a:p>
            <a:endParaRPr lang="en-US" dirty="0"/>
          </a:p>
        </p:txBody>
      </p:sp>
    </p:spTree>
    <p:extLst>
      <p:ext uri="{BB962C8B-B14F-4D97-AF65-F5344CB8AC3E}">
        <p14:creationId xmlns:p14="http://schemas.microsoft.com/office/powerpoint/2010/main" val="249440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Estimating Survival</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Similar scenario as the previous one in that:</a:t>
            </a:r>
          </a:p>
          <a:p>
            <a:pPr lvl="1"/>
            <a:r>
              <a:rPr lang="en-US" dirty="0"/>
              <a:t>100 people are followed</a:t>
            </a:r>
          </a:p>
          <a:p>
            <a:pPr lvl="1"/>
            <a:r>
              <a:rPr lang="en-US" dirty="0"/>
              <a:t>20 contract disease in the first 3 years</a:t>
            </a:r>
          </a:p>
          <a:p>
            <a:pPr lvl="1"/>
            <a:r>
              <a:rPr lang="en-US" dirty="0"/>
              <a:t>another 5 people contract disease over the next two years</a:t>
            </a:r>
          </a:p>
          <a:p>
            <a:r>
              <a:rPr lang="en-US" dirty="0"/>
              <a:t>The additional information is that:</a:t>
            </a:r>
          </a:p>
          <a:p>
            <a:pPr lvl="1"/>
            <a:r>
              <a:rPr lang="en-US" dirty="0"/>
              <a:t>40 people, who did not contract disease in the first three years, </a:t>
            </a:r>
            <a:r>
              <a:rPr lang="en-US" i="1" dirty="0"/>
              <a:t>left the study one minute prior to the 3 year mark</a:t>
            </a:r>
            <a:r>
              <a:rPr lang="en-US" dirty="0"/>
              <a:t>.</a:t>
            </a:r>
          </a:p>
          <a:p>
            <a:pPr lvl="1"/>
            <a:r>
              <a:rPr lang="en-US" dirty="0"/>
              <a:t>They left the country and were never heard from again.</a:t>
            </a:r>
          </a:p>
          <a:p>
            <a:pPr lvl="1"/>
            <a:r>
              <a:rPr lang="en-US" dirty="0"/>
              <a:t>Estimate the 5 year survival for the disease.</a:t>
            </a:r>
          </a:p>
        </p:txBody>
      </p:sp>
    </p:spTree>
    <p:extLst>
      <p:ext uri="{BB962C8B-B14F-4D97-AF65-F5344CB8AC3E}">
        <p14:creationId xmlns:p14="http://schemas.microsoft.com/office/powerpoint/2010/main" val="241899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Consider 3 approaches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Approach 1</a:t>
                </a:r>
              </a:p>
              <a:p>
                <a:pPr lvl="1"/>
                <a:r>
                  <a:rPr lang="en-US" dirty="0"/>
                  <a:t>Use all 100 people in the denominator as if there was no loss to follow-up.</a:t>
                </a:r>
                <a:r>
                  <a:rPr lang="en-US" dirty="0">
                    <a:solidFill>
                      <a:schemeClr val="bg1"/>
                    </a:solidFill>
                  </a:rPr>
                  <a:t>.</a:t>
                </a:r>
              </a:p>
              <a:p>
                <a:pPr marL="558800" lvl="1" indent="0">
                  <a:buNone/>
                </a:pPr>
                <a:endParaRPr lang="en-US" dirty="0">
                  <a:solidFill>
                    <a:schemeClr val="bg1"/>
                  </a:solidFill>
                </a:endParaRPr>
              </a:p>
              <a:p>
                <a:r>
                  <a:rPr lang="en-US" dirty="0"/>
                  <a:t>Approach 2</a:t>
                </a:r>
              </a:p>
              <a:p>
                <a:pPr lvl="1"/>
                <a:r>
                  <a:rPr lang="en-US" dirty="0"/>
                  <a:t>Exclude the 40 people with missing data from the analysis, as though they never entered at all.</a:t>
                </a:r>
              </a:p>
              <a:p>
                <a:pPr marL="558800" lvl="1"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8</m:t>
                      </m:r>
                    </m:oMath>
                  </m:oMathPara>
                </a14:m>
                <a:endParaRPr lang="en-US" dirty="0">
                  <a:solidFill>
                    <a:schemeClr val="bg1"/>
                  </a:solidFill>
                </a:endParaRPr>
              </a:p>
              <a:p>
                <a:r>
                  <a:rPr lang="en-US" dirty="0"/>
                  <a:t>Approach 3</a:t>
                </a:r>
              </a:p>
              <a:p>
                <a:pPr lvl="1"/>
                <a:r>
                  <a:rPr lang="en-US" dirty="0"/>
                  <a:t>Use a product limit approach.</a:t>
                </a:r>
              </a:p>
            </p:txBody>
          </p:sp>
        </mc:Choice>
        <mc:Fallback xmlns="">
          <p:sp>
            <p:nvSpPr>
              <p:cNvPr id="7" name="Content Placeholder 6">
                <a:extLst>
                  <a:ext uri="{FF2B5EF4-FFF2-40B4-BE49-F238E27FC236}">
                    <a16:creationId xmlns:a16="http://schemas.microsoft.com/office/drawing/2014/main" id="{2DAB4B66-958D-A94C-A516-FAF57D7288FA}"/>
                  </a:ext>
                </a:extLst>
              </p:cNvPr>
              <p:cNvSpPr>
                <a:spLocks noGrp="1" noRot="1" noChangeAspect="1" noMove="1" noResize="1" noEditPoints="1" noAdjustHandles="1" noChangeArrowheads="1" noChangeShapeType="1" noTextEdit="1"/>
              </p:cNvSpPr>
              <p:nvPr>
                <p:ph idx="1"/>
              </p:nvPr>
            </p:nvSpPr>
            <p:spPr>
              <a:blipFill>
                <a:blip r:embed="rId2"/>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105255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Consider 3 approaches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Approach 1</a:t>
                </a:r>
              </a:p>
              <a:p>
                <a:pPr lvl="1"/>
                <a:r>
                  <a:rPr lang="en-US" dirty="0"/>
                  <a:t>Use all 100 people in the denominator as if there was no loss to follow-up.</a:t>
                </a: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75</m:t>
                        </m:r>
                      </m:num>
                      <m:den>
                        <m:r>
                          <a:rPr lang="en-US" b="0" i="1" smtClean="0">
                            <a:latin typeface="Cambria Math" panose="02040503050406030204" pitchFamily="18" charset="0"/>
                          </a:rPr>
                          <m:t>100</m:t>
                        </m:r>
                      </m:den>
                    </m:f>
                    <m:r>
                      <a:rPr lang="en-US" b="0" i="1" smtClean="0">
                        <a:latin typeface="Cambria Math" panose="02040503050406030204" pitchFamily="18" charset="0"/>
                      </a:rPr>
                      <m:t>=0.75</m:t>
                    </m:r>
                  </m:oMath>
                </a14:m>
                <a:endParaRPr lang="en-US" dirty="0"/>
              </a:p>
              <a:p>
                <a:r>
                  <a:rPr lang="en-US" dirty="0"/>
                  <a:t>Approach 2</a:t>
                </a:r>
              </a:p>
              <a:p>
                <a:pPr lvl="1"/>
                <a:r>
                  <a:rPr lang="en-US" dirty="0"/>
                  <a:t>Exclude the 40 people with missing data from the analysis, as though they never entered at all.</a:t>
                </a: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35</m:t>
                        </m:r>
                      </m:num>
                      <m:den>
                        <m:r>
                          <a:rPr lang="en-US" b="0" i="1" smtClean="0">
                            <a:latin typeface="Cambria Math" panose="02040503050406030204" pitchFamily="18" charset="0"/>
                          </a:rPr>
                          <m:t>60</m:t>
                        </m:r>
                      </m:den>
                    </m:f>
                    <m:r>
                      <a:rPr lang="en-US" b="0" i="1" smtClean="0">
                        <a:latin typeface="Cambria Math" panose="02040503050406030204" pitchFamily="18" charset="0"/>
                      </a:rPr>
                      <m:t>=0.58</m:t>
                    </m:r>
                  </m:oMath>
                </a14:m>
                <a:endParaRPr lang="en-US" dirty="0"/>
              </a:p>
              <a:p>
                <a:r>
                  <a:rPr lang="en-US" dirty="0"/>
                  <a:t>Approach 3</a:t>
                </a:r>
              </a:p>
              <a:p>
                <a:pPr lvl="1"/>
                <a:r>
                  <a:rPr lang="en-US" dirty="0"/>
                  <a:t>Use a product limit approach.</a:t>
                </a:r>
              </a:p>
            </p:txBody>
          </p:sp>
        </mc:Choice>
        <mc:Fallback xmlns="">
          <p:sp>
            <p:nvSpPr>
              <p:cNvPr id="7" name="Content Placeholder 6">
                <a:extLst>
                  <a:ext uri="{FF2B5EF4-FFF2-40B4-BE49-F238E27FC236}">
                    <a16:creationId xmlns:a16="http://schemas.microsoft.com/office/drawing/2014/main" id="{2DAB4B66-958D-A94C-A516-FAF57D7288FA}"/>
                  </a:ext>
                </a:extLst>
              </p:cNvPr>
              <p:cNvSpPr>
                <a:spLocks noGrp="1" noRot="1" noChangeAspect="1" noMove="1" noResize="1" noEditPoints="1" noAdjustHandles="1" noChangeArrowheads="1" noChangeShapeType="1" noTextEdit="1"/>
              </p:cNvSpPr>
              <p:nvPr>
                <p:ph idx="1"/>
              </p:nvPr>
            </p:nvSpPr>
            <p:spPr>
              <a:blipFill>
                <a:blip r:embed="rId2"/>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355468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The product-limit approach</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Breaks up time into subintervals:</a:t>
                </a:r>
              </a:p>
              <a:p>
                <a:r>
                  <a:rPr lang="en-US" dirty="0"/>
                  <a:t>Probability of surviving successive intervals A and B equals the probability of surviving interval A times the probability of surviving interval B given survival of interval A.</a:t>
                </a:r>
              </a:p>
              <a:p>
                <a:endParaRPr lang="en-US" dirty="0"/>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oMath>
                  </m:oMathPara>
                </a14:m>
                <a:endParaRPr lang="en-US" dirty="0"/>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𝐶</m:t>
                          </m:r>
                        </m:e>
                        <m:e>
                          <m:r>
                            <a:rPr lang="en-US" i="1">
                              <a:latin typeface="Cambria Math" panose="02040503050406030204" pitchFamily="18" charset="0"/>
                            </a:rPr>
                            <m:t>𝐴</m:t>
                          </m:r>
                          <m:r>
                            <a:rPr lang="en-US" b="0" i="1" smtClean="0">
                              <a:latin typeface="Cambria Math" panose="02040503050406030204" pitchFamily="18" charset="0"/>
                            </a:rPr>
                            <m:t>𝐵</m:t>
                          </m:r>
                        </m:e>
                      </m:d>
                    </m:oMath>
                  </m:oMathPara>
                </a14:m>
                <a:endParaRPr lang="en-US" dirty="0"/>
              </a:p>
              <a:p>
                <a:pPr marL="82550" indent="0" algn="ctr">
                  <a:buNone/>
                </a:pPr>
                <a:r>
                  <a:rPr lang="en-US" b="0" dirty="0"/>
                  <a:t>Etc.</a:t>
                </a:r>
              </a:p>
              <a:p>
                <a:r>
                  <a:rPr lang="en-US" b="0" dirty="0"/>
                  <a:t>Suppose the probability of an individual surviving past age 70 is 0.5 and the probability of surviving past year 80 given the individual survived past year 70 is also 0.5. Then what is the probability that the individual survives past year 80?</a:t>
                </a:r>
              </a:p>
            </p:txBody>
          </p:sp>
        </mc:Choice>
        <mc:Fallback xmlns="">
          <p:sp>
            <p:nvSpPr>
              <p:cNvPr id="7" name="Content Placeholder 6">
                <a:extLst>
                  <a:ext uri="{FF2B5EF4-FFF2-40B4-BE49-F238E27FC236}">
                    <a16:creationId xmlns:a16="http://schemas.microsoft.com/office/drawing/2014/main" id="{2DAB4B66-958D-A94C-A516-FAF57D7288F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8693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30245</TotalTime>
  <Words>1766</Words>
  <Application>Microsoft Macintosh PowerPoint</Application>
  <PresentationFormat>Custom</PresentationFormat>
  <Paragraphs>205</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Cambria Math</vt:lpstr>
      <vt:lpstr>Arial</vt:lpstr>
      <vt:lpstr>Office Theme</vt:lpstr>
      <vt:lpstr>BMI 510: Time-To-Event Analyses</vt:lpstr>
      <vt:lpstr>References</vt:lpstr>
      <vt:lpstr>Outline</vt:lpstr>
      <vt:lpstr>Estimating Survival</vt:lpstr>
      <vt:lpstr>Estimating Survival</vt:lpstr>
      <vt:lpstr>Estimating Survival</vt:lpstr>
      <vt:lpstr>Consider 3 approaches</vt:lpstr>
      <vt:lpstr>Consider 3 approaches</vt:lpstr>
      <vt:lpstr>The product-limit approach</vt:lpstr>
      <vt:lpstr>The product-limit approach</vt:lpstr>
      <vt:lpstr>The product-limit approach</vt:lpstr>
      <vt:lpstr>The product-limit approach</vt:lpstr>
      <vt:lpstr>Two key measures in survival analysis</vt:lpstr>
      <vt:lpstr>Outline</vt:lpstr>
      <vt:lpstr>Estimating the Survival function</vt:lpstr>
      <vt:lpstr>Estimating the Survival function</vt:lpstr>
      <vt:lpstr>Kaplan-Meier Example</vt:lpstr>
      <vt:lpstr>Kaplan-Meier Example</vt:lpstr>
      <vt:lpstr>Kaplan-Meier Example</vt:lpstr>
      <vt:lpstr>Comparing Survival Curves: Treatments</vt:lpstr>
      <vt:lpstr>Comparing Survival Curves: Covariates</vt:lpstr>
      <vt:lpstr>Comparing Survival Curves</vt:lpstr>
      <vt:lpstr>Comparing Survival Curves</vt:lpstr>
      <vt:lpstr>Comparing Survival Curves</vt:lpstr>
      <vt:lpstr>Outline</vt:lpstr>
      <vt:lpstr>Cox Proportional Hazards</vt:lpstr>
      <vt:lpstr>Cox Proportional Hazards</vt:lpstr>
      <vt:lpstr>Cox Data Setup</vt:lpstr>
      <vt:lpstr>Cox Data Survival Curves</vt:lpstr>
      <vt:lpstr>Cox Implementation</vt:lpstr>
      <vt:lpstr>Cox Implementation</vt:lpstr>
      <vt:lpstr>Cox Interpretation</vt:lpstr>
      <vt:lpstr>Main Cox Assumptions</vt:lpstr>
      <vt:lpstr>Testing Cox Assumptions</vt:lpstr>
      <vt:lpstr>Outline</vt:lpstr>
      <vt:lpstr>Anderson-Gill</vt:lpstr>
      <vt:lpstr>Anderson-Gill</vt:lpstr>
      <vt:lpstr>Anderson-Gill</vt:lpstr>
      <vt:lpstr>Mean cumulative event function</vt:lpstr>
      <vt:lpstr>Data setup</vt:lpstr>
      <vt:lpstr>Implementation</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1058</cp:revision>
  <dcterms:modified xsi:type="dcterms:W3CDTF">2024-04-15T16:10:37Z</dcterms:modified>
</cp:coreProperties>
</file>