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</p:sldMasterIdLst>
  <p:notesMasterIdLst>
    <p:notesMasterId r:id="rId59"/>
  </p:notesMasterIdLst>
  <p:sldIdLst>
    <p:sldId id="485" r:id="rId2"/>
    <p:sldId id="532" r:id="rId3"/>
    <p:sldId id="491" r:id="rId4"/>
    <p:sldId id="493" r:id="rId5"/>
    <p:sldId id="494" r:id="rId6"/>
    <p:sldId id="495" r:id="rId7"/>
    <p:sldId id="496" r:id="rId8"/>
    <p:sldId id="505" r:id="rId9"/>
    <p:sldId id="497" r:id="rId10"/>
    <p:sldId id="542" r:id="rId11"/>
    <p:sldId id="543" r:id="rId12"/>
    <p:sldId id="544" r:id="rId13"/>
    <p:sldId id="545" r:id="rId14"/>
    <p:sldId id="506" r:id="rId15"/>
    <p:sldId id="507" r:id="rId16"/>
    <p:sldId id="537" r:id="rId17"/>
    <p:sldId id="541" r:id="rId18"/>
    <p:sldId id="538" r:id="rId19"/>
    <p:sldId id="540" r:id="rId20"/>
    <p:sldId id="508" r:id="rId21"/>
    <p:sldId id="504" r:id="rId22"/>
    <p:sldId id="499" r:id="rId23"/>
    <p:sldId id="500" r:id="rId24"/>
    <p:sldId id="502" r:id="rId25"/>
    <p:sldId id="501" r:id="rId26"/>
    <p:sldId id="509" r:id="rId27"/>
    <p:sldId id="510" r:id="rId28"/>
    <p:sldId id="511" r:id="rId29"/>
    <p:sldId id="512" r:id="rId30"/>
    <p:sldId id="513" r:id="rId31"/>
    <p:sldId id="514" r:id="rId32"/>
    <p:sldId id="515" r:id="rId33"/>
    <p:sldId id="517" r:id="rId34"/>
    <p:sldId id="492" r:id="rId35"/>
    <p:sldId id="530" r:id="rId36"/>
    <p:sldId id="516" r:id="rId37"/>
    <p:sldId id="519" r:id="rId38"/>
    <p:sldId id="546" r:id="rId39"/>
    <p:sldId id="518" r:id="rId40"/>
    <p:sldId id="520" r:id="rId41"/>
    <p:sldId id="522" r:id="rId42"/>
    <p:sldId id="523" r:id="rId43"/>
    <p:sldId id="524" r:id="rId44"/>
    <p:sldId id="521" r:id="rId45"/>
    <p:sldId id="529" r:id="rId46"/>
    <p:sldId id="528" r:id="rId47"/>
    <p:sldId id="525" r:id="rId48"/>
    <p:sldId id="526" r:id="rId49"/>
    <p:sldId id="527" r:id="rId50"/>
    <p:sldId id="533" r:id="rId51"/>
    <p:sldId id="531" r:id="rId52"/>
    <p:sldId id="534" r:id="rId53"/>
    <p:sldId id="465" r:id="rId54"/>
    <p:sldId id="466" r:id="rId55"/>
    <p:sldId id="467" r:id="rId56"/>
    <p:sldId id="468" r:id="rId57"/>
    <p:sldId id="469" r:id="rId58"/>
  </p:sldIdLst>
  <p:sldSz cx="10160000" cy="7620000"/>
  <p:notesSz cx="7620000" cy="10160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mbria Math" panose="02040503050406030204" pitchFamily="18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591F34-6BE0-48BB-932A-1E305F9E1863}">
  <a:tblStyle styleId="{D9591F34-6BE0-48BB-932A-1E305F9E18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73" autoAdjust="0"/>
    <p:restoredTop sz="86322"/>
  </p:normalViewPr>
  <p:slideViewPr>
    <p:cSldViewPr snapToGrid="0" snapToObjects="1">
      <p:cViewPr varScale="1">
        <p:scale>
          <a:sx n="129" d="100"/>
          <a:sy n="129" d="100"/>
        </p:scale>
        <p:origin x="2496" y="208"/>
      </p:cViewPr>
      <p:guideLst>
        <p:guide orient="horz" pos="24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50" cy="381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83475b25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1288" y="846138"/>
            <a:ext cx="5643562" cy="4233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d83475b256_0_14:notes"/>
          <p:cNvSpPr txBox="1">
            <a:spLocks noGrp="1"/>
          </p:cNvSpPr>
          <p:nvPr>
            <p:ph type="body" idx="1"/>
          </p:nvPr>
        </p:nvSpPr>
        <p:spPr>
          <a:xfrm>
            <a:off x="846667" y="5362222"/>
            <a:ext cx="6773400" cy="50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047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ctrTitle"/>
          </p:nvPr>
        </p:nvSpPr>
        <p:spPr>
          <a:xfrm>
            <a:off x="1270000" y="1247070"/>
            <a:ext cx="7620000" cy="265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620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0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050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70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80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Google Shape;29;p8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EXT_AND_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762000" y="677333"/>
            <a:ext cx="8636000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762000" y="2201333"/>
            <a:ext cx="4233333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5164667" y="2201333"/>
            <a:ext cx="4233333" cy="220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3"/>
          </p:nvPr>
        </p:nvSpPr>
        <p:spPr>
          <a:xfrm>
            <a:off x="5164667" y="4572000"/>
            <a:ext cx="4233333" cy="220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dt" idx="10"/>
          </p:nvPr>
        </p:nvSpPr>
        <p:spPr>
          <a:xfrm>
            <a:off x="762000" y="6942667"/>
            <a:ext cx="2116667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" name="Google Shape;50;p11"/>
          <p:cNvSpPr txBox="1">
            <a:spLocks noGrp="1"/>
          </p:cNvSpPr>
          <p:nvPr>
            <p:ph type="ftr" idx="11"/>
          </p:nvPr>
        </p:nvSpPr>
        <p:spPr>
          <a:xfrm>
            <a:off x="3471333" y="6942667"/>
            <a:ext cx="3217333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281333" y="6942667"/>
            <a:ext cx="2116667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699823" y="508000"/>
            <a:ext cx="3276864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4319323" y="1097140"/>
            <a:ext cx="5143500" cy="541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46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2"/>
          </p:nvPr>
        </p:nvSpPr>
        <p:spPr>
          <a:xfrm>
            <a:off x="699823" y="2286000"/>
            <a:ext cx="3276864" cy="423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699823" y="508000"/>
            <a:ext cx="3276864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92" name="Google Shape;92;p18"/>
          <p:cNvSpPr>
            <a:spLocks noGrp="1"/>
          </p:cNvSpPr>
          <p:nvPr>
            <p:ph type="pic" idx="2"/>
          </p:nvPr>
        </p:nvSpPr>
        <p:spPr>
          <a:xfrm>
            <a:off x="4319323" y="1097140"/>
            <a:ext cx="5143500" cy="541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620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0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050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860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670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480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699823" y="2286000"/>
            <a:ext cx="3276864" cy="423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5" name="Google Shape;95;p18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 rot="5400000">
            <a:off x="2662590" y="64382"/>
            <a:ext cx="4834820" cy="87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" name="Google Shape;101;p19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 rot="5400000">
            <a:off x="5137326" y="2539118"/>
            <a:ext cx="6457598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 rot="5400000">
            <a:off x="692326" y="411868"/>
            <a:ext cx="6457598" cy="6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7" name="Google Shape;107;p20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2pPr>
            <a:lvl3pPr lvl="2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3pPr>
            <a:lvl4pPr lvl="3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4pPr>
            <a:lvl5pPr lvl="4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5pPr>
            <a:lvl6pPr lvl="5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6pPr>
            <a:lvl7pPr lvl="6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7pPr>
            <a:lvl8pPr lvl="7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8pPr>
            <a:lvl9pPr lvl="8" indent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t" anchorCtr="0">
            <a:no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dt" idx="10"/>
          </p:nvPr>
        </p:nvSpPr>
        <p:spPr>
          <a:xfrm>
            <a:off x="698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23;p7"/>
          <p:cNvSpPr txBox="1">
            <a:spLocks noGrp="1"/>
          </p:cNvSpPr>
          <p:nvPr>
            <p:ph type="ftr" idx="11"/>
          </p:nvPr>
        </p:nvSpPr>
        <p:spPr>
          <a:xfrm>
            <a:off x="3365500" y="7062612"/>
            <a:ext cx="3429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101575" rIns="101575" bIns="1015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8000" marR="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16000" marR="0" lvl="2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4000" marR="0" lvl="3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32000" marR="0" lvl="4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48000" marR="0" lvl="6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56000" marR="0" lvl="7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64000" marR="0" lvl="8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Google Shape;24;p7"/>
          <p:cNvSpPr txBox="1">
            <a:spLocks noGrp="1"/>
          </p:cNvSpPr>
          <p:nvPr>
            <p:ph type="sldNum" idx="12"/>
          </p:nvPr>
        </p:nvSpPr>
        <p:spPr>
          <a:xfrm>
            <a:off x="7175500" y="7062612"/>
            <a:ext cx="2286000" cy="40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575" tIns="50775" rIns="101575" bIns="50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8" r:id="rId4"/>
    <p:sldLayoutId id="2147483662" r:id="rId5"/>
    <p:sldLayoutId id="2147483663" r:id="rId6"/>
    <p:sldLayoutId id="2147483664" r:id="rId7"/>
    <p:sldLayoutId id="214748366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/>
          <p:nvPr/>
        </p:nvSpPr>
        <p:spPr>
          <a:xfrm>
            <a:off x="952775" y="6178825"/>
            <a:ext cx="87354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Lucas McKay, Ph.D., M.S.C.R.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Departments of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Biomedical Informatics and Neurology, Emory University, Atlanta, GA USA  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Department of Biomedical Engineering, Georgia Institute of Technology, Atlanta, GA, USA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2027" y="276804"/>
            <a:ext cx="3235945" cy="26262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D5262-882B-0C4C-BF5C-1D301427D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3214481"/>
            <a:ext cx="7620000" cy="2652889"/>
          </a:xfrm>
        </p:spPr>
        <p:txBody>
          <a:bodyPr anchor="ctr"/>
          <a:lstStyle/>
          <a:p>
            <a:r>
              <a:rPr lang="en-US" dirty="0"/>
              <a:t>BMI 510: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1994998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vs. probability mass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4999334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Densities are not probabilities - you might think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(4)</m:t>
                    </m:r>
                  </m:oMath>
                </a14:m>
                <a:r>
                  <a:rPr lang="en-US" dirty="0"/>
                  <a:t> the way we would with a discrete variable, but the y axis is not bounded between 0 and 1. It is in units of probability/x.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With that said, a histogram with bin width 1 unit does indeed approximate the density – but as the bins get reduced in size the probability of the random variable being in any particular bin gets smaller and smaller.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b="1" dirty="0"/>
                  <a:t>Hence,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𝒂𝒏𝒚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𝒑𝒂𝒓𝒕𝒊𝒄𝒖𝒍𝒂𝒓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𝒗𝒂𝒍𝒖𝒆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 is 0 for a continuous random variable.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4999334"/>
              </a:xfrm>
              <a:blipFill>
                <a:blip r:embed="rId2"/>
                <a:stretch>
                  <a:fillRect r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435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vs. probability mass functions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823860-028D-FF41-A9B8-1BA77277C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78544"/>
            <a:ext cx="8890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85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vs. probability mass functions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6041D-2D0C-584C-9EC2-7F9DFF1A9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78544"/>
            <a:ext cx="88900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033E6-068E-AC44-A1F1-3C2AD227C216}"/>
              </a:ext>
            </a:extLst>
          </p:cNvPr>
          <p:cNvSpPr txBox="1"/>
          <p:nvPr/>
        </p:nvSpPr>
        <p:spPr>
          <a:xfrm>
            <a:off x="8123583" y="2266122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Unit Bins</a:t>
            </a:r>
          </a:p>
        </p:txBody>
      </p:sp>
    </p:spTree>
    <p:extLst>
      <p:ext uri="{BB962C8B-B14F-4D97-AF65-F5344CB8AC3E}">
        <p14:creationId xmlns:p14="http://schemas.microsoft.com/office/powerpoint/2010/main" val="1078899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vs. probability mass functions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3D4B1-CF31-9245-9F9D-239FF0A75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78544"/>
            <a:ext cx="88900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688436-AD95-C64D-9AFE-60ACCE944DDE}"/>
              </a:ext>
            </a:extLst>
          </p:cNvPr>
          <p:cNvSpPr txBox="1"/>
          <p:nvPr/>
        </p:nvSpPr>
        <p:spPr>
          <a:xfrm>
            <a:off x="8123583" y="2266122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 Unit Bins</a:t>
            </a:r>
          </a:p>
        </p:txBody>
      </p:sp>
    </p:spTree>
    <p:extLst>
      <p:ext uri="{BB962C8B-B14F-4D97-AF65-F5344CB8AC3E}">
        <p14:creationId xmlns:p14="http://schemas.microsoft.com/office/powerpoint/2010/main" val="1970433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useful probability density functions for continuous variables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7C69F-2079-A441-BBBF-7EB47D01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464" y="1878544"/>
            <a:ext cx="3810000" cy="25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89CF-E09A-F940-AF68-29B0F2827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914" y="1878544"/>
            <a:ext cx="3810000" cy="25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BD00D-4ECB-6140-9E52-BA36A1559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464" y="4500974"/>
            <a:ext cx="3810000" cy="25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59CE61-B066-3141-A392-5A0172747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914" y="4500974"/>
            <a:ext cx="3810000" cy="25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AFB086-2B99-F942-BA36-7ADF74EE34DB}"/>
              </a:ext>
            </a:extLst>
          </p:cNvPr>
          <p:cNvSpPr txBox="1"/>
          <p:nvPr/>
        </p:nvSpPr>
        <p:spPr>
          <a:xfrm>
            <a:off x="4463083" y="4156934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dnorm</a:t>
            </a:r>
            <a:r>
              <a:rPr lang="en-US" sz="11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()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E11AC-2B7D-9C43-A886-FA260166391D}"/>
              </a:ext>
            </a:extLst>
          </p:cNvPr>
          <p:cNvSpPr txBox="1"/>
          <p:nvPr/>
        </p:nvSpPr>
        <p:spPr>
          <a:xfrm>
            <a:off x="8299447" y="4156934"/>
            <a:ext cx="864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dgamma</a:t>
            </a:r>
            <a:r>
              <a:rPr lang="en-US" sz="11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()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07F51D-D7D5-1044-B00E-B07E9A02705E}"/>
              </a:ext>
            </a:extLst>
          </p:cNvPr>
          <p:cNvSpPr txBox="1"/>
          <p:nvPr/>
        </p:nvSpPr>
        <p:spPr>
          <a:xfrm>
            <a:off x="4463083" y="6696934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dbeta</a:t>
            </a:r>
            <a:r>
              <a:rPr lang="en-US" sz="11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()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28EB84-3332-404B-8013-3C5531634017}"/>
              </a:ext>
            </a:extLst>
          </p:cNvPr>
          <p:cNvSpPr txBox="1"/>
          <p:nvPr/>
        </p:nvSpPr>
        <p:spPr>
          <a:xfrm>
            <a:off x="8384405" y="6696934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dbeta</a:t>
            </a:r>
            <a:r>
              <a:rPr lang="en-US" sz="11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4932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96BDA6C-71C9-FA49-A7F5-22CE997E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0" y="258994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39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6BDA6C-71C9-FA49-A7F5-22CE997E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92" y="2589942"/>
            <a:ext cx="54864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area under curve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area under curve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≈0, no density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area under curve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63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6BDA6C-71C9-FA49-A7F5-22CE997E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92" y="2589942"/>
            <a:ext cx="54864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≈0, no density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around 0.2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around 0.4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same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747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96BDA6C-71C9-FA49-A7F5-22CE997E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0" y="258994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78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6BDA6C-71C9-FA49-A7F5-22CE997E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882" y="2690192"/>
            <a:ext cx="3884913" cy="2589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499" y="1878544"/>
                <a:ext cx="49866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(0.9≤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This is a slice around X=1</a:t>
                </a:r>
              </a:p>
              <a:p>
                <a:pPr marL="882650" lvl="1" indent="-342900"/>
                <a:r>
                  <a:rPr lang="en-US" dirty="0" err="1"/>
                  <a:t>pnorm</a:t>
                </a:r>
                <a:r>
                  <a:rPr lang="en-US" dirty="0"/>
                  <a:t>(1.1)-</a:t>
                </a:r>
                <a:r>
                  <a:rPr lang="en-US" dirty="0" err="1"/>
                  <a:t>pnorm</a:t>
                </a:r>
                <a:r>
                  <a:rPr lang="en-US" dirty="0"/>
                  <a:t>(0.9)</a:t>
                </a:r>
              </a:p>
              <a:p>
                <a:pPr marL="882650" lvl="1" indent="-342900"/>
                <a:r>
                  <a:rPr lang="en-US" dirty="0"/>
                  <a:t>≈0.05</a:t>
                </a:r>
              </a:p>
              <a:p>
                <a:pPr marL="882650" lvl="1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(−0.1≤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≤0.1)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This is the same slice around X=0</a:t>
                </a:r>
              </a:p>
              <a:p>
                <a:pPr marL="882650" lvl="1" indent="-342900"/>
                <a:r>
                  <a:rPr lang="en-US" dirty="0" err="1"/>
                  <a:t>pnorm</a:t>
                </a:r>
                <a:r>
                  <a:rPr lang="en-US" dirty="0"/>
                  <a:t>(0.1)-</a:t>
                </a:r>
                <a:r>
                  <a:rPr lang="en-US" dirty="0" err="1"/>
                  <a:t>pnorm</a:t>
                </a:r>
                <a:r>
                  <a:rPr lang="en-US" dirty="0"/>
                  <a:t>(-0.1)</a:t>
                </a:r>
              </a:p>
              <a:p>
                <a:pPr marL="882650" lvl="1" indent="-342900"/>
                <a:r>
                  <a:rPr lang="en-US" dirty="0"/>
                  <a:t>≈0.08</a:t>
                </a:r>
              </a:p>
              <a:p>
                <a:pPr marL="882650" lvl="1" indent="-342900"/>
                <a:r>
                  <a:rPr lang="en-US" dirty="0"/>
                  <a:t>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(0.9≤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≤1.1)</m:t>
                    </m:r>
                  </m:oMath>
                </a14:m>
                <a:endParaRPr lang="en-US" dirty="0"/>
              </a:p>
              <a:p>
                <a:pPr marL="882650" lvl="1" indent="-342900"/>
                <a:r>
                  <a:rPr lang="en-US" dirty="0"/>
                  <a:t>≈(</a:t>
                </a:r>
                <a:r>
                  <a:rPr lang="en-US" dirty="0" err="1"/>
                  <a:t>dnorm</a:t>
                </a:r>
                <a:r>
                  <a:rPr lang="en-US" dirty="0"/>
                  <a:t>(0)/</a:t>
                </a:r>
                <a:r>
                  <a:rPr lang="en-US" dirty="0" err="1"/>
                  <a:t>dnorm</a:t>
                </a:r>
                <a:r>
                  <a:rPr lang="en-US" dirty="0"/>
                  <a:t>(1))(</a:t>
                </a:r>
                <a:r>
                  <a:rPr lang="en-US" dirty="0" err="1"/>
                  <a:t>pnorm</a:t>
                </a:r>
                <a:r>
                  <a:rPr lang="en-US" dirty="0"/>
                  <a:t>(1.1)-</a:t>
                </a:r>
                <a:r>
                  <a:rPr lang="en-US" dirty="0" err="1"/>
                  <a:t>pnorm</a:t>
                </a:r>
                <a:r>
                  <a:rPr lang="en-US" dirty="0"/>
                  <a:t>(0.9))</a:t>
                </a:r>
              </a:p>
              <a:p>
                <a:pPr marL="882650" lvl="1" indent="-342900"/>
                <a:r>
                  <a:rPr lang="en-US" dirty="0"/>
                  <a:t>≈(</a:t>
                </a:r>
                <a:r>
                  <a:rPr lang="en-US" dirty="0" err="1"/>
                  <a:t>dnorm</a:t>
                </a:r>
                <a:r>
                  <a:rPr lang="en-US" dirty="0"/>
                  <a:t>(0)/</a:t>
                </a:r>
                <a:r>
                  <a:rPr lang="en-US" dirty="0" err="1"/>
                  <a:t>dnorm</a:t>
                </a:r>
                <a:r>
                  <a:rPr lang="en-US" dirty="0"/>
                  <a:t>(1))•0.05</a:t>
                </a:r>
              </a:p>
              <a:p>
                <a:pPr marL="882650" lvl="1" indent="-342900"/>
                <a:r>
                  <a:rPr lang="en-US" dirty="0"/>
                  <a:t>≈1.6•0.05</a:t>
                </a:r>
              </a:p>
              <a:p>
                <a:pPr marL="882650" lvl="1" indent="-342900"/>
                <a:r>
                  <a:rPr lang="en-US" dirty="0"/>
                  <a:t>≈0.08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499" y="1878544"/>
                <a:ext cx="4986683" cy="5080396"/>
              </a:xfrm>
              <a:blipFill>
                <a:blip r:embed="rId3"/>
                <a:stretch>
                  <a:fillRect t="-1247" b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792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Basic definition and link to probability</a:t>
            </a:r>
          </a:p>
          <a:p>
            <a:r>
              <a:rPr lang="en-US" dirty="0"/>
              <a:t>Introduction to random variables</a:t>
            </a:r>
          </a:p>
          <a:p>
            <a:pPr lvl="1"/>
            <a:r>
              <a:rPr lang="en-US" dirty="0"/>
              <a:t>Discrete</a:t>
            </a:r>
          </a:p>
          <a:p>
            <a:pPr lvl="1"/>
            <a:r>
              <a:rPr lang="en-US" dirty="0"/>
              <a:t>Continuous</a:t>
            </a:r>
          </a:p>
          <a:p>
            <a:pPr lvl="1"/>
            <a:r>
              <a:rPr lang="en-US" dirty="0"/>
              <a:t>Empirical</a:t>
            </a:r>
          </a:p>
          <a:p>
            <a:r>
              <a:rPr lang="en-US" dirty="0"/>
              <a:t>Density/mass functions and cumulative distribution functions</a:t>
            </a:r>
          </a:p>
          <a:p>
            <a:r>
              <a:rPr lang="en-US" dirty="0"/>
              <a:t>A few useful cases</a:t>
            </a:r>
          </a:p>
          <a:p>
            <a:r>
              <a:rPr lang="en-US" dirty="0"/>
              <a:t>Functions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1014593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of continuous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density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density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1, all density to left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882650" lvl="1" indent="-342900"/>
                <a:r>
                  <a:rPr lang="en-US" dirty="0"/>
                  <a:t>0, no density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62A85B2-0C17-B54F-932F-C19AB4811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0" y="258994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8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856C-C959-442B-A060-75CC7529B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will discuss two fundamental statistical modeling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D1BE7-2BEA-A249-B0B1-8C2BE4799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marL="539750" indent="-457200">
              <a:buFont typeface="+mj-lt"/>
              <a:buAutoNum type="arabicPeriod"/>
            </a:pPr>
            <a:r>
              <a:rPr lang="en-US" dirty="0"/>
              <a:t>Fit model parameters to data</a:t>
            </a:r>
          </a:p>
          <a:p>
            <a:pPr marL="539750" indent="-457200">
              <a:buFont typeface="+mj-lt"/>
              <a:buAutoNum type="arabicPeriod"/>
            </a:pPr>
            <a:endParaRPr lang="en-US" dirty="0"/>
          </a:p>
          <a:p>
            <a:pPr marL="539750" indent="-457200">
              <a:buFont typeface="+mj-lt"/>
              <a:buAutoNum type="arabicPeriod"/>
            </a:pPr>
            <a:r>
              <a:rPr lang="en-US" dirty="0"/>
              <a:t>Make inferences about models</a:t>
            </a:r>
          </a:p>
        </p:txBody>
      </p:sp>
    </p:spTree>
    <p:extLst>
      <p:ext uri="{BB962C8B-B14F-4D97-AF65-F5344CB8AC3E}">
        <p14:creationId xmlns:p14="http://schemas.microsoft.com/office/powerpoint/2010/main" val="397970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8399-6174-5748-BC6F-D1D2CB18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probability density functions and resampling or "boostrapping"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1D1DF-3CB8-9944-95A7-084FECCD7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</p:spPr>
        <p:txBody>
          <a:bodyPr anchor="ctr"/>
          <a:lstStyle/>
          <a:p>
            <a:r>
              <a:rPr lang="en-US" dirty="0"/>
              <a:t>In many practical cases we do not know the processes or rules that generate random variables we measure. (A lot of science is essentially the process of inferring those rules.)</a:t>
            </a:r>
          </a:p>
          <a:p>
            <a:endParaRPr lang="en-US" dirty="0"/>
          </a:p>
          <a:p>
            <a:r>
              <a:rPr lang="en-US" dirty="0"/>
              <a:t>We will discuss methods for fitting density functions to data – however, here is a good time to mention the concepts underlying "boostrapping."</a:t>
            </a:r>
          </a:p>
          <a:p>
            <a:endParaRPr lang="en-US" dirty="0"/>
          </a:p>
          <a:p>
            <a:r>
              <a:rPr lang="en-US" dirty="0"/>
              <a:t>"Bootstrapping" refers to an English idiom of "pulling oneself up by their </a:t>
            </a:r>
            <a:r>
              <a:rPr lang="en-US" dirty="0" err="1"/>
              <a:t>boostraps</a:t>
            </a:r>
            <a:r>
              <a:rPr lang="en-US" dirty="0"/>
              <a:t>" – this (clearly impossible) task implies the process of making something meaningful out of very little.</a:t>
            </a:r>
          </a:p>
        </p:txBody>
      </p:sp>
    </p:spTree>
    <p:extLst>
      <p:ext uri="{BB962C8B-B14F-4D97-AF65-F5344CB8AC3E}">
        <p14:creationId xmlns:p14="http://schemas.microsoft.com/office/powerpoint/2010/main" val="2474037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A261129-E54D-1844-A6A1-A35D0A224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989" y="4873481"/>
            <a:ext cx="3048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148399-6174-5748-BC6F-D1D2CB18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probability density functions and resampling or "boostrapping"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0F7FB6-A040-524B-8229-D13A10C6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5" y="2105856"/>
            <a:ext cx="3047999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6CB47A-B872-1F4E-8248-6BD03FDCB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968" y="2105856"/>
            <a:ext cx="3048000" cy="2286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E671A4-26B7-154A-AEE0-F483CF9964E6}"/>
              </a:ext>
            </a:extLst>
          </p:cNvPr>
          <p:cNvCxnSpPr>
            <a:cxnSpLocks/>
          </p:cNvCxnSpPr>
          <p:nvPr/>
        </p:nvCxnSpPr>
        <p:spPr>
          <a:xfrm>
            <a:off x="5883926" y="4277205"/>
            <a:ext cx="0" cy="445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E152EF-C05B-2A47-8C3E-9B438784040F}"/>
              </a:ext>
            </a:extLst>
          </p:cNvPr>
          <p:cNvCxnSpPr>
            <a:cxnSpLocks/>
          </p:cNvCxnSpPr>
          <p:nvPr/>
        </p:nvCxnSpPr>
        <p:spPr>
          <a:xfrm>
            <a:off x="3862120" y="3142695"/>
            <a:ext cx="4874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DC44A9B-8366-E548-A44D-60A1452CFEFC}"/>
              </a:ext>
            </a:extLst>
          </p:cNvPr>
          <p:cNvSpPr txBox="1"/>
          <p:nvPr/>
        </p:nvSpPr>
        <p:spPr>
          <a:xfrm>
            <a:off x="3709763" y="2740430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27E6B0-72C3-914F-B11B-73638CA303D4}"/>
              </a:ext>
            </a:extLst>
          </p:cNvPr>
          <p:cNvSpPr txBox="1"/>
          <p:nvPr/>
        </p:nvSpPr>
        <p:spPr>
          <a:xfrm>
            <a:off x="2031424" y="4878100"/>
            <a:ext cx="23936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Resample with replacement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assuming the sample is an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"empirical density"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C89C355-CA60-044E-978C-E19284E78AC8}"/>
              </a:ext>
            </a:extLst>
          </p:cNvPr>
          <p:cNvCxnSpPr>
            <a:cxnSpLocks/>
          </p:cNvCxnSpPr>
          <p:nvPr/>
        </p:nvCxnSpPr>
        <p:spPr>
          <a:xfrm>
            <a:off x="7680998" y="6000205"/>
            <a:ext cx="4874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F3BC715-A71C-054F-9854-DC71467F4559}"/>
              </a:ext>
            </a:extLst>
          </p:cNvPr>
          <p:cNvSpPr txBox="1"/>
          <p:nvPr/>
        </p:nvSpPr>
        <p:spPr>
          <a:xfrm>
            <a:off x="8104208" y="5630873"/>
            <a:ext cx="144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Calculate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some derived statistic</a:t>
            </a:r>
          </a:p>
        </p:txBody>
      </p:sp>
    </p:spTree>
    <p:extLst>
      <p:ext uri="{BB962C8B-B14F-4D97-AF65-F5344CB8AC3E}">
        <p14:creationId xmlns:p14="http://schemas.microsoft.com/office/powerpoint/2010/main" val="4066009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Basic definition and link to probability</a:t>
            </a:r>
          </a:p>
          <a:p>
            <a:r>
              <a:rPr lang="en-US" dirty="0"/>
              <a:t>Introduction to random variables</a:t>
            </a:r>
          </a:p>
          <a:p>
            <a:pPr lvl="1"/>
            <a:r>
              <a:rPr lang="en-US" dirty="0"/>
              <a:t>Discrete</a:t>
            </a:r>
          </a:p>
          <a:p>
            <a:pPr lvl="1"/>
            <a:r>
              <a:rPr lang="en-US" dirty="0"/>
              <a:t>Continuous</a:t>
            </a:r>
          </a:p>
          <a:p>
            <a:pPr lvl="1"/>
            <a:r>
              <a:rPr lang="en-US" dirty="0"/>
              <a:t>Empirical</a:t>
            </a:r>
          </a:p>
          <a:p>
            <a:r>
              <a:rPr lang="en-US" dirty="0"/>
              <a:t>Densities and cumulative densities</a:t>
            </a:r>
          </a:p>
          <a:p>
            <a:r>
              <a:rPr lang="en-US" dirty="0"/>
              <a:t>A few useful cases</a:t>
            </a:r>
          </a:p>
          <a:p>
            <a:r>
              <a:rPr lang="en-US" dirty="0"/>
              <a:t>Functions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2739415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function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725756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Back to our coin example, the cumulative distribution function of a random variable is often used in hypothesis testing.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In general, there exists some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&lt;∞</m:t>
                      </m:r>
                    </m:oMath>
                  </m:oMathPara>
                </a14:m>
                <a:endParaRPr lang="en-US" dirty="0"/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That expresses the area under the mass function to the left of a given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725756" cy="5080396"/>
              </a:xfrm>
              <a:blipFill>
                <a:blip r:embed="rId2"/>
                <a:stretch>
                  <a:fillRect r="-2413" b="-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46ACD43-A7A7-2E44-8B96-3E92825609B0}"/>
              </a:ext>
            </a:extLst>
          </p:cNvPr>
          <p:cNvSpPr txBox="1"/>
          <p:nvPr/>
        </p:nvSpPr>
        <p:spPr>
          <a:xfrm>
            <a:off x="0" y="7389168"/>
            <a:ext cx="1016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Adapted from Rice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433D5-0DDA-4248-9DAB-E1CFD35E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408" y="2226205"/>
            <a:ext cx="3657600" cy="2075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0A1B94-3BF5-B341-9478-8C2211ACF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408" y="4649555"/>
            <a:ext cx="3657600" cy="20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23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function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In the discrete case, the relationship between the probability mass function and the cumulative density function is straightforward:</a:t>
                </a:r>
              </a:p>
              <a:p>
                <a:pPr marL="82550" indent="0" algn="ctr">
                  <a:buNone/>
                </a:pPr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groupChr>
                        <m:groupChrPr>
                          <m:chr m:val="⇒"/>
                          <m:pos m:val="top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𝑢𝑚𝑠𝑢𝑚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425450" indent="-342900"/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groupChr>
                        <m:groupChrPr>
                          <m:chr m:val="⇐"/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𝑖𝑓𝑓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1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groupCh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8571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function of a continuous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In general, there exists some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pPr marL="425450" indent="-342900"/>
                <a:endParaRPr lang="en-US" dirty="0"/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That expresses the area under the density function to the left of a given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The </a:t>
                </a:r>
                <a:r>
                  <a:rPr lang="en-US" dirty="0" err="1"/>
                  <a:t>cdf</a:t>
                </a:r>
                <a:r>
                  <a:rPr lang="en-US" dirty="0"/>
                  <a:t> can be used to estimate the probability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falls in an interval:</a:t>
                </a:r>
              </a:p>
              <a:p>
                <a:pPr marL="425450" indent="-342900"/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  <a:blipFill>
                <a:blip r:embed="rId2"/>
                <a:stretch>
                  <a:fillRect t="-9975" b="-42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758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function of a continuous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In the continuous case, the relationship between the probability density function and the cumulative density function is also straightforward:</a:t>
                </a:r>
              </a:p>
              <a:p>
                <a:pPr marL="82550" indent="0" algn="ctr">
                  <a:buNone/>
                </a:pPr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groupChr>
                        <m:groupChrPr>
                          <m:chr m:val="⇒"/>
                          <m:pos m:val="top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𝑖𝑛𝑡𝑒𝑔𝑟𝑎𝑡𝑒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425450" indent="-342900"/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groupChr>
                        <m:groupChrPr>
                          <m:chr m:val="⇐"/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𝑑𝑖𝑓𝑓𝑒𝑟𝑒𝑛𝑡𝑖𝑎𝑡𝑒</m:t>
                          </m:r>
                        </m:e>
                      </m:groupCh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8021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function of a continuous random variable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FFDDA-5D0B-F241-B3EC-B47C896FD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9" y="2748711"/>
            <a:ext cx="3175000" cy="317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2298C0-5186-024C-A889-C507FF36D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859" y="2748711"/>
            <a:ext cx="3175000" cy="317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D700FF-9256-B146-B990-945E86087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859" y="2748711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61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basic definition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A random variable is a "random" number. More specifically, it is a number whose next value cannot be predicted exactly, even if we knew all of its previous values.</a:t>
            </a:r>
          </a:p>
          <a:p>
            <a:endParaRPr lang="en-US" dirty="0"/>
          </a:p>
          <a:p>
            <a:r>
              <a:rPr lang="en-US" dirty="0"/>
              <a:t>Although we do not know the next value of a random variable, we typically know enough about the processes governing or generating the values of the variable that we are able to state the probabilities with which it will assume a given value or range of values.</a:t>
            </a:r>
          </a:p>
          <a:p>
            <a:endParaRPr lang="en-US" dirty="0"/>
          </a:p>
          <a:p>
            <a:r>
              <a:rPr lang="en-US" dirty="0"/>
              <a:t>In physics you might hear of the number of atoms of a gas in a cubic meter; in clinical contexts you might think of heart rate or the volume of a tumor.</a:t>
            </a:r>
          </a:p>
        </p:txBody>
      </p:sp>
    </p:spTree>
    <p:extLst>
      <p:ext uri="{BB962C8B-B14F-4D97-AF65-F5344CB8AC3E}">
        <p14:creationId xmlns:p14="http://schemas.microsoft.com/office/powerpoint/2010/main" val="2525605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E304-6B4C-0E4E-9CBF-A998B32F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cumulative distribution of a uniform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Let's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uniform random variable on [0,1], such that</a:t>
                </a:r>
              </a:p>
              <a:p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1&lt;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r>
                  <a:rPr lang="en-US" dirty="0"/>
                  <a:t>What is the cumulative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t="-17060" b="-39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1017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E304-6B4C-0E4E-9CBF-A998B32F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cumulative distribution of a uniform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Let's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uniform random variable on [0,1], such that</a:t>
                </a:r>
              </a:p>
              <a:p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1&lt;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t="-25722" b="-30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449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E304-6B4C-0E4E-9CBF-A998B32F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cumulative distribution of a uniform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Let's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uniform random variable on [0,1], such that</a:t>
                </a:r>
              </a:p>
              <a:p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1&lt;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DCBFF6-FDA6-FF41-9C01-8687ED1758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t="-36483" b="-19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17AD277-F2EB-B341-90F2-C09573F1A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791" y="4042674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99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DC840-6CEF-AC4B-9B8A-22DCDA3C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Quantiles and empirical cumulative distribution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E70D58-7E0A-B143-A329-B60414FA927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5392088" cy="4834820"/>
              </a:xfrm>
            </p:spPr>
            <p:txBody>
              <a:bodyPr/>
              <a:lstStyle/>
              <a:p>
                <a:r>
                  <a:rPr lang="en-US" dirty="0"/>
                  <a:t>For a given random variable with cumulative distribution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quantile is defined to be the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The hinges on a boxplot are the 25</a:t>
                </a:r>
                <a:r>
                  <a:rPr lang="en-US" baseline="30000" dirty="0"/>
                  <a:t>th</a:t>
                </a:r>
                <a:r>
                  <a:rPr lang="en-US" dirty="0"/>
                  <a:t> and 75</a:t>
                </a:r>
                <a:r>
                  <a:rPr lang="en-US" baseline="30000" dirty="0"/>
                  <a:t>th</a:t>
                </a:r>
                <a:r>
                  <a:rPr lang="en-US" dirty="0"/>
                  <a:t> percentiles; for most practical purposes quantile and percentile can be used interchangeably.</a:t>
                </a:r>
              </a:p>
              <a:p>
                <a:endParaRPr lang="en-US" dirty="0"/>
              </a:p>
              <a:p>
                <a:r>
                  <a:rPr lang="en-US" dirty="0"/>
                  <a:t>In R, </a:t>
                </a:r>
                <a:r>
                  <a:rPr lang="en-US" dirty="0" err="1"/>
                  <a:t>ecdf</a:t>
                </a:r>
                <a:r>
                  <a:rPr lang="en-US" dirty="0"/>
                  <a:t>() and quantile() are the relevant functions that handle ties.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E70D58-7E0A-B143-A329-B60414FA92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5392088" cy="483482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280132C-CD06-A549-A961-6EEE7E415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588" y="2897974"/>
            <a:ext cx="3654046" cy="28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a loaded coin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If we would like to simulate flipping a coin that is </a:t>
                </a:r>
                <a:r>
                  <a:rPr lang="en-US" i="1" dirty="0"/>
                  <a:t>not</a:t>
                </a:r>
                <a:r>
                  <a:rPr lang="en-US" dirty="0"/>
                  <a:t> equally likely to land on heads or tails, we can do so with the uniform distribution.</a:t>
                </a:r>
              </a:p>
              <a:p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 err="1"/>
                  <a:t>cdf</a:t>
                </a:r>
                <a:r>
                  <a:rPr lang="en-US" dirty="0"/>
                  <a:t> of the uniform distribution within the unit interval is simply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so we can set the loaded coin to an arbitrary value.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7DA3B7D-62C5-614F-BDB2-4575339BE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4671655"/>
            <a:ext cx="61214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26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or false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t"/>
              <a:lstStyle/>
              <a:p>
                <a:r>
                  <a:rPr lang="en-US" dirty="0"/>
                  <a:t>The maximum value of a probability density function must be ≤ 1.</a:t>
                </a:r>
              </a:p>
              <a:p>
                <a:endParaRPr lang="en-US" dirty="0"/>
              </a:p>
              <a:p>
                <a:r>
                  <a:rPr lang="en-US" dirty="0"/>
                  <a:t>The area of a histogram == the number of samples in the data.</a:t>
                </a:r>
              </a:p>
              <a:p>
                <a:endParaRPr lang="en-US" dirty="0"/>
              </a:p>
              <a:p>
                <a:r>
                  <a:rPr lang="en-US" dirty="0"/>
                  <a:t>A histogram can be normalized into a density by dividing by the maximum number of samples in any of the bins.</a:t>
                </a:r>
              </a:p>
              <a:p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(−1)</m:t>
                    </m:r>
                  </m:oMath>
                </a14:m>
                <a:r>
                  <a:rPr lang="en-US" dirty="0"/>
                  <a:t> is undefined.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590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Basic definition and link to probability</a:t>
            </a:r>
          </a:p>
          <a:p>
            <a:r>
              <a:rPr lang="en-US" dirty="0"/>
              <a:t>Introduction to random variables</a:t>
            </a:r>
          </a:p>
          <a:p>
            <a:pPr lvl="1"/>
            <a:r>
              <a:rPr lang="en-US" dirty="0"/>
              <a:t>Discrete</a:t>
            </a:r>
          </a:p>
          <a:p>
            <a:pPr lvl="1"/>
            <a:r>
              <a:rPr lang="en-US" dirty="0"/>
              <a:t>Continuous</a:t>
            </a:r>
          </a:p>
          <a:p>
            <a:pPr lvl="1"/>
            <a:r>
              <a:rPr lang="en-US" dirty="0"/>
              <a:t>Empirical</a:t>
            </a:r>
          </a:p>
          <a:p>
            <a:r>
              <a:rPr lang="en-US" dirty="0"/>
              <a:t>Densities and cumulative densities</a:t>
            </a:r>
          </a:p>
          <a:p>
            <a:r>
              <a:rPr lang="en-US" dirty="0"/>
              <a:t>A few useful cases</a:t>
            </a:r>
          </a:p>
          <a:p>
            <a:r>
              <a:rPr lang="en-US" dirty="0"/>
              <a:t>Functions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1394734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coin flips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99102"/>
              </a:xfrm>
            </p:spPr>
            <p:txBody>
              <a:bodyPr/>
              <a:lstStyle/>
              <a:p>
                <a:r>
                  <a:rPr lang="en-US" dirty="0"/>
                  <a:t>A Bernoulli trial is a random experiment with exactly two outcomes, </a:t>
                </a:r>
                <a:r>
                  <a:rPr lang="en-US" i="1" dirty="0"/>
                  <a:t>success</a:t>
                </a:r>
                <a:r>
                  <a:rPr lang="en-US" dirty="0"/>
                  <a:t> and </a:t>
                </a:r>
                <a:r>
                  <a:rPr lang="en-US" i="1" dirty="0"/>
                  <a:t>failure</a:t>
                </a:r>
                <a:r>
                  <a:rPr lang="en-US" dirty="0"/>
                  <a:t>. It is basically a coin flip.</a:t>
                </a:r>
              </a:p>
              <a:p>
                <a:r>
                  <a:rPr lang="en-US" dirty="0"/>
                  <a:t>The probability of a success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 The probability of a failure, therefore, is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Each flip is independent. </a:t>
                </a:r>
              </a:p>
              <a:p>
                <a:endParaRPr lang="en-US" dirty="0"/>
              </a:p>
              <a:p>
                <a:r>
                  <a:rPr lang="en-US" dirty="0"/>
                  <a:t>So among three flips, the probability of obtaining the pattern </a:t>
                </a:r>
                <a:r>
                  <a:rPr lang="en-US" i="1" dirty="0"/>
                  <a:t>success</a:t>
                </a:r>
                <a:r>
                  <a:rPr lang="en-US" dirty="0"/>
                  <a:t>, </a:t>
                </a:r>
                <a:r>
                  <a:rPr lang="en-US" i="1" dirty="0"/>
                  <a:t>failure, success</a:t>
                </a:r>
                <a:r>
                  <a:rPr lang="en-US" dirty="0"/>
                  <a:t> is: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Note that the probability of obtaining exactly two successes among three flips is: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99102"/>
              </a:xfrm>
              <a:blipFill>
                <a:blip r:embed="rId2"/>
                <a:stretch>
                  <a:fillRect r="-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219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binomial density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5641915" cy="4834820"/>
              </a:xfrm>
            </p:spPr>
            <p:txBody>
              <a:bodyPr/>
              <a:lstStyle/>
              <a:p>
                <a:r>
                  <a:rPr lang="en-US" dirty="0"/>
                  <a:t>The number of successes among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independent Bernoulli trials, where each trial has probability of "success"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probability of failure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is a binomial random variable with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Any particular pattern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successes occurs with 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; since there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ways to assign the successes:</a:t>
                </a:r>
              </a:p>
              <a:p>
                <a:pPr marL="82550" indent="0" algn="ctr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5641915" cy="4834820"/>
              </a:xfrm>
              <a:blipFill>
                <a:blip r:embed="rId2"/>
                <a:stretch>
                  <a:fillRect b="-4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70724B8-845F-5045-B26F-E94BBB634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998" y="4301467"/>
            <a:ext cx="3175000" cy="317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FB290E-445C-024D-96F6-6E2E4F88A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998" y="997549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06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geometric and negative binomial densities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</p:spPr>
            <p:txBody>
              <a:bodyPr/>
              <a:lstStyle/>
              <a:p>
                <a:r>
                  <a:rPr lang="en-US" dirty="0"/>
                  <a:t>The geometric density describes a series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dirty="0"/>
                  <a:t> independent failures followed by a single success, for a total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Bernoulli trials.</a:t>
                </a:r>
              </a:p>
              <a:p>
                <a:r>
                  <a:rPr lang="en-US" dirty="0"/>
                  <a:t>Since there is only one possible order:</a:t>
                </a:r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  <a:p>
                <a:pPr marL="82550" indent="0" algn="ctr">
                  <a:buNone/>
                </a:pPr>
                <a:endParaRPr lang="en-US" dirty="0"/>
              </a:p>
              <a:p>
                <a:r>
                  <a:rPr lang="en-US" dirty="0"/>
                  <a:t>Shown to the right is a geometric distribution for p=1/10. Let's say that's the success probability of a lottery ticket. What's the probability you'll have to buy more than one ticket to win?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  <a:blipFill>
                <a:blip r:embed="rId2"/>
                <a:stretch>
                  <a:fillRect r="-1034" b="-12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1F82FA9-E405-9E44-8E73-5499A6B6B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25" y="2565323"/>
            <a:ext cx="3761117" cy="37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4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link from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Although heart rate, tumor size, etc. are bounded by physical laws (e.g., all must be ≥ 0), the laws are complex. A simpler way to describe a random variable is as a (random) outcome of one of the random probability experiments we discussed previously.</a:t>
                </a:r>
              </a:p>
              <a:p>
                <a:endParaRPr lang="en-US" dirty="0"/>
              </a:p>
              <a:p>
                <a:r>
                  <a:rPr lang="en-US" dirty="0"/>
                  <a:t>Consider a coin-tossing experiment with three coins. The sample space is:</a:t>
                </a:r>
              </a:p>
              <a:p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={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hhh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hh𝑡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h𝑡𝑡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𝑡𝑡𝑡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Let's say that the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is the number of heads that will occur on the next experiment.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46ACD43-A7A7-2E44-8B96-3E92825609B0}"/>
              </a:ext>
            </a:extLst>
          </p:cNvPr>
          <p:cNvSpPr txBox="1"/>
          <p:nvPr/>
        </p:nvSpPr>
        <p:spPr>
          <a:xfrm>
            <a:off x="0" y="7389168"/>
            <a:ext cx="1016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Adapted from Rice</a:t>
            </a:r>
          </a:p>
        </p:txBody>
      </p:sp>
    </p:spTree>
    <p:extLst>
      <p:ext uri="{BB962C8B-B14F-4D97-AF65-F5344CB8AC3E}">
        <p14:creationId xmlns:p14="http://schemas.microsoft.com/office/powerpoint/2010/main" val="3765015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geometric and negative binomial densities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</p:spPr>
            <p:txBody>
              <a:bodyPr/>
              <a:lstStyle/>
              <a:p>
                <a:r>
                  <a:rPr lang="en-US" dirty="0"/>
                  <a:t>The negative binomial distribution density a series composed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failures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successes, of which the last is a success.</a:t>
                </a:r>
              </a:p>
              <a:p>
                <a:r>
                  <a:rPr lang="en-US" dirty="0"/>
                  <a:t>This shows up very commonly in outcomes research, for frequencies of events like falls or heart attacks.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This is essentially a binomial distribution multiplied by a geometric distribution:</a:t>
                </a:r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  <a:blipFill>
                <a:blip r:embed="rId2"/>
                <a:stretch>
                  <a:fillRect r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866755C-EABF-BC48-A092-05B5D723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543" y="2196621"/>
            <a:ext cx="4350827" cy="435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69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Poisson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</p:spPr>
            <p:txBody>
              <a:bodyPr/>
              <a:lstStyle/>
              <a:p>
                <a:r>
                  <a:rPr lang="en-US" dirty="0"/>
                  <a:t>The Poisson density is very useful both as an approximation to the binomial distribution (n choose k used to be prohibitive) and a density in its own right.</a:t>
                </a:r>
              </a:p>
              <a:p>
                <a:r>
                  <a:rPr lang="en-US" dirty="0"/>
                  <a:t>It has only one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and represents many natural processes well.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It can approximate the binomial distribution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𝑛𝑝</m:t>
                    </m:r>
                  </m:oMath>
                </a14:m>
                <a:r>
                  <a:rPr lang="en-US" dirty="0"/>
                  <a:t> for large n and small p. What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in this case?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  <a:blipFill>
                <a:blip r:embed="rId2"/>
                <a:stretch>
                  <a:fillRect r="-2067" b="-5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7447933-A43C-A545-8733-288BF2BDC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15" y="3651370"/>
            <a:ext cx="31750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7182CD-048A-A74D-9816-E4CE0AEE4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315" y="5556370"/>
            <a:ext cx="3175000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F5BE0C-B131-C945-AB62-0F1C7C510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315" y="1746370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28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Poisson process as a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5926587" cy="4834820"/>
              </a:xfrm>
            </p:spPr>
            <p:txBody>
              <a:bodyPr/>
              <a:lstStyle/>
              <a:p>
                <a:r>
                  <a:rPr lang="en-US" dirty="0"/>
                  <a:t>We will see later that both the mean and variance of a Poisson process are equal to the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which is in units of number of events.</a:t>
                </a:r>
              </a:p>
              <a:p>
                <a:r>
                  <a:rPr lang="en-US" dirty="0"/>
                  <a:t>It is common to see the parameter expressed as: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𝑒𝑣𝑒𝑛𝑡𝑠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𝑡𝑖𝑚𝑒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 this case, if a call center receives a call every 12 minutes on average, how many can we expect in 30 minutes?</a:t>
                </a:r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𝑐𝑎𝑙𝑙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𝑚𝑖𝑛𝑢𝑡𝑒𝑠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𝑚𝑖𝑛𝑢𝑡𝑒𝑠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𝑒𝑣𝑒𝑛𝑡𝑠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5926587" cy="4834820"/>
              </a:xfrm>
              <a:blipFill>
                <a:blip r:embed="rId2"/>
                <a:stretch>
                  <a:fillRect b="-4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541846-A2DB-9944-BEBA-29A835EF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2619315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2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C36A-7F61-624B-AB1F-458FC748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exponential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</p:spPr>
            <p:txBody>
              <a:bodyPr anchor="ctr"/>
              <a:lstStyle/>
              <a:p>
                <a:r>
                  <a:rPr lang="en-US" dirty="0"/>
                  <a:t>The exponential density (-</a:t>
                </a:r>
                <a:r>
                  <a:rPr lang="en-US" dirty="0" err="1"/>
                  <a:t>ies</a:t>
                </a:r>
                <a:r>
                  <a:rPr lang="en-US" dirty="0"/>
                  <a:t>) are often used to model time data like lifetimes or waiting times.</a:t>
                </a:r>
              </a:p>
              <a:p>
                <a:r>
                  <a:rPr lang="en-US" dirty="0"/>
                  <a:t>Note these are non-negative. </a:t>
                </a:r>
              </a:p>
              <a:p>
                <a:r>
                  <a:rPr lang="en-US" dirty="0"/>
                  <a:t>It has only one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and represents many natural processes well similar to Poisson.</a:t>
                </a:r>
              </a:p>
              <a:p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A8B782-16ED-9F4E-843C-0F8D0A59F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900043" cy="4834820"/>
              </a:xfrm>
              <a:blipFill>
                <a:blip r:embed="rId2"/>
                <a:stretch>
                  <a:fillRect b="-36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B137A86-52E4-0445-AEE7-722B1ED24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950" y="2327216"/>
            <a:ext cx="4157213" cy="41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992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D551F-EC03-434F-8BC4-78E70D13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normal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2D4DE8-57D1-4846-8880-783E87638C8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632625" cy="4834820"/>
              </a:xfrm>
            </p:spPr>
            <p:txBody>
              <a:bodyPr/>
              <a:lstStyle/>
              <a:p>
                <a:r>
                  <a:rPr lang="en-US" dirty="0"/>
                  <a:t>All of the previous densities we examined in depth were for non-negative data like numbers of events or time to failure.</a:t>
                </a:r>
              </a:p>
              <a:p>
                <a:r>
                  <a:rPr lang="en-US" dirty="0"/>
                  <a:t>For a large class of physiological measurements, the random variables can take on any value among the real numbers.</a:t>
                </a:r>
              </a:p>
              <a:p>
                <a:r>
                  <a:rPr lang="en-US" dirty="0"/>
                  <a:t>The fundamental density we will use for these data is the normal density, parameterized by mean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and standard deviation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2D4DE8-57D1-4846-8880-783E87638C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632625" cy="4834820"/>
              </a:xfrm>
              <a:blipFill>
                <a:blip r:embed="rId2"/>
                <a:stretch>
                  <a:fillRect r="-546" b="-24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B6E79A9-0F43-A644-B9B3-BDC944E87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476" y="2200399"/>
            <a:ext cx="4812821" cy="481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83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D551F-EC03-434F-8BC4-78E70D13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cumulative distribution of the normal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2D4DE8-57D1-4846-8880-783E87638C8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4632625" cy="4834820"/>
              </a:xfrm>
            </p:spPr>
            <p:txBody>
              <a:bodyPr anchor="ctr"/>
              <a:lstStyle/>
              <a:p>
                <a:r>
                  <a:rPr lang="en-US" dirty="0"/>
                  <a:t>There is no closed-form expression for the cumulative distribution of a normal density. We will use numerical approximations.</a:t>
                </a:r>
              </a:p>
              <a:p>
                <a:endParaRPr lang="en-US" dirty="0"/>
              </a:p>
              <a:p>
                <a:r>
                  <a:rPr lang="en-US" dirty="0"/>
                  <a:t>The cumulative distribution of the standard normal is:</a:t>
                </a:r>
              </a:p>
              <a:p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2D4DE8-57D1-4846-8880-783E87638C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4632625" cy="4834820"/>
              </a:xfrm>
              <a:blipFill>
                <a:blip r:embed="rId2"/>
                <a:stretch>
                  <a:fillRect b="-34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E67E071-5A4D-5B4D-9388-BFAF5949B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2161746"/>
            <a:ext cx="4568271" cy="45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84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8616-0B7B-364A-93DF-BA7E780A4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05696"/>
            <a:ext cx="6779986" cy="1472848"/>
          </a:xfrm>
        </p:spPr>
        <p:txBody>
          <a:bodyPr/>
          <a:lstStyle/>
          <a:p>
            <a:r>
              <a:rPr lang="en-US" dirty="0"/>
              <a:t>Exercises with cumulative distribution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036E92-5940-FA44-8B32-E424B4B6BDA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1"/>
                <a:ext cx="5767614" cy="5188758"/>
              </a:xfrm>
            </p:spPr>
            <p:txBody>
              <a:bodyPr/>
              <a:lstStyle/>
              <a:p>
                <a:pPr marL="425450" indent="-342900"/>
                <a:r>
                  <a:rPr lang="en-US" dirty="0"/>
                  <a:t>As we mentioned earlier, the </a:t>
                </a:r>
                <a:r>
                  <a:rPr lang="en-US" dirty="0" err="1"/>
                  <a:t>cdf</a:t>
                </a:r>
                <a:r>
                  <a:rPr lang="en-US" dirty="0"/>
                  <a:t> can be used to estimate the probability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falls in an interval:</a:t>
                </a:r>
              </a:p>
              <a:p>
                <a:pPr marL="425450" indent="-342900"/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So the probability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(−1)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What is the probability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? It is usually easier to calculate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4036E92-5940-FA44-8B32-E424B4B6BD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1"/>
                <a:ext cx="5767614" cy="5188758"/>
              </a:xfrm>
              <a:blipFill>
                <a:blip r:embed="rId2"/>
                <a:stretch>
                  <a:fillRect r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96FB3BC-2937-BA49-913B-6F62EC3CF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158" y="1631977"/>
            <a:ext cx="2540000" cy="25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8BC78-DE60-464F-A3D7-810CFBA4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158" y="4524752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950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Basic definition and link to probability</a:t>
            </a:r>
          </a:p>
          <a:p>
            <a:r>
              <a:rPr lang="en-US" dirty="0"/>
              <a:t>Introduction to random variables</a:t>
            </a:r>
          </a:p>
          <a:p>
            <a:pPr lvl="1"/>
            <a:r>
              <a:rPr lang="en-US" dirty="0"/>
              <a:t>Discrete</a:t>
            </a:r>
          </a:p>
          <a:p>
            <a:pPr lvl="1"/>
            <a:r>
              <a:rPr lang="en-US" dirty="0"/>
              <a:t>Continuous</a:t>
            </a:r>
          </a:p>
          <a:p>
            <a:pPr lvl="1"/>
            <a:r>
              <a:rPr lang="en-US" dirty="0"/>
              <a:t>Empirical</a:t>
            </a:r>
          </a:p>
          <a:p>
            <a:r>
              <a:rPr lang="en-US" dirty="0"/>
              <a:t>Densities and cumulative densities</a:t>
            </a:r>
          </a:p>
          <a:p>
            <a:r>
              <a:rPr lang="en-US" dirty="0"/>
              <a:t>A few useful cases</a:t>
            </a:r>
          </a:p>
          <a:p>
            <a:r>
              <a:rPr lang="en-US" dirty="0"/>
              <a:t>Functions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3909856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49F7-A166-F941-BC7D-A666B294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Let's call the cumulative distribution functions of two variables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, respectively.</a:t>
                </a:r>
              </a:p>
              <a:p>
                <a:r>
                  <a:rPr lang="en-US" dirty="0"/>
                  <a:t>Let's say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8255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0" dirty="0"/>
              </a:p>
              <a:p>
                <a:pPr marL="8255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Recalling that the density is the derivative of the cumulative distribution,</a:t>
                </a:r>
              </a:p>
              <a:p>
                <a:pPr marL="82550" indent="0">
                  <a:buNone/>
                </a:pPr>
                <a:r>
                  <a:rPr lang="en-US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628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49F7-A166-F941-BC7D-A666B294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In general,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8255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Note that this expression really refers to a change of variables - there is no additional error attributed to the transformation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1095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mass function of a discrete random variable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118264" y="2028472"/>
                <a:ext cx="4343235" cy="4930468"/>
              </a:xfrm>
            </p:spPr>
            <p:txBody>
              <a:bodyPr anchor="ctr"/>
              <a:lstStyle/>
              <a:p>
                <a:r>
                  <a:rPr lang="en-US" dirty="0"/>
                  <a:t>It is clear that the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can take on only four possible values: 0, 1, 2, or 3, based on the pattern of outcomes shown.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118264" y="2028472"/>
                <a:ext cx="4343235" cy="4930468"/>
              </a:xfrm>
              <a:blipFill>
                <a:blip r:embed="rId2"/>
                <a:stretch>
                  <a:fillRect r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46ACD43-A7A7-2E44-8B96-3E92825609B0}"/>
              </a:ext>
            </a:extLst>
          </p:cNvPr>
          <p:cNvSpPr txBox="1"/>
          <p:nvPr/>
        </p:nvSpPr>
        <p:spPr>
          <a:xfrm>
            <a:off x="0" y="7389168"/>
            <a:ext cx="1016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Adapted from Rice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E4BBEA-BDC9-EF44-B30F-E5E404098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581515"/>
              </p:ext>
            </p:extLst>
          </p:nvPr>
        </p:nvGraphicFramePr>
        <p:xfrm>
          <a:off x="422674" y="2081913"/>
          <a:ext cx="4446210" cy="4823586"/>
        </p:xfrm>
        <a:graphic>
          <a:graphicData uri="http://schemas.openxmlformats.org/drawingml/2006/table">
            <a:tbl>
              <a:tblPr firstRow="1" bandRow="1">
                <a:tableStyleId>{D9591F34-6BE0-48BB-932A-1E305F9E1863}</a:tableStyleId>
              </a:tblPr>
              <a:tblGrid>
                <a:gridCol w="2223105">
                  <a:extLst>
                    <a:ext uri="{9D8B030D-6E8A-4147-A177-3AD203B41FA5}">
                      <a16:colId xmlns:a16="http://schemas.microsoft.com/office/drawing/2014/main" val="4006380013"/>
                    </a:ext>
                  </a:extLst>
                </a:gridCol>
                <a:gridCol w="2223105">
                  <a:extLst>
                    <a:ext uri="{9D8B030D-6E8A-4147-A177-3AD203B41FA5}">
                      <a16:colId xmlns:a16="http://schemas.microsoft.com/office/drawing/2014/main" val="4080084808"/>
                    </a:ext>
                  </a:extLst>
                </a:gridCol>
              </a:tblGrid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/>
                        <a:t>Outcome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u="sng" dirty="0"/>
                        <a:t>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7101809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hhh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8961258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hht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2752090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hth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4892841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htt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2760202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thh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5148648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tht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056679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tth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058653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ttt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6481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0223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49F7-A166-F941-BC7D-A666B294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anchor="ctr"/>
              <a:lstStyle/>
              <a:p>
                <a:r>
                  <a:rPr lang="en-US" dirty="0"/>
                  <a:t>An arguably more common problem is when we have a function of multiple random variables.</a:t>
                </a:r>
              </a:p>
              <a:p>
                <a:endParaRPr lang="en-US" dirty="0"/>
              </a:p>
              <a:p>
                <a:r>
                  <a:rPr lang="en-US" dirty="0"/>
                  <a:t>We have not discussed expected values, but for now note the contrast between "function" as defined on the last slide and the expected value of the sum of two random variables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82550" indent="0" algn="ctr">
                  <a:buNone/>
                </a:pPr>
                <a:endParaRPr lang="en-US" b="0" dirty="0"/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𝐶𝑜𝑣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4E27DA-67CA-7F4D-B4F8-012F0763F7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69653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934-7ABC-ED46-BCBB-1EE939976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dirty="0"/>
              <a:t>Basic definition and link to probability</a:t>
            </a:r>
          </a:p>
          <a:p>
            <a:r>
              <a:rPr lang="en-US" dirty="0"/>
              <a:t>Introduction to random variables</a:t>
            </a:r>
          </a:p>
          <a:p>
            <a:pPr lvl="1"/>
            <a:r>
              <a:rPr lang="en-US" dirty="0"/>
              <a:t>Discrete</a:t>
            </a:r>
          </a:p>
          <a:p>
            <a:pPr lvl="1"/>
            <a:r>
              <a:rPr lang="en-US" dirty="0"/>
              <a:t>Continuous</a:t>
            </a:r>
          </a:p>
          <a:p>
            <a:pPr lvl="1"/>
            <a:r>
              <a:rPr lang="en-US" dirty="0"/>
              <a:t>Empirical</a:t>
            </a:r>
          </a:p>
          <a:p>
            <a:r>
              <a:rPr lang="en-US" dirty="0"/>
              <a:t>Densities and cumulative densities</a:t>
            </a:r>
          </a:p>
          <a:p>
            <a:r>
              <a:rPr lang="en-US" dirty="0"/>
              <a:t>A few useful cases</a:t>
            </a:r>
          </a:p>
          <a:p>
            <a:r>
              <a:rPr lang="en-US" dirty="0"/>
              <a:t>Functions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2222531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8572DB-C13F-F145-846B-5FD938E8DA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 material on random variables from Neter textbook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121AE72-159A-7B45-B7A6-F03D76A19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4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2F01-548F-4AAD-A97A-C80CE731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</p:spPr>
            <p:txBody>
              <a:bodyPr anchor="t"/>
              <a:lstStyle/>
              <a:p>
                <a:pPr marL="82550" indent="0">
                  <a:buNone/>
                </a:pPr>
                <a:r>
                  <a:rPr lang="en-US" b="1" dirty="0"/>
                  <a:t>Expected value</a:t>
                </a:r>
              </a:p>
              <a:p>
                <a:pPr marL="8255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assume outcomes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,⋯,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with probabilities given by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The expected value is defined: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Note that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are constants,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  <a:blipFill>
                <a:blip r:embed="rId2"/>
                <a:stretch>
                  <a:fillRect b="-7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597;p77">
            <a:extLst>
              <a:ext uri="{FF2B5EF4-FFF2-40B4-BE49-F238E27FC236}">
                <a16:creationId xmlns:a16="http://schemas.microsoft.com/office/drawing/2014/main" id="{37DD07E3-EA44-B245-A0A0-1FEF8B0BE67C}"/>
              </a:ext>
            </a:extLst>
          </p:cNvPr>
          <p:cNvSpPr txBox="1"/>
          <p:nvPr/>
        </p:nvSpPr>
        <p:spPr>
          <a:xfrm>
            <a:off x="-50" y="7296900"/>
            <a:ext cx="1016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Neter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5221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2F01-548F-4AAD-A97A-C80CE731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</p:spPr>
            <p:txBody>
              <a:bodyPr anchor="t"/>
              <a:lstStyle/>
              <a:p>
                <a:pPr marL="82550" indent="0">
                  <a:buNone/>
                </a:pPr>
                <a:r>
                  <a:rPr lang="en-US" b="1" dirty="0"/>
                  <a:t>Variance</a:t>
                </a:r>
              </a:p>
              <a:p>
                <a:pPr marL="82550" indent="0">
                  <a:buNone/>
                </a:pPr>
                <a:r>
                  <a:rPr lang="en-US" dirty="0"/>
                  <a:t>The variance of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or, equivalently (important!),</a:t>
                </a:r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597;p77">
            <a:extLst>
              <a:ext uri="{FF2B5EF4-FFF2-40B4-BE49-F238E27FC236}">
                <a16:creationId xmlns:a16="http://schemas.microsoft.com/office/drawing/2014/main" id="{37DD07E3-EA44-B245-A0A0-1FEF8B0BE67C}"/>
              </a:ext>
            </a:extLst>
          </p:cNvPr>
          <p:cNvSpPr txBox="1"/>
          <p:nvPr/>
        </p:nvSpPr>
        <p:spPr>
          <a:xfrm>
            <a:off x="-50" y="7296900"/>
            <a:ext cx="1016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Neter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6140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2F01-548F-4AAD-A97A-C80CE731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756B0-8E34-8E47-87C6-0E4B275A1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</p:spPr>
        <p:txBody>
          <a:bodyPr anchor="t"/>
          <a:lstStyle/>
          <a:p>
            <a:pPr marL="82550" indent="0">
              <a:buNone/>
            </a:pPr>
            <a:r>
              <a:rPr lang="en-US" b="1" dirty="0"/>
              <a:t>Variance special cases</a:t>
            </a:r>
            <a:endParaRPr lang="en-US" dirty="0"/>
          </a:p>
        </p:txBody>
      </p:sp>
      <p:sp>
        <p:nvSpPr>
          <p:cNvPr id="4" name="Google Shape;597;p77">
            <a:extLst>
              <a:ext uri="{FF2B5EF4-FFF2-40B4-BE49-F238E27FC236}">
                <a16:creationId xmlns:a16="http://schemas.microsoft.com/office/drawing/2014/main" id="{37DD07E3-EA44-B245-A0A0-1FEF8B0BE67C}"/>
              </a:ext>
            </a:extLst>
          </p:cNvPr>
          <p:cNvSpPr txBox="1"/>
          <p:nvPr/>
        </p:nvSpPr>
        <p:spPr>
          <a:xfrm>
            <a:off x="-50" y="7296900"/>
            <a:ext cx="1016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Neter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610622-E487-F742-B3D7-AFF662AEE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16" y="3135416"/>
            <a:ext cx="9133369" cy="31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489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2F01-548F-4AAD-A97A-C80CE731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</p:spPr>
            <p:txBody>
              <a:bodyPr anchor="t"/>
              <a:lstStyle/>
              <a:p>
                <a:pPr marL="82550" indent="0">
                  <a:buNone/>
                </a:pPr>
                <a:r>
                  <a:rPr lang="en-US" b="1" dirty="0"/>
                  <a:t>Covariance</a:t>
                </a:r>
              </a:p>
              <a:p>
                <a:pPr marL="82550" indent="0">
                  <a:buNone/>
                </a:pPr>
                <a:r>
                  <a:rPr lang="en-US" dirty="0"/>
                  <a:t>The covariance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Or, equivalently:</a:t>
                </a:r>
              </a:p>
              <a:p>
                <a:pPr marL="825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Note that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82550" indent="0">
                  <a:buNone/>
                </a:pPr>
                <a:endParaRPr lang="en-US" dirty="0"/>
              </a:p>
              <a:p>
                <a:pPr marL="82550" indent="0">
                  <a:buNone/>
                </a:pPr>
                <a:r>
                  <a:rPr lang="en-US" dirty="0"/>
                  <a:t>For constants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, </a:t>
                </a:r>
              </a:p>
              <a:p>
                <a:pPr marL="825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55756B0-8E34-8E47-87C6-0E4B275A13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2028472"/>
                <a:ext cx="8763000" cy="483482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597;p77">
            <a:extLst>
              <a:ext uri="{FF2B5EF4-FFF2-40B4-BE49-F238E27FC236}">
                <a16:creationId xmlns:a16="http://schemas.microsoft.com/office/drawing/2014/main" id="{37DD07E3-EA44-B245-A0A0-1FEF8B0BE67C}"/>
              </a:ext>
            </a:extLst>
          </p:cNvPr>
          <p:cNvSpPr txBox="1"/>
          <p:nvPr/>
        </p:nvSpPr>
        <p:spPr>
          <a:xfrm>
            <a:off x="-50" y="7296900"/>
            <a:ext cx="1016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Neter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9799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2F01-548F-4AAD-A97A-C80CE731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756B0-8E34-8E47-87C6-0E4B275A1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</p:spPr>
        <p:txBody>
          <a:bodyPr anchor="t"/>
          <a:lstStyle/>
          <a:p>
            <a:pPr marL="82550" indent="0">
              <a:buNone/>
            </a:pPr>
            <a:r>
              <a:rPr lang="en-US" b="1" dirty="0"/>
              <a:t>Independence</a:t>
            </a:r>
            <a:endParaRPr lang="en-US" dirty="0"/>
          </a:p>
        </p:txBody>
      </p:sp>
      <p:sp>
        <p:nvSpPr>
          <p:cNvPr id="4" name="Google Shape;597;p77">
            <a:extLst>
              <a:ext uri="{FF2B5EF4-FFF2-40B4-BE49-F238E27FC236}">
                <a16:creationId xmlns:a16="http://schemas.microsoft.com/office/drawing/2014/main" id="{37DD07E3-EA44-B245-A0A0-1FEF8B0BE67C}"/>
              </a:ext>
            </a:extLst>
          </p:cNvPr>
          <p:cNvSpPr txBox="1"/>
          <p:nvPr/>
        </p:nvSpPr>
        <p:spPr>
          <a:xfrm>
            <a:off x="-50" y="7296900"/>
            <a:ext cx="1016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900" dirty="0">
                <a:latin typeface="Calibri"/>
                <a:ea typeface="Calibri"/>
                <a:cs typeface="Calibri"/>
                <a:sym typeface="Calibri"/>
              </a:rPr>
              <a:t>Neter</a:t>
            </a:r>
            <a:endParaRPr sz="9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987C56-970C-7842-96EF-BD5979F5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" y="2904091"/>
            <a:ext cx="10160000" cy="32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8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mass function of a discrete random variable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118264" y="2028472"/>
                <a:ext cx="4343235" cy="4930468"/>
              </a:xfrm>
            </p:spPr>
            <p:txBody>
              <a:bodyPr anchor="ctr"/>
              <a:lstStyle/>
              <a:p>
                <a:r>
                  <a:rPr lang="en-US" dirty="0"/>
                  <a:t>Assuming for now that all </a:t>
                </a:r>
                <a:r>
                  <a:rPr lang="en-US" i="1" dirty="0"/>
                  <a:t>outcomes</a:t>
                </a:r>
                <a:r>
                  <a:rPr lang="en-US" dirty="0"/>
                  <a:t> are equally likely:</a:t>
                </a:r>
              </a:p>
              <a:p>
                <a:endParaRPr lang="en-US" dirty="0"/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53975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53975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539750" lvl="1" indent="0">
                  <a:buNone/>
                </a:pPr>
                <a:endParaRPr lang="en-US" dirty="0"/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53975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118264" y="2028472"/>
                <a:ext cx="4343235" cy="4930468"/>
              </a:xfrm>
              <a:blipFill>
                <a:blip r:embed="rId2"/>
                <a:stretch>
                  <a:fillRect t="-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46ACD43-A7A7-2E44-8B96-3E92825609B0}"/>
              </a:ext>
            </a:extLst>
          </p:cNvPr>
          <p:cNvSpPr txBox="1"/>
          <p:nvPr/>
        </p:nvSpPr>
        <p:spPr>
          <a:xfrm>
            <a:off x="0" y="7389168"/>
            <a:ext cx="1016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Adapted from Rice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E4BBEA-BDC9-EF44-B30F-E5E404098CE9}"/>
              </a:ext>
            </a:extLst>
          </p:cNvPr>
          <p:cNvGraphicFramePr>
            <a:graphicFrameLocks noGrp="1"/>
          </p:cNvGraphicFramePr>
          <p:nvPr/>
        </p:nvGraphicFramePr>
        <p:xfrm>
          <a:off x="422674" y="2081913"/>
          <a:ext cx="4446210" cy="4823586"/>
        </p:xfrm>
        <a:graphic>
          <a:graphicData uri="http://schemas.openxmlformats.org/drawingml/2006/table">
            <a:tbl>
              <a:tblPr firstRow="1" bandRow="1">
                <a:tableStyleId>{D9591F34-6BE0-48BB-932A-1E305F9E1863}</a:tableStyleId>
              </a:tblPr>
              <a:tblGrid>
                <a:gridCol w="2223105">
                  <a:extLst>
                    <a:ext uri="{9D8B030D-6E8A-4147-A177-3AD203B41FA5}">
                      <a16:colId xmlns:a16="http://schemas.microsoft.com/office/drawing/2014/main" val="4006380013"/>
                    </a:ext>
                  </a:extLst>
                </a:gridCol>
                <a:gridCol w="2223105">
                  <a:extLst>
                    <a:ext uri="{9D8B030D-6E8A-4147-A177-3AD203B41FA5}">
                      <a16:colId xmlns:a16="http://schemas.microsoft.com/office/drawing/2014/main" val="4080084808"/>
                    </a:ext>
                  </a:extLst>
                </a:gridCol>
              </a:tblGrid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/>
                        <a:t>Outcome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u="sng" dirty="0"/>
                        <a:t>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7101809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hhh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8961258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hht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2752090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hth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4892841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htt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2760202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thh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5148648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tht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056679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tth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058653"/>
                  </a:ext>
                </a:extLst>
              </a:tr>
              <a:tr h="53595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ttt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6481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433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mass function of a discrete random variable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In general, there exists some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pPr marL="425450" indent="-342900"/>
                <a:endParaRPr lang="en-US" dirty="0"/>
              </a:p>
              <a:p>
                <a:pPr marL="53975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53975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This is called the probability mass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2"/>
                <a:stretch>
                  <a:fillRect l="-7903" r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07CFA0D-8362-F747-BBB6-90AB9B1B5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2354992"/>
            <a:ext cx="38100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mass function of a discrete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=0.5)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=10)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25450" indent="-342900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4170383" cy="50803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07CFA0D-8362-F747-BBB6-90AB9B1B5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2354992"/>
            <a:ext cx="38100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78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C2C0-3EF5-9845-A1C3-121DFA0C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density function of a continuous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4936324"/>
              </a:xfrm>
            </p:spPr>
            <p:txBody>
              <a:bodyPr anchor="ctr"/>
              <a:lstStyle/>
              <a:p>
                <a:pPr marL="425450" indent="-342900"/>
                <a:r>
                  <a:rPr lang="en-US" dirty="0"/>
                  <a:t>Exactly analogously, for a continuous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in general, there exists some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such that, for (VERY) small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53975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53975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53975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b="0" dirty="0"/>
                  <a:t>,</a:t>
                </a:r>
              </a:p>
              <a:p>
                <a:pPr marL="539750" lvl="1" indent="0">
                  <a:buNone/>
                </a:pPr>
                <a:endParaRPr lang="en-US" dirty="0"/>
              </a:p>
              <a:p>
                <a:pPr marL="539750" lvl="1" indent="0">
                  <a:buNone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=−∞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=∞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25450" indent="-342900"/>
                <a:endParaRPr lang="en-US" dirty="0"/>
              </a:p>
              <a:p>
                <a:pPr marL="425450" indent="-342900"/>
                <a:r>
                  <a:rPr lang="en-US" dirty="0"/>
                  <a:t>This is called the probability density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25450" indent="-342900"/>
                <a:r>
                  <a:rPr lang="en-US" dirty="0"/>
                  <a:t>Densities are not probabilities! You might think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(4)</m:t>
                    </m:r>
                  </m:oMath>
                </a14:m>
                <a:r>
                  <a:rPr lang="en-US" dirty="0"/>
                  <a:t> the way we would with a discrete variable, but the y axis is not bounded between 0 and 1. It is in units of probability/x.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1EE934-7ABC-ED46-BCBB-1EE939976F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500" y="1878544"/>
                <a:ext cx="8763000" cy="4936324"/>
              </a:xfrm>
              <a:blipFill>
                <a:blip r:embed="rId2"/>
                <a:stretch>
                  <a:fillRect t="-5385" r="-1014" b="-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487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15635</TotalTime>
  <Words>3141</Words>
  <Application>Microsoft Macintosh PowerPoint</Application>
  <PresentationFormat>Custom</PresentationFormat>
  <Paragraphs>451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Calibri</vt:lpstr>
      <vt:lpstr>Cambria Math</vt:lpstr>
      <vt:lpstr>Hack</vt:lpstr>
      <vt:lpstr>Arial</vt:lpstr>
      <vt:lpstr>Office Theme</vt:lpstr>
      <vt:lpstr>BMI 510: Random variables</vt:lpstr>
      <vt:lpstr>Outline</vt:lpstr>
      <vt:lpstr>A basic definition</vt:lpstr>
      <vt:lpstr>A link from probabilities</vt:lpstr>
      <vt:lpstr>The probability mass function of a discrete random variable</vt:lpstr>
      <vt:lpstr>The probability mass function of a discrete random variable</vt:lpstr>
      <vt:lpstr>The probability mass function of a discrete random variable</vt:lpstr>
      <vt:lpstr>The probability mass function of a discrete random variable</vt:lpstr>
      <vt:lpstr>The probability density function of a continuous random variable</vt:lpstr>
      <vt:lpstr>Probability density functions vs. probability mass functions</vt:lpstr>
      <vt:lpstr>Probability density functions vs. probability mass functions</vt:lpstr>
      <vt:lpstr>Probability density functions vs. probability mass functions</vt:lpstr>
      <vt:lpstr>Probability density functions vs. probability mass functions</vt:lpstr>
      <vt:lpstr>There are many useful probability density functions for continuous variables</vt:lpstr>
      <vt:lpstr>Probability density functions of continuous random variables</vt:lpstr>
      <vt:lpstr>Probability density functions of continuous random variables</vt:lpstr>
      <vt:lpstr>Probability density functions of continuous random variables</vt:lpstr>
      <vt:lpstr>Probability density functions of continuous random variables</vt:lpstr>
      <vt:lpstr>Probability density functions of continuous random variables</vt:lpstr>
      <vt:lpstr>Probability density functions of continuous random variables</vt:lpstr>
      <vt:lpstr>We will discuss two fundamental statistical modeling steps</vt:lpstr>
      <vt:lpstr>Empirical probability density functions and resampling or "boostrapping"</vt:lpstr>
      <vt:lpstr>Empirical probability density functions and resampling or "boostrapping"</vt:lpstr>
      <vt:lpstr>Outline</vt:lpstr>
      <vt:lpstr>The cumulative distribution function of a discrete random variable</vt:lpstr>
      <vt:lpstr>The cumulative distribution function of a discrete random variable</vt:lpstr>
      <vt:lpstr>The cumulative distribution function of a continuous random variable</vt:lpstr>
      <vt:lpstr>The cumulative distribution function of a continuous random variable</vt:lpstr>
      <vt:lpstr>The cumulative distribution function of a continuous random variable</vt:lpstr>
      <vt:lpstr>Calculating the cumulative distribution of a uniform random variable</vt:lpstr>
      <vt:lpstr>Calculating the cumulative distribution of a uniform random variable</vt:lpstr>
      <vt:lpstr>Calculating the cumulative distribution of a uniform random variable</vt:lpstr>
      <vt:lpstr>Quantiles and empirical cumulative distribution functions</vt:lpstr>
      <vt:lpstr>Simulating a loaded coin</vt:lpstr>
      <vt:lpstr>True or false</vt:lpstr>
      <vt:lpstr>Outline</vt:lpstr>
      <vt:lpstr>Back to coin flips</vt:lpstr>
      <vt:lpstr>The binomial density</vt:lpstr>
      <vt:lpstr>The geometric and negative binomial densities</vt:lpstr>
      <vt:lpstr>The geometric and negative binomial densities</vt:lpstr>
      <vt:lpstr>The Poisson density</vt:lpstr>
      <vt:lpstr>The Poisson process as a rate</vt:lpstr>
      <vt:lpstr>The exponential density</vt:lpstr>
      <vt:lpstr>The normal density</vt:lpstr>
      <vt:lpstr>The cumulative distribution of the normal density</vt:lpstr>
      <vt:lpstr>Exercises with cumulative distribution functions</vt:lpstr>
      <vt:lpstr>Outline</vt:lpstr>
      <vt:lpstr>Functions of random variables</vt:lpstr>
      <vt:lpstr>Functions of random variables</vt:lpstr>
      <vt:lpstr>Functions of random variables</vt:lpstr>
      <vt:lpstr>Outline</vt:lpstr>
      <vt:lpstr>Reference material on random variables from Neter textbook</vt:lpstr>
      <vt:lpstr>Random variables</vt:lpstr>
      <vt:lpstr>Random variables</vt:lpstr>
      <vt:lpstr>Random variables</vt:lpstr>
      <vt:lpstr>Random variables</vt:lpstr>
      <vt:lpstr>Random variables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BMI 585: Biostatistics for Machine Learning</dc:title>
  <cp:lastModifiedBy>McKay, J Lucas</cp:lastModifiedBy>
  <cp:revision>484</cp:revision>
  <dcterms:modified xsi:type="dcterms:W3CDTF">2024-02-05T15:21:07Z</dcterms:modified>
</cp:coreProperties>
</file>