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7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0160000" cy="7620000"/>
  <p:notesSz cx="7620000" cy="10160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d8JjQaLY8qDrN4dcy/YASJC+v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B9E7EC7-028E-4CD1-92A4-5E8922CEB392}">
  <a:tblStyle styleId="{9B9E7EC7-028E-4CD1-92A4-5E8922CEB392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9"/>
    <p:restoredTop sz="94668"/>
  </p:normalViewPr>
  <p:slideViewPr>
    <p:cSldViewPr snapToGrid="0">
      <p:cViewPr varScale="1">
        <p:scale>
          <a:sx n="189" d="100"/>
          <a:sy n="189" d="100"/>
        </p:scale>
        <p:origin x="176" y="168"/>
      </p:cViewPr>
      <p:guideLst>
        <p:guide orient="horz" pos="24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846138"/>
            <a:ext cx="5643562" cy="42338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1:notes"/>
          <p:cNvSpPr txBox="1">
            <a:spLocks noGrp="1"/>
          </p:cNvSpPr>
          <p:nvPr>
            <p:ph type="body" idx="1"/>
          </p:nvPr>
        </p:nvSpPr>
        <p:spPr>
          <a:xfrm>
            <a:off x="846667" y="5362222"/>
            <a:ext cx="6773400" cy="50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10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p11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12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13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14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8" name="Google Shape;178;p15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16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9" name="Google Shape;199;p17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9" name="Google Shape;199;p17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05531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18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19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1" name="Google Shape;231;p20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p21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7" name="Google Shape;267;p22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3" name="Google Shape;273;p23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p24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5" name="Google Shape;285;p25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6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7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8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3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4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5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7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8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9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>
            <a:spLocks noGrp="1"/>
          </p:cNvSpPr>
          <p:nvPr>
            <p:ph type="ctrTitle"/>
          </p:nvPr>
        </p:nvSpPr>
        <p:spPr>
          <a:xfrm>
            <a:off x="1270000" y="1247070"/>
            <a:ext cx="7620000" cy="2652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b" anchorCtr="0">
            <a:no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5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13" name="Google Shape;13;p33"/>
          <p:cNvSpPr txBox="1">
            <a:spLocks noGrp="1"/>
          </p:cNvSpPr>
          <p:nvPr>
            <p:ph type="subTitle" idx="1"/>
          </p:nvPr>
        </p:nvSpPr>
        <p:spPr>
          <a:xfrm>
            <a:off x="1270000" y="4002264"/>
            <a:ext cx="7620000" cy="1839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R="0"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3"/>
          <p:cNvSpPr txBox="1">
            <a:spLocks noGrp="1"/>
          </p:cNvSpPr>
          <p:nvPr>
            <p:ph type="dt" idx="10"/>
          </p:nvPr>
        </p:nvSpPr>
        <p:spPr>
          <a:xfrm>
            <a:off x="698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33"/>
          <p:cNvSpPr txBox="1">
            <a:spLocks noGrp="1"/>
          </p:cNvSpPr>
          <p:nvPr>
            <p:ph type="ftr" idx="11"/>
          </p:nvPr>
        </p:nvSpPr>
        <p:spPr>
          <a:xfrm>
            <a:off x="3365500" y="7062612"/>
            <a:ext cx="3429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33"/>
          <p:cNvSpPr txBox="1">
            <a:spLocks noGrp="1"/>
          </p:cNvSpPr>
          <p:nvPr>
            <p:ph type="sldNum" idx="12"/>
          </p:nvPr>
        </p:nvSpPr>
        <p:spPr>
          <a:xfrm>
            <a:off x="7175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50775" rIns="101575" bIns="50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19" name="Google Shape;19;p34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L="457200" marR="0" lvl="0" indent="-3746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4"/>
          <p:cNvSpPr txBox="1">
            <a:spLocks noGrp="1"/>
          </p:cNvSpPr>
          <p:nvPr>
            <p:ph type="dt" idx="10"/>
          </p:nvPr>
        </p:nvSpPr>
        <p:spPr>
          <a:xfrm>
            <a:off x="698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4"/>
          <p:cNvSpPr txBox="1">
            <a:spLocks noGrp="1"/>
          </p:cNvSpPr>
          <p:nvPr>
            <p:ph type="ftr" idx="11"/>
          </p:nvPr>
        </p:nvSpPr>
        <p:spPr>
          <a:xfrm>
            <a:off x="3365500" y="7062612"/>
            <a:ext cx="3429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4"/>
          <p:cNvSpPr txBox="1">
            <a:spLocks noGrp="1"/>
          </p:cNvSpPr>
          <p:nvPr>
            <p:ph type="sldNum" idx="12"/>
          </p:nvPr>
        </p:nvSpPr>
        <p:spPr>
          <a:xfrm>
            <a:off x="7175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50775" rIns="101575" bIns="50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25" name="Google Shape;25;p35"/>
          <p:cNvSpPr txBox="1">
            <a:spLocks noGrp="1"/>
          </p:cNvSpPr>
          <p:nvPr>
            <p:ph type="dt" idx="10"/>
          </p:nvPr>
        </p:nvSpPr>
        <p:spPr>
          <a:xfrm>
            <a:off x="698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5"/>
          <p:cNvSpPr txBox="1">
            <a:spLocks noGrp="1"/>
          </p:cNvSpPr>
          <p:nvPr>
            <p:ph type="ftr" idx="11"/>
          </p:nvPr>
        </p:nvSpPr>
        <p:spPr>
          <a:xfrm>
            <a:off x="3365500" y="7062612"/>
            <a:ext cx="3429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35"/>
          <p:cNvSpPr txBox="1">
            <a:spLocks noGrp="1"/>
          </p:cNvSpPr>
          <p:nvPr>
            <p:ph type="sldNum" idx="12"/>
          </p:nvPr>
        </p:nvSpPr>
        <p:spPr>
          <a:xfrm>
            <a:off x="7175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50775" rIns="101575" bIns="50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2 Content" type="txAndTwoObj">
  <p:cSld name="TEXT_AND_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6"/>
          <p:cNvSpPr txBox="1">
            <a:spLocks noGrp="1"/>
          </p:cNvSpPr>
          <p:nvPr>
            <p:ph type="title"/>
          </p:nvPr>
        </p:nvSpPr>
        <p:spPr>
          <a:xfrm>
            <a:off x="762000" y="677333"/>
            <a:ext cx="8636000" cy="12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30" name="Google Shape;30;p36"/>
          <p:cNvSpPr txBox="1">
            <a:spLocks noGrp="1"/>
          </p:cNvSpPr>
          <p:nvPr>
            <p:ph type="body" idx="1"/>
          </p:nvPr>
        </p:nvSpPr>
        <p:spPr>
          <a:xfrm>
            <a:off x="762000" y="2201333"/>
            <a:ext cx="4233333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L="457200" marR="0" lvl="0" indent="-3746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36"/>
          <p:cNvSpPr txBox="1">
            <a:spLocks noGrp="1"/>
          </p:cNvSpPr>
          <p:nvPr>
            <p:ph type="body" idx="2"/>
          </p:nvPr>
        </p:nvSpPr>
        <p:spPr>
          <a:xfrm>
            <a:off x="5164667" y="2201333"/>
            <a:ext cx="4233333" cy="2201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L="457200" marR="0" lvl="0" indent="-3746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36"/>
          <p:cNvSpPr txBox="1">
            <a:spLocks noGrp="1"/>
          </p:cNvSpPr>
          <p:nvPr>
            <p:ph type="body" idx="3"/>
          </p:nvPr>
        </p:nvSpPr>
        <p:spPr>
          <a:xfrm>
            <a:off x="5164667" y="4572000"/>
            <a:ext cx="4233333" cy="2201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L="457200" marR="0" lvl="0" indent="-3746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36"/>
          <p:cNvSpPr txBox="1">
            <a:spLocks noGrp="1"/>
          </p:cNvSpPr>
          <p:nvPr>
            <p:ph type="dt" idx="10"/>
          </p:nvPr>
        </p:nvSpPr>
        <p:spPr>
          <a:xfrm>
            <a:off x="762000" y="6942667"/>
            <a:ext cx="2116667" cy="5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36"/>
          <p:cNvSpPr txBox="1">
            <a:spLocks noGrp="1"/>
          </p:cNvSpPr>
          <p:nvPr>
            <p:ph type="ftr" idx="11"/>
          </p:nvPr>
        </p:nvSpPr>
        <p:spPr>
          <a:xfrm>
            <a:off x="3471333" y="6942667"/>
            <a:ext cx="3217333" cy="5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36"/>
          <p:cNvSpPr txBox="1">
            <a:spLocks noGrp="1"/>
          </p:cNvSpPr>
          <p:nvPr>
            <p:ph type="sldNum" idx="12"/>
          </p:nvPr>
        </p:nvSpPr>
        <p:spPr>
          <a:xfrm>
            <a:off x="7281333" y="6942667"/>
            <a:ext cx="2116667" cy="5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50775" rIns="101575" bIns="50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7"/>
          <p:cNvSpPr txBox="1">
            <a:spLocks noGrp="1"/>
          </p:cNvSpPr>
          <p:nvPr>
            <p:ph type="title"/>
          </p:nvPr>
        </p:nvSpPr>
        <p:spPr>
          <a:xfrm>
            <a:off x="693209" y="1899710"/>
            <a:ext cx="8763000" cy="3169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5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38" name="Google Shape;38;p37"/>
          <p:cNvSpPr txBox="1">
            <a:spLocks noGrp="1"/>
          </p:cNvSpPr>
          <p:nvPr>
            <p:ph type="body" idx="1"/>
          </p:nvPr>
        </p:nvSpPr>
        <p:spPr>
          <a:xfrm>
            <a:off x="693209" y="5099405"/>
            <a:ext cx="8763000" cy="1666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23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37"/>
          <p:cNvSpPr txBox="1">
            <a:spLocks noGrp="1"/>
          </p:cNvSpPr>
          <p:nvPr>
            <p:ph type="dt" idx="10"/>
          </p:nvPr>
        </p:nvSpPr>
        <p:spPr>
          <a:xfrm>
            <a:off x="698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37"/>
          <p:cNvSpPr txBox="1">
            <a:spLocks noGrp="1"/>
          </p:cNvSpPr>
          <p:nvPr>
            <p:ph type="ftr" idx="11"/>
          </p:nvPr>
        </p:nvSpPr>
        <p:spPr>
          <a:xfrm>
            <a:off x="3365500" y="7062612"/>
            <a:ext cx="3429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37"/>
          <p:cNvSpPr txBox="1">
            <a:spLocks noGrp="1"/>
          </p:cNvSpPr>
          <p:nvPr>
            <p:ph type="sldNum" idx="12"/>
          </p:nvPr>
        </p:nvSpPr>
        <p:spPr>
          <a:xfrm>
            <a:off x="7175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50775" rIns="101575" bIns="50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8"/>
          <p:cNvSpPr txBox="1">
            <a:spLocks noGrp="1"/>
          </p:cNvSpPr>
          <p:nvPr>
            <p:ph type="title"/>
          </p:nvPr>
        </p:nvSpPr>
        <p:spPr>
          <a:xfrm>
            <a:off x="699823" y="508000"/>
            <a:ext cx="3276864" cy="17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44" name="Google Shape;44;p38"/>
          <p:cNvSpPr txBox="1">
            <a:spLocks noGrp="1"/>
          </p:cNvSpPr>
          <p:nvPr>
            <p:ph type="body" idx="1"/>
          </p:nvPr>
        </p:nvSpPr>
        <p:spPr>
          <a:xfrm>
            <a:off x="4319323" y="1097140"/>
            <a:ext cx="5143500" cy="5415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L="457200" marR="0" lvl="0" indent="-4000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746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38"/>
          <p:cNvSpPr txBox="1">
            <a:spLocks noGrp="1"/>
          </p:cNvSpPr>
          <p:nvPr>
            <p:ph type="body" idx="2"/>
          </p:nvPr>
        </p:nvSpPr>
        <p:spPr>
          <a:xfrm>
            <a:off x="699823" y="2286000"/>
            <a:ext cx="3276864" cy="4235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38"/>
          <p:cNvSpPr txBox="1">
            <a:spLocks noGrp="1"/>
          </p:cNvSpPr>
          <p:nvPr>
            <p:ph type="dt" idx="10"/>
          </p:nvPr>
        </p:nvSpPr>
        <p:spPr>
          <a:xfrm>
            <a:off x="698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38"/>
          <p:cNvSpPr txBox="1">
            <a:spLocks noGrp="1"/>
          </p:cNvSpPr>
          <p:nvPr>
            <p:ph type="ftr" idx="11"/>
          </p:nvPr>
        </p:nvSpPr>
        <p:spPr>
          <a:xfrm>
            <a:off x="3365500" y="7062612"/>
            <a:ext cx="3429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38"/>
          <p:cNvSpPr txBox="1">
            <a:spLocks noGrp="1"/>
          </p:cNvSpPr>
          <p:nvPr>
            <p:ph type="sldNum" idx="12"/>
          </p:nvPr>
        </p:nvSpPr>
        <p:spPr>
          <a:xfrm>
            <a:off x="7175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50775" rIns="101575" bIns="50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>
            <a:spLocks noGrp="1"/>
          </p:cNvSpPr>
          <p:nvPr>
            <p:ph type="title"/>
          </p:nvPr>
        </p:nvSpPr>
        <p:spPr>
          <a:xfrm>
            <a:off x="699823" y="508000"/>
            <a:ext cx="3276864" cy="17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51" name="Google Shape;51;p39"/>
          <p:cNvSpPr>
            <a:spLocks noGrp="1"/>
          </p:cNvSpPr>
          <p:nvPr>
            <p:ph type="pic" idx="2"/>
          </p:nvPr>
        </p:nvSpPr>
        <p:spPr>
          <a:xfrm>
            <a:off x="4319323" y="1097140"/>
            <a:ext cx="5143500" cy="5415139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39"/>
          <p:cNvSpPr txBox="1">
            <a:spLocks noGrp="1"/>
          </p:cNvSpPr>
          <p:nvPr>
            <p:ph type="body" idx="1"/>
          </p:nvPr>
        </p:nvSpPr>
        <p:spPr>
          <a:xfrm>
            <a:off x="699823" y="2286000"/>
            <a:ext cx="3276864" cy="4235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39"/>
          <p:cNvSpPr txBox="1">
            <a:spLocks noGrp="1"/>
          </p:cNvSpPr>
          <p:nvPr>
            <p:ph type="dt" idx="10"/>
          </p:nvPr>
        </p:nvSpPr>
        <p:spPr>
          <a:xfrm>
            <a:off x="698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39"/>
          <p:cNvSpPr txBox="1">
            <a:spLocks noGrp="1"/>
          </p:cNvSpPr>
          <p:nvPr>
            <p:ph type="ftr" idx="11"/>
          </p:nvPr>
        </p:nvSpPr>
        <p:spPr>
          <a:xfrm>
            <a:off x="3365500" y="7062612"/>
            <a:ext cx="3429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39"/>
          <p:cNvSpPr txBox="1">
            <a:spLocks noGrp="1"/>
          </p:cNvSpPr>
          <p:nvPr>
            <p:ph type="sldNum" idx="12"/>
          </p:nvPr>
        </p:nvSpPr>
        <p:spPr>
          <a:xfrm>
            <a:off x="7175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50775" rIns="101575" bIns="50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0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58" name="Google Shape;58;p40"/>
          <p:cNvSpPr txBox="1">
            <a:spLocks noGrp="1"/>
          </p:cNvSpPr>
          <p:nvPr>
            <p:ph type="body" idx="1"/>
          </p:nvPr>
        </p:nvSpPr>
        <p:spPr>
          <a:xfrm rot="5400000">
            <a:off x="2662590" y="64382"/>
            <a:ext cx="4834820" cy="87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L="457200" marR="0" lvl="0" indent="-3746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40"/>
          <p:cNvSpPr txBox="1">
            <a:spLocks noGrp="1"/>
          </p:cNvSpPr>
          <p:nvPr>
            <p:ph type="dt" idx="10"/>
          </p:nvPr>
        </p:nvSpPr>
        <p:spPr>
          <a:xfrm>
            <a:off x="698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40"/>
          <p:cNvSpPr txBox="1">
            <a:spLocks noGrp="1"/>
          </p:cNvSpPr>
          <p:nvPr>
            <p:ph type="ftr" idx="11"/>
          </p:nvPr>
        </p:nvSpPr>
        <p:spPr>
          <a:xfrm>
            <a:off x="3365500" y="7062612"/>
            <a:ext cx="3429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40"/>
          <p:cNvSpPr txBox="1">
            <a:spLocks noGrp="1"/>
          </p:cNvSpPr>
          <p:nvPr>
            <p:ph type="sldNum" idx="12"/>
          </p:nvPr>
        </p:nvSpPr>
        <p:spPr>
          <a:xfrm>
            <a:off x="7175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50775" rIns="101575" bIns="50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1"/>
          <p:cNvSpPr txBox="1">
            <a:spLocks noGrp="1"/>
          </p:cNvSpPr>
          <p:nvPr>
            <p:ph type="title"/>
          </p:nvPr>
        </p:nvSpPr>
        <p:spPr>
          <a:xfrm rot="5400000">
            <a:off x="5137326" y="2539118"/>
            <a:ext cx="6457598" cy="219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9pPr>
          </a:lstStyle>
          <a:p>
            <a:endParaRPr/>
          </a:p>
        </p:txBody>
      </p:sp>
      <p:sp>
        <p:nvSpPr>
          <p:cNvPr id="64" name="Google Shape;64;p41"/>
          <p:cNvSpPr txBox="1">
            <a:spLocks noGrp="1"/>
          </p:cNvSpPr>
          <p:nvPr>
            <p:ph type="body" idx="1"/>
          </p:nvPr>
        </p:nvSpPr>
        <p:spPr>
          <a:xfrm rot="5400000">
            <a:off x="692326" y="411868"/>
            <a:ext cx="6457598" cy="6445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L="457200" marR="0" lvl="0" indent="-3746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41"/>
          <p:cNvSpPr txBox="1">
            <a:spLocks noGrp="1"/>
          </p:cNvSpPr>
          <p:nvPr>
            <p:ph type="dt" idx="10"/>
          </p:nvPr>
        </p:nvSpPr>
        <p:spPr>
          <a:xfrm>
            <a:off x="698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41"/>
          <p:cNvSpPr txBox="1">
            <a:spLocks noGrp="1"/>
          </p:cNvSpPr>
          <p:nvPr>
            <p:ph type="ftr" idx="11"/>
          </p:nvPr>
        </p:nvSpPr>
        <p:spPr>
          <a:xfrm>
            <a:off x="3365500" y="7062612"/>
            <a:ext cx="3429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41"/>
          <p:cNvSpPr txBox="1">
            <a:spLocks noGrp="1"/>
          </p:cNvSpPr>
          <p:nvPr>
            <p:ph type="sldNum" idx="12"/>
          </p:nvPr>
        </p:nvSpPr>
        <p:spPr>
          <a:xfrm>
            <a:off x="7175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50775" rIns="101575" bIns="50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3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2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>
            <a:lvl1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2"/>
          <p:cNvSpPr txBox="1">
            <a:spLocks noGrp="1"/>
          </p:cNvSpPr>
          <p:nvPr>
            <p:ph type="dt" idx="10"/>
          </p:nvPr>
        </p:nvSpPr>
        <p:spPr>
          <a:xfrm>
            <a:off x="698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2"/>
          <p:cNvSpPr txBox="1">
            <a:spLocks noGrp="1"/>
          </p:cNvSpPr>
          <p:nvPr>
            <p:ph type="ftr" idx="11"/>
          </p:nvPr>
        </p:nvSpPr>
        <p:spPr>
          <a:xfrm>
            <a:off x="3365500" y="7062612"/>
            <a:ext cx="3429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2"/>
          <p:cNvSpPr txBox="1">
            <a:spLocks noGrp="1"/>
          </p:cNvSpPr>
          <p:nvPr>
            <p:ph type="sldNum" idx="12"/>
          </p:nvPr>
        </p:nvSpPr>
        <p:spPr>
          <a:xfrm>
            <a:off x="7175500" y="7062612"/>
            <a:ext cx="2286000" cy="40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50775" rIns="101575" bIns="507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insights.stackoverflow.com/survey/2020#technology-most-loved-dreaded-and-wanted-languages-loved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"/>
          <p:cNvSpPr txBox="1"/>
          <p:nvPr/>
        </p:nvSpPr>
        <p:spPr>
          <a:xfrm>
            <a:off x="952775" y="6178825"/>
            <a:ext cx="8735400" cy="14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075" tIns="38075" rIns="38075" bIns="380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J. Lucas McKay, Ph.D., M.S.C.R.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Departments of Biomedical Informatics and Neurology, Emory University, Atlanta, GA USA  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Department of Biomedical Engineering, Georgia Institute of Technology, Atlanta, GA, USA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3" name="Google Shape;7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62027" y="276804"/>
            <a:ext cx="3235945" cy="2626223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"/>
          <p:cNvSpPr txBox="1">
            <a:spLocks noGrp="1"/>
          </p:cNvSpPr>
          <p:nvPr>
            <p:ph type="ctrTitle"/>
          </p:nvPr>
        </p:nvSpPr>
        <p:spPr>
          <a:xfrm>
            <a:off x="1270000" y="3214481"/>
            <a:ext cx="7620000" cy="2652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/>
              <a:t>BMI 510: R basics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Starting the computation kernel</a:t>
            </a:r>
            <a:endParaRPr/>
          </a:p>
        </p:txBody>
      </p:sp>
      <p:sp>
        <p:nvSpPr>
          <p:cNvPr id="130" name="Google Shape;130;p10"/>
          <p:cNvSpPr txBox="1"/>
          <p:nvPr/>
        </p:nvSpPr>
        <p:spPr>
          <a:xfrm>
            <a:off x="5750075" y="3532950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R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0"/>
          <p:cNvSpPr txBox="1"/>
          <p:nvPr/>
        </p:nvSpPr>
        <p:spPr>
          <a:xfrm>
            <a:off x="1262225" y="3532950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matlab -nodesktop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0"/>
          <p:cNvSpPr txBox="1"/>
          <p:nvPr/>
        </p:nvSpPr>
        <p:spPr>
          <a:xfrm>
            <a:off x="126222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 err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400" b="0" i="0" u="none" strike="noStrike" cap="none" dirty="0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</a:t>
            </a:r>
            <a:endParaRPr sz="2400" b="0" i="0" u="none" strike="noStrike" cap="none" dirty="0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0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0"/>
          <p:cNvSpPr txBox="1"/>
          <p:nvPr/>
        </p:nvSpPr>
        <p:spPr>
          <a:xfrm>
            <a:off x="1262225" y="4421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python3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Exiting the computation kernel</a:t>
            </a:r>
            <a:endParaRPr/>
          </a:p>
        </p:txBody>
      </p:sp>
      <p:sp>
        <p:nvSpPr>
          <p:cNvPr id="140" name="Google Shape;140;p11"/>
          <p:cNvSpPr txBox="1"/>
          <p:nvPr/>
        </p:nvSpPr>
        <p:spPr>
          <a:xfrm>
            <a:off x="5750075" y="3532950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&gt; quit()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1"/>
          <p:cNvSpPr txBox="1"/>
          <p:nvPr/>
        </p:nvSpPr>
        <p:spPr>
          <a:xfrm>
            <a:off x="1262225" y="3532950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&gt;&gt; quit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1"/>
          <p:cNvSpPr txBox="1"/>
          <p:nvPr/>
        </p:nvSpPr>
        <p:spPr>
          <a:xfrm>
            <a:off x="126222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1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1"/>
          <p:cNvSpPr txBox="1"/>
          <p:nvPr/>
        </p:nvSpPr>
        <p:spPr>
          <a:xfrm>
            <a:off x="1262225" y="4421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&gt;&gt;&gt; quit()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Escape to shell</a:t>
            </a:r>
            <a:endParaRPr/>
          </a:p>
        </p:txBody>
      </p:sp>
      <p:sp>
        <p:nvSpPr>
          <p:cNvPr id="150" name="Google Shape;150;p12"/>
          <p:cNvSpPr txBox="1"/>
          <p:nvPr/>
        </p:nvSpPr>
        <p:spPr>
          <a:xfrm>
            <a:off x="5469575" y="3532950"/>
            <a:ext cx="3561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system(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open im.eps”</a:t>
            </a: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2"/>
          <p:cNvSpPr txBox="1"/>
          <p:nvPr/>
        </p:nvSpPr>
        <p:spPr>
          <a:xfrm>
            <a:off x="1262225" y="3532950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!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open im.eps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2"/>
          <p:cNvSpPr txBox="1"/>
          <p:nvPr/>
        </p:nvSpPr>
        <p:spPr>
          <a:xfrm>
            <a:off x="126222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2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2"/>
          <p:cNvSpPr txBox="1"/>
          <p:nvPr/>
        </p:nvSpPr>
        <p:spPr>
          <a:xfrm>
            <a:off x="590225" y="4619850"/>
            <a:ext cx="4344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os.system(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open im.eps”</a:t>
            </a: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Working directory / listing directory contents</a:t>
            </a:r>
            <a:endParaRPr/>
          </a:p>
        </p:txBody>
      </p:sp>
      <p:sp>
        <p:nvSpPr>
          <p:cNvPr id="160" name="Google Shape;160;p13"/>
          <p:cNvSpPr txBox="1"/>
          <p:nvPr/>
        </p:nvSpPr>
        <p:spPr>
          <a:xfrm>
            <a:off x="5750075" y="3151950"/>
            <a:ext cx="30000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dir()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getwd()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setwd(“~”)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3"/>
          <p:cNvSpPr txBox="1"/>
          <p:nvPr/>
        </p:nvSpPr>
        <p:spPr>
          <a:xfrm>
            <a:off x="1262225" y="3151950"/>
            <a:ext cx="30000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ls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pwd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cd(..)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cd(“~”)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3"/>
          <p:cNvSpPr txBox="1"/>
          <p:nvPr/>
        </p:nvSpPr>
        <p:spPr>
          <a:xfrm>
            <a:off x="126222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3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3"/>
          <p:cNvSpPr txBox="1"/>
          <p:nvPr/>
        </p:nvSpPr>
        <p:spPr>
          <a:xfrm>
            <a:off x="1262225" y="5150450"/>
            <a:ext cx="30000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os.getwd()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os.chdir()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3"/>
          <p:cNvSpPr txBox="1"/>
          <p:nvPr/>
        </p:nvSpPr>
        <p:spPr>
          <a:xfrm>
            <a:off x="5750075" y="5150450"/>
            <a:ext cx="3000000" cy="24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●"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ls() lists functions and variables in workspace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●"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ls </a:t>
            </a:r>
            <a:r>
              <a:rPr lang="en-US"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prints the function ls()</a:t>
            </a: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to terminal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Getting Help</a:t>
            </a:r>
            <a:endParaRPr/>
          </a:p>
        </p:txBody>
      </p:sp>
      <p:sp>
        <p:nvSpPr>
          <p:cNvPr id="171" name="Google Shape;171;p14"/>
          <p:cNvSpPr txBox="1"/>
          <p:nvPr/>
        </p:nvSpPr>
        <p:spPr>
          <a:xfrm>
            <a:off x="5750075" y="3532950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function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4"/>
          <p:cNvSpPr txBox="1"/>
          <p:nvPr/>
        </p:nvSpPr>
        <p:spPr>
          <a:xfrm>
            <a:off x="1262225" y="3532950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help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function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4"/>
          <p:cNvSpPr txBox="1"/>
          <p:nvPr/>
        </p:nvSpPr>
        <p:spPr>
          <a:xfrm>
            <a:off x="126222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4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4"/>
          <p:cNvSpPr txBox="1"/>
          <p:nvPr/>
        </p:nvSpPr>
        <p:spPr>
          <a:xfrm>
            <a:off x="1262225" y="4608175"/>
            <a:ext cx="30000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stackoverflow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VSCode popups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Accessing Structs/Methods</a:t>
            </a:r>
            <a:endParaRPr/>
          </a:p>
        </p:txBody>
      </p:sp>
      <p:sp>
        <p:nvSpPr>
          <p:cNvPr id="181" name="Google Shape;181;p15"/>
          <p:cNvSpPr txBox="1"/>
          <p:nvPr/>
        </p:nvSpPr>
        <p:spPr>
          <a:xfrm>
            <a:off x="5750075" y="3532950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object</a:t>
            </a: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$field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5"/>
          <p:cNvSpPr txBox="1"/>
          <p:nvPr/>
        </p:nvSpPr>
        <p:spPr>
          <a:xfrm>
            <a:off x="1262225" y="3532950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object</a:t>
            </a: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.field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5"/>
          <p:cNvSpPr txBox="1"/>
          <p:nvPr/>
        </p:nvSpPr>
        <p:spPr>
          <a:xfrm>
            <a:off x="126222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python/matlab/C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5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5"/>
          <p:cNvSpPr txBox="1"/>
          <p:nvPr/>
        </p:nvSpPr>
        <p:spPr>
          <a:xfrm>
            <a:off x="5750075" y="4678275"/>
            <a:ext cx="37113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can be used in variable names but shows up in anonymous functions in a math-y way (e.g., f(.))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5"/>
          <p:cNvSpPr txBox="1"/>
          <p:nvPr/>
        </p:nvSpPr>
        <p:spPr>
          <a:xfrm>
            <a:off x="906575" y="4678275"/>
            <a:ext cx="37113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is used exclusively (?) for access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6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Table-like structure</a:t>
            </a:r>
            <a:endParaRPr/>
          </a:p>
        </p:txBody>
      </p:sp>
      <p:sp>
        <p:nvSpPr>
          <p:cNvPr id="192" name="Google Shape;192;p16"/>
          <p:cNvSpPr txBox="1"/>
          <p:nvPr/>
        </p:nvSpPr>
        <p:spPr>
          <a:xfrm>
            <a:off x="5750075" y="3532950"/>
            <a:ext cx="30000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base R: data.frame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tidy style R: tibble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6"/>
          <p:cNvSpPr txBox="1"/>
          <p:nvPr/>
        </p:nvSpPr>
        <p:spPr>
          <a:xfrm>
            <a:off x="1262225" y="3532950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table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6"/>
          <p:cNvSpPr txBox="1"/>
          <p:nvPr/>
        </p:nvSpPr>
        <p:spPr>
          <a:xfrm>
            <a:off x="126222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6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6"/>
          <p:cNvSpPr txBox="1"/>
          <p:nvPr/>
        </p:nvSpPr>
        <p:spPr>
          <a:xfrm>
            <a:off x="906575" y="4678275"/>
            <a:ext cx="37113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pandas.DataFrame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Loading modules</a:t>
            </a:r>
            <a:endParaRPr/>
          </a:p>
        </p:txBody>
      </p:sp>
      <p:sp>
        <p:nvSpPr>
          <p:cNvPr id="202" name="Google Shape;202;p17"/>
          <p:cNvSpPr txBox="1"/>
          <p:nvPr/>
        </p:nvSpPr>
        <p:spPr>
          <a:xfrm>
            <a:off x="5580575" y="3532950"/>
            <a:ext cx="3339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library(my_functions)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7"/>
          <p:cNvSpPr txBox="1"/>
          <p:nvPr/>
        </p:nvSpPr>
        <p:spPr>
          <a:xfrm>
            <a:off x="787625" y="3532950"/>
            <a:ext cx="3949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addpath(“~/my_functions”)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7"/>
          <p:cNvSpPr txBox="1"/>
          <p:nvPr/>
        </p:nvSpPr>
        <p:spPr>
          <a:xfrm>
            <a:off x="126222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400" b="0" i="0" u="none" strike="noStrike" cap="non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C++</a:t>
            </a:r>
            <a:endParaRPr sz="24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7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7"/>
          <p:cNvSpPr txBox="1"/>
          <p:nvPr/>
        </p:nvSpPr>
        <p:spPr>
          <a:xfrm>
            <a:off x="906575" y="4678275"/>
            <a:ext cx="37113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import my_functions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7"/>
          <p:cNvSpPr txBox="1"/>
          <p:nvPr/>
        </p:nvSpPr>
        <p:spPr>
          <a:xfrm>
            <a:off x="906575" y="5823600"/>
            <a:ext cx="37113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#include “my_functions.h” </a:t>
            </a:r>
            <a:endParaRPr sz="24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 dirty="0"/>
              <a:t>Calling functions from other modules without loading</a:t>
            </a:r>
            <a:endParaRPr dirty="0"/>
          </a:p>
        </p:txBody>
      </p:sp>
      <p:sp>
        <p:nvSpPr>
          <p:cNvPr id="202" name="Google Shape;202;p17"/>
          <p:cNvSpPr txBox="1"/>
          <p:nvPr/>
        </p:nvSpPr>
        <p:spPr>
          <a:xfrm>
            <a:off x="5580575" y="3532950"/>
            <a:ext cx="33390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tib=</a:t>
            </a:r>
            <a:r>
              <a:rPr lang="en-US" sz="2400" dirty="0" err="1">
                <a:solidFill>
                  <a:schemeClr val="accent1"/>
                </a:solidFill>
              </a:rPr>
              <a:t>readr</a:t>
            </a:r>
            <a:r>
              <a:rPr lang="en-US" sz="2400" dirty="0">
                <a:solidFill>
                  <a:schemeClr val="accent1"/>
                </a:solidFill>
              </a:rPr>
              <a:t>::</a:t>
            </a:r>
            <a:r>
              <a:rPr lang="en-US" sz="2400" dirty="0" err="1">
                <a:solidFill>
                  <a:schemeClr val="accent1"/>
                </a:solidFill>
              </a:rPr>
              <a:t>read_csv</a:t>
            </a:r>
            <a:r>
              <a:rPr lang="en-US" sz="2400" dirty="0">
                <a:solidFill>
                  <a:schemeClr val="accent1"/>
                </a:solidFill>
              </a:rPr>
              <a:t>(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chemeClr val="accent1"/>
                </a:solidFill>
              </a:rPr>
              <a:t>‘</a:t>
            </a:r>
            <a:r>
              <a:rPr lang="en-US" sz="2400" dirty="0" err="1">
                <a:solidFill>
                  <a:schemeClr val="accent1"/>
                </a:solidFill>
              </a:rPr>
              <a:t>your_file.csv</a:t>
            </a:r>
            <a:r>
              <a:rPr lang="en-US" sz="2400" dirty="0">
                <a:solidFill>
                  <a:schemeClr val="accent1"/>
                </a:solidFill>
              </a:rPr>
              <a:t>’)</a:t>
            </a:r>
            <a:endParaRPr sz="2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7"/>
          <p:cNvSpPr txBox="1"/>
          <p:nvPr/>
        </p:nvSpPr>
        <p:spPr>
          <a:xfrm>
            <a:off x="787625" y="3532950"/>
            <a:ext cx="39492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>
              <a:buSzPts val="2400"/>
            </a:pPr>
            <a:r>
              <a:rPr lang="en-US" sz="2400" b="0" i="0" u="none" strike="noStrike" cap="none" dirty="0" err="1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df</a:t>
            </a:r>
            <a:r>
              <a:rPr lang="en-US" sz="2400" b="0" i="0" u="none" strike="noStrike" cap="none" dirty="0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lang="en-US" sz="2400" b="0" i="0" u="none" strike="noStrike" cap="none" dirty="0" err="1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pd.read_csv</a:t>
            </a:r>
            <a:r>
              <a:rPr lang="en-US" sz="2400" b="0" i="0" u="none" strike="noStrike" cap="none" dirty="0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</a:p>
          <a:p>
            <a:pPr algn="ctr">
              <a:buSzPts val="2400"/>
            </a:pPr>
            <a:r>
              <a:rPr lang="en-US" sz="2400" b="0" i="0" u="none" strike="noStrike" cap="none" dirty="0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2400" b="0" i="0" u="none" strike="noStrike" cap="none" dirty="0" err="1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your_file.csv</a:t>
            </a:r>
            <a:r>
              <a:rPr lang="en-US" sz="2400" b="0" i="0" u="none" strike="noStrike" cap="none" dirty="0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')</a:t>
            </a:r>
          </a:p>
        </p:txBody>
      </p:sp>
      <p:sp>
        <p:nvSpPr>
          <p:cNvPr id="204" name="Google Shape;204;p17"/>
          <p:cNvSpPr txBox="1"/>
          <p:nvPr/>
        </p:nvSpPr>
        <p:spPr>
          <a:xfrm>
            <a:off x="126222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</a:t>
            </a:r>
            <a:endParaRPr sz="2400" b="0" i="0" u="none" strike="noStrike" cap="none" dirty="0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7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4928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8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Variable assignment</a:t>
            </a:r>
            <a:endParaRPr/>
          </a:p>
        </p:txBody>
      </p:sp>
      <p:sp>
        <p:nvSpPr>
          <p:cNvPr id="213" name="Google Shape;213;p18"/>
          <p:cNvSpPr txBox="1"/>
          <p:nvPr/>
        </p:nvSpPr>
        <p:spPr>
          <a:xfrm>
            <a:off x="4896900" y="3532950"/>
            <a:ext cx="4850100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x=17</a:t>
            </a:r>
            <a:endParaRPr sz="2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x &lt;- 17</a:t>
            </a:r>
            <a:endParaRPr sz="2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17 -&gt; x</a:t>
            </a:r>
            <a:endParaRPr sz="2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8"/>
          <p:cNvSpPr txBox="1"/>
          <p:nvPr/>
        </p:nvSpPr>
        <p:spPr>
          <a:xfrm>
            <a:off x="787625" y="3532950"/>
            <a:ext cx="3949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x=17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8"/>
          <p:cNvSpPr txBox="1"/>
          <p:nvPr/>
        </p:nvSpPr>
        <p:spPr>
          <a:xfrm>
            <a:off x="1262225" y="2329175"/>
            <a:ext cx="30000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matlab/python/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C/C++/SAS/etc.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8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E636DB11-6837-7D16-EE63-1A2115A95873}"/>
              </a:ext>
            </a:extLst>
          </p:cNvPr>
          <p:cNvSpPr/>
          <p:nvPr/>
        </p:nvSpPr>
        <p:spPr>
          <a:xfrm>
            <a:off x="6481482" y="4186679"/>
            <a:ext cx="1701054" cy="1057679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6305C2-AE2D-7188-9682-13756915BD72}"/>
              </a:ext>
            </a:extLst>
          </p:cNvPr>
          <p:cNvSpPr txBox="1"/>
          <p:nvPr/>
        </p:nvSpPr>
        <p:spPr>
          <a:xfrm>
            <a:off x="7590865" y="5194913"/>
            <a:ext cx="1625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not recommended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/>
              <a:t>man R</a:t>
            </a:r>
            <a:endParaRPr/>
          </a:p>
        </p:txBody>
      </p:sp>
      <p:sp>
        <p:nvSpPr>
          <p:cNvPr id="80" name="Google Shape;80;p2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/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/>
              <a:t>R is a language which bears a passing resemblance to the S language developed at AT&amp;T Bell Laboratories. It provides support for a variety of statistical and graphical analyses. R is a true computer language which contains a number of control-flow constructions for iteration and alternation. It allows users to add additional functionality by defining new functions.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i="1"/>
              <a:t>NB: “S” was the name decided upon for the statistical language developed at Bell Labs, because SAS was taken (not kidding) and they had also made “C.”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9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Function assignment</a:t>
            </a:r>
            <a:endParaRPr/>
          </a:p>
        </p:txBody>
      </p:sp>
      <p:sp>
        <p:nvSpPr>
          <p:cNvPr id="222" name="Google Shape;222;p19"/>
          <p:cNvSpPr txBox="1"/>
          <p:nvPr/>
        </p:nvSpPr>
        <p:spPr>
          <a:xfrm>
            <a:off x="4896900" y="3532950"/>
            <a:ext cx="48501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addone = function(x=42) x+1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9"/>
          <p:cNvSpPr txBox="1"/>
          <p:nvPr/>
        </p:nvSpPr>
        <p:spPr>
          <a:xfrm>
            <a:off x="787625" y="3532950"/>
            <a:ext cx="39492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function y = addone(x)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y = x+1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end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9"/>
          <p:cNvSpPr txBox="1"/>
          <p:nvPr/>
        </p:nvSpPr>
        <p:spPr>
          <a:xfrm>
            <a:off x="126222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</a:t>
            </a:r>
            <a:endParaRPr sz="24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9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19"/>
          <p:cNvSpPr txBox="1"/>
          <p:nvPr/>
        </p:nvSpPr>
        <p:spPr>
          <a:xfrm>
            <a:off x="787625" y="5145775"/>
            <a:ext cx="39492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def addone(x=42):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return x+1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19"/>
          <p:cNvSpPr txBox="1"/>
          <p:nvPr/>
        </p:nvSpPr>
        <p:spPr>
          <a:xfrm>
            <a:off x="4896900" y="4271850"/>
            <a:ext cx="4850100" cy="20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addone = function(x=42){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print(“I’m adding to:”)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print(x)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x+1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9"/>
          <p:cNvSpPr txBox="1"/>
          <p:nvPr/>
        </p:nvSpPr>
        <p:spPr>
          <a:xfrm>
            <a:off x="4896900" y="6359250"/>
            <a:ext cx="48501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addone = function(.) .+1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0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For loops</a:t>
            </a:r>
            <a:endParaRPr/>
          </a:p>
        </p:txBody>
      </p:sp>
      <p:sp>
        <p:nvSpPr>
          <p:cNvPr id="234" name="Google Shape;234;p20"/>
          <p:cNvSpPr txBox="1"/>
          <p:nvPr/>
        </p:nvSpPr>
        <p:spPr>
          <a:xfrm>
            <a:off x="6322288" y="3532950"/>
            <a:ext cx="2922565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for(</a:t>
            </a:r>
            <a:r>
              <a:rPr lang="en-US" sz="24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in 1:10){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	print(</a:t>
            </a:r>
            <a:r>
              <a:rPr lang="en-US" sz="24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2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20"/>
          <p:cNvSpPr txBox="1"/>
          <p:nvPr/>
        </p:nvSpPr>
        <p:spPr>
          <a:xfrm>
            <a:off x="787625" y="3532950"/>
            <a:ext cx="39492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for i = 1:10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end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20"/>
          <p:cNvSpPr txBox="1"/>
          <p:nvPr/>
        </p:nvSpPr>
        <p:spPr>
          <a:xfrm>
            <a:off x="126222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</a:t>
            </a:r>
            <a:endParaRPr sz="24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20"/>
          <p:cNvSpPr txBox="1"/>
          <p:nvPr/>
        </p:nvSpPr>
        <p:spPr>
          <a:xfrm>
            <a:off x="5750075" y="23291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20"/>
          <p:cNvSpPr txBox="1"/>
          <p:nvPr/>
        </p:nvSpPr>
        <p:spPr>
          <a:xfrm>
            <a:off x="787625" y="5145775"/>
            <a:ext cx="39492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for i in range(1,11):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print(i)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20"/>
          <p:cNvSpPr txBox="1"/>
          <p:nvPr/>
        </p:nvSpPr>
        <p:spPr>
          <a:xfrm>
            <a:off x="787625" y="6480500"/>
            <a:ext cx="5394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dummy = [print(i) for i in range(1,11)]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1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Front-ends, Environments, Industrial Use</a:t>
            </a:r>
            <a:endParaRPr/>
          </a:p>
        </p:txBody>
      </p:sp>
      <p:sp>
        <p:nvSpPr>
          <p:cNvPr id="245" name="Google Shape;245;p21"/>
          <p:cNvSpPr txBox="1"/>
          <p:nvPr/>
        </p:nvSpPr>
        <p:spPr>
          <a:xfrm>
            <a:off x="4983050" y="2999550"/>
            <a:ext cx="2629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RStudio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21"/>
          <p:cNvSpPr txBox="1"/>
          <p:nvPr/>
        </p:nvSpPr>
        <p:spPr>
          <a:xfrm>
            <a:off x="2466600" y="2999550"/>
            <a:ext cx="2928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Desktop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1"/>
          <p:cNvSpPr txBox="1"/>
          <p:nvPr/>
        </p:nvSpPr>
        <p:spPr>
          <a:xfrm>
            <a:off x="2431050" y="21005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Matlab</a:t>
            </a:r>
            <a:endParaRPr sz="24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21"/>
          <p:cNvSpPr txBox="1"/>
          <p:nvPr/>
        </p:nvSpPr>
        <p:spPr>
          <a:xfrm>
            <a:off x="4797800" y="21005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1"/>
          <p:cNvSpPr txBox="1"/>
          <p:nvPr/>
        </p:nvSpPr>
        <p:spPr>
          <a:xfrm>
            <a:off x="4983050" y="3509850"/>
            <a:ext cx="2629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Jupyter Lab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21"/>
          <p:cNvSpPr txBox="1"/>
          <p:nvPr/>
        </p:nvSpPr>
        <p:spPr>
          <a:xfrm>
            <a:off x="4983050" y="4657975"/>
            <a:ext cx="26295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Uncommon;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renv</a:t>
            </a: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package</a:t>
            </a:r>
            <a:endParaRPr sz="2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1"/>
          <p:cNvSpPr txBox="1"/>
          <p:nvPr/>
        </p:nvSpPr>
        <p:spPr>
          <a:xfrm>
            <a:off x="2466600" y="4657975"/>
            <a:ext cx="29289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May not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chemeClr val="accent2"/>
                </a:solidFill>
              </a:rPr>
              <a:t>exist</a:t>
            </a:r>
            <a:endParaRPr sz="2400" b="0" i="0" u="none" strike="noStrike" cap="none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21"/>
          <p:cNvSpPr txBox="1"/>
          <p:nvPr/>
        </p:nvSpPr>
        <p:spPr>
          <a:xfrm>
            <a:off x="7189475" y="2999550"/>
            <a:ext cx="2928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Jupyter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21"/>
          <p:cNvSpPr txBox="1"/>
          <p:nvPr/>
        </p:nvSpPr>
        <p:spPr>
          <a:xfrm>
            <a:off x="7153925" y="210057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Python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21"/>
          <p:cNvSpPr txBox="1"/>
          <p:nvPr/>
        </p:nvSpPr>
        <p:spPr>
          <a:xfrm>
            <a:off x="7189475" y="4657975"/>
            <a:ext cx="2928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Essentially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required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21"/>
          <p:cNvSpPr txBox="1"/>
          <p:nvPr/>
        </p:nvSpPr>
        <p:spPr>
          <a:xfrm>
            <a:off x="7189475" y="3509850"/>
            <a:ext cx="2928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PyCharm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21"/>
          <p:cNvSpPr txBox="1"/>
          <p:nvPr/>
        </p:nvSpPr>
        <p:spPr>
          <a:xfrm>
            <a:off x="7189475" y="3997363"/>
            <a:ext cx="2928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etc.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21"/>
          <p:cNvSpPr txBox="1"/>
          <p:nvPr/>
        </p:nvSpPr>
        <p:spPr>
          <a:xfrm>
            <a:off x="459725" y="3184200"/>
            <a:ext cx="18264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Front-end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21"/>
          <p:cNvSpPr txBox="1"/>
          <p:nvPr/>
        </p:nvSpPr>
        <p:spPr>
          <a:xfrm>
            <a:off x="307775" y="4657975"/>
            <a:ext cx="21303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Virtual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Environments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21"/>
          <p:cNvSpPr txBox="1"/>
          <p:nvPr/>
        </p:nvSpPr>
        <p:spPr>
          <a:xfrm>
            <a:off x="-39025" y="6124450"/>
            <a:ext cx="2823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StackOverflow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Rank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21"/>
          <p:cNvSpPr txBox="1"/>
          <p:nvPr/>
        </p:nvSpPr>
        <p:spPr>
          <a:xfrm>
            <a:off x="3121950" y="6124450"/>
            <a:ext cx="1618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N/A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1"/>
          <p:cNvSpPr txBox="1"/>
          <p:nvPr/>
        </p:nvSpPr>
        <p:spPr>
          <a:xfrm>
            <a:off x="7844825" y="6124450"/>
            <a:ext cx="1618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C5392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2400" b="0" i="0" u="none" strike="noStrike" cap="none">
              <a:solidFill>
                <a:srgbClr val="C539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21"/>
          <p:cNvSpPr txBox="1"/>
          <p:nvPr/>
        </p:nvSpPr>
        <p:spPr>
          <a:xfrm>
            <a:off x="5488700" y="6124450"/>
            <a:ext cx="1618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16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21"/>
          <p:cNvSpPr txBox="1"/>
          <p:nvPr/>
        </p:nvSpPr>
        <p:spPr>
          <a:xfrm>
            <a:off x="50" y="7199275"/>
            <a:ext cx="10160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https://insights.stackoverflow.com/survey/2020#technology-most-loved-dreaded-and-wanted-languages-loved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1"/>
          <p:cNvSpPr txBox="1"/>
          <p:nvPr/>
        </p:nvSpPr>
        <p:spPr>
          <a:xfrm>
            <a:off x="4983050" y="3997530"/>
            <a:ext cx="2629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Jupyter</a:t>
            </a:r>
            <a:endParaRPr sz="24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2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Infix operators</a:t>
            </a:r>
            <a:endParaRPr/>
          </a:p>
        </p:txBody>
      </p:sp>
      <p:sp>
        <p:nvSpPr>
          <p:cNvPr id="270" name="Google Shape;270;p22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/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dirty="0"/>
              <a:t>``cat’’ %in% c(``</a:t>
            </a:r>
            <a:r>
              <a:rPr lang="en-US" dirty="0" err="1"/>
              <a:t>cat’’,``dog</a:t>
            </a:r>
            <a:r>
              <a:rPr lang="en-US" dirty="0"/>
              <a:t>’’) evaluates to TRUE</a:t>
            </a:r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lang="en-US" dirty="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dirty="0"/>
              <a:t>You can also define:</a:t>
            </a:r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lang="en-US" dirty="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dirty="0"/>
              <a:t>`%contains%` = function(s, pattern) </a:t>
            </a:r>
            <a:r>
              <a:rPr lang="en-US" dirty="0" err="1"/>
              <a:t>grepl</a:t>
            </a:r>
            <a:r>
              <a:rPr lang="en-US" dirty="0"/>
              <a:t>(pattern, s)</a:t>
            </a:r>
            <a:endParaRPr dirty="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dirty="0"/>
              <a:t>`%omits%` = function(s, pattern) !</a:t>
            </a:r>
            <a:r>
              <a:rPr lang="en-US" dirty="0" err="1"/>
              <a:t>grepl</a:t>
            </a:r>
            <a:r>
              <a:rPr lang="en-US" dirty="0"/>
              <a:t>(pattern, s)</a:t>
            </a:r>
            <a:endParaRPr dirty="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dirty="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dirty="0"/>
              <a:t>“Panda” %contains% “Pan” -&gt; True</a:t>
            </a:r>
            <a:endParaRPr dirty="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dirty="0"/>
              <a:t>“Panda” %omits% “</a:t>
            </a:r>
            <a:r>
              <a:rPr lang="en-US" dirty="0" err="1"/>
              <a:t>Pan|da</a:t>
            </a:r>
            <a:r>
              <a:rPr lang="en-US" dirty="0"/>
              <a:t>” -&gt; False</a:t>
            </a:r>
            <a:endParaRPr dirty="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dirty="0"/>
              <a:t>“Panda” %contains% “^[</a:t>
            </a:r>
            <a:r>
              <a:rPr lang="en-US" dirty="0" err="1"/>
              <a:t>pP</a:t>
            </a:r>
            <a:r>
              <a:rPr lang="en-US" dirty="0"/>
              <a:t>]” -&gt; True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3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Creating lists and strings</a:t>
            </a:r>
            <a:endParaRPr/>
          </a:p>
        </p:txBody>
      </p:sp>
      <p:sp>
        <p:nvSpPr>
          <p:cNvPr id="276" name="Google Shape;276;p23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dirty="0"/>
              <a:t>Concatenation into a list or vector is usually done with the c() function.</a:t>
            </a:r>
            <a:endParaRPr dirty="0"/>
          </a:p>
          <a:p>
            <a:pPr marL="539750" lvl="1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en-US" dirty="0"/>
              <a:t>c(1,3,4,5) creates a numeric vector</a:t>
            </a:r>
            <a:endParaRPr dirty="0"/>
          </a:p>
          <a:p>
            <a:pPr marL="539750" lvl="1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en-US" dirty="0"/>
              <a:t>c(‘’banana’’,56,NA) creates a character vector via casting</a:t>
            </a:r>
            <a:endParaRPr dirty="0"/>
          </a:p>
          <a:p>
            <a:pPr marL="539750" lvl="1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en-US" dirty="0"/>
              <a:t>c(m1,m2,m5) creates a vector of, linear model objects.</a:t>
            </a:r>
            <a:endParaRPr dirty="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dirty="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dirty="0"/>
              <a:t>Concatenating strings in base R</a:t>
            </a:r>
            <a:endParaRPr dirty="0"/>
          </a:p>
          <a:p>
            <a:pPr marL="539750" lvl="1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en-US" dirty="0"/>
              <a:t>paste("</a:t>
            </a:r>
            <a:r>
              <a:rPr lang="en-US" dirty="0" err="1"/>
              <a:t>a","string</a:t>
            </a:r>
            <a:r>
              <a:rPr lang="en-US" dirty="0"/>
              <a:t>") produces "a string''</a:t>
            </a:r>
            <a:endParaRPr dirty="0"/>
          </a:p>
          <a:p>
            <a:pPr marL="539750" lvl="1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en-US" dirty="0"/>
              <a:t>paste("</a:t>
            </a:r>
            <a:r>
              <a:rPr lang="en-US" dirty="0" err="1"/>
              <a:t>a","string</a:t>
            </a:r>
            <a:r>
              <a:rPr lang="en-US" dirty="0"/>
              <a:t>", </a:t>
            </a:r>
            <a:r>
              <a:rPr lang="en-US" dirty="0" err="1"/>
              <a:t>sep</a:t>
            </a:r>
            <a:r>
              <a:rPr lang="en-US" dirty="0"/>
              <a:t> = "</a:t>
            </a:r>
            <a:r>
              <a:rPr lang="en-US" dirty="0" err="1"/>
              <a:t>nother</a:t>
            </a:r>
            <a:r>
              <a:rPr lang="en-US" dirty="0"/>
              <a:t> ") produces "another string"</a:t>
            </a:r>
            <a:endParaRPr dirty="0"/>
          </a:p>
          <a:p>
            <a:pPr marL="539750" lvl="1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en-US" dirty="0"/>
              <a:t>paste0("a ","string") produces ''a string'' (</a:t>
            </a:r>
            <a:r>
              <a:rPr lang="en-US" dirty="0" err="1"/>
              <a:t>sep</a:t>
            </a:r>
            <a:r>
              <a:rPr lang="en-US" dirty="0"/>
              <a:t> defaults to NULL)</a:t>
            </a:r>
            <a:endParaRPr dirty="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dirty="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4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Behavior similar to f-strings</a:t>
            </a:r>
            <a:endParaRPr/>
          </a:p>
        </p:txBody>
      </p:sp>
      <p:sp>
        <p:nvSpPr>
          <p:cNvPr id="282" name="Google Shape;282;p24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/>
              <a:t>The </a:t>
            </a:r>
            <a:r>
              <a:rPr lang="en-US" b="1"/>
              <a:t>glue</a:t>
            </a:r>
            <a:r>
              <a:rPr lang="en-US"/>
              <a:t> package is very useful for string manipulation with data; many open source packages depend on it.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/>
              <a:t>	name = ''tom''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/>
              <a:t>	str = glue::glue(''hi, my name is {name}'')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5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''Tidy-style''</a:t>
            </a:r>
            <a:endParaRPr/>
          </a:p>
        </p:txBody>
      </p:sp>
      <p:sp>
        <p:nvSpPr>
          <p:cNvPr id="288" name="Google Shape;288;p25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/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/>
              <a:t>Base R was introduced many years ago as an extension of the “S” statistical language. It was written essentially for statisticians (in my understanding.)</a:t>
            </a:r>
            <a:endParaRPr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/>
              <a:t>The language was completely reinvigorated with the data science programming approach referred to as “tidy” style. It emphasizes:</a:t>
            </a:r>
            <a:endParaRPr/>
          </a:p>
          <a:p>
            <a: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Exploratory data analysis (less than testing)</a:t>
            </a:r>
            <a:endParaRPr/>
          </a:p>
          <a:p>
            <a: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Elegant and easily reconfigurable data visualization (less than hardcoded plot methods)</a:t>
            </a:r>
            <a:endParaRPr/>
          </a:p>
          <a:p>
            <a: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Interaction with named variables rather than numerical indices (some borrowed from SQL)</a:t>
            </a:r>
            <a:endParaRPr/>
          </a:p>
          <a:p>
            <a: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One main data format (similar to languages like SAS)</a:t>
            </a:r>
            <a:endParaRPr/>
          </a:p>
          <a:p>
            <a: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Many meta-programming approaches that allow common data analysis tasks to be performed in very, very few commands (RUST, LISP, etc.)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6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dirty="0"/>
              <a:t>The pipe %&gt;% ( or |&gt; as of last year or so)</a:t>
            </a:r>
            <a:endParaRPr dirty="0"/>
          </a:p>
        </p:txBody>
      </p:sp>
      <p:sp>
        <p:nvSpPr>
          <p:cNvPr id="294" name="Google Shape;294;p26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/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The pipe operator is syntactic magic that calls a function (say, “someFunction”) with the left hand side as the </a:t>
            </a:r>
            <a:r>
              <a:rPr lang="en-US" sz="1600" i="1"/>
              <a:t>first</a:t>
            </a:r>
            <a:r>
              <a:rPr lang="en-US" sz="1600"/>
              <a:t> argument.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someFunction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inputObject,otherArgument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60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Is equivalent to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inputObject </a:t>
            </a:r>
            <a:r>
              <a:rPr lang="en-US" sz="1600">
                <a:solidFill>
                  <a:srgbClr val="804000"/>
                </a:solidFill>
                <a:latin typeface="Courier New"/>
                <a:ea typeface="Courier New"/>
                <a:cs typeface="Courier New"/>
                <a:sym typeface="Courier New"/>
              </a:rPr>
              <a:t>%&gt;%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someFunction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otherArgument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60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sz="160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 sz="1600"/>
              <a:t>Because R is functional, “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someFunction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1600"/>
              <a:t>” returns one object. So you can string pipes together in sh-type fashion.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inputObject </a:t>
            </a:r>
            <a:r>
              <a:rPr lang="en-US" sz="1600">
                <a:solidFill>
                  <a:srgbClr val="804000"/>
                </a:solidFill>
                <a:latin typeface="Courier New"/>
                <a:ea typeface="Courier New"/>
                <a:cs typeface="Courier New"/>
                <a:sym typeface="Courier New"/>
              </a:rPr>
              <a:t>%&gt;%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operation1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>
                <a:solidFill>
                  <a:srgbClr val="804000"/>
                </a:solidFill>
                <a:latin typeface="Courier New"/>
                <a:ea typeface="Courier New"/>
                <a:cs typeface="Courier New"/>
                <a:sym typeface="Courier New"/>
              </a:rPr>
              <a:t>%&gt;%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operation2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>
                <a:solidFill>
                  <a:srgbClr val="804000"/>
                </a:solidFill>
                <a:latin typeface="Courier New"/>
                <a:ea typeface="Courier New"/>
                <a:cs typeface="Courier New"/>
                <a:sym typeface="Courier New"/>
              </a:rPr>
              <a:t>%&gt;%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operation3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endParaRPr sz="160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 sz="1600"/>
              <a:t>The latest versions of R incorporate a “native pipe” that can be used without referencing the magrittr package:</a:t>
            </a:r>
            <a:endParaRPr/>
          </a:p>
          <a:p>
            <a:pPr marL="82550" lvl="0" indent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 sz="2400" b="1"/>
              <a:t>|&gt;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7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dirty="0"/>
              <a:t>The pipe part 2</a:t>
            </a:r>
            <a:endParaRPr dirty="0"/>
          </a:p>
        </p:txBody>
      </p:sp>
      <p:sp>
        <p:nvSpPr>
          <p:cNvPr id="300" name="Google Shape;300;p27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/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If you want to cause a “side effect,” create a wrapper function that operates on the input, performs some action, and returns the input unchanged.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HardCopyRightThere 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function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){</a:t>
            </a:r>
            <a:endParaRPr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write_csv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x,</a:t>
            </a:r>
            <a:r>
              <a:rPr lang="en-US" sz="1600">
                <a:solidFill>
                  <a:srgbClr val="808080"/>
                </a:solidFill>
                <a:latin typeface="Courier New"/>
                <a:ea typeface="Courier New"/>
                <a:cs typeface="Courier New"/>
                <a:sym typeface="Courier New"/>
              </a:rPr>
              <a:t>"temp.csv"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,na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>
                <a:solidFill>
                  <a:srgbClr val="808080"/>
                </a:solidFill>
                <a:latin typeface="Courier New"/>
                <a:ea typeface="Courier New"/>
                <a:cs typeface="Courier New"/>
                <a:sym typeface="Courier New"/>
              </a:rPr>
              <a:t>""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x 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inputTibble </a:t>
            </a:r>
            <a:r>
              <a:rPr lang="en-US" sz="1600">
                <a:solidFill>
                  <a:srgbClr val="804000"/>
                </a:solidFill>
                <a:latin typeface="Courier New"/>
                <a:ea typeface="Courier New"/>
                <a:cs typeface="Courier New"/>
                <a:sym typeface="Courier New"/>
              </a:rPr>
              <a:t>%&gt;%</a:t>
            </a:r>
            <a:endParaRPr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rename_with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stingr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str_to_upper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>
                <a:solidFill>
                  <a:srgbClr val="804000"/>
                </a:solidFill>
                <a:latin typeface="Courier New"/>
                <a:ea typeface="Courier New"/>
                <a:cs typeface="Courier New"/>
                <a:sym typeface="Courier New"/>
              </a:rPr>
              <a:t>%&gt;%</a:t>
            </a:r>
            <a:endParaRPr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HardCopyRightThere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>
                <a:solidFill>
                  <a:srgbClr val="804000"/>
                </a:solidFill>
                <a:latin typeface="Courier New"/>
                <a:ea typeface="Courier New"/>
                <a:cs typeface="Courier New"/>
                <a:sym typeface="Courier New"/>
              </a:rPr>
              <a:t>%&gt;%</a:t>
            </a:r>
            <a:endParaRPr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runModel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>
                <a:solidFill>
                  <a:srgbClr val="804000"/>
                </a:solidFill>
                <a:latin typeface="Courier New"/>
                <a:ea typeface="Courier New"/>
                <a:cs typeface="Courier New"/>
                <a:sym typeface="Courier New"/>
              </a:rPr>
              <a:t>%&gt;%</a:t>
            </a:r>
            <a:endParaRPr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>
                <a:solidFill>
                  <a:srgbClr val="8000FF"/>
                </a:solidFill>
                <a:latin typeface="Courier New"/>
                <a:ea typeface="Courier New"/>
                <a:cs typeface="Courier New"/>
                <a:sym typeface="Courier New"/>
              </a:rPr>
              <a:t>	summary</a:t>
            </a:r>
            <a:r>
              <a:rPr lang="en-US" sz="1600" b="1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r>
              <a:rPr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6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8"/>
          <p:cNvSpPr txBox="1">
            <a:spLocks noGrp="1"/>
          </p:cNvSpPr>
          <p:nvPr>
            <p:ph type="title"/>
          </p:nvPr>
        </p:nvSpPr>
        <p:spPr>
          <a:xfrm>
            <a:off x="698500" y="405695"/>
            <a:ext cx="2977761" cy="4296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dirty="0">
                <a:solidFill>
                  <a:schemeClr val="lt1"/>
                </a:solidFill>
              </a:rPr>
              <a:t>Lab – exploring the </a:t>
            </a:r>
            <a:r>
              <a:rPr lang="en-US" dirty="0" err="1">
                <a:solidFill>
                  <a:schemeClr val="lt1"/>
                </a:solidFill>
              </a:rPr>
              <a:t>german</a:t>
            </a:r>
            <a:r>
              <a:rPr lang="en-US" dirty="0">
                <a:solidFill>
                  <a:schemeClr val="lt1"/>
                </a:solidFill>
              </a:rPr>
              <a:t> credit dataset 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F7FEB5-13C1-B2C6-8FCC-CC6A83BED6CA}"/>
              </a:ext>
            </a:extLst>
          </p:cNvPr>
          <p:cNvSpPr txBox="1"/>
          <p:nvPr/>
        </p:nvSpPr>
        <p:spPr>
          <a:xfrm>
            <a:off x="2008486" y="4296335"/>
            <a:ext cx="61430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</a:t>
            </a:r>
            <a:r>
              <a:rPr lang="en-US" dirty="0" err="1">
                <a:solidFill>
                  <a:schemeClr val="bg1"/>
                </a:solidFill>
              </a:rPr>
              <a:t>jlucasmckay.bmi.emory.edu</a:t>
            </a:r>
            <a:r>
              <a:rPr lang="en-US" dirty="0">
                <a:solidFill>
                  <a:schemeClr val="bg1"/>
                </a:solidFill>
              </a:rPr>
              <a:t>/global/bmi510/Labs-Materials/Lab_01.R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/>
              <a:t>Basic commands</a:t>
            </a:r>
            <a:endParaRPr/>
          </a:p>
        </p:txBody>
      </p:sp>
      <p:graphicFrame>
        <p:nvGraphicFramePr>
          <p:cNvPr id="86" name="Google Shape;86;p3"/>
          <p:cNvGraphicFramePr/>
          <p:nvPr/>
        </p:nvGraphicFramePr>
        <p:xfrm>
          <a:off x="1693333" y="1997230"/>
          <a:ext cx="6773350" cy="4821050"/>
        </p:xfrm>
        <a:graphic>
          <a:graphicData uri="http://schemas.openxmlformats.org/drawingml/2006/table">
            <a:tbl>
              <a:tblPr firstRow="1" bandRow="1">
                <a:noFill/>
                <a:tableStyleId>{9B9E7EC7-028E-4CD1-92A4-5E8922CEB392}</a:tableStyleId>
              </a:tblPr>
              <a:tblGrid>
                <a:gridCol w="3386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6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Command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Class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1:10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integer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seq(1,10)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integer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1:2:10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/>
                        <a:t>error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seq(1,10,2)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integer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letters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character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LETTERS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character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letters()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/>
                        <a:t>error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letters[4]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character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c(1,2,3)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numeric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c(1:10,letters)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character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c(1:10,seq(1,10,2))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numeric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function(x) x+1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function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/>
              <a:t>Reasons to learn R (McKay)</a:t>
            </a:r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/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/>
              <a:t>It is the only (?) full-featured programming language designed from the ground up for statistics.</a:t>
            </a:r>
            <a:endParaRPr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/>
              <a:t>After some practice, you can write a full clinical article with 50-100 lines of code.</a:t>
            </a:r>
            <a:endParaRPr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/>
              <a:t>LmerTest.</a:t>
            </a:r>
            <a:endParaRPr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/>
              <a:t>ggplot2.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/>
              <a:t>The biggest challenges with R (Wickham)</a:t>
            </a:r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/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600" dirty="0"/>
              <a:t>Much of the R code you’ll see in the wild is written in haste to solve a pressing problem. As a result, code is not very elegant, fast, or easy to understand. Most users do not revise their code to address these shortcomings.</a:t>
            </a:r>
            <a:endParaRPr dirty="0"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600" dirty="0"/>
              <a:t>Compared to other programming languages, the R community tends to be more focused on results instead of processes. Knowledge of software engineering best practices is patchy: for instance, not enough R programmers use source code control or automated testing.</a:t>
            </a:r>
            <a:endParaRPr dirty="0"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600" dirty="0"/>
              <a:t>Metaprogramming is a double-edged sword. Too many R functions use tricks to reduce the amount of typing at the cost of making code that is hard to understand and that can fail in unexpected ways.</a:t>
            </a:r>
            <a:endParaRPr dirty="0"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600" dirty="0"/>
              <a:t>Inconsistency is rife across contributed packages, even within base R. You are confronted with over 20 years of evolution every time you use R. Learning R can be tough because there are many special cases to remember.</a:t>
            </a:r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600" i="1" dirty="0"/>
              <a:t>Comment – “R2” to correct a lot of these inconsistencies would be good, much like moving from Python 2 to 3. -JLM</a:t>
            </a:r>
            <a:endParaRPr i="1" dirty="0"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600" dirty="0"/>
              <a:t>R is not a particularly fast programming language, and poorly written R code can be terribly slow. R is also a profligate user of memory.</a:t>
            </a:r>
            <a:endParaRPr dirty="0"/>
          </a:p>
        </p:txBody>
      </p:sp>
      <p:sp>
        <p:nvSpPr>
          <p:cNvPr id="99" name="Google Shape;99;p5"/>
          <p:cNvSpPr txBox="1"/>
          <p:nvPr/>
        </p:nvSpPr>
        <p:spPr>
          <a:xfrm>
            <a:off x="-50" y="7296900"/>
            <a:ext cx="101601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Wickham. “Advanced R.”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/>
              <a:t>A mindset for using R in this class</a:t>
            </a:r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t" anchorCtr="0">
            <a:noAutofit/>
          </a:bodyPr>
          <a:lstStyle/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dirty="0"/>
              <a:t>The basics can be implemented in other interpreted (or compiled) languages.</a:t>
            </a:r>
            <a:endParaRPr dirty="0"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dirty="0"/>
              <a:t>Some of the best functionality in R is available in Python (e.g., </a:t>
            </a:r>
            <a:r>
              <a:rPr lang="en-US" i="1" dirty="0"/>
              <a:t>ggplot2/seaborn/</a:t>
            </a:r>
            <a:r>
              <a:rPr lang="en-US" i="1" dirty="0" err="1"/>
              <a:t>plotnine</a:t>
            </a:r>
            <a:r>
              <a:rPr lang="en-US" dirty="0"/>
              <a:t>, but some functionality (</a:t>
            </a:r>
            <a:r>
              <a:rPr lang="en-US" i="1" dirty="0" err="1"/>
              <a:t>LmerTest</a:t>
            </a:r>
            <a:r>
              <a:rPr lang="en-US" dirty="0"/>
              <a:t>, </a:t>
            </a:r>
            <a:r>
              <a:rPr lang="en-US" i="1" dirty="0"/>
              <a:t>arsenal::</a:t>
            </a:r>
            <a:r>
              <a:rPr lang="en-US" i="1" dirty="0" err="1"/>
              <a:t>tableby</a:t>
            </a:r>
            <a:r>
              <a:rPr lang="en-US" dirty="0"/>
              <a:t>) has yet to trickle out; R remains the best solution for these.</a:t>
            </a:r>
            <a:endParaRPr dirty="0"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dirty="0"/>
              <a:t>Sub-tasks with extensive file I/O or very intensive Monte Carlo implemented in other interpreted (or preferably compiled) languages.</a:t>
            </a:r>
            <a:endParaRPr dirty="0"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dirty="0"/>
              <a:t>All of the examples we use will be datasets held in-memory. Anything larger (MapReduce?) is better done with other tools.</a:t>
            </a:r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dirty="0"/>
              <a:t>The </a:t>
            </a:r>
            <a:r>
              <a:rPr lang="en-US" i="1" dirty="0"/>
              <a:t>reticulate</a:t>
            </a:r>
            <a:r>
              <a:rPr lang="en-US" dirty="0"/>
              <a:t> package allows you to integrate python within R, feel free to use it. It is still not fully ready for prime time, but is improving quickly.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/>
              <a:t>Objects</a:t>
            </a:r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600" b="1" dirty="0"/>
              <a:t>Basically everything in R is an object, with attributes (they may be NULL) and methods (almost always </a:t>
            </a:r>
            <a:r>
              <a:rPr lang="en-US" sz="1600" b="1" i="1" dirty="0"/>
              <a:t>print()</a:t>
            </a:r>
            <a:r>
              <a:rPr lang="en-US" sz="1600" b="1" dirty="0"/>
              <a:t>)</a:t>
            </a:r>
            <a:endParaRPr dirty="0"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600" b="1" dirty="0"/>
              <a:t>R has three object oriented (OO) systems:</a:t>
            </a:r>
            <a:r>
              <a:rPr lang="en-US" sz="1600" dirty="0"/>
              <a:t> [[S3]], [[S4]] and [[R5]]. S3 is the first and simplest one.</a:t>
            </a:r>
            <a:endParaRPr dirty="0"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600" b="1" dirty="0"/>
              <a:t>Central to any object-oriented system are the concepts of class and method.</a:t>
            </a:r>
            <a:r>
              <a:rPr lang="en-US" sz="1600" dirty="0"/>
              <a:t> A class defines a type of object, describing what properties it possesses, how it behaves, and how it relates to other types of objects. Every object must be an instance of some class. A method is a function associated with a particular type of object.</a:t>
            </a:r>
            <a:endParaRPr dirty="0"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600" b="1" dirty="0"/>
              <a:t>S3 implements a style of object oriented programming called generic-function OO.</a:t>
            </a:r>
            <a:r>
              <a:rPr lang="en-US" sz="1600" dirty="0"/>
              <a:t> This is different to most programming languages, like Java, C++ and C#, which implement message-passing OO. In message-passing style, messages (methods) are sent to objects and the object determines which function to call. Typically this object has a special appearance in the method call, usually appearing before the name of the method/message: e.g. </a:t>
            </a:r>
            <a:r>
              <a:rPr lang="en-US" sz="1600" dirty="0" err="1"/>
              <a:t>canvas.drawRect</a:t>
            </a:r>
            <a:r>
              <a:rPr lang="en-US" sz="1600" dirty="0"/>
              <a:t>("blue"). S3 is different. While computations are still carried out via methods, a special type of function called a generic function decides which method to call.</a:t>
            </a:r>
            <a:endParaRPr dirty="0"/>
          </a:p>
          <a:p>
            <a:pPr marL="457200" marR="0" lvl="0" indent="-3746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600" b="1" dirty="0"/>
              <a:t>The primary use of OO programming in R is for print, summary and plot methods.</a:t>
            </a:r>
            <a:r>
              <a:rPr lang="en-US" sz="1600" dirty="0"/>
              <a:t> These methods allow us to have one generic function, e.g. print(), that displays the object differently depending on its type: printing a linear model is very different to printing a data frame.</a:t>
            </a:r>
            <a:endParaRPr dirty="0"/>
          </a:p>
        </p:txBody>
      </p:sp>
      <p:sp>
        <p:nvSpPr>
          <p:cNvPr id="112" name="Google Shape;112;p7"/>
          <p:cNvSpPr txBox="1"/>
          <p:nvPr/>
        </p:nvSpPr>
        <p:spPr>
          <a:xfrm>
            <a:off x="-50" y="7296900"/>
            <a:ext cx="101601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Wickham. “Advanced R.”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/>
              <a:t>Attributes let you bind metadata (etc.) to arbitrary objects</a:t>
            </a:r>
            <a:endParaRPr/>
          </a:p>
        </p:txBody>
      </p:sp>
      <p:sp>
        <p:nvSpPr>
          <p:cNvPr id="118" name="Google Shape;118;p8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data_url = "https://ga-covid19.ondemand.sas.com/docs/ga_covid_data.zip"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f = tempfile()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attributes(f)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NULL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sz="160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attr(f,"url") = data_url</a:t>
            </a:r>
            <a:endParaRPr sz="160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attributes(f)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$url</a:t>
            </a:r>
            <a:endParaRPr sz="160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[1] "https://ga-covid19.ondemand.sas.com/docs/ga_covid_data.zip"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attr(f,"url") = NULL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sz="160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attributes(diag(3))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$dim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1600"/>
              <a:t>[1] 3 3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"/>
          <p:cNvSpPr txBox="1"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/>
              <a:t>Working with files and directories</a:t>
            </a:r>
            <a:endParaRPr/>
          </a:p>
        </p:txBody>
      </p:sp>
      <p:sp>
        <p:nvSpPr>
          <p:cNvPr id="124" name="Google Shape;124;p9"/>
          <p:cNvSpPr txBox="1"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2400"/>
              <a:t>getwd()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2400"/>
              <a:t>setwd()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sz="240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2400"/>
              <a:t>list.files()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2400"/>
              <a:t>list.dirs()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2400"/>
              <a:t>file.create()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2400"/>
              <a:t>dir.create()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endParaRPr sz="2400"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2400"/>
              <a:t>tempfile()</a:t>
            </a:r>
            <a:endParaRPr/>
          </a:p>
          <a:p>
            <a:pPr marL="8255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-US" sz="2400"/>
              <a:t>unz()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2116</Words>
  <Application>Microsoft Macintosh PowerPoint</Application>
  <PresentationFormat>Custom</PresentationFormat>
  <Paragraphs>279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Courier New</vt:lpstr>
      <vt:lpstr>Office Theme</vt:lpstr>
      <vt:lpstr>BMI 510: R basics</vt:lpstr>
      <vt:lpstr>man R</vt:lpstr>
      <vt:lpstr>Basic commands</vt:lpstr>
      <vt:lpstr>Reasons to learn R (McKay)</vt:lpstr>
      <vt:lpstr>The biggest challenges with R (Wickham)</vt:lpstr>
      <vt:lpstr>A mindset for using R in this class</vt:lpstr>
      <vt:lpstr>Objects</vt:lpstr>
      <vt:lpstr>Attributes let you bind metadata (etc.) to arbitrary objects</vt:lpstr>
      <vt:lpstr>Working with files and directories</vt:lpstr>
      <vt:lpstr>Starting the computation kernel</vt:lpstr>
      <vt:lpstr>Exiting the computation kernel</vt:lpstr>
      <vt:lpstr>Escape to shell</vt:lpstr>
      <vt:lpstr>Working directory / listing directory contents</vt:lpstr>
      <vt:lpstr>Getting Help</vt:lpstr>
      <vt:lpstr>Accessing Structs/Methods</vt:lpstr>
      <vt:lpstr>Table-like structure</vt:lpstr>
      <vt:lpstr>Loading modules</vt:lpstr>
      <vt:lpstr>Calling functions from other modules without loading</vt:lpstr>
      <vt:lpstr>Variable assignment</vt:lpstr>
      <vt:lpstr>Function assignment</vt:lpstr>
      <vt:lpstr>For loops</vt:lpstr>
      <vt:lpstr>Front-ends, Environments, Industrial Use</vt:lpstr>
      <vt:lpstr>Infix operators</vt:lpstr>
      <vt:lpstr>Creating lists and strings</vt:lpstr>
      <vt:lpstr>Behavior similar to f-strings</vt:lpstr>
      <vt:lpstr>''Tidy-style''</vt:lpstr>
      <vt:lpstr>The pipe %&gt;% ( or |&gt; as of last year or so)</vt:lpstr>
      <vt:lpstr>The pipe part 2</vt:lpstr>
      <vt:lpstr>Lab – exploring the german credit dataset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BMI 510: R basics</dc:title>
  <cp:lastModifiedBy>McKay, J Lucas</cp:lastModifiedBy>
  <cp:revision>20</cp:revision>
  <dcterms:modified xsi:type="dcterms:W3CDTF">2024-01-24T17:02:59Z</dcterms:modified>
</cp:coreProperties>
</file>