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70"/>
  </p:notesMasterIdLst>
  <p:sldIdLst>
    <p:sldId id="256" r:id="rId2"/>
    <p:sldId id="373" r:id="rId3"/>
    <p:sldId id="460" r:id="rId4"/>
    <p:sldId id="459" r:id="rId5"/>
    <p:sldId id="469" r:id="rId6"/>
    <p:sldId id="474" r:id="rId7"/>
    <p:sldId id="501" r:id="rId8"/>
    <p:sldId id="502" r:id="rId9"/>
    <p:sldId id="471" r:id="rId10"/>
    <p:sldId id="473" r:id="rId11"/>
    <p:sldId id="468" r:id="rId12"/>
    <p:sldId id="424" r:id="rId13"/>
    <p:sldId id="426" r:id="rId14"/>
    <p:sldId id="427" r:id="rId15"/>
    <p:sldId id="476" r:id="rId16"/>
    <p:sldId id="462" r:id="rId17"/>
    <p:sldId id="463" r:id="rId18"/>
    <p:sldId id="465" r:id="rId19"/>
    <p:sldId id="478" r:id="rId20"/>
    <p:sldId id="477" r:id="rId21"/>
    <p:sldId id="510" r:id="rId22"/>
    <p:sldId id="464" r:id="rId23"/>
    <p:sldId id="479" r:id="rId24"/>
    <p:sldId id="480" r:id="rId25"/>
    <p:sldId id="425" r:id="rId26"/>
    <p:sldId id="472" r:id="rId27"/>
    <p:sldId id="475" r:id="rId28"/>
    <p:sldId id="481" r:id="rId29"/>
    <p:sldId id="511" r:id="rId30"/>
    <p:sldId id="512" r:id="rId31"/>
    <p:sldId id="470" r:id="rId32"/>
    <p:sldId id="483" r:id="rId33"/>
    <p:sldId id="484" r:id="rId34"/>
    <p:sldId id="482" r:id="rId35"/>
    <p:sldId id="265" r:id="rId36"/>
    <p:sldId id="509" r:id="rId37"/>
    <p:sldId id="264" r:id="rId38"/>
    <p:sldId id="266" r:id="rId39"/>
    <p:sldId id="259" r:id="rId40"/>
    <p:sldId id="262" r:id="rId41"/>
    <p:sldId id="272" r:id="rId42"/>
    <p:sldId id="273" r:id="rId43"/>
    <p:sldId id="263" r:id="rId44"/>
    <p:sldId id="268" r:id="rId45"/>
    <p:sldId id="269" r:id="rId46"/>
    <p:sldId id="270" r:id="rId47"/>
    <p:sldId id="274" r:id="rId48"/>
    <p:sldId id="271" r:id="rId49"/>
    <p:sldId id="276" r:id="rId50"/>
    <p:sldId id="486" r:id="rId51"/>
    <p:sldId id="487" r:id="rId52"/>
    <p:sldId id="492" r:id="rId53"/>
    <p:sldId id="493" r:id="rId54"/>
    <p:sldId id="494" r:id="rId55"/>
    <p:sldId id="485" r:id="rId56"/>
    <p:sldId id="457" r:id="rId57"/>
    <p:sldId id="488" r:id="rId58"/>
    <p:sldId id="489" r:id="rId59"/>
    <p:sldId id="490" r:id="rId60"/>
    <p:sldId id="491" r:id="rId61"/>
    <p:sldId id="496" r:id="rId62"/>
    <p:sldId id="495" r:id="rId63"/>
    <p:sldId id="503" r:id="rId64"/>
    <p:sldId id="504" r:id="rId65"/>
    <p:sldId id="506" r:id="rId66"/>
    <p:sldId id="507" r:id="rId67"/>
    <p:sldId id="508" r:id="rId68"/>
    <p:sldId id="500" r:id="rId69"/>
  </p:sldIdLst>
  <p:sldSz cx="10160000" cy="7620000"/>
  <p:notesSz cx="7620000" cy="10160000"/>
  <p:embeddedFontLst>
    <p:embeddedFont>
      <p:font typeface="Calibri" panose="020F0502020204030204" pitchFamily="34" charset="0"/>
      <p:regular r:id="rId71"/>
      <p:bold r:id="rId72"/>
      <p:italic r:id="rId73"/>
      <p:boldItalic r:id="rId74"/>
    </p:embeddedFont>
    <p:embeddedFont>
      <p:font typeface="Cambria Math" panose="02040503050406030204" pitchFamily="18" charset="0"/>
      <p:regular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2" autoAdjust="0"/>
    <p:restoredTop sz="86424"/>
  </p:normalViewPr>
  <p:slideViewPr>
    <p:cSldViewPr snapToGrid="0" snapToObjects="1">
      <p:cViewPr varScale="1">
        <p:scale>
          <a:sx n="129" d="100"/>
          <a:sy n="129" d="100"/>
        </p:scale>
        <p:origin x="1728" y="208"/>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4.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edf0b2213_2_9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3edf0b2213_2_94:notes"/>
          <p:cNvSpPr txBox="1">
            <a:spLocks noGrp="1"/>
          </p:cNvSpPr>
          <p:nvPr>
            <p:ph type="body" idx="1"/>
          </p:nvPr>
        </p:nvSpPr>
        <p:spPr>
          <a:xfrm>
            <a:off x="846667" y="5362222"/>
            <a:ext cx="6773334" cy="50800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186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7928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202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2112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7673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7479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0545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3368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2579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8595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1449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5122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1158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0666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1451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9700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587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1279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9275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2403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0359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9764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6441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459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2346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6941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6428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1207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7283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0809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7619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512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415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7703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020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574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7966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0999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94667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92999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8689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3499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082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6909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863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529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842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693209" y="1899710"/>
            <a:ext cx="8763000" cy="3169708"/>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58" name="Google Shape;58;p13"/>
          <p:cNvSpPr txBox="1">
            <a:spLocks noGrp="1"/>
          </p:cNvSpPr>
          <p:nvPr>
            <p:ph type="body" idx="1"/>
          </p:nvPr>
        </p:nvSpPr>
        <p:spPr>
          <a:xfrm>
            <a:off x="693209" y="5099405"/>
            <a:ext cx="8763000" cy="1666874"/>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rgbClr val="888888"/>
              </a:buClr>
              <a:buSzPts val="23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2000"/>
              <a:buFont typeface="Arial"/>
              <a:buNone/>
              <a:defRPr sz="17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700"/>
              <a:buFont typeface="Arial"/>
              <a:buNone/>
              <a:defRPr sz="15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9pPr>
          </a:lstStyle>
          <a:p>
            <a:endParaRPr/>
          </a:p>
        </p:txBody>
      </p:sp>
      <p:sp>
        <p:nvSpPr>
          <p:cNvPr id="59" name="Google Shape;59;p13"/>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85" name="Google Shape;85;p17"/>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46333" y="659296"/>
            <a:ext cx="9467333" cy="848333"/>
          </a:xfrm>
          <a:prstGeom prst="rect">
            <a:avLst/>
          </a:prstGeom>
        </p:spPr>
        <p:txBody>
          <a:bodyPr spcFirstLastPara="1" wrap="square" lIns="101575" tIns="101575" rIns="101575" bIns="10157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1" name="Google Shape;111;p21"/>
          <p:cNvSpPr txBox="1">
            <a:spLocks noGrp="1"/>
          </p:cNvSpPr>
          <p:nvPr>
            <p:ph type="body" idx="1"/>
          </p:nvPr>
        </p:nvSpPr>
        <p:spPr>
          <a:xfrm>
            <a:off x="346333" y="1707370"/>
            <a:ext cx="9467333" cy="5061333"/>
          </a:xfrm>
          <a:prstGeom prst="rect">
            <a:avLst/>
          </a:prstGeom>
        </p:spPr>
        <p:txBody>
          <a:bodyPr spcFirstLastPara="1" wrap="square" lIns="101575" tIns="101575" rIns="101575" bIns="101575" anchor="t" anchorCtr="0">
            <a:noAutofit/>
          </a:bodyPr>
          <a:lstStyle>
            <a:lvl1pPr marL="457200" lvl="0" indent="-374650" rtl="0">
              <a:spcBef>
                <a:spcPts val="800"/>
              </a:spcBef>
              <a:spcAft>
                <a:spcPts val="0"/>
              </a:spcAft>
              <a:buSzPts val="2300"/>
              <a:buChar char="•"/>
              <a:defRPr/>
            </a:lvl1pPr>
            <a:lvl2pPr marL="914400" lvl="1" indent="-355600" rtl="0">
              <a:spcBef>
                <a:spcPts val="400"/>
              </a:spcBef>
              <a:spcAft>
                <a:spcPts val="0"/>
              </a:spcAft>
              <a:buSzPts val="2000"/>
              <a:buChar char="•"/>
              <a:defRPr/>
            </a:lvl2pPr>
            <a:lvl3pPr marL="1371600" lvl="2" indent="-336550" rtl="0">
              <a:spcBef>
                <a:spcPts val="400"/>
              </a:spcBef>
              <a:spcAft>
                <a:spcPts val="0"/>
              </a:spcAft>
              <a:buSzPts val="1700"/>
              <a:buChar char="•"/>
              <a:defRPr/>
            </a:lvl3pPr>
            <a:lvl4pPr marL="1828800" lvl="3" indent="-323850" rtl="0">
              <a:spcBef>
                <a:spcPts val="400"/>
              </a:spcBef>
              <a:spcAft>
                <a:spcPts val="0"/>
              </a:spcAft>
              <a:buSzPts val="1500"/>
              <a:buChar char="•"/>
              <a:defRPr/>
            </a:lvl4pPr>
            <a:lvl5pPr marL="2286000" lvl="4" indent="-323850" rtl="0">
              <a:spcBef>
                <a:spcPts val="400"/>
              </a:spcBef>
              <a:spcAft>
                <a:spcPts val="0"/>
              </a:spcAft>
              <a:buSzPts val="1500"/>
              <a:buChar char="•"/>
              <a:defRPr/>
            </a:lvl5pPr>
            <a:lvl6pPr marL="2743200" lvl="5" indent="-323850" rtl="0">
              <a:spcBef>
                <a:spcPts val="400"/>
              </a:spcBef>
              <a:spcAft>
                <a:spcPts val="0"/>
              </a:spcAft>
              <a:buSzPts val="1500"/>
              <a:buChar char="•"/>
              <a:defRPr/>
            </a:lvl6pPr>
            <a:lvl7pPr marL="3200400" lvl="6" indent="-323850" rtl="0">
              <a:spcBef>
                <a:spcPts val="400"/>
              </a:spcBef>
              <a:spcAft>
                <a:spcPts val="0"/>
              </a:spcAft>
              <a:buSzPts val="1500"/>
              <a:buChar char="•"/>
              <a:defRPr/>
            </a:lvl7pPr>
            <a:lvl8pPr marL="3657600" lvl="7" indent="-323850" rtl="0">
              <a:spcBef>
                <a:spcPts val="400"/>
              </a:spcBef>
              <a:spcAft>
                <a:spcPts val="0"/>
              </a:spcAft>
              <a:buSzPts val="1500"/>
              <a:buChar char="•"/>
              <a:defRPr/>
            </a:lvl8pPr>
            <a:lvl9pPr marL="4114800" lvl="8" indent="-323850" rtl="0">
              <a:spcBef>
                <a:spcPts val="400"/>
              </a:spcBef>
              <a:spcAft>
                <a:spcPts val="0"/>
              </a:spcAft>
              <a:buSzPts val="1500"/>
              <a:buChar char="•"/>
              <a:defRPr/>
            </a:lvl9pPr>
          </a:lstStyle>
          <a:p>
            <a:endParaRPr/>
          </a:p>
        </p:txBody>
      </p:sp>
      <p:sp>
        <p:nvSpPr>
          <p:cNvPr id="112" name="Google Shape;112;p21"/>
          <p:cNvSpPr txBox="1">
            <a:spLocks noGrp="1"/>
          </p:cNvSpPr>
          <p:nvPr>
            <p:ph type="sldNum" idx="12"/>
          </p:nvPr>
        </p:nvSpPr>
        <p:spPr>
          <a:xfrm>
            <a:off x="9413842" y="6908469"/>
            <a:ext cx="609667" cy="583000"/>
          </a:xfrm>
          <a:prstGeom prst="rect">
            <a:avLst/>
          </a:prstGeom>
        </p:spPr>
        <p:txBody>
          <a:bodyPr spcFirstLastPara="1" wrap="square" lIns="101575" tIns="50775" rIns="101575" bIns="507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33" name="Google Shape;33;p9"/>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4" name="Google Shape;34;p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5" name="Google Shape;35;p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971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6" r:id="rId2"/>
    <p:sldLayoutId id="2147483658" r:id="rId3"/>
    <p:sldLayoutId id="2147483662" r:id="rId4"/>
    <p:sldLayoutId id="2147483663" r:id="rId5"/>
    <p:sldLayoutId id="2147483664" r:id="rId6"/>
    <p:sldLayoutId id="2147483665" r:id="rId7"/>
    <p:sldLayoutId id="2147483666"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18" name="Google Shape;118;p22"/>
          <p:cNvPicPr preferRelativeResize="0"/>
          <p:nvPr/>
        </p:nvPicPr>
        <p:blipFill rotWithShape="1">
          <a:blip r:embed="rId3">
            <a:alphaModFix/>
          </a:blip>
          <a:srcRect/>
          <a:stretch/>
        </p:blipFill>
        <p:spPr>
          <a:xfrm>
            <a:off x="3462028" y="276804"/>
            <a:ext cx="3235945" cy="2626222"/>
          </a:xfrm>
          <a:prstGeom prst="rect">
            <a:avLst/>
          </a:prstGeom>
          <a:noFill/>
          <a:ln>
            <a:noFill/>
          </a:ln>
        </p:spPr>
      </p:pic>
      <p:sp>
        <p:nvSpPr>
          <p:cNvPr id="2" name="Title 1">
            <a:extLst>
              <a:ext uri="{FF2B5EF4-FFF2-40B4-BE49-F238E27FC236}">
                <a16:creationId xmlns:a16="http://schemas.microsoft.com/office/drawing/2014/main" id="{FEFBC76E-E84A-1144-A906-A028F869EEAB}"/>
              </a:ext>
            </a:extLst>
          </p:cNvPr>
          <p:cNvSpPr>
            <a:spLocks noGrp="1"/>
          </p:cNvSpPr>
          <p:nvPr>
            <p:ph type="ctrTitle"/>
          </p:nvPr>
        </p:nvSpPr>
        <p:spPr>
          <a:xfrm>
            <a:off x="1270000" y="3214481"/>
            <a:ext cx="7620000" cy="2652889"/>
          </a:xfrm>
        </p:spPr>
        <p:txBody>
          <a:bodyPr anchor="ctr"/>
          <a:lstStyle/>
          <a:p>
            <a:pPr rtl="0"/>
            <a:r>
              <a:rPr lang="en-US" sz="5000" b="0" i="0" u="none" strike="noStrike" cap="none" dirty="0">
                <a:solidFill>
                  <a:schemeClr val="dk1"/>
                </a:solidFill>
                <a:effectLst/>
                <a:latin typeface="Calibri"/>
                <a:ea typeface="Calibri"/>
                <a:cs typeface="Calibri"/>
                <a:sym typeface="Calibri"/>
              </a:rPr>
              <a:t>BMI 510:</a:t>
            </a:r>
            <a:r>
              <a:rPr lang="en-US" sz="4800" dirty="0"/>
              <a:t> </a:t>
            </a:r>
            <a:r>
              <a:rPr lang="en-US"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Probability</a:t>
            </a:r>
            <a:endParaRPr lang="en-US" dirty="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dice example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For example, the probability of A = "The outcomes of two dice are equal" is</a:t>
                </a:r>
                <a:endParaRPr lang="en-US" b="0" dirty="0">
                  <a:ea typeface="Cambria Math" panose="02040503050406030204" pitchFamily="18" charset="0"/>
                </a:endParaRPr>
              </a:p>
              <a:p>
                <a:pPr marL="82550" indent="0">
                  <a:buNone/>
                </a:pPr>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1=1,</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2=1</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1=2,</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2=2</m:t>
                        </m:r>
                      </m:e>
                    </m:d>
                    <m:r>
                      <a:rPr lang="en-US"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36</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36</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36</m:t>
                        </m:r>
                      </m:den>
                    </m:f>
                    <m:r>
                      <a:rPr lang="en-US" i="1">
                        <a:latin typeface="Cambria Math" panose="02040503050406030204" pitchFamily="18" charset="0"/>
                        <a:ea typeface="Cambria Math" panose="02040503050406030204" pitchFamily="18" charset="0"/>
                      </a:rPr>
                      <m:t>+⋯</m:t>
                    </m:r>
                  </m:oMath>
                </a14:m>
                <a:endParaRPr lang="en-US" i="1" dirty="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𝐵</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e>
                    </m:nary>
                  </m:oMath>
                </a14:m>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36</m:t>
                        </m:r>
                      </m:den>
                    </m:f>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6</m:t>
                        </m:r>
                      </m:den>
                    </m:f>
                  </m:oMath>
                </a14:m>
                <a:endParaRPr lang="en-US" dirty="0">
                  <a:ea typeface="Cambria Math" panose="02040503050406030204" pitchFamily="18" charset="0"/>
                </a:endParaRPr>
              </a:p>
              <a:p>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spTree>
    <p:extLst>
      <p:ext uri="{BB962C8B-B14F-4D97-AF65-F5344CB8AC3E}">
        <p14:creationId xmlns:p14="http://schemas.microsoft.com/office/powerpoint/2010/main" val="384711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More definitions from classical probability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r>
                  <a:rPr lang="en-US" dirty="0"/>
                  <a:t>Experiment. Situations in which outcomes occur randomly are often called </a:t>
                </a:r>
                <a:r>
                  <a:rPr lang="en-US" i="1" dirty="0"/>
                  <a:t>experiments</a:t>
                </a:r>
                <a:r>
                  <a:rPr lang="en-US" dirty="0"/>
                  <a:t> in discussions of probability theory.</a:t>
                </a:r>
              </a:p>
              <a:p>
                <a:endParaRPr lang="en-US" dirty="0"/>
              </a:p>
              <a:p>
                <a:r>
                  <a:rPr lang="en-US" dirty="0"/>
                  <a:t>Sample space. The </a:t>
                </a:r>
                <a:r>
                  <a:rPr lang="en-US" i="1" dirty="0"/>
                  <a:t>sample space</a:t>
                </a:r>
                <a:r>
                  <a:rPr lang="en-US" dirty="0"/>
                  <a:t> </a:t>
                </a:r>
                <a14:m>
                  <m:oMath xmlns:m="http://schemas.openxmlformats.org/officeDocument/2006/math">
                    <m:r>
                      <m:rPr>
                        <m:sty m:val="p"/>
                      </m:rPr>
                      <a:rPr lang="el-GR" b="0" i="1" smtClean="0">
                        <a:latin typeface="Cambria Math" panose="02040503050406030204" pitchFamily="18" charset="0"/>
                        <a:ea typeface="Cambria Math" panose="02040503050406030204" pitchFamily="18" charset="0"/>
                      </a:rPr>
                      <m:t>Ω</m:t>
                    </m:r>
                  </m:oMath>
                </a14:m>
                <a:r>
                  <a:rPr lang="en-US" dirty="0"/>
                  <a:t> is the set of all possible outcomes of an experiment.</a:t>
                </a:r>
              </a:p>
              <a:p>
                <a:endParaRPr lang="en-US" dirty="0"/>
              </a:p>
              <a:p>
                <a:r>
                  <a:rPr lang="en-US" dirty="0"/>
                  <a:t>Event space. An </a:t>
                </a:r>
                <a:r>
                  <a:rPr lang="en-US" i="1" dirty="0"/>
                  <a:t>event</a:t>
                </a:r>
                <a:r>
                  <a:rPr lang="en-US" dirty="0"/>
                  <a:t> is a subset of the sample space associated with a particular proposition or outcome (usually “success”). The </a:t>
                </a:r>
                <a:r>
                  <a:rPr lang="en-US" i="1" dirty="0"/>
                  <a:t>event space</a:t>
                </a:r>
                <a:r>
                  <a:rPr lang="en-US" dirty="0"/>
                  <a:t> is the subset of the sample space corresponding to a particular event.</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1447"/>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Rice</a:t>
            </a:r>
            <a:endParaRPr sz="900" dirty="0">
              <a:latin typeface="Calibri"/>
              <a:ea typeface="Calibri"/>
              <a:cs typeface="Calibri"/>
              <a:sym typeface="Calibri"/>
            </a:endParaRPr>
          </a:p>
        </p:txBody>
      </p:sp>
    </p:spTree>
    <p:extLst>
      <p:ext uri="{BB962C8B-B14F-4D97-AF65-F5344CB8AC3E}">
        <p14:creationId xmlns:p14="http://schemas.microsoft.com/office/powerpoint/2010/main" val="1276496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Discrete sample spaces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r>
                  <a:rPr lang="en-US" dirty="0"/>
                  <a:t>We start with the most basic experiment: the tossing of a coin. There are two possible outcomes: heads or tails.</a:t>
                </a:r>
              </a:p>
              <a:p>
                <a:endParaRPr lang="en-US" dirty="0"/>
              </a:p>
              <a:p>
                <a:r>
                  <a:rPr lang="en-US" dirty="0"/>
                  <a:t>We therefore take as the sample space associated with this experiment: </a:t>
                </a:r>
              </a:p>
              <a:p>
                <a:pPr marL="558800" lvl="1" indent="0">
                  <a:buNone/>
                </a:pPr>
                <a14:m>
                  <m:oMathPara xmlns:m="http://schemas.openxmlformats.org/officeDocument/2006/math">
                    <m:oMathParaPr>
                      <m:jc m:val="left"/>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e>
                      </m:d>
                    </m:oMath>
                  </m:oMathPara>
                </a14:m>
                <a:endParaRPr lang="en-US" dirty="0"/>
              </a:p>
              <a:p>
                <a:endParaRPr lang="en-US" dirty="0"/>
              </a:p>
              <a:p>
                <a:r>
                  <a:rPr lang="en-US" dirty="0"/>
                  <a:t>In another experiment we ask the next person we meet on the street in which month her birthday falls. The sample space is:</a:t>
                </a:r>
              </a:p>
              <a:p>
                <a:pPr marL="558800" lvl="1"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𝐽𝑎𝑛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𝐹𝑒𝑏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𝑀𝑎𝑟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𝐴𝑝𝑟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𝑀𝑎𝑦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𝐽𝑢𝑛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𝐽𝑢𝑙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𝐴𝑢𝑔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𝑆𝑒𝑝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𝑂𝑐𝑡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𝑁𝑜𝑣</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𝐷𝑒𝑐</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Dekking</a:t>
            </a:r>
            <a:endParaRPr sz="900" dirty="0">
              <a:latin typeface="Calibri"/>
              <a:ea typeface="Calibri"/>
              <a:cs typeface="Calibri"/>
              <a:sym typeface="Calibri"/>
            </a:endParaRPr>
          </a:p>
        </p:txBody>
      </p:sp>
    </p:spTree>
    <p:extLst>
      <p:ext uri="{BB962C8B-B14F-4D97-AF65-F5344CB8AC3E}">
        <p14:creationId xmlns:p14="http://schemas.microsoft.com/office/powerpoint/2010/main" val="16861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Permutations of discrete sample spaces</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r>
              <a:rPr lang="en-US" dirty="0"/>
              <a:t>In another experiment, we find on our doormat three envelopes, sent to us by three different persons, and we look in which order the envelopes lie on top of each other. Coding them 1, 2, and 3, what would the sample space be?</a:t>
            </a:r>
          </a:p>
          <a:p>
            <a:endParaRPr lang="en-US" dirty="0"/>
          </a:p>
          <a:p>
            <a:r>
              <a:rPr lang="en-US" dirty="0"/>
              <a:t>What about four persons?</a:t>
            </a:r>
          </a:p>
          <a:p>
            <a:endParaRPr lang="en-US" dirty="0"/>
          </a:p>
        </p:txBody>
      </p:sp>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Dekking</a:t>
            </a:r>
            <a:endParaRPr sz="900" dirty="0">
              <a:latin typeface="Calibri"/>
              <a:ea typeface="Calibri"/>
              <a:cs typeface="Calibri"/>
              <a:sym typeface="Calibri"/>
            </a:endParaRPr>
          </a:p>
        </p:txBody>
      </p:sp>
    </p:spTree>
    <p:extLst>
      <p:ext uri="{BB962C8B-B14F-4D97-AF65-F5344CB8AC3E}">
        <p14:creationId xmlns:p14="http://schemas.microsoft.com/office/powerpoint/2010/main" val="100807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Permutations of discrete sample spaces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r>
                  <a:rPr lang="en-US" dirty="0"/>
                  <a:t>For the three envelope case,</a:t>
                </a:r>
              </a:p>
              <a:p>
                <a:pPr marL="558800" lvl="1" indent="0">
                  <a:buNone/>
                </a:pPr>
                <a14:m>
                  <m:oMath xmlns:m="http://schemas.openxmlformats.org/officeDocument/2006/math">
                    <m:r>
                      <m:rPr>
                        <m:sty m:val="p"/>
                      </m:rPr>
                      <a:rPr lang="el-GR" b="0" i="0" smtClean="0">
                        <a:latin typeface="Cambria Math" panose="02040503050406030204" pitchFamily="18" charset="0"/>
                        <a:ea typeface="Cambria Math" panose="02040503050406030204" pitchFamily="18" charset="0"/>
                      </a:rPr>
                      <m:t>Ω</m:t>
                    </m:r>
                    <m:r>
                      <a:rPr lang="en-US" b="0" i="0" smtClean="0">
                        <a:latin typeface="Cambria Math" panose="02040503050406030204" pitchFamily="18" charset="0"/>
                        <a:ea typeface="Cambria Math" panose="02040503050406030204" pitchFamily="18" charset="0"/>
                      </a:rPr>
                      <m:t>={123,132,213,231,312,321}</m:t>
                    </m:r>
                  </m:oMath>
                </a14:m>
                <a:r>
                  <a:rPr lang="el-GR" b="1" dirty="0"/>
                  <a:t> </a:t>
                </a:r>
                <a:r>
                  <a:rPr lang="en-US" dirty="0"/>
                  <a:t>contains 6 elements.</a:t>
                </a:r>
              </a:p>
              <a:p>
                <a:endParaRPr lang="en-US" dirty="0"/>
              </a:p>
              <a:p>
                <a:r>
                  <a:rPr lang="en-US" dirty="0"/>
                  <a:t>For the four envelope case,</a:t>
                </a:r>
              </a:p>
              <a:p>
                <a:pPr marL="558800" lvl="1" indent="0">
                  <a:buNone/>
                </a:pP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123, </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132, </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213, </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231, </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312, </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321</a:t>
                </a:r>
                <a:r>
                  <a:rPr lang="en-US" dirty="0">
                    <a:latin typeface="Cambria Math" panose="02040503050406030204" pitchFamily="18" charset="0"/>
                    <a:ea typeface="Cambria Math" panose="02040503050406030204" pitchFamily="18" charset="0"/>
                  </a:rPr>
                  <a:t>,</a:t>
                </a:r>
              </a:p>
              <a:p>
                <a:pPr marL="558800" lvl="1" indent="0">
                  <a:buNone/>
                </a:pPr>
                <a:r>
                  <a:rPr lang="el-GR"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23, </a:t>
                </a:r>
                <a:r>
                  <a:rPr lang="en-US" dirty="0">
                    <a:latin typeface="Cambria Math" panose="02040503050406030204" pitchFamily="18" charset="0"/>
                    <a:ea typeface="Cambria Math" panose="02040503050406030204" pitchFamily="18" charset="0"/>
                  </a:rPr>
                  <a:t>14</a:t>
                </a:r>
                <a:r>
                  <a:rPr lang="el-GR" dirty="0">
                    <a:latin typeface="Cambria Math" panose="02040503050406030204" pitchFamily="18" charset="0"/>
                    <a:ea typeface="Cambria Math" panose="02040503050406030204" pitchFamily="18" charset="0"/>
                  </a:rPr>
                  <a:t>32, </a:t>
                </a:r>
                <a:r>
                  <a:rPr lang="en-US" dirty="0">
                    <a:latin typeface="Cambria Math" panose="02040503050406030204" pitchFamily="18" charset="0"/>
                    <a:ea typeface="Cambria Math" panose="02040503050406030204" pitchFamily="18" charset="0"/>
                  </a:rPr>
                  <a:t>24</a:t>
                </a:r>
                <a:r>
                  <a:rPr lang="el-GR" dirty="0">
                    <a:latin typeface="Cambria Math" panose="02040503050406030204" pitchFamily="18" charset="0"/>
                    <a:ea typeface="Cambria Math" panose="02040503050406030204" pitchFamily="18" charset="0"/>
                  </a:rPr>
                  <a:t>13, </a:t>
                </a:r>
                <a:r>
                  <a:rPr lang="en-US" dirty="0">
                    <a:latin typeface="Cambria Math" panose="02040503050406030204" pitchFamily="18" charset="0"/>
                    <a:ea typeface="Cambria Math" panose="02040503050406030204" pitchFamily="18" charset="0"/>
                  </a:rPr>
                  <a:t>24</a:t>
                </a:r>
                <a:r>
                  <a:rPr lang="el-GR" dirty="0">
                    <a:latin typeface="Cambria Math" panose="02040503050406030204" pitchFamily="18" charset="0"/>
                    <a:ea typeface="Cambria Math" panose="02040503050406030204" pitchFamily="18" charset="0"/>
                  </a:rPr>
                  <a:t>31, </a:t>
                </a:r>
                <a:r>
                  <a:rPr lang="en-US" dirty="0">
                    <a:latin typeface="Cambria Math" panose="02040503050406030204" pitchFamily="18" charset="0"/>
                    <a:ea typeface="Cambria Math" panose="02040503050406030204" pitchFamily="18" charset="0"/>
                  </a:rPr>
                  <a:t>34</a:t>
                </a:r>
                <a:r>
                  <a:rPr lang="el-GR" dirty="0">
                    <a:latin typeface="Cambria Math" panose="02040503050406030204" pitchFamily="18" charset="0"/>
                    <a:ea typeface="Cambria Math" panose="02040503050406030204" pitchFamily="18" charset="0"/>
                  </a:rPr>
                  <a:t>12, </a:t>
                </a:r>
                <a:r>
                  <a:rPr lang="en-US" dirty="0">
                    <a:latin typeface="Cambria Math" panose="02040503050406030204" pitchFamily="18" charset="0"/>
                    <a:ea typeface="Cambria Math" panose="02040503050406030204" pitchFamily="18" charset="0"/>
                  </a:rPr>
                  <a:t>34</a:t>
                </a:r>
                <a:r>
                  <a:rPr lang="el-GR" dirty="0">
                    <a:latin typeface="Cambria Math" panose="02040503050406030204" pitchFamily="18" charset="0"/>
                    <a:ea typeface="Cambria Math" panose="02040503050406030204" pitchFamily="18" charset="0"/>
                  </a:rPr>
                  <a:t>21</a:t>
                </a:r>
                <a:r>
                  <a:rPr lang="en-US" dirty="0">
                    <a:latin typeface="Cambria Math" panose="02040503050406030204" pitchFamily="18" charset="0"/>
                    <a:ea typeface="Cambria Math" panose="02040503050406030204" pitchFamily="18" charset="0"/>
                  </a:rPr>
                  <a:t>,</a:t>
                </a:r>
              </a:p>
              <a:p>
                <a:pPr marL="558800" lvl="1" indent="0">
                  <a:buNone/>
                </a:pPr>
                <a:r>
                  <a:rPr lang="el-GR" dirty="0">
                    <a:latin typeface="Cambria Math" panose="02040503050406030204" pitchFamily="18" charset="0"/>
                    <a:ea typeface="Cambria Math" panose="02040503050406030204" pitchFamily="18" charset="0"/>
                  </a:rPr>
                  <a:t>12</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3, 13</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2, 21</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3, 23</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1, 31</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2, 32</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a:t>
                </a:r>
              </a:p>
              <a:p>
                <a:pPr marL="558800" lvl="1" indent="0">
                  <a:buNone/>
                </a:pPr>
                <a:r>
                  <a:rPr lang="el-GR" dirty="0">
                    <a:latin typeface="Cambria Math" panose="02040503050406030204" pitchFamily="18" charset="0"/>
                    <a:ea typeface="Cambria Math" panose="02040503050406030204" pitchFamily="18" charset="0"/>
                  </a:rPr>
                  <a:t>123</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1</a:t>
                </a:r>
                <a:r>
                  <a:rPr lang="el-GR" dirty="0">
                    <a:latin typeface="Cambria Math" panose="02040503050406030204" pitchFamily="18" charset="0"/>
                    <a:ea typeface="Cambria Math" panose="02040503050406030204" pitchFamily="18" charset="0"/>
                  </a:rPr>
                  <a:t>32</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2</a:t>
                </a:r>
                <a:r>
                  <a:rPr lang="el-GR" dirty="0">
                    <a:latin typeface="Cambria Math" panose="02040503050406030204" pitchFamily="18" charset="0"/>
                    <a:ea typeface="Cambria Math" panose="02040503050406030204" pitchFamily="18" charset="0"/>
                  </a:rPr>
                  <a:t>13</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2</a:t>
                </a:r>
                <a:r>
                  <a:rPr lang="el-GR" dirty="0">
                    <a:latin typeface="Cambria Math" panose="02040503050406030204" pitchFamily="18" charset="0"/>
                    <a:ea typeface="Cambria Math" panose="02040503050406030204" pitchFamily="18" charset="0"/>
                  </a:rPr>
                  <a:t>31</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3</a:t>
                </a:r>
                <a:r>
                  <a:rPr lang="el-GR" dirty="0">
                    <a:latin typeface="Cambria Math" panose="02040503050406030204" pitchFamily="18" charset="0"/>
                    <a:ea typeface="Cambria Math" panose="02040503050406030204" pitchFamily="18" charset="0"/>
                  </a:rPr>
                  <a:t>12</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3</a:t>
                </a:r>
                <a:r>
                  <a:rPr lang="el-GR" dirty="0">
                    <a:latin typeface="Cambria Math" panose="02040503050406030204" pitchFamily="18" charset="0"/>
                    <a:ea typeface="Cambria Math" panose="02040503050406030204" pitchFamily="18" charset="0"/>
                  </a:rPr>
                  <a:t>21</a:t>
                </a:r>
                <a:r>
                  <a:rPr lang="en-US" dirty="0">
                    <a:latin typeface="Cambria Math" panose="02040503050406030204" pitchFamily="18" charset="0"/>
                    <a:ea typeface="Cambria Math" panose="02040503050406030204" pitchFamily="18" charset="0"/>
                  </a:rPr>
                  <a:t>4}</a:t>
                </a:r>
                <a:r>
                  <a:rPr lang="en-US" b="1" dirty="0"/>
                  <a:t> </a:t>
                </a:r>
                <a:r>
                  <a:rPr lang="en-US" dirty="0"/>
                  <a:t>contains 24 = 4</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6 elements.</a:t>
                </a:r>
                <a:endParaRPr lang="en-US" b="1" dirty="0"/>
              </a:p>
              <a:p>
                <a:endParaRPr lang="en-US" dirty="0"/>
              </a:p>
              <a:p>
                <a:r>
                  <a:rPr lang="en-US" dirty="0"/>
                  <a:t>You might remember that </a:t>
                </a:r>
                <a:r>
                  <a:rPr lang="en-US" dirty="0">
                    <a:latin typeface="Cambria Math" panose="02040503050406030204" pitchFamily="18" charset="0"/>
                    <a:ea typeface="Cambria Math" panose="02040503050406030204" pitchFamily="18" charset="0"/>
                  </a:rPr>
                  <a:t>6 = 3</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2</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1 = 3!</a:t>
                </a:r>
                <a:r>
                  <a:rPr lang="en-US" dirty="0"/>
                  <a:t>; for the four envelope case it is </a:t>
                </a:r>
                <a:r>
                  <a:rPr lang="en-US" dirty="0">
                    <a:latin typeface="Cambria Math" panose="02040503050406030204" pitchFamily="18" charset="0"/>
                    <a:ea typeface="Cambria Math" panose="02040503050406030204" pitchFamily="18" charset="0"/>
                  </a:rPr>
                  <a:t>4</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6 = 4</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3! = 4</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3</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2</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1 = 4!</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Dekking</a:t>
            </a:r>
            <a:endParaRPr sz="900" dirty="0">
              <a:latin typeface="Calibri"/>
              <a:ea typeface="Calibri"/>
              <a:cs typeface="Calibri"/>
              <a:sym typeface="Calibri"/>
            </a:endParaRPr>
          </a:p>
        </p:txBody>
      </p:sp>
    </p:spTree>
    <p:extLst>
      <p:ext uri="{BB962C8B-B14F-4D97-AF65-F5344CB8AC3E}">
        <p14:creationId xmlns:p14="http://schemas.microsoft.com/office/powerpoint/2010/main" val="529280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Permutations of discrete sample spaces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r>
                  <a:rPr lang="en-US" dirty="0"/>
                  <a:t>In general there are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n</m:t>
                    </m:r>
                    <m:r>
                      <a:rPr lang="en-US" b="0" i="0" smtClean="0">
                        <a:latin typeface="Cambria Math" panose="02040503050406030204" pitchFamily="18" charset="0"/>
                        <a:ea typeface="Cambria Math" panose="02040503050406030204" pitchFamily="18" charset="0"/>
                      </a:rPr>
                      <m:t>!</m:t>
                    </m:r>
                  </m:oMath>
                </a14:m>
                <a:r>
                  <a:rPr lang="en-US" dirty="0"/>
                  <a:t> permutations of </a:t>
                </a:r>
                <a14:m>
                  <m:oMath xmlns:m="http://schemas.openxmlformats.org/officeDocument/2006/math">
                    <m:r>
                      <m:rPr>
                        <m:sty m:val="p"/>
                      </m:rPr>
                      <a:rPr lang="en-US">
                        <a:latin typeface="Cambria Math" panose="02040503050406030204" pitchFamily="18" charset="0"/>
                        <a:ea typeface="Cambria Math" panose="02040503050406030204" pitchFamily="18" charset="0"/>
                      </a:rPr>
                      <m:t>n</m:t>
                    </m:r>
                  </m:oMath>
                </a14:m>
                <a:r>
                  <a:rPr lang="en-US" dirty="0"/>
                  <a:t> objects in a discrete sample space.</a:t>
                </a:r>
              </a:p>
              <a:p>
                <a:endParaRPr lang="en-US" dirty="0"/>
              </a:p>
              <a:p>
                <a:r>
                  <a:rPr lang="en-US" dirty="0"/>
                  <a:t>Practically, since </a:t>
                </a:r>
                <a14:m>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ea typeface="Cambria Math" panose="02040503050406030204" pitchFamily="18" charset="0"/>
                      </a:rPr>
                      <m:t>≈40,000</m:t>
                    </m:r>
                  </m:oMath>
                </a14:m>
                <a:r>
                  <a:rPr lang="en-US" dirty="0"/>
                  <a:t>, you won't be able to cover the entire space for numbers of elements much greater than 8. (This will come up in permutation tests and bootstrapping.)  </a:t>
                </a:r>
              </a:p>
              <a:p>
                <a:endParaRPr lang="en-US" dirty="0"/>
              </a:p>
              <a:p>
                <a:endParaRPr lang="en-US" dirty="0"/>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1594"/>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Dekking</a:t>
            </a:r>
            <a:endParaRPr sz="900" dirty="0">
              <a:latin typeface="Calibri"/>
              <a:ea typeface="Calibri"/>
              <a:cs typeface="Calibri"/>
              <a:sym typeface="Calibri"/>
            </a:endParaRPr>
          </a:p>
        </p:txBody>
      </p:sp>
    </p:spTree>
    <p:extLst>
      <p:ext uri="{BB962C8B-B14F-4D97-AF65-F5344CB8AC3E}">
        <p14:creationId xmlns:p14="http://schemas.microsoft.com/office/powerpoint/2010/main" val="287971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Events in discrete sample spaces</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A commuter passes through a sequence of three intersections with traffic lights. At each light, she either stops, </a:t>
            </a:r>
            <a:r>
              <a:rPr lang="en-US" i="1" dirty="0"/>
              <a:t>s</a:t>
            </a:r>
            <a:r>
              <a:rPr lang="en-US" dirty="0"/>
              <a:t>, or continues, </a:t>
            </a:r>
            <a:r>
              <a:rPr lang="en-US" i="1" dirty="0"/>
              <a:t>c</a:t>
            </a:r>
            <a:r>
              <a:rPr lang="en-US" dirty="0"/>
              <a:t>. What is the sample space?</a:t>
            </a:r>
            <a:endParaRPr lang="en-US" dirty="0">
              <a:solidFill>
                <a:schemeClr val="bg1"/>
              </a:solidFill>
            </a:endParaRPr>
          </a:p>
        </p:txBody>
      </p:sp>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Rice</a:t>
            </a:r>
            <a:endParaRPr sz="900" dirty="0">
              <a:latin typeface="Calibri"/>
              <a:ea typeface="Calibri"/>
              <a:cs typeface="Calibri"/>
              <a:sym typeface="Calibri"/>
            </a:endParaRPr>
          </a:p>
        </p:txBody>
      </p:sp>
    </p:spTree>
    <p:extLst>
      <p:ext uri="{BB962C8B-B14F-4D97-AF65-F5344CB8AC3E}">
        <p14:creationId xmlns:p14="http://schemas.microsoft.com/office/powerpoint/2010/main" val="226932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Events in discrete sample spaces</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A commuter passes through a sequence of three intersections with traffic lights. At each light, she either stops, </a:t>
            </a:r>
            <a:r>
              <a:rPr lang="en-US" i="1" dirty="0"/>
              <a:t>s</a:t>
            </a:r>
            <a:r>
              <a:rPr lang="en-US" dirty="0"/>
              <a:t>, or continues, </a:t>
            </a:r>
            <a:r>
              <a:rPr lang="en-US" i="1" dirty="0"/>
              <a:t>c</a:t>
            </a:r>
            <a:r>
              <a:rPr lang="en-US" dirty="0"/>
              <a:t>. What is the sample space?</a:t>
            </a:r>
            <a:endParaRPr lang="en-US" dirty="0">
              <a:solidFill>
                <a:schemeClr val="tx1"/>
              </a:solidFill>
            </a:endParaRPr>
          </a:p>
          <a:p>
            <a:pPr marL="82550" indent="0">
              <a:buNone/>
            </a:pPr>
            <a:r>
              <a:rPr lang="el-GR" dirty="0">
                <a:solidFill>
                  <a:schemeClr val="tx1"/>
                </a:solidFill>
                <a:latin typeface="Cambria Math" panose="02040503050406030204" pitchFamily="18" charset="0"/>
                <a:ea typeface="Cambria Math" panose="02040503050406030204" pitchFamily="18" charset="0"/>
              </a:rPr>
              <a:t>Ω = {</a:t>
            </a:r>
            <a:r>
              <a:rPr lang="en-US" dirty="0" err="1">
                <a:solidFill>
                  <a:schemeClr val="tx1"/>
                </a:solidFill>
                <a:latin typeface="Cambria Math" panose="02040503050406030204" pitchFamily="18" charset="0"/>
                <a:ea typeface="Cambria Math" panose="02040503050406030204" pitchFamily="18" charset="0"/>
              </a:rPr>
              <a:t>ccc,ccs,csc,css,scc,scs,ssc,sss</a:t>
            </a:r>
            <a:r>
              <a:rPr lang="en-US" dirty="0">
                <a:solidFill>
                  <a:schemeClr val="tx1"/>
                </a:solidFill>
                <a:latin typeface="Cambria Math" panose="02040503050406030204" pitchFamily="18" charset="0"/>
                <a:ea typeface="Cambria Math" panose="02040503050406030204" pitchFamily="18" charset="0"/>
              </a:rPr>
              <a:t>}</a:t>
            </a:r>
          </a:p>
        </p:txBody>
      </p:sp>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Rice</a:t>
            </a:r>
            <a:endParaRPr sz="900" dirty="0">
              <a:latin typeface="Calibri"/>
              <a:ea typeface="Calibri"/>
              <a:cs typeface="Calibri"/>
              <a:sym typeface="Calibri"/>
            </a:endParaRPr>
          </a:p>
        </p:txBody>
      </p:sp>
    </p:spTree>
    <p:extLst>
      <p:ext uri="{BB962C8B-B14F-4D97-AF65-F5344CB8AC3E}">
        <p14:creationId xmlns:p14="http://schemas.microsoft.com/office/powerpoint/2010/main" val="55296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Events in discrete sample spaces</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Carrying on with the commuter example, if the "Event" </a:t>
            </a:r>
            <a:r>
              <a:rPr lang="en-US" i="1" dirty="0">
                <a:latin typeface="Cambria Math" panose="02040503050406030204" pitchFamily="18" charset="0"/>
                <a:ea typeface="Cambria Math" panose="02040503050406030204" pitchFamily="18" charset="0"/>
              </a:rPr>
              <a:t>S</a:t>
            </a:r>
            <a:r>
              <a:rPr lang="en-US" dirty="0"/>
              <a:t> might be that the commuter makes all of the lights, it corresponds to this subset:</a:t>
            </a:r>
            <a:endParaRPr lang="en-US" dirty="0">
              <a:solidFill>
                <a:schemeClr val="tx1"/>
              </a:solidFill>
            </a:endParaRPr>
          </a:p>
          <a:p>
            <a:pPr marL="82550" indent="0">
              <a:buNone/>
            </a:pPr>
            <a:r>
              <a:rPr lang="el-GR" dirty="0">
                <a:solidFill>
                  <a:schemeClr val="tx1"/>
                </a:solidFill>
                <a:latin typeface="Cambria Math" panose="02040503050406030204" pitchFamily="18" charset="0"/>
                <a:ea typeface="Cambria Math" panose="02040503050406030204" pitchFamily="18" charset="0"/>
              </a:rPr>
              <a:t>Ω = {</a:t>
            </a:r>
            <a:r>
              <a:rPr lang="en-US" i="1" dirty="0" err="1">
                <a:solidFill>
                  <a:schemeClr val="tx1"/>
                </a:solidFill>
                <a:latin typeface="Cambria Math" panose="02040503050406030204" pitchFamily="18" charset="0"/>
                <a:ea typeface="Cambria Math" panose="02040503050406030204" pitchFamily="18" charset="0"/>
              </a:rPr>
              <a:t>ccc</a:t>
            </a:r>
            <a:r>
              <a:rPr lang="en-US" i="1" dirty="0" err="1">
                <a:solidFill>
                  <a:schemeClr val="bg1"/>
                </a:solidFill>
                <a:latin typeface="Cambria Math" panose="02040503050406030204" pitchFamily="18" charset="0"/>
                <a:ea typeface="Cambria Math" panose="02040503050406030204" pitchFamily="18" charset="0"/>
              </a:rPr>
              <a:t>,ccs,csc,css,scc,scs,ssc,sss</a:t>
            </a:r>
            <a:r>
              <a:rPr lang="en-US" dirty="0">
                <a:solidFill>
                  <a:schemeClr val="tx1"/>
                </a:solidFill>
                <a:latin typeface="Cambria Math" panose="02040503050406030204" pitchFamily="18" charset="0"/>
                <a:ea typeface="Cambria Math" panose="02040503050406030204" pitchFamily="18" charset="0"/>
              </a:rPr>
              <a:t>}</a:t>
            </a:r>
          </a:p>
          <a:p>
            <a:pPr marL="82550" indent="0">
              <a:buNone/>
            </a:pPr>
            <a:endParaRPr lang="en-US" dirty="0"/>
          </a:p>
          <a:p>
            <a:pPr marL="82550" indent="0">
              <a:buNone/>
            </a:pPr>
            <a:r>
              <a:rPr lang="en-US" dirty="0"/>
              <a:t>If the event </a:t>
            </a:r>
            <a:r>
              <a:rPr lang="en-US" i="1" dirty="0">
                <a:latin typeface="Cambria Math" panose="02040503050406030204" pitchFamily="18" charset="0"/>
                <a:ea typeface="Cambria Math" panose="02040503050406030204" pitchFamily="18" charset="0"/>
              </a:rPr>
              <a:t>M</a:t>
            </a:r>
            <a:r>
              <a:rPr lang="en-US" dirty="0"/>
              <a:t> corresponds to making at least two (most) of the lights, it corresponds to the subset:</a:t>
            </a:r>
            <a:endParaRPr lang="en-US" dirty="0">
              <a:solidFill>
                <a:schemeClr val="tx1"/>
              </a:solidFill>
            </a:endParaRPr>
          </a:p>
          <a:p>
            <a:pPr marL="82550" indent="0">
              <a:buNone/>
            </a:pPr>
            <a:r>
              <a:rPr lang="el-GR" dirty="0">
                <a:solidFill>
                  <a:schemeClr val="tx1"/>
                </a:solidFill>
                <a:latin typeface="Cambria Math" panose="02040503050406030204" pitchFamily="18" charset="0"/>
                <a:ea typeface="Cambria Math" panose="02040503050406030204" pitchFamily="18" charset="0"/>
              </a:rPr>
              <a:t>Ω = {</a:t>
            </a:r>
            <a:r>
              <a:rPr lang="en-US" i="1" dirty="0" err="1">
                <a:solidFill>
                  <a:schemeClr val="tx1"/>
                </a:solidFill>
                <a:latin typeface="Cambria Math" panose="02040503050406030204" pitchFamily="18" charset="0"/>
                <a:ea typeface="Cambria Math" panose="02040503050406030204" pitchFamily="18" charset="0"/>
              </a:rPr>
              <a:t>ccc,ccs,csc,</a:t>
            </a:r>
            <a:r>
              <a:rPr lang="en-US" i="1" dirty="0" err="1">
                <a:solidFill>
                  <a:schemeClr val="bg1"/>
                </a:solidFill>
                <a:latin typeface="Cambria Math" panose="02040503050406030204" pitchFamily="18" charset="0"/>
                <a:ea typeface="Cambria Math" panose="02040503050406030204" pitchFamily="18" charset="0"/>
              </a:rPr>
              <a:t>css</a:t>
            </a:r>
            <a:r>
              <a:rPr lang="en-US" i="1" dirty="0" err="1">
                <a:solidFill>
                  <a:schemeClr val="tx1"/>
                </a:solidFill>
                <a:latin typeface="Cambria Math" panose="02040503050406030204" pitchFamily="18" charset="0"/>
                <a:ea typeface="Cambria Math" panose="02040503050406030204" pitchFamily="18" charset="0"/>
              </a:rPr>
              <a:t>,scc,</a:t>
            </a:r>
            <a:r>
              <a:rPr lang="en-US" i="1" dirty="0" err="1">
                <a:solidFill>
                  <a:schemeClr val="bg1"/>
                </a:solidFill>
                <a:latin typeface="Cambria Math" panose="02040503050406030204" pitchFamily="18" charset="0"/>
                <a:ea typeface="Cambria Math" panose="02040503050406030204" pitchFamily="18" charset="0"/>
              </a:rPr>
              <a:t>scs,ssc,sss</a:t>
            </a:r>
            <a:r>
              <a:rPr lang="en-US" dirty="0">
                <a:solidFill>
                  <a:schemeClr val="tx1"/>
                </a:solidFill>
                <a:latin typeface="Cambria Math" panose="02040503050406030204" pitchFamily="18" charset="0"/>
                <a:ea typeface="Cambria Math" panose="02040503050406030204" pitchFamily="18" charset="0"/>
              </a:rPr>
              <a:t>}</a:t>
            </a:r>
          </a:p>
          <a:p>
            <a:pPr marL="82550" indent="0">
              <a:buNone/>
            </a:pPr>
            <a:endParaRPr lang="en-US" dirty="0">
              <a:solidFill>
                <a:schemeClr val="tx1"/>
              </a:solidFill>
            </a:endParaRPr>
          </a:p>
          <a:p>
            <a:pPr marL="82550" indent="0">
              <a:buNone/>
            </a:pPr>
            <a:r>
              <a:rPr lang="en-US" dirty="0">
                <a:solidFill>
                  <a:schemeClr val="tx1"/>
                </a:solidFill>
              </a:rPr>
              <a:t>Assuming (is this a good assumption?) that all 8 outcomes are equally likely, what are </a:t>
            </a:r>
            <a:r>
              <a:rPr lang="en-US" i="1" dirty="0">
                <a:solidFill>
                  <a:schemeClr val="tx1"/>
                </a:solidFill>
                <a:latin typeface="Cambria Math" panose="02040503050406030204" pitchFamily="18" charset="0"/>
                <a:ea typeface="Cambria Math" panose="02040503050406030204" pitchFamily="18" charset="0"/>
              </a:rPr>
              <a:t>P(S)</a:t>
            </a:r>
            <a:r>
              <a:rPr lang="en-US" dirty="0">
                <a:solidFill>
                  <a:schemeClr val="tx1"/>
                </a:solidFill>
              </a:rPr>
              <a:t> and </a:t>
            </a:r>
            <a:r>
              <a:rPr lang="en-US" i="1" dirty="0">
                <a:solidFill>
                  <a:schemeClr val="tx1"/>
                </a:solidFill>
                <a:latin typeface="Cambria Math" panose="02040503050406030204" pitchFamily="18" charset="0"/>
                <a:ea typeface="Cambria Math" panose="02040503050406030204" pitchFamily="18" charset="0"/>
              </a:rPr>
              <a:t>P(M)</a:t>
            </a:r>
            <a:r>
              <a:rPr lang="en-US" dirty="0">
                <a:solidFill>
                  <a:schemeClr val="tx1"/>
                </a:solidFill>
              </a:rPr>
              <a:t>?</a:t>
            </a:r>
          </a:p>
        </p:txBody>
      </p:sp>
    </p:spTree>
    <p:extLst>
      <p:ext uri="{BB962C8B-B14F-4D97-AF65-F5344CB8AC3E}">
        <p14:creationId xmlns:p14="http://schemas.microsoft.com/office/powerpoint/2010/main" val="392855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Bad luck with lights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Let's say that our commuter has hit each and every light every day this week, and she is beginning to suspect that the outcomes described above are </a:t>
                </a:r>
                <a:r>
                  <a:rPr lang="en-US" i="1" dirty="0"/>
                  <a:t>not</a:t>
                </a:r>
                <a:r>
                  <a:rPr lang="en-US" dirty="0"/>
                  <a:t> equally likely. How could she test this?</a:t>
                </a:r>
              </a:p>
              <a:p>
                <a:pPr marL="82550" indent="0">
                  <a:buNone/>
                </a:pPr>
                <a:endParaRPr lang="en-US" dirty="0">
                  <a:solidFill>
                    <a:schemeClr val="tx1"/>
                  </a:solidFill>
                </a:endParaRPr>
              </a:p>
              <a:p>
                <a:pPr marL="82550" indent="0">
                  <a:buNone/>
                </a:pPr>
                <a:r>
                  <a:rPr lang="en-US" dirty="0">
                    <a:solidFill>
                      <a:schemeClr val="tx1"/>
                    </a:solidFill>
                  </a:rPr>
                  <a:t>Under the null (that all outcomes are equally likely), our model is a discrete random variable with </a:t>
                </a:r>
                <a14:m>
                  <m:oMath xmlns:m="http://schemas.openxmlformats.org/officeDocument/2006/math">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𝑐𝑐𝑐</m:t>
                        </m:r>
                      </m:e>
                    </m:d>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8</m:t>
                        </m:r>
                      </m:den>
                    </m:f>
                  </m:oMath>
                </a14:m>
                <a:r>
                  <a:rPr lang="en-US" dirty="0">
                    <a:solidFill>
                      <a:schemeClr val="tx1"/>
                    </a:solidFill>
                  </a:rPr>
                  <a:t>.</a:t>
                </a:r>
              </a:p>
              <a:p>
                <a:pPr marL="82550" indent="0">
                  <a:buNone/>
                </a:pPr>
                <a:endParaRPr lang="en-US" dirty="0">
                  <a:solidFill>
                    <a:schemeClr val="tx1"/>
                  </a:solidFill>
                </a:endParaRPr>
              </a:p>
              <a:p>
                <a:pPr marL="82550" indent="0">
                  <a:buNone/>
                </a:pPr>
                <a:r>
                  <a:rPr lang="en-US" dirty="0">
                    <a:solidFill>
                      <a:schemeClr val="tx1"/>
                    </a:solidFill>
                  </a:rPr>
                  <a:t>What is the probability of observing these data under this null hypothesis?</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29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r>
              <a:rPr lang="en-US" dirty="0"/>
              <a:t>Basic definitions and results in probabilities (and odds)</a:t>
            </a:r>
          </a:p>
          <a:p>
            <a:endParaRPr lang="en-US" dirty="0"/>
          </a:p>
          <a:p>
            <a:r>
              <a:rPr lang="en-US" dirty="0" err="1"/>
              <a:t>Baye's</a:t>
            </a:r>
            <a:r>
              <a:rPr lang="en-US" dirty="0"/>
              <a:t> rule</a:t>
            </a:r>
          </a:p>
          <a:p>
            <a:endParaRPr lang="en-US" dirty="0"/>
          </a:p>
          <a:p>
            <a:r>
              <a:rPr lang="en-US" i="1" dirty="0"/>
              <a:t>Check for time</a:t>
            </a:r>
          </a:p>
          <a:p>
            <a:endParaRPr lang="en-US" dirty="0"/>
          </a:p>
          <a:p>
            <a:r>
              <a:rPr lang="en-US" dirty="0"/>
              <a:t>Directed acyclic graphs as representations of probabilities</a:t>
            </a:r>
          </a:p>
        </p:txBody>
      </p:sp>
    </p:spTree>
    <p:extLst>
      <p:ext uri="{BB962C8B-B14F-4D97-AF65-F5344CB8AC3E}">
        <p14:creationId xmlns:p14="http://schemas.microsoft.com/office/powerpoint/2010/main" val="2020455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Bad luck with lights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solidFill>
                      <a:schemeClr val="tx1"/>
                    </a:solidFill>
                  </a:rPr>
                  <a:t>If her morning commutes are independent observations of a weighted coin flip with the probability of "heads" = </a:t>
                </a:r>
                <a14:m>
                  <m:oMath xmlns:m="http://schemas.openxmlformats.org/officeDocument/2006/math">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8</m:t>
                        </m:r>
                      </m:den>
                    </m:f>
                  </m:oMath>
                </a14:m>
                <a:r>
                  <a:rPr lang="en-US" dirty="0">
                    <a:solidFill>
                      <a:schemeClr val="tx1"/>
                    </a:solidFill>
                  </a:rPr>
                  <a:t>, what is the probability of 5 heads in a row?</a:t>
                </a:r>
              </a:p>
              <a:p>
                <a:pPr marL="82550" indent="0">
                  <a:buNone/>
                </a:pPr>
                <a:endParaRPr lang="en-US" dirty="0">
                  <a:solidFill>
                    <a:schemeClr val="tx1"/>
                  </a:solidFill>
                </a:endParaRPr>
              </a:p>
              <a:p>
                <a:pPr marL="82550" indent="0">
                  <a:buNone/>
                </a:pPr>
                <a:r>
                  <a:rPr lang="en-US" dirty="0">
                    <a:solidFill>
                      <a:schemeClr val="tx1"/>
                    </a:solidFill>
                  </a:rPr>
                  <a:t>Does this increase or decrease our commuter's belief in the null hypothesis? </a:t>
                </a:r>
              </a:p>
              <a:p>
                <a:pPr marL="82550" indent="0">
                  <a:buNone/>
                </a:pPr>
                <a:endParaRPr lang="en-US" dirty="0">
                  <a:solidFill>
                    <a:schemeClr val="tx1"/>
                  </a:solidFill>
                </a:endParaRPr>
              </a:p>
              <a:p>
                <a:pPr marL="82550" indent="0">
                  <a:buNone/>
                </a:pPr>
                <a:r>
                  <a:rPr lang="en-US" i="1" dirty="0">
                    <a:solidFill>
                      <a:schemeClr val="tx1"/>
                    </a:solidFill>
                  </a:rPr>
                  <a:t>NB: This type of experiment is called a "Bernoulli trial," where there are a series of independent (weighted) coin flips with the same probability of success each time.</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1013"/>
                </a:stretch>
              </a:blipFill>
            </p:spPr>
            <p:txBody>
              <a:bodyPr/>
              <a:lstStyle/>
              <a:p>
                <a:r>
                  <a:rPr lang="en-US">
                    <a:noFill/>
                  </a:rPr>
                  <a:t> </a:t>
                </a:r>
              </a:p>
            </p:txBody>
          </p:sp>
        </mc:Fallback>
      </mc:AlternateContent>
    </p:spTree>
    <p:extLst>
      <p:ext uri="{BB962C8B-B14F-4D97-AF65-F5344CB8AC3E}">
        <p14:creationId xmlns:p14="http://schemas.microsoft.com/office/powerpoint/2010/main" val="115821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Preview of likelihood</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solidFill>
                  <a:schemeClr val="tx1"/>
                </a:solidFill>
              </a:rPr>
              <a:t>One of the main reasons to study probability is that it is applied as </a:t>
            </a:r>
            <a:r>
              <a:rPr lang="en-US" i="1" dirty="0">
                <a:solidFill>
                  <a:schemeClr val="tx1"/>
                </a:solidFill>
              </a:rPr>
              <a:t>likelihood</a:t>
            </a:r>
            <a:r>
              <a:rPr lang="en-US" dirty="0">
                <a:solidFill>
                  <a:schemeClr val="tx1"/>
                </a:solidFill>
              </a:rPr>
              <a:t>.</a:t>
            </a:r>
          </a:p>
          <a:p>
            <a:pPr marL="82550" indent="0">
              <a:buNone/>
            </a:pPr>
            <a:r>
              <a:rPr lang="en-US" i="1" dirty="0">
                <a:solidFill>
                  <a:schemeClr val="tx1"/>
                </a:solidFill>
              </a:rPr>
              <a:t>Joint probability</a:t>
            </a:r>
            <a:r>
              <a:rPr lang="en-US" dirty="0">
                <a:solidFill>
                  <a:schemeClr val="tx1"/>
                </a:solidFill>
              </a:rPr>
              <a:t> of a set of events occurring together; like hitting any 3/4 lights or similar.</a:t>
            </a:r>
          </a:p>
          <a:p>
            <a:pPr marL="82550" indent="0">
              <a:buNone/>
            </a:pPr>
            <a:r>
              <a:rPr lang="en-US" i="1" dirty="0">
                <a:solidFill>
                  <a:schemeClr val="tx1"/>
                </a:solidFill>
              </a:rPr>
              <a:t>Likelihood</a:t>
            </a:r>
            <a:r>
              <a:rPr lang="en-US" dirty="0">
                <a:solidFill>
                  <a:schemeClr val="tx1"/>
                </a:solidFill>
              </a:rPr>
              <a:t> is the probability of data (say, a series like ¾, 2/4, ¼, ¾, 4/4 lights over a week) given a parameter (say, the probability of hitting a single light).</a:t>
            </a:r>
          </a:p>
        </p:txBody>
      </p:sp>
    </p:spTree>
    <p:extLst>
      <p:ext uri="{BB962C8B-B14F-4D97-AF65-F5344CB8AC3E}">
        <p14:creationId xmlns:p14="http://schemas.microsoft.com/office/powerpoint/2010/main" val="1040613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Combining events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The </a:t>
                </a:r>
                <a:r>
                  <a:rPr lang="en-US" i="1" dirty="0"/>
                  <a:t>union</a:t>
                </a:r>
                <a:r>
                  <a:rPr lang="en-US" dirty="0"/>
                  <a:t> (or) </a:t>
                </a:r>
                <a:r>
                  <a:rPr lang="en-US" i="1" dirty="0">
                    <a:latin typeface="Cambria Math" panose="02040503050406030204" pitchFamily="18" charset="0"/>
                    <a:ea typeface="Cambria Math" panose="02040503050406030204" pitchFamily="18" charset="0"/>
                  </a:rPr>
                  <a:t>A</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1" dirty="0">
                    <a:latin typeface="Cambria Math" panose="02040503050406030204" pitchFamily="18" charset="0"/>
                    <a:ea typeface="Cambria Math" panose="02040503050406030204" pitchFamily="18" charset="0"/>
                  </a:rPr>
                  <a:t>B</a:t>
                </a:r>
                <a:r>
                  <a:rPr lang="en-US" dirty="0"/>
                  <a:t> of two events </a:t>
                </a:r>
                <a:r>
                  <a:rPr lang="en-US" i="1" dirty="0">
                    <a:latin typeface="Cambria Math" panose="02040503050406030204" pitchFamily="18" charset="0"/>
                    <a:ea typeface="Cambria Math" panose="02040503050406030204" pitchFamily="18" charset="0"/>
                  </a:rPr>
                  <a:t>A</a:t>
                </a:r>
                <a:r>
                  <a:rPr lang="en-US" dirty="0"/>
                  <a:t> and </a:t>
                </a:r>
                <a:r>
                  <a:rPr lang="en-US" i="1" dirty="0">
                    <a:latin typeface="Cambria Math" panose="02040503050406030204" pitchFamily="18" charset="0"/>
                    <a:ea typeface="Cambria Math" panose="02040503050406030204" pitchFamily="18" charset="0"/>
                  </a:rPr>
                  <a:t>B</a:t>
                </a:r>
                <a:r>
                  <a:rPr lang="en-US" dirty="0"/>
                  <a:t> is the event </a:t>
                </a:r>
                <a:r>
                  <a:rPr lang="en-US" i="1" dirty="0">
                    <a:latin typeface="Cambria Math" panose="02040503050406030204" pitchFamily="18" charset="0"/>
                    <a:ea typeface="Cambria Math" panose="02040503050406030204" pitchFamily="18" charset="0"/>
                  </a:rPr>
                  <a:t>C</a:t>
                </a:r>
                <a:r>
                  <a:rPr lang="en-US" dirty="0"/>
                  <a:t> describing that </a:t>
                </a:r>
                <a:r>
                  <a:rPr lang="en-US" i="1" dirty="0">
                    <a:latin typeface="Cambria Math" panose="02040503050406030204" pitchFamily="18" charset="0"/>
                    <a:ea typeface="Cambria Math" panose="02040503050406030204" pitchFamily="18" charset="0"/>
                  </a:rPr>
                  <a:t>A</a:t>
                </a:r>
                <a:r>
                  <a:rPr lang="en-US" dirty="0"/>
                  <a:t> occurs, </a:t>
                </a:r>
                <a:r>
                  <a:rPr lang="en-US" i="1" dirty="0">
                    <a:latin typeface="Cambria Math" panose="02040503050406030204" pitchFamily="18" charset="0"/>
                    <a:ea typeface="Cambria Math" panose="02040503050406030204" pitchFamily="18" charset="0"/>
                  </a:rPr>
                  <a:t>B</a:t>
                </a:r>
                <a:r>
                  <a:rPr lang="en-US" dirty="0"/>
                  <a:t> occurs, or both occur.</a:t>
                </a:r>
              </a:p>
              <a:p>
                <a:pPr marL="82550" indent="0">
                  <a:buNone/>
                </a:pPr>
                <a:r>
                  <a:rPr lang="en-US" dirty="0">
                    <a:solidFill>
                      <a:schemeClr val="tx1"/>
                    </a:solidFill>
                  </a:rPr>
                  <a:t>The </a:t>
                </a:r>
                <a:r>
                  <a:rPr lang="en-US" i="1" dirty="0">
                    <a:solidFill>
                      <a:schemeClr val="tx1"/>
                    </a:solidFill>
                  </a:rPr>
                  <a:t>intersection</a:t>
                </a:r>
                <a:r>
                  <a:rPr lang="en-US" dirty="0">
                    <a:solidFill>
                      <a:schemeClr val="tx1"/>
                    </a:solidFill>
                  </a:rPr>
                  <a:t> (and) </a:t>
                </a:r>
                <a:r>
                  <a:rPr lang="en-US" i="1" dirty="0">
                    <a:solidFill>
                      <a:schemeClr val="tx1"/>
                    </a:solidFill>
                    <a:latin typeface="Cambria Math" panose="02040503050406030204" pitchFamily="18" charset="0"/>
                    <a:ea typeface="Cambria Math" panose="02040503050406030204" pitchFamily="18" charset="0"/>
                  </a:rPr>
                  <a:t>A</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a14:m>
                <a:r>
                  <a:rPr lang="en-US" i="1" dirty="0">
                    <a:solidFill>
                      <a:schemeClr val="tx1"/>
                    </a:solidFill>
                    <a:latin typeface="Cambria Math" panose="02040503050406030204" pitchFamily="18" charset="0"/>
                    <a:ea typeface="Cambria Math" panose="02040503050406030204" pitchFamily="18" charset="0"/>
                  </a:rPr>
                  <a:t>B</a:t>
                </a:r>
                <a:r>
                  <a:rPr lang="en-US" dirty="0">
                    <a:solidFill>
                      <a:schemeClr val="tx1"/>
                    </a:solidFill>
                  </a:rPr>
                  <a:t> is the event that both </a:t>
                </a:r>
                <a:r>
                  <a:rPr lang="en-US" i="1" dirty="0">
                    <a:solidFill>
                      <a:schemeClr val="tx1"/>
                    </a:solidFill>
                    <a:latin typeface="Cambria Math" panose="02040503050406030204" pitchFamily="18" charset="0"/>
                    <a:ea typeface="Cambria Math" panose="02040503050406030204" pitchFamily="18" charset="0"/>
                  </a:rPr>
                  <a:t>A</a:t>
                </a:r>
                <a:r>
                  <a:rPr lang="en-US" dirty="0">
                    <a:solidFill>
                      <a:schemeClr val="tx1"/>
                    </a:solidFill>
                  </a:rPr>
                  <a:t> and </a:t>
                </a:r>
                <a:r>
                  <a:rPr lang="en-US" i="1" dirty="0">
                    <a:solidFill>
                      <a:schemeClr val="tx1"/>
                    </a:solidFill>
                    <a:latin typeface="Cambria Math" panose="02040503050406030204" pitchFamily="18" charset="0"/>
                    <a:ea typeface="Cambria Math" panose="02040503050406030204" pitchFamily="18" charset="0"/>
                  </a:rPr>
                  <a:t>B</a:t>
                </a:r>
                <a:r>
                  <a:rPr lang="en-US" dirty="0">
                    <a:solidFill>
                      <a:schemeClr val="tx1"/>
                    </a:solidFill>
                  </a:rPr>
                  <a:t> occur.</a:t>
                </a:r>
              </a:p>
              <a:p>
                <a:pPr marL="82550" indent="0">
                  <a:buNone/>
                </a:pPr>
                <a:r>
                  <a:rPr lang="en-US" dirty="0">
                    <a:solidFill>
                      <a:schemeClr val="tx1"/>
                    </a:solidFill>
                  </a:rPr>
                  <a:t>The </a:t>
                </a:r>
                <a:r>
                  <a:rPr lang="en-US" i="1" dirty="0">
                    <a:solidFill>
                      <a:schemeClr val="tx1"/>
                    </a:solidFill>
                  </a:rPr>
                  <a:t>complement</a:t>
                </a:r>
                <a:r>
                  <a:rPr lang="en-US" dirty="0">
                    <a:solidFill>
                      <a:schemeClr val="tx1"/>
                    </a:solidFill>
                  </a:rPr>
                  <a:t> (not) </a:t>
                </a:r>
                <a:r>
                  <a:rPr lang="en-US" i="1" dirty="0">
                    <a:solidFill>
                      <a:schemeClr val="tx1"/>
                    </a:solidFill>
                    <a:latin typeface="Cambria Math" panose="02040503050406030204" pitchFamily="18" charset="0"/>
                    <a:ea typeface="Cambria Math" panose="02040503050406030204" pitchFamily="18" charset="0"/>
                  </a:rPr>
                  <a:t>A</a:t>
                </a:r>
                <a:r>
                  <a:rPr lang="en-US" i="1" baseline="30000" dirty="0">
                    <a:solidFill>
                      <a:schemeClr val="tx1"/>
                    </a:solidFill>
                    <a:latin typeface="Cambria Math" panose="02040503050406030204" pitchFamily="18" charset="0"/>
                    <a:ea typeface="Cambria Math" panose="02040503050406030204" pitchFamily="18" charset="0"/>
                  </a:rPr>
                  <a:t>c</a:t>
                </a:r>
                <a:r>
                  <a:rPr lang="en-US" dirty="0">
                    <a:solidFill>
                      <a:schemeClr val="tx1"/>
                    </a:solidFill>
                  </a:rPr>
                  <a:t> of an event </a:t>
                </a:r>
                <a:r>
                  <a:rPr lang="en-US" i="1" dirty="0">
                    <a:solidFill>
                      <a:schemeClr val="tx1"/>
                    </a:solidFill>
                    <a:latin typeface="Cambria Math" panose="02040503050406030204" pitchFamily="18" charset="0"/>
                    <a:ea typeface="Cambria Math" panose="02040503050406030204" pitchFamily="18" charset="0"/>
                  </a:rPr>
                  <a:t>A</a:t>
                </a:r>
                <a:r>
                  <a:rPr lang="en-US" dirty="0">
                    <a:solidFill>
                      <a:schemeClr val="tx1"/>
                    </a:solidFill>
                  </a:rPr>
                  <a:t> consists of all of those elements of the sample space that are not in </a:t>
                </a:r>
                <a:r>
                  <a:rPr lang="en-US" i="1" dirty="0">
                    <a:solidFill>
                      <a:schemeClr val="tx1"/>
                    </a:solidFill>
                    <a:latin typeface="Cambria Math" panose="02040503050406030204" pitchFamily="18" charset="0"/>
                    <a:ea typeface="Cambria Math" panose="02040503050406030204" pitchFamily="18" charset="0"/>
                  </a:rPr>
                  <a:t>A</a:t>
                </a:r>
                <a:r>
                  <a:rPr lang="en-US" dirty="0">
                    <a:solidFill>
                      <a:schemeClr val="tx1"/>
                    </a:solidFill>
                  </a:rPr>
                  <a:t>. The nomenclature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𝐴</m:t>
                    </m:r>
                  </m:oMath>
                </a14:m>
                <a:r>
                  <a:rPr lang="en-US" dirty="0">
                    <a:solidFill>
                      <a:schemeClr val="tx1"/>
                    </a:solidFill>
                  </a:rPr>
                  <a:t> is also used.</a:t>
                </a:r>
              </a:p>
              <a:p>
                <a:pPr marL="82550" indent="0">
                  <a:buNone/>
                </a:pPr>
                <a:r>
                  <a:rPr lang="en-US" dirty="0">
                    <a:solidFill>
                      <a:schemeClr val="tx1"/>
                    </a:solidFill>
                  </a:rPr>
                  <a:t>The </a:t>
                </a:r>
                <a:r>
                  <a:rPr lang="en-US" i="1" dirty="0">
                    <a:solidFill>
                      <a:schemeClr val="tx1"/>
                    </a:solidFill>
                  </a:rPr>
                  <a:t>empty set</a:t>
                </a:r>
                <a:r>
                  <a:rPr lang="en-US" dirty="0">
                    <a:solidFill>
                      <a:schemeClr val="tx1"/>
                    </a:solidFill>
                  </a:rPr>
                  <a: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is the set with no elements. If events </a:t>
                </a:r>
                <a:r>
                  <a:rPr lang="en-US" i="1" dirty="0">
                    <a:latin typeface="Cambria Math" panose="02040503050406030204" pitchFamily="18" charset="0"/>
                    <a:ea typeface="Cambria Math" panose="02040503050406030204" pitchFamily="18" charset="0"/>
                  </a:rPr>
                  <a:t>A</a:t>
                </a:r>
                <a:r>
                  <a:rPr lang="en-US" dirty="0"/>
                  <a:t> and </a:t>
                </a:r>
                <a:r>
                  <a:rPr lang="en-US" i="1" dirty="0">
                    <a:latin typeface="Cambria Math" panose="02040503050406030204" pitchFamily="18" charset="0"/>
                    <a:ea typeface="Cambria Math" panose="02040503050406030204" pitchFamily="18" charset="0"/>
                  </a:rPr>
                  <a:t>C</a:t>
                </a:r>
                <a:r>
                  <a:rPr lang="en-US" dirty="0"/>
                  <a:t>  </a:t>
                </a:r>
                <a:r>
                  <a:rPr lang="en-US" dirty="0">
                    <a:solidFill>
                      <a:schemeClr val="tx1"/>
                    </a:solidFill>
                  </a:rPr>
                  <a:t>have no elements in common, </a:t>
                </a:r>
                <a:r>
                  <a:rPr lang="en-US" i="1" dirty="0">
                    <a:solidFill>
                      <a:schemeClr val="tx1"/>
                    </a:solidFill>
                    <a:latin typeface="Cambria Math" panose="02040503050406030204" pitchFamily="18" charset="0"/>
                    <a:ea typeface="Cambria Math" panose="02040503050406030204" pitchFamily="18" charset="0"/>
                  </a:rPr>
                  <a:t>A</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i="1" dirty="0">
                    <a:solidFill>
                      <a:schemeClr val="tx1"/>
                    </a:solidFill>
                    <a:latin typeface="Cambria Math" panose="02040503050406030204" pitchFamily="18" charset="0"/>
                    <a:ea typeface="Cambria Math" panose="02040503050406030204" pitchFamily="18" charset="0"/>
                  </a:rPr>
                  <a:t>C</a:t>
                </a:r>
                <a:r>
                  <a:rPr lang="en-US" dirty="0">
                    <a:solidFill>
                      <a:schemeClr val="tx1"/>
                    </a:solidFill>
                    <a:latin typeface="Cambria Math" panose="02040503050406030204" pitchFamily="18" charset="0"/>
                    <a:ea typeface="Cambria Math" panose="02040503050406030204" pitchFamily="18" charset="0"/>
                  </a:rPr>
                  <a:t> =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and the two events are said to be </a:t>
                </a:r>
                <a:r>
                  <a:rPr lang="en-US" i="1" dirty="0">
                    <a:solidFill>
                      <a:schemeClr val="tx1"/>
                    </a:solidFill>
                  </a:rPr>
                  <a:t>disjoint</a:t>
                </a:r>
                <a:r>
                  <a:rPr lang="en-US" dirty="0">
                    <a:solidFill>
                      <a:schemeClr val="tx1"/>
                    </a:solidFill>
                  </a:rPr>
                  <a:t>.</a:t>
                </a:r>
              </a:p>
              <a:p>
                <a:pPr marL="82550" indent="0">
                  <a:buNone/>
                </a:pPr>
                <a:r>
                  <a:rPr lang="en-US" dirty="0">
                    <a:solidFill>
                      <a:schemeClr val="tx1"/>
                    </a:solidFill>
                  </a:rPr>
                  <a:t>These operators follow commutative, associative, and distributive laws much like multiplication/division. e.g., </a:t>
                </a:r>
                <a:r>
                  <a:rPr lang="en-US" dirty="0">
                    <a:solidFill>
                      <a:schemeClr val="tx1"/>
                    </a:solidFill>
                    <a:latin typeface="Cambria Math" panose="02040503050406030204" pitchFamily="18" charset="0"/>
                    <a:ea typeface="Cambria Math" panose="02040503050406030204" pitchFamily="18" charset="0"/>
                  </a:rPr>
                  <a:t>(</a:t>
                </a:r>
                <a:r>
                  <a:rPr lang="en-US" i="1" dirty="0">
                    <a:solidFill>
                      <a:schemeClr val="tx1"/>
                    </a:solidFill>
                    <a:latin typeface="Cambria Math" panose="02040503050406030204" pitchFamily="18" charset="0"/>
                    <a:ea typeface="Cambria Math" panose="02040503050406030204" pitchFamily="18" charset="0"/>
                  </a:rPr>
                  <a:t>A</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i="1" dirty="0">
                    <a:solidFill>
                      <a:schemeClr val="tx1"/>
                    </a:solidFill>
                    <a:latin typeface="Cambria Math" panose="02040503050406030204" pitchFamily="18" charset="0"/>
                    <a:ea typeface="Cambria Math" panose="02040503050406030204" pitchFamily="18" charset="0"/>
                  </a:rPr>
                  <a:t>B</a:t>
                </a:r>
                <a:r>
                  <a:rPr lang="en-US"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i="1" dirty="0">
                    <a:solidFill>
                      <a:schemeClr val="tx1"/>
                    </a:solidFill>
                    <a:latin typeface="Cambria Math" panose="02040503050406030204" pitchFamily="18" charset="0"/>
                    <a:ea typeface="Cambria Math" panose="02040503050406030204" pitchFamily="18" charset="0"/>
                  </a:rPr>
                  <a:t>C</a:t>
                </a:r>
                <a:r>
                  <a:rPr lang="en-US" dirty="0">
                    <a:solidFill>
                      <a:schemeClr val="tx1"/>
                    </a:solidFill>
                    <a:latin typeface="Cambria Math" panose="02040503050406030204" pitchFamily="18" charset="0"/>
                    <a:ea typeface="Cambria Math" panose="02040503050406030204" pitchFamily="18" charset="0"/>
                  </a:rPr>
                  <a:t>=(</a:t>
                </a:r>
                <a:r>
                  <a:rPr lang="en-US" i="1" dirty="0">
                    <a:solidFill>
                      <a:schemeClr val="tx1"/>
                    </a:solidFill>
                    <a:latin typeface="Cambria Math" panose="02040503050406030204" pitchFamily="18" charset="0"/>
                    <a:ea typeface="Cambria Math" panose="02040503050406030204" pitchFamily="18" charset="0"/>
                  </a:rPr>
                  <a:t>A</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i="1" dirty="0">
                    <a:solidFill>
                      <a:schemeClr val="tx1"/>
                    </a:solidFill>
                    <a:latin typeface="Cambria Math" panose="02040503050406030204" pitchFamily="18" charset="0"/>
                    <a:ea typeface="Cambria Math" panose="02040503050406030204" pitchFamily="18" charset="0"/>
                  </a:rPr>
                  <a:t>C</a:t>
                </a:r>
                <a:r>
                  <a:rPr lang="en-US"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latin typeface="Cambria Math" panose="02040503050406030204" pitchFamily="18" charset="0"/>
                    <a:ea typeface="Cambria Math" panose="02040503050406030204" pitchFamily="18" charset="0"/>
                  </a:rPr>
                  <a:t>(</a:t>
                </a:r>
                <a:r>
                  <a:rPr lang="en-US" i="1" dirty="0">
                    <a:solidFill>
                      <a:schemeClr val="tx1"/>
                    </a:solidFill>
                    <a:latin typeface="Cambria Math" panose="02040503050406030204" pitchFamily="18" charset="0"/>
                    <a:ea typeface="Cambria Math" panose="02040503050406030204" pitchFamily="18" charset="0"/>
                  </a:rPr>
                  <a:t>B</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i="1" dirty="0">
                    <a:solidFill>
                      <a:schemeClr val="tx1"/>
                    </a:solidFill>
                    <a:latin typeface="Cambria Math" panose="02040503050406030204" pitchFamily="18" charset="0"/>
                    <a:ea typeface="Cambria Math" panose="02040503050406030204" pitchFamily="18" charset="0"/>
                  </a:rPr>
                  <a:t>C</a:t>
                </a:r>
                <a:r>
                  <a:rPr lang="en-US" dirty="0">
                    <a:solidFill>
                      <a:schemeClr val="tx1"/>
                    </a:solidFill>
                    <a:latin typeface="Cambria Math" panose="02040503050406030204" pitchFamily="18" charset="0"/>
                    <a:ea typeface="Cambria Math" panose="02040503050406030204" pitchFamily="18" charset="0"/>
                  </a:rPr>
                  <a:t>)</a:t>
                </a:r>
                <a:r>
                  <a:rPr lang="en-US" dirty="0">
                    <a:solidFill>
                      <a:schemeClr val="tx1"/>
                    </a:solidFill>
                  </a:rPr>
                  <a:t>, etc.</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1302"/>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Rice</a:t>
            </a:r>
            <a:endParaRPr sz="900" dirty="0">
              <a:latin typeface="Calibri"/>
              <a:ea typeface="Calibri"/>
              <a:cs typeface="Calibri"/>
              <a:sym typeface="Calibri"/>
            </a:endParaRPr>
          </a:p>
        </p:txBody>
      </p:sp>
    </p:spTree>
    <p:extLst>
      <p:ext uri="{BB962C8B-B14F-4D97-AF65-F5344CB8AC3E}">
        <p14:creationId xmlns:p14="http://schemas.microsoft.com/office/powerpoint/2010/main" val="384078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Combining events</a:t>
            </a:r>
          </a:p>
        </p:txBody>
      </p:sp>
      <p:pic>
        <p:nvPicPr>
          <p:cNvPr id="9" name="Picture 8">
            <a:extLst>
              <a:ext uri="{FF2B5EF4-FFF2-40B4-BE49-F238E27FC236}">
                <a16:creationId xmlns:a16="http://schemas.microsoft.com/office/drawing/2014/main" id="{90F319D8-9733-7C40-8CC6-34F8E9B97A9D}"/>
              </a:ext>
            </a:extLst>
          </p:cNvPr>
          <p:cNvPicPr>
            <a:picLocks noChangeAspect="1"/>
          </p:cNvPicPr>
          <p:nvPr/>
        </p:nvPicPr>
        <p:blipFill>
          <a:blip r:embed="rId3"/>
          <a:stretch>
            <a:fillRect/>
          </a:stretch>
        </p:blipFill>
        <p:spPr>
          <a:xfrm>
            <a:off x="5672890" y="1939658"/>
            <a:ext cx="3530600" cy="1828800"/>
          </a:xfrm>
          <a:prstGeom prst="rect">
            <a:avLst/>
          </a:prstGeom>
        </p:spPr>
      </p:pic>
      <p:pic>
        <p:nvPicPr>
          <p:cNvPr id="11" name="Picture 10">
            <a:extLst>
              <a:ext uri="{FF2B5EF4-FFF2-40B4-BE49-F238E27FC236}">
                <a16:creationId xmlns:a16="http://schemas.microsoft.com/office/drawing/2014/main" id="{52F8C500-DFAB-EA4B-84B0-D90E23B8E5CB}"/>
              </a:ext>
            </a:extLst>
          </p:cNvPr>
          <p:cNvPicPr>
            <a:picLocks noChangeAspect="1"/>
          </p:cNvPicPr>
          <p:nvPr/>
        </p:nvPicPr>
        <p:blipFill>
          <a:blip r:embed="rId4"/>
          <a:stretch>
            <a:fillRect/>
          </a:stretch>
        </p:blipFill>
        <p:spPr>
          <a:xfrm>
            <a:off x="1420395" y="4713611"/>
            <a:ext cx="2705100" cy="1752600"/>
          </a:xfrm>
          <a:prstGeom prst="rect">
            <a:avLst/>
          </a:prstGeom>
        </p:spPr>
      </p:pic>
      <p:pic>
        <p:nvPicPr>
          <p:cNvPr id="13" name="Picture 12">
            <a:extLst>
              <a:ext uri="{FF2B5EF4-FFF2-40B4-BE49-F238E27FC236}">
                <a16:creationId xmlns:a16="http://schemas.microsoft.com/office/drawing/2014/main" id="{5A6CBCFC-7D84-5D4C-992B-0B72063C3E53}"/>
              </a:ext>
            </a:extLst>
          </p:cNvPr>
          <p:cNvPicPr>
            <a:picLocks noChangeAspect="1"/>
          </p:cNvPicPr>
          <p:nvPr/>
        </p:nvPicPr>
        <p:blipFill>
          <a:blip r:embed="rId5"/>
          <a:stretch>
            <a:fillRect/>
          </a:stretch>
        </p:blipFill>
        <p:spPr>
          <a:xfrm>
            <a:off x="6028490" y="4713611"/>
            <a:ext cx="2819400" cy="1676400"/>
          </a:xfrm>
          <a:prstGeom prst="rect">
            <a:avLst/>
          </a:prstGeom>
        </p:spPr>
      </p:pic>
      <p:pic>
        <p:nvPicPr>
          <p:cNvPr id="15" name="Picture 14">
            <a:extLst>
              <a:ext uri="{FF2B5EF4-FFF2-40B4-BE49-F238E27FC236}">
                <a16:creationId xmlns:a16="http://schemas.microsoft.com/office/drawing/2014/main" id="{72A871BE-E95A-5A45-943D-ABD7791382D8}"/>
              </a:ext>
            </a:extLst>
          </p:cNvPr>
          <p:cNvPicPr>
            <a:picLocks noChangeAspect="1"/>
          </p:cNvPicPr>
          <p:nvPr/>
        </p:nvPicPr>
        <p:blipFill>
          <a:blip r:embed="rId6"/>
          <a:stretch>
            <a:fillRect/>
          </a:stretch>
        </p:blipFill>
        <p:spPr>
          <a:xfrm>
            <a:off x="1420395" y="1990458"/>
            <a:ext cx="2832100" cy="17272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BA2BF4-D648-264D-8336-C97F56307B8C}"/>
                  </a:ext>
                </a:extLst>
              </p:cNvPr>
              <p:cNvSpPr txBox="1"/>
              <p:nvPr/>
            </p:nvSpPr>
            <p:spPr>
              <a:xfrm>
                <a:off x="2277841" y="3717658"/>
                <a:ext cx="990207"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oMath>
                  </m:oMathPara>
                </a14:m>
                <a:endParaRPr lang="en-US" sz="2300" dirty="0"/>
              </a:p>
            </p:txBody>
          </p:sp>
        </mc:Choice>
        <mc:Fallback xmlns="">
          <p:sp>
            <p:nvSpPr>
              <p:cNvPr id="16" name="TextBox 15">
                <a:extLst>
                  <a:ext uri="{FF2B5EF4-FFF2-40B4-BE49-F238E27FC236}">
                    <a16:creationId xmlns:a16="http://schemas.microsoft.com/office/drawing/2014/main" id="{56BA2BF4-D648-264D-8336-C97F56307B8C}"/>
                  </a:ext>
                </a:extLst>
              </p:cNvPr>
              <p:cNvSpPr txBox="1">
                <a:spLocks noRot="1" noChangeAspect="1" noMove="1" noResize="1" noEditPoints="1" noAdjustHandles="1" noChangeArrowheads="1" noChangeShapeType="1" noTextEdit="1"/>
              </p:cNvSpPr>
              <p:nvPr/>
            </p:nvSpPr>
            <p:spPr>
              <a:xfrm>
                <a:off x="2277841" y="3717658"/>
                <a:ext cx="990207" cy="4462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D75C551-01A8-2743-B33A-F22F29B9D123}"/>
                  </a:ext>
                </a:extLst>
              </p:cNvPr>
              <p:cNvSpPr txBox="1"/>
              <p:nvPr/>
            </p:nvSpPr>
            <p:spPr>
              <a:xfrm>
                <a:off x="2277841" y="6557110"/>
                <a:ext cx="990207"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oMath>
                  </m:oMathPara>
                </a14:m>
                <a:endParaRPr lang="en-US" sz="2300" dirty="0"/>
              </a:p>
            </p:txBody>
          </p:sp>
        </mc:Choice>
        <mc:Fallback xmlns="">
          <p:sp>
            <p:nvSpPr>
              <p:cNvPr id="17" name="TextBox 16">
                <a:extLst>
                  <a:ext uri="{FF2B5EF4-FFF2-40B4-BE49-F238E27FC236}">
                    <a16:creationId xmlns:a16="http://schemas.microsoft.com/office/drawing/2014/main" id="{AD75C551-01A8-2743-B33A-F22F29B9D123}"/>
                  </a:ext>
                </a:extLst>
              </p:cNvPr>
              <p:cNvSpPr txBox="1">
                <a:spLocks noRot="1" noChangeAspect="1" noMove="1" noResize="1" noEditPoints="1" noAdjustHandles="1" noChangeArrowheads="1" noChangeShapeType="1" noTextEdit="1"/>
              </p:cNvSpPr>
              <p:nvPr/>
            </p:nvSpPr>
            <p:spPr>
              <a:xfrm>
                <a:off x="2277841" y="6557110"/>
                <a:ext cx="990207" cy="44627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5C3B510-FEF9-FC40-A90D-386CB9A469D8}"/>
                  </a:ext>
                </a:extLst>
              </p:cNvPr>
              <p:cNvSpPr txBox="1"/>
              <p:nvPr/>
            </p:nvSpPr>
            <p:spPr>
              <a:xfrm>
                <a:off x="5728299" y="3717658"/>
                <a:ext cx="3404906" cy="800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𝑃</m:t>
                      </m:r>
                      <m:d>
                        <m:dPr>
                          <m:ctrlPr>
                            <a:rPr lang="en-US" sz="2300" b="0" i="1" smtClean="0">
                              <a:latin typeface="Cambria Math" panose="02040503050406030204" pitchFamily="18" charset="0"/>
                            </a:rPr>
                          </m:ctrlPr>
                        </m:dPr>
                        <m:e>
                          <m:r>
                            <a:rPr lang="en-US" sz="2300" b="0" i="1" smtClean="0">
                              <a:latin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e>
                      </m:d>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𝑃</m:t>
                      </m:r>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𝐴</m:t>
                          </m:r>
                        </m:e>
                      </m:d>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𝑃</m:t>
                      </m:r>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𝐵</m:t>
                          </m:r>
                        </m:e>
                      </m:d>
                    </m:oMath>
                  </m:oMathPara>
                </a14:m>
                <a:endParaRPr lang="en-US" sz="23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𝑎𝑛𝑑</m:t>
                      </m:r>
                      <m:r>
                        <a:rPr lang="en-US" sz="2300" b="0" i="1" smtClean="0">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𝐵</m:t>
                      </m:r>
                      <m:r>
                        <a:rPr lang="en-US" sz="2300" b="0" i="1" smtClean="0">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𝑑𝑖𝑠𝑗𝑜𝑖𝑛𝑡</m:t>
                      </m:r>
                      <m:r>
                        <a:rPr lang="en-US" sz="2300" b="0" i="1" smtClean="0">
                          <a:latin typeface="Cambria Math" panose="02040503050406030204" pitchFamily="18" charset="0"/>
                          <a:ea typeface="Cambria Math" panose="02040503050406030204" pitchFamily="18" charset="0"/>
                        </a:rPr>
                        <m:t>)</m:t>
                      </m:r>
                    </m:oMath>
                  </m:oMathPara>
                </a14:m>
                <a:endParaRPr lang="en-US" sz="2300" dirty="0"/>
              </a:p>
            </p:txBody>
          </p:sp>
        </mc:Choice>
        <mc:Fallback xmlns="">
          <p:sp>
            <p:nvSpPr>
              <p:cNvPr id="18" name="TextBox 17">
                <a:extLst>
                  <a:ext uri="{FF2B5EF4-FFF2-40B4-BE49-F238E27FC236}">
                    <a16:creationId xmlns:a16="http://schemas.microsoft.com/office/drawing/2014/main" id="{B5C3B510-FEF9-FC40-A90D-386CB9A469D8}"/>
                  </a:ext>
                </a:extLst>
              </p:cNvPr>
              <p:cNvSpPr txBox="1">
                <a:spLocks noRot="1" noChangeAspect="1" noMove="1" noResize="1" noEditPoints="1" noAdjustHandles="1" noChangeArrowheads="1" noChangeShapeType="1" noTextEdit="1"/>
              </p:cNvSpPr>
              <p:nvPr/>
            </p:nvSpPr>
            <p:spPr>
              <a:xfrm>
                <a:off x="5728299" y="3717658"/>
                <a:ext cx="3404906" cy="800219"/>
              </a:xfrm>
              <a:prstGeom prst="rect">
                <a:avLst/>
              </a:prstGeom>
              <a:blipFill>
                <a:blip r:embed="rId9"/>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F44E82D-6742-344E-8F69-DC6FEDCBD576}"/>
                  </a:ext>
                </a:extLst>
              </p:cNvPr>
              <p:cNvSpPr txBox="1"/>
              <p:nvPr/>
            </p:nvSpPr>
            <p:spPr>
              <a:xfrm>
                <a:off x="4966263" y="6557110"/>
                <a:ext cx="4928978"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𝑃</m:t>
                      </m:r>
                      <m:d>
                        <m:dPr>
                          <m:ctrlPr>
                            <a:rPr lang="en-US" sz="2300" b="0" i="1" smtClean="0">
                              <a:latin typeface="Cambria Math" panose="02040503050406030204" pitchFamily="18" charset="0"/>
                            </a:rPr>
                          </m:ctrlPr>
                        </m:dPr>
                        <m:e>
                          <m:r>
                            <a:rPr lang="en-US" sz="2300" b="0" i="1" smtClean="0">
                              <a:latin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e>
                      </m:d>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𝑃</m:t>
                      </m:r>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𝐴</m:t>
                          </m:r>
                        </m:e>
                      </m:d>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𝑃</m:t>
                      </m:r>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𝐵</m:t>
                          </m:r>
                        </m:e>
                      </m:d>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𝑃</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r>
                        <a:rPr lang="en-US" sz="2300" b="0" i="1" smtClean="0">
                          <a:latin typeface="Cambria Math" panose="02040503050406030204" pitchFamily="18" charset="0"/>
                          <a:ea typeface="Cambria Math" panose="02040503050406030204" pitchFamily="18" charset="0"/>
                        </a:rPr>
                        <m:t>)</m:t>
                      </m:r>
                    </m:oMath>
                  </m:oMathPara>
                </a14:m>
                <a:endParaRPr lang="en-US" sz="2300" dirty="0"/>
              </a:p>
            </p:txBody>
          </p:sp>
        </mc:Choice>
        <mc:Fallback xmlns="">
          <p:sp>
            <p:nvSpPr>
              <p:cNvPr id="19" name="TextBox 18">
                <a:extLst>
                  <a:ext uri="{FF2B5EF4-FFF2-40B4-BE49-F238E27FC236}">
                    <a16:creationId xmlns:a16="http://schemas.microsoft.com/office/drawing/2014/main" id="{3F44E82D-6742-344E-8F69-DC6FEDCBD576}"/>
                  </a:ext>
                </a:extLst>
              </p:cNvPr>
              <p:cNvSpPr txBox="1">
                <a:spLocks noRot="1" noChangeAspect="1" noMove="1" noResize="1" noEditPoints="1" noAdjustHandles="1" noChangeArrowheads="1" noChangeShapeType="1" noTextEdit="1"/>
              </p:cNvSpPr>
              <p:nvPr/>
            </p:nvSpPr>
            <p:spPr>
              <a:xfrm>
                <a:off x="4966263" y="6557110"/>
                <a:ext cx="4928978" cy="446276"/>
              </a:xfrm>
              <a:prstGeom prst="rect">
                <a:avLst/>
              </a:prstGeom>
              <a:blipFill>
                <a:blip r:embed="rId10"/>
                <a:stretch>
                  <a:fillRect b="-17143"/>
                </a:stretch>
              </a:blipFill>
            </p:spPr>
            <p:txBody>
              <a:bodyPr/>
              <a:lstStyle/>
              <a:p>
                <a:r>
                  <a:rPr lang="en-US">
                    <a:noFill/>
                  </a:rPr>
                  <a:t> </a:t>
                </a:r>
              </a:p>
            </p:txBody>
          </p:sp>
        </mc:Fallback>
      </mc:AlternateContent>
    </p:spTree>
    <p:extLst>
      <p:ext uri="{BB962C8B-B14F-4D97-AF65-F5344CB8AC3E}">
        <p14:creationId xmlns:p14="http://schemas.microsoft.com/office/powerpoint/2010/main" val="407534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Combining events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D75C551-01A8-2743-B33A-F22F29B9D123}"/>
                  </a:ext>
                </a:extLst>
              </p:cNvPr>
              <p:cNvSpPr txBox="1"/>
              <p:nvPr/>
            </p:nvSpPr>
            <p:spPr>
              <a:xfrm>
                <a:off x="2534513" y="5518318"/>
                <a:ext cx="990207"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oMath>
                  </m:oMathPara>
                </a14:m>
                <a:endParaRPr lang="en-US" sz="2300" dirty="0"/>
              </a:p>
            </p:txBody>
          </p:sp>
        </mc:Choice>
        <mc:Fallback xmlns="">
          <p:sp>
            <p:nvSpPr>
              <p:cNvPr id="17" name="TextBox 16">
                <a:extLst>
                  <a:ext uri="{FF2B5EF4-FFF2-40B4-BE49-F238E27FC236}">
                    <a16:creationId xmlns:a16="http://schemas.microsoft.com/office/drawing/2014/main" id="{AD75C551-01A8-2743-B33A-F22F29B9D123}"/>
                  </a:ext>
                </a:extLst>
              </p:cNvPr>
              <p:cNvSpPr txBox="1">
                <a:spLocks noRot="1" noChangeAspect="1" noMove="1" noResize="1" noEditPoints="1" noAdjustHandles="1" noChangeArrowheads="1" noChangeShapeType="1" noTextEdit="1"/>
              </p:cNvSpPr>
              <p:nvPr/>
            </p:nvSpPr>
            <p:spPr>
              <a:xfrm>
                <a:off x="2534513" y="5518318"/>
                <a:ext cx="990207" cy="4462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F44E82D-6742-344E-8F69-DC6FEDCBD576}"/>
                  </a:ext>
                </a:extLst>
              </p:cNvPr>
              <p:cNvSpPr txBox="1"/>
              <p:nvPr/>
            </p:nvSpPr>
            <p:spPr>
              <a:xfrm>
                <a:off x="5768367" y="5518318"/>
                <a:ext cx="3001142"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ea typeface="Cambria Math" panose="02040503050406030204" pitchFamily="18" charset="0"/>
                        </a:rPr>
                        <m:t>¬</m:t>
                      </m:r>
                      <m:d>
                        <m:dPr>
                          <m:ctrlPr>
                            <a:rPr lang="en-US" sz="2300" b="0" i="1" smtClean="0">
                              <a:latin typeface="Cambria Math" panose="02040503050406030204" pitchFamily="18" charset="0"/>
                            </a:rPr>
                          </m:ctrlPr>
                        </m:dPr>
                        <m:e>
                          <m:r>
                            <a:rPr lang="en-US" sz="2300" b="0" i="1" smtClean="0">
                              <a:latin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e>
                      </m:d>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oMath>
                  </m:oMathPara>
                </a14:m>
                <a:endParaRPr lang="en-US" sz="2300" dirty="0"/>
              </a:p>
            </p:txBody>
          </p:sp>
        </mc:Choice>
        <mc:Fallback xmlns="">
          <p:sp>
            <p:nvSpPr>
              <p:cNvPr id="19" name="TextBox 18">
                <a:extLst>
                  <a:ext uri="{FF2B5EF4-FFF2-40B4-BE49-F238E27FC236}">
                    <a16:creationId xmlns:a16="http://schemas.microsoft.com/office/drawing/2014/main" id="{3F44E82D-6742-344E-8F69-DC6FEDCBD576}"/>
                  </a:ext>
                </a:extLst>
              </p:cNvPr>
              <p:cNvSpPr txBox="1">
                <a:spLocks noRot="1" noChangeAspect="1" noMove="1" noResize="1" noEditPoints="1" noAdjustHandles="1" noChangeArrowheads="1" noChangeShapeType="1" noTextEdit="1"/>
              </p:cNvSpPr>
              <p:nvPr/>
            </p:nvSpPr>
            <p:spPr>
              <a:xfrm>
                <a:off x="5768367" y="5518318"/>
                <a:ext cx="3001142" cy="446276"/>
              </a:xfrm>
              <a:prstGeom prst="rect">
                <a:avLst/>
              </a:prstGeom>
              <a:blipFill>
                <a:blip r:embed="rId4"/>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FA1A2B0-BD5A-5140-86AC-89ACFEE5DC78}"/>
              </a:ext>
            </a:extLst>
          </p:cNvPr>
          <p:cNvPicPr>
            <a:picLocks noChangeAspect="1"/>
          </p:cNvPicPr>
          <p:nvPr/>
        </p:nvPicPr>
        <p:blipFill>
          <a:blip r:embed="rId5"/>
          <a:stretch>
            <a:fillRect/>
          </a:stretch>
        </p:blipFill>
        <p:spPr>
          <a:xfrm>
            <a:off x="1308766" y="2387600"/>
            <a:ext cx="3441700" cy="2844800"/>
          </a:xfrm>
          <a:prstGeom prst="rect">
            <a:avLst/>
          </a:prstGeom>
        </p:spPr>
      </p:pic>
      <p:pic>
        <p:nvPicPr>
          <p:cNvPr id="6" name="Picture 5">
            <a:extLst>
              <a:ext uri="{FF2B5EF4-FFF2-40B4-BE49-F238E27FC236}">
                <a16:creationId xmlns:a16="http://schemas.microsoft.com/office/drawing/2014/main" id="{BC4A1D9A-4A65-A142-9690-59E96A54C50C}"/>
              </a:ext>
            </a:extLst>
          </p:cNvPr>
          <p:cNvPicPr>
            <a:picLocks noChangeAspect="1"/>
          </p:cNvPicPr>
          <p:nvPr/>
        </p:nvPicPr>
        <p:blipFill>
          <a:blip r:embed="rId6"/>
          <a:stretch>
            <a:fillRect/>
          </a:stretch>
        </p:blipFill>
        <p:spPr>
          <a:xfrm>
            <a:off x="5535388" y="2387600"/>
            <a:ext cx="3467100" cy="2844800"/>
          </a:xfrm>
          <a:prstGeom prst="rect">
            <a:avLst/>
          </a:prstGeom>
        </p:spPr>
      </p:pic>
    </p:spTree>
    <p:extLst>
      <p:ext uri="{BB962C8B-B14F-4D97-AF65-F5344CB8AC3E}">
        <p14:creationId xmlns:p14="http://schemas.microsoft.com/office/powerpoint/2010/main" val="4287177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Continuous sample spaces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While discrete sample spaces are useful for counting rules, a lot of what we will do with probability will occur on continuous sample spaces.</a:t>
                </a:r>
              </a:p>
              <a:p>
                <a:pPr marL="82550" indent="0">
                  <a:buNone/>
                </a:pPr>
                <a:endParaRPr lang="en-US" dirty="0"/>
              </a:p>
              <a:p>
                <a:pPr marL="82550" indent="0">
                  <a:buNone/>
                </a:pPr>
                <a:r>
                  <a:rPr lang="en-US" dirty="0"/>
                  <a:t>Let's say we perform an experiment where we weight down a scale model of a bridge, and the outcome is the weight at which the bridge collapses.</a:t>
                </a:r>
              </a:p>
              <a:p>
                <a:pPr marL="82550" indent="0">
                  <a:buNone/>
                </a:pPr>
                <a:endParaRPr lang="en-US" dirty="0"/>
              </a:p>
              <a:p>
                <a:pPr marL="82550" indent="0">
                  <a:buNone/>
                </a:pPr>
                <a:r>
                  <a:rPr lang="en-US" dirty="0"/>
                  <a:t>The weight could be any positive number, so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=(0,∞)</m:t>
                    </m:r>
                  </m:oMath>
                </a14:m>
                <a:r>
                  <a:rPr lang="en-US" dirty="0"/>
                  <a:t>.</a:t>
                </a:r>
              </a:p>
              <a:p>
                <a:pPr marL="82550" indent="0">
                  <a:buNone/>
                </a:pPr>
                <a:endParaRPr lang="en-US" dirty="0"/>
              </a:p>
              <a:p>
                <a:pPr marL="82550" indent="0">
                  <a:buNone/>
                </a:pPr>
                <a:r>
                  <a:rPr lang="en-US" dirty="0"/>
                  <a:t>We can express the probability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𝑤𝑒𝑖𝑔h𝑡</m:t>
                    </m:r>
                    <m:r>
                      <a:rPr lang="en-US" b="0" i="1" smtClean="0">
                        <a:latin typeface="Cambria Math" panose="02040503050406030204" pitchFamily="18" charset="0"/>
                      </a:rPr>
                      <m:t>=350</m:t>
                    </m:r>
                    <m:r>
                      <a:rPr lang="en-US" b="0" i="1" smtClean="0">
                        <a:latin typeface="Cambria Math" panose="02040503050406030204" pitchFamily="18" charset="0"/>
                      </a:rPr>
                      <m:t>𝑔</m:t>
                    </m:r>
                    <m:r>
                      <a:rPr lang="en-US" b="0" i="1" smtClean="0">
                        <a:latin typeface="Cambria Math" panose="02040503050406030204" pitchFamily="18" charset="0"/>
                      </a:rPr>
                      <m:t>)</m:t>
                    </m:r>
                  </m:oMath>
                </a14:m>
                <a:r>
                  <a:rPr lang="en-US" dirty="0"/>
                  <a:t>, say, as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(350)</m:t>
                    </m:r>
                  </m:oMath>
                </a14:m>
                <a:r>
                  <a:rPr lang="en-US" dirty="0"/>
                  <a:t>.</a:t>
                </a:r>
              </a:p>
              <a:p>
                <a:pPr marL="82550" indent="0">
                  <a:buNone/>
                </a:pPr>
                <a:endParaRPr lang="en-US" dirty="0"/>
              </a:p>
              <a:p>
                <a:pPr marL="82550" indent="0">
                  <a:buNone/>
                </a:pPr>
                <a:r>
                  <a:rPr lang="en-US" dirty="0"/>
                  <a:t>All of what we've discussed applies – we will elaborate further when we discuss </a:t>
                </a:r>
                <a:r>
                  <a:rPr lang="en-US" i="1" dirty="0"/>
                  <a:t>random variables</a:t>
                </a:r>
                <a:r>
                  <a:rPr lang="en-US" dirty="0"/>
                  <a:t>.</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t="-5774" b="-8924"/>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Dekking</a:t>
            </a:r>
            <a:endParaRPr sz="900" dirty="0">
              <a:latin typeface="Calibri"/>
              <a:ea typeface="Calibri"/>
              <a:cs typeface="Calibri"/>
              <a:sym typeface="Calibri"/>
            </a:endParaRPr>
          </a:p>
        </p:txBody>
      </p:sp>
    </p:spTree>
    <p:extLst>
      <p:ext uri="{BB962C8B-B14F-4D97-AF65-F5344CB8AC3E}">
        <p14:creationId xmlns:p14="http://schemas.microsoft.com/office/powerpoint/2010/main" val="3453834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Conditional probabilities and independence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For two propositions A and B, the conditional probability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oMath>
                </a14:m>
                <a:r>
                  <a:rPr lang="en-US" dirty="0">
                    <a:ea typeface="Cambria Math" panose="02040503050406030204" pitchFamily="18" charset="0"/>
                  </a:rPr>
                  <a:t> </a:t>
                </a:r>
                <a:r>
                  <a:rPr lang="en-US" dirty="0"/>
                  <a:t>specifies the degree of belief in A given that we know B completely.</a:t>
                </a:r>
              </a:p>
              <a:p>
                <a:pPr marL="82550" indent="0">
                  <a:buNone/>
                </a:pPr>
                <a:endParaRPr lang="en-US" dirty="0"/>
              </a:p>
              <a:p>
                <a:pPr marL="82550" indent="0">
                  <a:buNone/>
                </a:pPr>
                <a:r>
                  <a:rPr lang="en-US" dirty="0"/>
                  <a:t>We mentioned that two propositions </a:t>
                </a:r>
                <a:r>
                  <a:rPr lang="en-US" i="1" dirty="0">
                    <a:latin typeface="Cambria Math" panose="02040503050406030204" pitchFamily="18" charset="0"/>
                    <a:ea typeface="Cambria Math" panose="02040503050406030204" pitchFamily="18" charset="0"/>
                  </a:rPr>
                  <a:t>A</a:t>
                </a:r>
                <a:r>
                  <a:rPr lang="en-US" dirty="0"/>
                  <a:t> and </a:t>
                </a:r>
                <a:r>
                  <a:rPr lang="en-US" i="1" dirty="0">
                    <a:latin typeface="Cambria Math" panose="02040503050406030204" pitchFamily="18" charset="0"/>
                    <a:ea typeface="Cambria Math" panose="02040503050406030204" pitchFamily="18" charset="0"/>
                  </a:rPr>
                  <a:t>B</a:t>
                </a:r>
                <a:r>
                  <a:rPr lang="en-US" dirty="0"/>
                  <a:t> are </a:t>
                </a:r>
                <a:r>
                  <a:rPr lang="en-US" i="1" dirty="0"/>
                  <a:t>independent</a:t>
                </a:r>
                <a:r>
                  <a:rPr lang="en-US" dirty="0"/>
                  <a:t> if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oMath>
                </a14:m>
                <a:r>
                  <a:rPr lang="en-US" dirty="0"/>
                  <a:t>.</a:t>
                </a:r>
              </a:p>
              <a:p>
                <a:pPr marL="82550" indent="0">
                  <a:buNone/>
                </a:pPr>
                <a:endParaRPr lang="en-US" dirty="0"/>
              </a:p>
              <a:p>
                <a:pPr marL="82550" indent="0">
                  <a:buNone/>
                </a:pPr>
                <a:r>
                  <a:rPr lang="en-US" dirty="0"/>
                  <a:t>We can also say that </a:t>
                </a:r>
                <a:r>
                  <a:rPr lang="en-US" i="1" dirty="0">
                    <a:latin typeface="Cambria Math" panose="02040503050406030204" pitchFamily="18" charset="0"/>
                    <a:ea typeface="Cambria Math" panose="02040503050406030204" pitchFamily="18" charset="0"/>
                  </a:rPr>
                  <a:t>A</a:t>
                </a:r>
                <a:r>
                  <a:rPr lang="en-US" dirty="0"/>
                  <a:t> and </a:t>
                </a:r>
                <a:r>
                  <a:rPr lang="en-US" i="1" dirty="0">
                    <a:latin typeface="Cambria Math" panose="02040503050406030204" pitchFamily="18" charset="0"/>
                    <a:ea typeface="Cambria Math" panose="02040503050406030204" pitchFamily="18" charset="0"/>
                  </a:rPr>
                  <a:t>B</a:t>
                </a:r>
                <a:r>
                  <a:rPr lang="en-US" dirty="0"/>
                  <a:t> are </a:t>
                </a:r>
                <a:r>
                  <a:rPr lang="en-US" i="1" dirty="0"/>
                  <a:t>independent</a:t>
                </a:r>
                <a:r>
                  <a:rPr lang="en-US" dirty="0"/>
                  <a:t> if </a:t>
                </a:r>
                <a14:m>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oMath>
                </a14:m>
                <a:r>
                  <a:rPr lang="en-US" b="0" dirty="0">
                    <a:ea typeface="Cambria Math" panose="02040503050406030204" pitchFamily="18" charset="0"/>
                  </a:rPr>
                  <a:t>, because our belief in </a:t>
                </a:r>
                <a:r>
                  <a:rPr lang="en-US" i="1" dirty="0">
                    <a:latin typeface="Cambria Math" panose="02040503050406030204" pitchFamily="18" charset="0"/>
                    <a:ea typeface="Cambria Math" panose="02040503050406030204" pitchFamily="18" charset="0"/>
                  </a:rPr>
                  <a:t>A</a:t>
                </a:r>
                <a:r>
                  <a:rPr lang="en-US" dirty="0"/>
                  <a:t> </a:t>
                </a:r>
                <a:r>
                  <a:rPr lang="en-US" b="0" dirty="0">
                    <a:ea typeface="Cambria Math" panose="02040503050406030204" pitchFamily="18" charset="0"/>
                  </a:rPr>
                  <a:t>is not affected by our knowledge of</a:t>
                </a:r>
                <a:r>
                  <a:rPr lang="en-US" i="1" dirty="0">
                    <a:latin typeface="Cambria Math" panose="02040503050406030204" pitchFamily="18" charset="0"/>
                    <a:ea typeface="Cambria Math" panose="02040503050406030204" pitchFamily="18" charset="0"/>
                  </a:rPr>
                  <a:t> B</a:t>
                </a:r>
                <a:r>
                  <a:rPr lang="en-US" b="0" dirty="0">
                    <a:ea typeface="Cambria Math" panose="02040503050406030204" pitchFamily="18" charset="0"/>
                  </a:rPr>
                  <a:t>.</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spTree>
    <p:extLst>
      <p:ext uri="{BB962C8B-B14F-4D97-AF65-F5344CB8AC3E}">
        <p14:creationId xmlns:p14="http://schemas.microsoft.com/office/powerpoint/2010/main" val="3319342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Conditional probabilities and total probability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We have said, based on joint probabilities, that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𝑖</m:t>
                        </m:r>
                      </m:sub>
                    </m:sSub>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=1, 2, ⋯,</m:t>
                    </m:r>
                    <m:r>
                      <a:rPr lang="en-US" i="1">
                        <a:latin typeface="Cambria Math" panose="02040503050406030204" pitchFamily="18" charset="0"/>
                        <a:ea typeface="Cambria Math" panose="02040503050406030204" pitchFamily="18" charset="0"/>
                      </a:rPr>
                      <m:t>𝑛</m:t>
                    </m:r>
                  </m:oMath>
                </a14:m>
                <a:r>
                  <a:rPr lang="en-US" dirty="0">
                    <a:ea typeface="Cambria Math" panose="02040503050406030204" pitchFamily="18" charset="0"/>
                  </a:rPr>
                  <a:t> is a set of exhaustive and mutually exclusive propositions (like a die roll),</a:t>
                </a:r>
              </a:p>
              <a:p>
                <a:pPr marL="82550" indent="0">
                  <a:buNone/>
                </a:pPr>
                <a:endParaRPr lang="en-US" i="1" dirty="0">
                  <a:latin typeface="Cambria Math" panose="02040503050406030204" pitchFamily="18" charset="0"/>
                  <a:ea typeface="Cambria Math" panose="02040503050406030204" pitchFamily="18" charset="0"/>
                </a:endParaRPr>
              </a:p>
              <a:p>
                <a:pPr marL="8255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𝐵</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e>
                      </m:nary>
                    </m:oMath>
                  </m:oMathPara>
                </a14:m>
                <a:endParaRPr lang="en-US" dirty="0"/>
              </a:p>
              <a:p>
                <a:pPr marL="82550" indent="0">
                  <a:buNone/>
                </a:pPr>
                <a:endParaRPr lang="en-US" dirty="0"/>
              </a:p>
              <a:p>
                <a:pPr marL="82550" indent="0">
                  <a:buNone/>
                </a:pPr>
                <a:r>
                  <a:rPr lang="en-US" dirty="0"/>
                  <a:t>More aligned with the way people process information:</a:t>
                </a:r>
                <a:endParaRPr lang="en-US" dirty="0">
                  <a:ea typeface="Cambria Math" panose="02040503050406030204" pitchFamily="18" charset="0"/>
                </a:endParaRPr>
              </a:p>
              <a:p>
                <a:pPr marL="82550" indent="0">
                  <a:buNone/>
                </a:pPr>
                <a:endParaRPr lang="en-US" b="0" dirty="0">
                  <a:ea typeface="Cambria Math" panose="02040503050406030204" pitchFamily="18" charset="0"/>
                </a:endParaRPr>
              </a:p>
              <a:p>
                <a:pPr marL="8255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𝐵</m:t>
                                  </m:r>
                                </m:e>
                                <m:sub>
                                  <m:r>
                                    <a:rPr lang="en-US" i="1">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e>
                      </m:nary>
                    </m:oMath>
                  </m:oMathPara>
                </a14:m>
                <a:endParaRPr lang="en-US" dirty="0">
                  <a:ea typeface="Cambria Math" panose="02040503050406030204" pitchFamily="18" charset="0"/>
                </a:endParaRPr>
              </a:p>
              <a:p>
                <a:pPr marL="82550" indent="0">
                  <a:buNone/>
                </a:pPr>
                <a:endParaRPr lang="en-US" b="0"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b="-25459"/>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spTree>
    <p:extLst>
      <p:ext uri="{BB962C8B-B14F-4D97-AF65-F5344CB8AC3E}">
        <p14:creationId xmlns:p14="http://schemas.microsoft.com/office/powerpoint/2010/main" val="209177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Product and chain rules for conditional probabilities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latin typeface="Calibri" panose="020F0502020204030204" pitchFamily="34" charset="0"/>
                    <a:ea typeface="Cambria Math" panose="02040503050406030204" pitchFamily="18" charset="0"/>
                    <a:cs typeface="Calibri" panose="020F0502020204030204" pitchFamily="34" charset="0"/>
                  </a:rPr>
                  <a:t>The product rule allows us to calculate the degree of belief in joint propositions based on conditional relationships:</a:t>
                </a:r>
              </a:p>
              <a:p>
                <a:pPr marL="82550" indent="0">
                  <a:buNone/>
                </a:pPr>
                <a:endParaRPr lang="en-US" b="0" dirty="0">
                  <a:latin typeface="Calibri" panose="020F0502020204030204" pitchFamily="34" charset="0"/>
                  <a:ea typeface="Cambria Math" panose="02040503050406030204" pitchFamily="18" charset="0"/>
                  <a:cs typeface="Calibri" panose="020F0502020204030204" pitchFamily="34" charset="0"/>
                </a:endParaRPr>
              </a:p>
              <a:p>
                <a:pPr marL="8255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e>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𝐵</m:t>
                          </m:r>
                        </m:e>
                      </m:d>
                    </m:oMath>
                  </m:oMathPara>
                </a14:m>
                <a:endParaRPr lang="en-US" b="0" dirty="0">
                  <a:ea typeface="Cambria Math" panose="02040503050406030204" pitchFamily="18" charset="0"/>
                </a:endParaRPr>
              </a:p>
              <a:p>
                <a:pPr marL="82550" indent="0">
                  <a:buNone/>
                </a:pPr>
                <a:endParaRPr lang="en-US" b="0" dirty="0">
                  <a:ea typeface="Cambria Math" panose="02040503050406030204" pitchFamily="18" charset="0"/>
                </a:endParaRP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Which we can generalize. If we have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𝑛</m:t>
                    </m:r>
                  </m:oMath>
                </a14:m>
                <a:r>
                  <a:rPr lang="en-US" dirty="0">
                    <a:latin typeface="Calibri" panose="020F0502020204030204" pitchFamily="34" charset="0"/>
                    <a:ea typeface="Cambria Math" panose="02040503050406030204" pitchFamily="18" charset="0"/>
                    <a:cs typeface="Calibri" panose="020F0502020204030204" pitchFamily="34" charset="0"/>
                  </a:rPr>
                  <a:t> events </a:t>
                </a: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𝑛</m:t>
                        </m:r>
                      </m:sub>
                    </m:sSub>
                  </m:oMath>
                </a14:m>
                <a:r>
                  <a:rPr lang="en-US" dirty="0">
                    <a:latin typeface="Calibri" panose="020F0502020204030204" pitchFamily="34" charset="0"/>
                    <a:ea typeface="Cambria Math" panose="02040503050406030204" pitchFamily="18" charset="0"/>
                    <a:cs typeface="Calibri" panose="020F0502020204030204" pitchFamily="34" charset="0"/>
                  </a:rPr>
                  <a:t>, then the probability of the joint event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𝑛</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can be written as a product of conditional probabilities derived in</a:t>
                </a:r>
                <a:r>
                  <a:rPr lang="en-US" i="1" dirty="0">
                    <a:latin typeface="Calibri" panose="020F0502020204030204" pitchFamily="34" charset="0"/>
                    <a:ea typeface="Cambria Math" panose="02040503050406030204" pitchFamily="18" charset="0"/>
                    <a:cs typeface="Calibri" panose="020F0502020204030204" pitchFamily="34" charset="0"/>
                  </a:rPr>
                  <a:t> any convenient order</a:t>
                </a:r>
                <a:r>
                  <a:rPr lang="en-US" dirty="0">
                    <a:latin typeface="Calibri" panose="020F0502020204030204" pitchFamily="34" charset="0"/>
                    <a:ea typeface="Cambria Math" panose="02040503050406030204" pitchFamily="18" charset="0"/>
                    <a:cs typeface="Calibri" panose="020F0502020204030204" pitchFamily="34" charset="0"/>
                  </a:rPr>
                  <a:t>:</a:t>
                </a: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oMath>
                </a14:m>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a:t>
            </a:r>
            <a:endParaRPr sz="900" dirty="0">
              <a:latin typeface="Calibri"/>
              <a:ea typeface="Calibri"/>
              <a:cs typeface="Calibri"/>
              <a:sym typeface="Calibri"/>
            </a:endParaRPr>
          </a:p>
        </p:txBody>
      </p:sp>
    </p:spTree>
    <p:extLst>
      <p:ext uri="{BB962C8B-B14F-4D97-AF65-F5344CB8AC3E}">
        <p14:creationId xmlns:p14="http://schemas.microsoft.com/office/powerpoint/2010/main" val="553174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Conditional probabilities of independent events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If we have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𝑛</m:t>
                    </m:r>
                  </m:oMath>
                </a14:m>
                <a:r>
                  <a:rPr lang="en-US" dirty="0">
                    <a:latin typeface="Calibri" panose="020F0502020204030204" pitchFamily="34" charset="0"/>
                    <a:ea typeface="Cambria Math" panose="02040503050406030204" pitchFamily="18" charset="0"/>
                    <a:cs typeface="Calibri" panose="020F0502020204030204" pitchFamily="34" charset="0"/>
                  </a:rPr>
                  <a:t> events </a:t>
                </a: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𝑛</m:t>
                        </m:r>
                      </m:sub>
                    </m:sSub>
                  </m:oMath>
                </a14:m>
                <a:r>
                  <a:rPr lang="en-US" dirty="0">
                    <a:latin typeface="Calibri" panose="020F0502020204030204" pitchFamily="34" charset="0"/>
                    <a:ea typeface="Cambria Math" panose="02040503050406030204" pitchFamily="18" charset="0"/>
                    <a:cs typeface="Calibri" panose="020F0502020204030204" pitchFamily="34" charset="0"/>
                  </a:rPr>
                  <a:t>, then the probability of the joint event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𝑛</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can be written as a product of conditional probabilities derived in</a:t>
                </a:r>
                <a:r>
                  <a:rPr lang="en-US" i="1" dirty="0">
                    <a:latin typeface="Calibri" panose="020F0502020204030204" pitchFamily="34" charset="0"/>
                    <a:ea typeface="Cambria Math" panose="02040503050406030204" pitchFamily="18" charset="0"/>
                    <a:cs typeface="Calibri" panose="020F0502020204030204" pitchFamily="34" charset="0"/>
                  </a:rPr>
                  <a:t> any convenient order</a:t>
                </a:r>
                <a:r>
                  <a:rPr lang="en-US" dirty="0">
                    <a:latin typeface="Calibri" panose="020F0502020204030204" pitchFamily="34" charset="0"/>
                    <a:ea typeface="Cambria Math" panose="02040503050406030204" pitchFamily="18" charset="0"/>
                    <a:cs typeface="Calibri" panose="020F0502020204030204" pitchFamily="34" charset="0"/>
                  </a:rPr>
                  <a:t>:</a:t>
                </a: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oMath>
                </a14:m>
                <a:endParaRPr lang="en-US" dirty="0">
                  <a:ea typeface="Cambria Math" panose="02040503050406030204" pitchFamily="18" charset="0"/>
                </a:endParaRPr>
              </a:p>
              <a:p>
                <a:pPr marL="82550" indent="0">
                  <a:buNone/>
                </a:pPr>
                <a:endParaRPr lang="en-US" dirty="0">
                  <a:ea typeface="Cambria Math" panose="02040503050406030204" pitchFamily="18" charset="0"/>
                </a:endParaRPr>
              </a:p>
              <a:p>
                <a:pPr marL="82550" indent="0">
                  <a:buNone/>
                </a:pPr>
                <a:r>
                  <a:rPr lang="en-US" dirty="0">
                    <a:ea typeface="Cambria Math" panose="02040503050406030204" pitchFamily="18" charset="0"/>
                  </a:rPr>
                  <a:t>If the events are </a:t>
                </a:r>
                <a:r>
                  <a:rPr lang="en-US" i="1" dirty="0">
                    <a:ea typeface="Cambria Math" panose="02040503050406030204" pitchFamily="18" charset="0"/>
                  </a:rPr>
                  <a:t>independent</a:t>
                </a:r>
                <a:r>
                  <a:rPr lang="en-US" dirty="0">
                    <a:ea typeface="Cambria Math" panose="02040503050406030204" pitchFamily="18" charset="0"/>
                  </a:rPr>
                  <a:t>,</a:t>
                </a:r>
              </a:p>
              <a:p>
                <a:pPr marL="82550" indent="0">
                  <a:buNone/>
                </a:pPr>
                <a:endParaRPr lang="en-US" dirty="0">
                  <a:ea typeface="Cambria Math" panose="02040503050406030204" pitchFamily="18" charset="0"/>
                </a:endParaRPr>
              </a:p>
              <a:p>
                <a:pPr marL="8255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sub>
                        </m:sSub>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2</m:t>
                            </m:r>
                          </m:sub>
                        </m:sSub>
                      </m:e>
                    </m:d>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oMath>
                </a14:m>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361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50D7-4155-6849-9948-2F15EBF03E9B}"/>
              </a:ext>
            </a:extLst>
          </p:cNvPr>
          <p:cNvSpPr>
            <a:spLocks noGrp="1"/>
          </p:cNvSpPr>
          <p:nvPr>
            <p:ph type="title"/>
          </p:nvPr>
        </p:nvSpPr>
        <p:spPr/>
        <p:txBody>
          <a:bodyPr/>
          <a:lstStyle/>
          <a:p>
            <a:r>
              <a:rPr lang="en-US" dirty="0"/>
              <a:t>Basic definitions and results in probabilities</a:t>
            </a:r>
          </a:p>
        </p:txBody>
      </p:sp>
      <p:sp>
        <p:nvSpPr>
          <p:cNvPr id="3" name="Text Placeholder 2">
            <a:extLst>
              <a:ext uri="{FF2B5EF4-FFF2-40B4-BE49-F238E27FC236}">
                <a16:creationId xmlns:a16="http://schemas.microsoft.com/office/drawing/2014/main" id="{8697E8F1-4B35-894E-8D54-7D7892E928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6717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Another link to likelihood</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ea typeface="Cambria Math" panose="02040503050406030204" pitchFamily="18" charset="0"/>
                  </a:rPr>
                  <a:t>If the events are </a:t>
                </a:r>
                <a:r>
                  <a:rPr lang="en-US" i="1" dirty="0">
                    <a:ea typeface="Cambria Math" panose="02040503050406030204" pitchFamily="18" charset="0"/>
                  </a:rPr>
                  <a:t>independent and identically distributed</a:t>
                </a:r>
              </a:p>
              <a:p>
                <a:pPr marL="82550" indent="0">
                  <a:buNone/>
                </a:pPr>
                <a:endParaRPr lang="en-US" dirty="0">
                  <a:ea typeface="Cambria Math" panose="02040503050406030204" pitchFamily="18" charset="0"/>
                </a:endParaRPr>
              </a:p>
              <a:p>
                <a:pPr marL="8255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e>
                    </m:d>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e>
                    </m:d>
                  </m:oMath>
                </a14:m>
                <a:endParaRPr lang="en-US" dirty="0">
                  <a:ea typeface="Cambria Math" panose="02040503050406030204" pitchFamily="18" charset="0"/>
                </a:endParaRPr>
              </a:p>
              <a:p>
                <a:pPr marL="82550" indent="0">
                  <a:buNone/>
                </a:pPr>
                <a:endParaRPr lang="en-US" dirty="0">
                  <a:ea typeface="Cambria Math" panose="02040503050406030204" pitchFamily="18" charset="0"/>
                </a:endParaRPr>
              </a:p>
              <a:p>
                <a:pPr marL="82550" indent="0">
                  <a:buNone/>
                </a:pPr>
                <a:r>
                  <a:rPr lang="en-US" dirty="0">
                    <a:ea typeface="Cambria Math" panose="02040503050406030204" pitchFamily="18" charset="0"/>
                  </a:rPr>
                  <a:t>If D is the parameter of some distribution, this expression is starting to look a lot like a likelihood! (And these numbers can be very small)</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725"/>
                </a:stretch>
              </a:blipFill>
            </p:spPr>
            <p:txBody>
              <a:bodyPr/>
              <a:lstStyle/>
              <a:p>
                <a:r>
                  <a:rPr lang="en-US">
                    <a:noFill/>
                  </a:rPr>
                  <a:t> </a:t>
                </a:r>
              </a:p>
            </p:txBody>
          </p:sp>
        </mc:Fallback>
      </mc:AlternateContent>
    </p:spTree>
    <p:extLst>
      <p:ext uri="{BB962C8B-B14F-4D97-AF65-F5344CB8AC3E}">
        <p14:creationId xmlns:p14="http://schemas.microsoft.com/office/powerpoint/2010/main" val="3238699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Probability and odds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Probabilities are easy to interpret, but the related number "odds" is often more useful in applied contexts. Analogous to how probabilities are designated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we designate odds as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a:t>
                </a:r>
              </a:p>
              <a:p>
                <a:pPr marL="82550" indent="0">
                  <a:buNone/>
                </a:pPr>
                <a:endParaRPr lang="en-US" dirty="0"/>
              </a:p>
              <a:p>
                <a:pPr marL="8255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num>
                        <m:den>
                          <m:r>
                            <a:rPr lang="en-US" b="0" i="1" smtClean="0">
                              <a:latin typeface="Cambria Math" panose="02040503050406030204" pitchFamily="18" charset="0"/>
                            </a:rPr>
                            <m:t>1−</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den>
                      </m:f>
                    </m:oMath>
                  </m:oMathPara>
                </a14:m>
                <a:endParaRPr lang="en-US" b="0" dirty="0"/>
              </a:p>
              <a:p>
                <a:pPr marL="82550" indent="0">
                  <a:buNone/>
                </a:pPr>
                <a:endParaRPr lang="en-US" dirty="0"/>
              </a:p>
              <a:p>
                <a:pPr marL="8255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num>
                        <m:den>
                          <m:r>
                            <a:rPr lang="en-US" i="1">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den>
                      </m:f>
                    </m:oMath>
                  </m:oMathPara>
                </a14:m>
                <a:endParaRPr lang="en-US" b="0" dirty="0"/>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0770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Probability and odds</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Odds (often quoted as 2:1, etc.) are simply a number that you can do math with, just like probabilities. (e.g., 2:1 odds = 2; 1:3 odds = 0.33, etc.)</a:t>
            </a:r>
          </a:p>
          <a:p>
            <a:pPr marL="82550" indent="0">
              <a:buNone/>
            </a:pPr>
            <a:r>
              <a:rPr lang="en-US" dirty="0"/>
              <a:t>Odds have 1:1 monotonically increasing relationships with probabilities.</a:t>
            </a:r>
          </a:p>
          <a:p>
            <a:pPr marL="82550" indent="0">
              <a:buNone/>
            </a:pPr>
            <a:r>
              <a:rPr lang="en-US" dirty="0"/>
              <a:t>Why use odds?</a:t>
            </a:r>
          </a:p>
          <a:p>
            <a:r>
              <a:rPr lang="en-US" dirty="0"/>
              <a:t>Unlike probabilities, which are bound to the unit interval, odds are defined for all positive numbers. This makes them much better behaved in contexts like regression.</a:t>
            </a:r>
          </a:p>
          <a:p>
            <a:r>
              <a:rPr lang="en-US" dirty="0"/>
              <a:t>In epidemiological and clinical work, the Odds Ratio is an incredibly useful number. If the Odds Ratio for, say, smoking and cancer is 30, my odds of cancer would increase by 30 times if I started smoking, and so would yours – even though our baseline probabilities for cancer might be quite different.</a:t>
            </a:r>
          </a:p>
        </p:txBody>
      </p:sp>
    </p:spTree>
    <p:extLst>
      <p:ext uri="{BB962C8B-B14F-4D97-AF65-F5344CB8AC3E}">
        <p14:creationId xmlns:p14="http://schemas.microsoft.com/office/powerpoint/2010/main" val="1833706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50D7-4155-6849-9948-2F15EBF03E9B}"/>
              </a:ext>
            </a:extLst>
          </p:cNvPr>
          <p:cNvSpPr>
            <a:spLocks noGrp="1"/>
          </p:cNvSpPr>
          <p:nvPr>
            <p:ph type="title"/>
          </p:nvPr>
        </p:nvSpPr>
        <p:spPr/>
        <p:txBody>
          <a:bodyPr/>
          <a:lstStyle/>
          <a:p>
            <a:r>
              <a:rPr lang="en-US" dirty="0" err="1"/>
              <a:t>Baye's</a:t>
            </a:r>
            <a:r>
              <a:rPr lang="en-US" dirty="0"/>
              <a:t> rule</a:t>
            </a:r>
          </a:p>
        </p:txBody>
      </p:sp>
      <p:sp>
        <p:nvSpPr>
          <p:cNvPr id="3" name="Text Placeholder 2">
            <a:extLst>
              <a:ext uri="{FF2B5EF4-FFF2-40B4-BE49-F238E27FC236}">
                <a16:creationId xmlns:a16="http://schemas.microsoft.com/office/drawing/2014/main" id="{8697E8F1-4B35-894E-8D54-7D7892E928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75692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err="1"/>
              <a:t>Baye's</a:t>
            </a:r>
            <a:r>
              <a:rPr lang="en-US" dirty="0"/>
              <a:t> rule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𝑒</m:t>
                              </m:r>
                            </m:e>
                            <m:e>
                              <m:r>
                                <a:rPr lang="en-US" b="0" i="1" smtClean="0">
                                  <a:latin typeface="Cambria Math" panose="02040503050406030204" pitchFamily="18" charset="0"/>
                                  <a:ea typeface="Cambria Math" panose="02040503050406030204" pitchFamily="18" charset="0"/>
                                </a:rPr>
                                <m:t>𝐻</m:t>
                              </m:r>
                            </m:e>
                          </m:d>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den>
                      </m:f>
                    </m:oMath>
                  </m:oMathPara>
                </a14:m>
                <a:endParaRPr lang="en-US" b="0" dirty="0">
                  <a:ea typeface="Cambria Math" panose="02040503050406030204" pitchFamily="18" charset="0"/>
                </a:endParaRPr>
              </a:p>
              <a:p>
                <a:pPr marL="82550" indent="0">
                  <a:buNone/>
                </a:pPr>
                <a:endParaRPr lang="en-US" b="0" dirty="0">
                  <a:ea typeface="Cambria Math" panose="02040503050406030204" pitchFamily="18" charset="0"/>
                </a:endParaRP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The belief we accord a hypothesis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𝐻</m:t>
                    </m:r>
                  </m:oMath>
                </a14:m>
                <a:r>
                  <a:rPr lang="en-US" dirty="0">
                    <a:latin typeface="Calibri" panose="020F0502020204030204" pitchFamily="34" charset="0"/>
                    <a:ea typeface="Cambria Math" panose="02040503050406030204" pitchFamily="18" charset="0"/>
                    <a:cs typeface="Calibri" panose="020F0502020204030204" pitchFamily="34" charset="0"/>
                  </a:rPr>
                  <a:t> upon obtaining evidence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𝑒</m:t>
                    </m:r>
                  </m:oMath>
                </a14:m>
                <a:r>
                  <a:rPr lang="en-US" dirty="0">
                    <a:latin typeface="Calibri" panose="020F0502020204030204" pitchFamily="34" charset="0"/>
                    <a:ea typeface="Cambria Math" panose="02040503050406030204" pitchFamily="18" charset="0"/>
                    <a:cs typeface="Calibri" panose="020F0502020204030204" pitchFamily="34" charset="0"/>
                  </a:rPr>
                  <a:t> can be computed by multiplying our previous belief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𝑃</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𝐻</m:t>
                    </m:r>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by the likelihood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𝑃</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𝑒</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𝐻</m:t>
                    </m:r>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that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𝑒</m:t>
                    </m:r>
                  </m:oMath>
                </a14:m>
                <a:r>
                  <a:rPr lang="en-US" dirty="0">
                    <a:latin typeface="Calibri" panose="020F0502020204030204" pitchFamily="34" charset="0"/>
                    <a:ea typeface="Cambria Math" panose="02040503050406030204" pitchFamily="18" charset="0"/>
                    <a:cs typeface="Calibri" panose="020F0502020204030204" pitchFamily="34" charset="0"/>
                  </a:rPr>
                  <a:t> will materialize if </a:t>
                </a:r>
                <a14:m>
                  <m:oMath xmlns:m="http://schemas.openxmlformats.org/officeDocument/2006/math">
                    <m:r>
                      <a:rPr lang="en-US" i="1">
                        <a:latin typeface="Cambria Math" panose="02040503050406030204" pitchFamily="18" charset="0"/>
                        <a:ea typeface="Cambria Math" panose="02040503050406030204" pitchFamily="18" charset="0"/>
                        <a:cs typeface="Calibri" panose="020F0502020204030204" pitchFamily="34" charset="0"/>
                      </a:rPr>
                      <m:t>𝐻</m:t>
                    </m:r>
                  </m:oMath>
                </a14:m>
                <a:r>
                  <a:rPr lang="en-US" dirty="0">
                    <a:latin typeface="Calibri" panose="020F0502020204030204" pitchFamily="34" charset="0"/>
                    <a:ea typeface="Cambria Math" panose="02040503050406030204" pitchFamily="18" charset="0"/>
                    <a:cs typeface="Calibri" panose="020F0502020204030204" pitchFamily="34" charset="0"/>
                  </a:rPr>
                  <a:t> is true.</a:t>
                </a:r>
              </a:p>
              <a:p>
                <a:pPr marL="82550" indent="0">
                  <a:buNone/>
                </a:pPr>
                <a:endParaRPr lang="en-US" i="1" dirty="0">
                  <a:latin typeface="Cambria Math" panose="02040503050406030204" pitchFamily="18" charset="0"/>
                  <a:ea typeface="Cambria Math" panose="02040503050406030204" pitchFamily="18" charset="0"/>
                  <a:cs typeface="Calibri" panose="020F0502020204030204" pitchFamily="34" charset="0"/>
                </a:endParaRPr>
              </a:p>
              <a:p>
                <a:pPr marL="82550" indent="0">
                  <a:buNone/>
                </a:pPr>
                <a14:m>
                  <m:oMath xmlns:m="http://schemas.openxmlformats.org/officeDocument/2006/math">
                    <m:r>
                      <a:rPr lang="en-US" i="1">
                        <a:latin typeface="Cambria Math" panose="02040503050406030204" pitchFamily="18" charset="0"/>
                        <a:ea typeface="Cambria Math" panose="02040503050406030204" pitchFamily="18" charset="0"/>
                        <a:cs typeface="Calibri" panose="020F0502020204030204" pitchFamily="34" charset="0"/>
                      </a:rPr>
                      <m:t>𝑃</m:t>
                    </m:r>
                    <m:r>
                      <a:rPr lang="en-US" i="1">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𝐻</m:t>
                    </m:r>
                    <m:r>
                      <a:rPr lang="en-US" i="1">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𝑒</m:t>
                    </m:r>
                    <m:r>
                      <a:rPr lang="en-US" i="1">
                        <a:latin typeface="Cambria Math" panose="02040503050406030204" pitchFamily="18" charset="0"/>
                        <a:ea typeface="Cambria Math" panose="02040503050406030204" pitchFamily="18" charset="0"/>
                        <a:cs typeface="Calibri" panose="020F0502020204030204" pitchFamily="34" charset="0"/>
                      </a:rPr>
                      <m:t>) </m:t>
                    </m:r>
                  </m:oMath>
                </a14:m>
                <a:r>
                  <a:rPr lang="en-US" dirty="0">
                    <a:latin typeface="Calibri" panose="020F0502020204030204" pitchFamily="34" charset="0"/>
                    <a:ea typeface="Cambria Math" panose="02040503050406030204" pitchFamily="18" charset="0"/>
                    <a:cs typeface="Calibri" panose="020F0502020204030204" pitchFamily="34" charset="0"/>
                  </a:rPr>
                  <a:t>is sometimes called the posterior probability (or simply posterior), and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𝑃</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𝐻</m:t>
                    </m:r>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is called the prior probability (or prior).</a:t>
                </a:r>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579"/>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a:t>
            </a:r>
            <a:endParaRPr sz="900" dirty="0">
              <a:latin typeface="Calibri"/>
              <a:ea typeface="Calibri"/>
              <a:cs typeface="Calibri"/>
              <a:sym typeface="Calibri"/>
            </a:endParaRPr>
          </a:p>
        </p:txBody>
      </p:sp>
    </p:spTree>
    <p:extLst>
      <p:ext uri="{BB962C8B-B14F-4D97-AF65-F5344CB8AC3E}">
        <p14:creationId xmlns:p14="http://schemas.microsoft.com/office/powerpoint/2010/main" val="164302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3A4B-3FC8-4ADB-81A5-BE419C556586}"/>
              </a:ext>
            </a:extLst>
          </p:cNvPr>
          <p:cNvSpPr>
            <a:spLocks noGrp="1"/>
          </p:cNvSpPr>
          <p:nvPr>
            <p:ph type="title"/>
          </p:nvPr>
        </p:nvSpPr>
        <p:spPr/>
        <p:txBody>
          <a:bodyPr/>
          <a:lstStyle/>
          <a:p>
            <a:r>
              <a:rPr lang="en-US" dirty="0"/>
              <a:t>You may equate joint probabilities to arrive at </a:t>
            </a:r>
            <a:r>
              <a:rPr lang="en-US" dirty="0" err="1"/>
              <a:t>Baye’s</a:t>
            </a:r>
            <a:r>
              <a:rPr lang="en-US" dirty="0"/>
              <a:t> rule</a:t>
            </a:r>
          </a:p>
        </p:txBody>
      </p:sp>
      <p:sp>
        <p:nvSpPr>
          <p:cNvPr id="3" name="Text Placeholder 2">
            <a:extLst>
              <a:ext uri="{FF2B5EF4-FFF2-40B4-BE49-F238E27FC236}">
                <a16:creationId xmlns:a16="http://schemas.microsoft.com/office/drawing/2014/main" id="{7E233DA6-DD6F-4AB4-A19B-CA66163E5C06}"/>
              </a:ext>
            </a:extLst>
          </p:cNvPr>
          <p:cNvSpPr>
            <a:spLocks noGrp="1"/>
          </p:cNvSpPr>
          <p:nvPr>
            <p:ph type="body" idx="1"/>
          </p:nvPr>
        </p:nvSpPr>
        <p:spPr>
          <a:xfrm>
            <a:off x="346333" y="1707370"/>
            <a:ext cx="9467333" cy="5061333"/>
          </a:xfrm>
        </p:spPr>
        <p:txBody>
          <a:bodyPr/>
          <a:lstStyle/>
          <a:p>
            <a:r>
              <a:rPr lang="en-US" dirty="0"/>
              <a:t>P(A|B) • P(B) = P(A and B)</a:t>
            </a:r>
          </a:p>
          <a:p>
            <a:endParaRPr lang="en-US" dirty="0"/>
          </a:p>
          <a:p>
            <a:r>
              <a:rPr lang="en-US" dirty="0"/>
              <a:t>P(B|A) • P(A) = P(B and A)</a:t>
            </a:r>
          </a:p>
          <a:p>
            <a:endParaRPr lang="en-US" dirty="0"/>
          </a:p>
          <a:p>
            <a:r>
              <a:rPr lang="en-US" dirty="0"/>
              <a:t>P(A and B) = P(B and A)</a:t>
            </a:r>
          </a:p>
          <a:p>
            <a:endParaRPr lang="en-US" dirty="0"/>
          </a:p>
          <a:p>
            <a:pPr lvl="1"/>
            <a:r>
              <a:rPr lang="en-US" dirty="0"/>
              <a:t>Substitute both sides</a:t>
            </a:r>
          </a:p>
          <a:p>
            <a:endParaRPr lang="en-US" dirty="0"/>
          </a:p>
          <a:p>
            <a:r>
              <a:rPr lang="en-US" dirty="0"/>
              <a:t>P(A|B) • P(B) = P(B|A) • P(A) </a:t>
            </a:r>
          </a:p>
          <a:p>
            <a:pPr lvl="1"/>
            <a:r>
              <a:rPr lang="en-US" dirty="0"/>
              <a:t>Assuming that P(B) is nonzero,</a:t>
            </a:r>
          </a:p>
          <a:p>
            <a:endParaRPr lang="en-US" dirty="0"/>
          </a:p>
          <a:p>
            <a:r>
              <a:rPr lang="en-US" dirty="0"/>
              <a:t>P(A|B) = P(B|A) • P(A) / P(B)</a:t>
            </a:r>
          </a:p>
        </p:txBody>
      </p:sp>
      <p:pic>
        <p:nvPicPr>
          <p:cNvPr id="5" name="Picture 4">
            <a:extLst>
              <a:ext uri="{FF2B5EF4-FFF2-40B4-BE49-F238E27FC236}">
                <a16:creationId xmlns:a16="http://schemas.microsoft.com/office/drawing/2014/main" id="{43B81A7E-48B3-47BD-9218-5BEBD776630E}"/>
              </a:ext>
            </a:extLst>
          </p:cNvPr>
          <p:cNvPicPr>
            <a:picLocks noChangeAspect="1"/>
          </p:cNvPicPr>
          <p:nvPr/>
        </p:nvPicPr>
        <p:blipFill>
          <a:blip r:embed="rId2"/>
          <a:stretch>
            <a:fillRect/>
          </a:stretch>
        </p:blipFill>
        <p:spPr>
          <a:xfrm>
            <a:off x="6137275" y="2860862"/>
            <a:ext cx="3143250" cy="2019300"/>
          </a:xfrm>
          <a:prstGeom prst="rect">
            <a:avLst/>
          </a:prstGeom>
        </p:spPr>
      </p:pic>
      <p:sp>
        <p:nvSpPr>
          <p:cNvPr id="6" name="Google Shape;597;p77">
            <a:extLst>
              <a:ext uri="{FF2B5EF4-FFF2-40B4-BE49-F238E27FC236}">
                <a16:creationId xmlns:a16="http://schemas.microsoft.com/office/drawing/2014/main" id="{7B238A69-BED3-42C0-9029-C12A242BD3E7}"/>
              </a:ext>
            </a:extLst>
          </p:cNvPr>
          <p:cNvSpPr txBox="1"/>
          <p:nvPr/>
        </p:nvSpPr>
        <p:spPr>
          <a:xfrm>
            <a:off x="8109835" y="4918353"/>
            <a:ext cx="117069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wikipedia</a:t>
            </a:r>
            <a:endParaRPr sz="900" dirty="0">
              <a:latin typeface="Calibri"/>
              <a:ea typeface="Calibri"/>
              <a:cs typeface="Calibri"/>
              <a:sym typeface="Calibri"/>
            </a:endParaRPr>
          </a:p>
        </p:txBody>
      </p:sp>
    </p:spTree>
    <p:extLst>
      <p:ext uri="{BB962C8B-B14F-4D97-AF65-F5344CB8AC3E}">
        <p14:creationId xmlns:p14="http://schemas.microsoft.com/office/powerpoint/2010/main" val="4253215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36BFEE-476E-75C2-6148-EE08BB68411F}"/>
              </a:ext>
            </a:extLst>
          </p:cNvPr>
          <p:cNvPicPr>
            <a:picLocks noChangeAspect="1"/>
          </p:cNvPicPr>
          <p:nvPr/>
        </p:nvPicPr>
        <p:blipFill>
          <a:blip r:embed="rId2"/>
          <a:stretch>
            <a:fillRect/>
          </a:stretch>
        </p:blipFill>
        <p:spPr>
          <a:xfrm>
            <a:off x="334224" y="2823265"/>
            <a:ext cx="9479442" cy="3501415"/>
          </a:xfrm>
          <a:prstGeom prst="rect">
            <a:avLst/>
          </a:prstGeom>
        </p:spPr>
      </p:pic>
      <p:sp>
        <p:nvSpPr>
          <p:cNvPr id="2" name="Title 1">
            <a:extLst>
              <a:ext uri="{FF2B5EF4-FFF2-40B4-BE49-F238E27FC236}">
                <a16:creationId xmlns:a16="http://schemas.microsoft.com/office/drawing/2014/main" id="{ACD03A4B-3FC8-4ADB-81A5-BE419C556586}"/>
              </a:ext>
            </a:extLst>
          </p:cNvPr>
          <p:cNvSpPr>
            <a:spLocks noGrp="1"/>
          </p:cNvSpPr>
          <p:nvPr>
            <p:ph type="title"/>
          </p:nvPr>
        </p:nvSpPr>
        <p:spPr/>
        <p:txBody>
          <a:bodyPr/>
          <a:lstStyle/>
          <a:p>
            <a:r>
              <a:rPr lang="en-US" dirty="0"/>
              <a:t>The boy who cried wolf (I)</a:t>
            </a:r>
          </a:p>
        </p:txBody>
      </p:sp>
      <p:pic>
        <p:nvPicPr>
          <p:cNvPr id="5" name="Picture 4">
            <a:extLst>
              <a:ext uri="{FF2B5EF4-FFF2-40B4-BE49-F238E27FC236}">
                <a16:creationId xmlns:a16="http://schemas.microsoft.com/office/drawing/2014/main" id="{B2B77BD0-E823-DD44-B9A6-EB0BF096A82A}"/>
              </a:ext>
            </a:extLst>
          </p:cNvPr>
          <p:cNvPicPr>
            <a:picLocks noChangeAspect="1"/>
          </p:cNvPicPr>
          <p:nvPr/>
        </p:nvPicPr>
        <p:blipFill>
          <a:blip r:embed="rId3"/>
          <a:stretch>
            <a:fillRect/>
          </a:stretch>
        </p:blipFill>
        <p:spPr>
          <a:xfrm>
            <a:off x="7397612" y="1083462"/>
            <a:ext cx="2046306" cy="1660599"/>
          </a:xfrm>
          <a:prstGeom prst="rect">
            <a:avLst/>
          </a:prstGeom>
        </p:spPr>
      </p:pic>
      <p:sp>
        <p:nvSpPr>
          <p:cNvPr id="6" name="Google Shape;597;p77">
            <a:extLst>
              <a:ext uri="{FF2B5EF4-FFF2-40B4-BE49-F238E27FC236}">
                <a16:creationId xmlns:a16="http://schemas.microsoft.com/office/drawing/2014/main" id="{2633BBE6-6B9D-8948-A3BD-6865EE91F3CC}"/>
              </a:ext>
            </a:extLst>
          </p:cNvPr>
          <p:cNvSpPr txBox="1"/>
          <p:nvPr/>
        </p:nvSpPr>
        <p:spPr>
          <a:xfrm>
            <a:off x="7724399" y="2744061"/>
            <a:ext cx="1719519"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Francis Barlow; </a:t>
            </a:r>
            <a:r>
              <a:rPr lang="en-US" sz="900" dirty="0" err="1">
                <a:latin typeface="Calibri"/>
                <a:ea typeface="Calibri"/>
                <a:cs typeface="Calibri"/>
                <a:sym typeface="Calibri"/>
              </a:rPr>
              <a:t>wikipedia</a:t>
            </a:r>
            <a:endParaRPr sz="900" dirty="0">
              <a:latin typeface="Calibri"/>
              <a:ea typeface="Calibri"/>
              <a:cs typeface="Calibri"/>
              <a:sym typeface="Calibri"/>
            </a:endParaRPr>
          </a:p>
        </p:txBody>
      </p:sp>
    </p:spTree>
    <p:extLst>
      <p:ext uri="{BB962C8B-B14F-4D97-AF65-F5344CB8AC3E}">
        <p14:creationId xmlns:p14="http://schemas.microsoft.com/office/powerpoint/2010/main" val="35582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3A4B-3FC8-4ADB-81A5-BE419C556586}"/>
              </a:ext>
            </a:extLst>
          </p:cNvPr>
          <p:cNvSpPr>
            <a:spLocks noGrp="1"/>
          </p:cNvSpPr>
          <p:nvPr>
            <p:ph type="title"/>
          </p:nvPr>
        </p:nvSpPr>
        <p:spPr/>
        <p:txBody>
          <a:bodyPr/>
          <a:lstStyle/>
          <a:p>
            <a:r>
              <a:rPr lang="en-US" dirty="0"/>
              <a:t>The boy who cried wolf (II)</a:t>
            </a:r>
          </a:p>
        </p:txBody>
      </p:sp>
      <p:sp>
        <p:nvSpPr>
          <p:cNvPr id="3" name="Text Placeholder 2">
            <a:extLst>
              <a:ext uri="{FF2B5EF4-FFF2-40B4-BE49-F238E27FC236}">
                <a16:creationId xmlns:a16="http://schemas.microsoft.com/office/drawing/2014/main" id="{7E233DA6-DD6F-4AB4-A19B-CA66163E5C06}"/>
              </a:ext>
            </a:extLst>
          </p:cNvPr>
          <p:cNvSpPr>
            <a:spLocks noGrp="1"/>
          </p:cNvSpPr>
          <p:nvPr>
            <p:ph type="body" idx="1"/>
          </p:nvPr>
        </p:nvSpPr>
        <p:spPr>
          <a:xfrm>
            <a:off x="346333" y="1707370"/>
            <a:ext cx="9467333" cy="5061333"/>
          </a:xfrm>
        </p:spPr>
        <p:txBody>
          <a:bodyPr anchor="ctr"/>
          <a:lstStyle/>
          <a:p>
            <a:r>
              <a:rPr lang="en-US" dirty="0"/>
              <a:t>Let W = there is a wolf.</a:t>
            </a:r>
          </a:p>
          <a:p>
            <a:r>
              <a:rPr lang="en-US" dirty="0"/>
              <a:t>Let SB = there is a screaming boy.</a:t>
            </a:r>
          </a:p>
          <a:p>
            <a:endParaRPr lang="en-US" dirty="0"/>
          </a:p>
          <a:p>
            <a:r>
              <a:rPr lang="en-US" dirty="0"/>
              <a:t>What does P(SB|W) represent?</a:t>
            </a:r>
          </a:p>
          <a:p>
            <a:r>
              <a:rPr lang="en-US" dirty="0"/>
              <a:t>What does P(W|SB) represent?</a:t>
            </a:r>
          </a:p>
          <a:p>
            <a:pPr marL="82550" indent="0">
              <a:buNone/>
            </a:pPr>
            <a:endParaRPr lang="en-US" dirty="0"/>
          </a:p>
          <a:p>
            <a:r>
              <a:rPr lang="en-US" dirty="0"/>
              <a:t>P(SB|W) • P(W) = P(SB and W)</a:t>
            </a:r>
          </a:p>
          <a:p>
            <a:r>
              <a:rPr lang="en-US" dirty="0"/>
              <a:t>P(W and SB) = P(W|SB) • P(SB)</a:t>
            </a:r>
          </a:p>
          <a:p>
            <a:endParaRPr lang="en-US" dirty="0"/>
          </a:p>
          <a:p>
            <a:r>
              <a:rPr lang="en-US" dirty="0"/>
              <a:t>P(W|SB) =P(SB|W) • P(W) / P(SB)</a:t>
            </a:r>
          </a:p>
        </p:txBody>
      </p:sp>
      <p:pic>
        <p:nvPicPr>
          <p:cNvPr id="5" name="Picture 4">
            <a:extLst>
              <a:ext uri="{FF2B5EF4-FFF2-40B4-BE49-F238E27FC236}">
                <a16:creationId xmlns:a16="http://schemas.microsoft.com/office/drawing/2014/main" id="{B2B77BD0-E823-DD44-B9A6-EB0BF096A82A}"/>
              </a:ext>
            </a:extLst>
          </p:cNvPr>
          <p:cNvPicPr>
            <a:picLocks noChangeAspect="1"/>
          </p:cNvPicPr>
          <p:nvPr/>
        </p:nvPicPr>
        <p:blipFill>
          <a:blip r:embed="rId2"/>
          <a:stretch>
            <a:fillRect/>
          </a:stretch>
        </p:blipFill>
        <p:spPr>
          <a:xfrm>
            <a:off x="5322223" y="2290915"/>
            <a:ext cx="4249685" cy="3448665"/>
          </a:xfrm>
          <a:prstGeom prst="rect">
            <a:avLst/>
          </a:prstGeom>
        </p:spPr>
      </p:pic>
      <p:sp>
        <p:nvSpPr>
          <p:cNvPr id="6" name="Google Shape;597;p77">
            <a:extLst>
              <a:ext uri="{FF2B5EF4-FFF2-40B4-BE49-F238E27FC236}">
                <a16:creationId xmlns:a16="http://schemas.microsoft.com/office/drawing/2014/main" id="{2633BBE6-6B9D-8948-A3BD-6865EE91F3CC}"/>
              </a:ext>
            </a:extLst>
          </p:cNvPr>
          <p:cNvSpPr txBox="1"/>
          <p:nvPr/>
        </p:nvSpPr>
        <p:spPr>
          <a:xfrm>
            <a:off x="7561006" y="5704935"/>
            <a:ext cx="1719519"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Francis Barlow; </a:t>
            </a:r>
            <a:r>
              <a:rPr lang="en-US" sz="900" dirty="0" err="1">
                <a:latin typeface="Calibri"/>
                <a:ea typeface="Calibri"/>
                <a:cs typeface="Calibri"/>
                <a:sym typeface="Calibri"/>
              </a:rPr>
              <a:t>wikipedia</a:t>
            </a:r>
            <a:endParaRPr sz="900" dirty="0">
              <a:latin typeface="Calibri"/>
              <a:ea typeface="Calibri"/>
              <a:cs typeface="Calibri"/>
              <a:sym typeface="Calibri"/>
            </a:endParaRPr>
          </a:p>
        </p:txBody>
      </p:sp>
    </p:spTree>
    <p:extLst>
      <p:ext uri="{BB962C8B-B14F-4D97-AF65-F5344CB8AC3E}">
        <p14:creationId xmlns:p14="http://schemas.microsoft.com/office/powerpoint/2010/main" val="4214054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3A4B-3FC8-4ADB-81A5-BE419C556586}"/>
              </a:ext>
            </a:extLst>
          </p:cNvPr>
          <p:cNvSpPr>
            <a:spLocks noGrp="1"/>
          </p:cNvSpPr>
          <p:nvPr>
            <p:ph type="title"/>
          </p:nvPr>
        </p:nvSpPr>
        <p:spPr/>
        <p:txBody>
          <a:bodyPr/>
          <a:lstStyle/>
          <a:p>
            <a:r>
              <a:rPr lang="en-US" dirty="0"/>
              <a:t>The boy who cried wolf (III)</a:t>
            </a:r>
          </a:p>
        </p:txBody>
      </p:sp>
      <p:sp>
        <p:nvSpPr>
          <p:cNvPr id="3" name="Text Placeholder 2">
            <a:extLst>
              <a:ext uri="{FF2B5EF4-FFF2-40B4-BE49-F238E27FC236}">
                <a16:creationId xmlns:a16="http://schemas.microsoft.com/office/drawing/2014/main" id="{7E233DA6-DD6F-4AB4-A19B-CA66163E5C06}"/>
              </a:ext>
            </a:extLst>
          </p:cNvPr>
          <p:cNvSpPr>
            <a:spLocks noGrp="1"/>
          </p:cNvSpPr>
          <p:nvPr>
            <p:ph type="body" idx="1"/>
          </p:nvPr>
        </p:nvSpPr>
        <p:spPr>
          <a:xfrm>
            <a:off x="346333" y="1707370"/>
            <a:ext cx="9467333" cy="5061333"/>
          </a:xfrm>
        </p:spPr>
        <p:txBody>
          <a:bodyPr anchor="ctr"/>
          <a:lstStyle/>
          <a:p>
            <a:r>
              <a:rPr lang="en-US" dirty="0"/>
              <a:t>What happens to P(W|SB) when:</a:t>
            </a:r>
          </a:p>
          <a:p>
            <a:endParaRPr lang="en-US" dirty="0"/>
          </a:p>
          <a:p>
            <a:r>
              <a:rPr lang="en-US" dirty="0"/>
              <a:t>The wolf population decreases?</a:t>
            </a:r>
          </a:p>
          <a:p>
            <a:endParaRPr lang="en-US" dirty="0"/>
          </a:p>
          <a:p>
            <a:r>
              <a:rPr lang="en-US" dirty="0"/>
              <a:t>The boy screams less often?</a:t>
            </a:r>
          </a:p>
        </p:txBody>
      </p:sp>
      <p:pic>
        <p:nvPicPr>
          <p:cNvPr id="4" name="Picture 3">
            <a:extLst>
              <a:ext uri="{FF2B5EF4-FFF2-40B4-BE49-F238E27FC236}">
                <a16:creationId xmlns:a16="http://schemas.microsoft.com/office/drawing/2014/main" id="{61F8A4B4-CD6D-564A-989F-3FFE6E4A25A6}"/>
              </a:ext>
            </a:extLst>
          </p:cNvPr>
          <p:cNvPicPr>
            <a:picLocks noChangeAspect="1"/>
          </p:cNvPicPr>
          <p:nvPr/>
        </p:nvPicPr>
        <p:blipFill>
          <a:blip r:embed="rId2"/>
          <a:stretch>
            <a:fillRect/>
          </a:stretch>
        </p:blipFill>
        <p:spPr>
          <a:xfrm>
            <a:off x="5322223" y="2290915"/>
            <a:ext cx="4249685" cy="3448665"/>
          </a:xfrm>
          <a:prstGeom prst="rect">
            <a:avLst/>
          </a:prstGeom>
        </p:spPr>
      </p:pic>
      <p:sp>
        <p:nvSpPr>
          <p:cNvPr id="5" name="Google Shape;597;p77">
            <a:extLst>
              <a:ext uri="{FF2B5EF4-FFF2-40B4-BE49-F238E27FC236}">
                <a16:creationId xmlns:a16="http://schemas.microsoft.com/office/drawing/2014/main" id="{F91DC876-6F87-1743-9C85-AE10C0A06383}"/>
              </a:ext>
            </a:extLst>
          </p:cNvPr>
          <p:cNvSpPr txBox="1"/>
          <p:nvPr/>
        </p:nvSpPr>
        <p:spPr>
          <a:xfrm>
            <a:off x="7561006" y="5704935"/>
            <a:ext cx="1719519"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Francis Barlow; </a:t>
            </a:r>
            <a:r>
              <a:rPr lang="en-US" sz="900" dirty="0" err="1">
                <a:latin typeface="Calibri"/>
                <a:ea typeface="Calibri"/>
                <a:cs typeface="Calibri"/>
                <a:sym typeface="Calibri"/>
              </a:rPr>
              <a:t>wikipedia</a:t>
            </a:r>
            <a:endParaRPr sz="900" dirty="0">
              <a:latin typeface="Calibri"/>
              <a:ea typeface="Calibri"/>
              <a:cs typeface="Calibri"/>
              <a:sym typeface="Calibri"/>
            </a:endParaRPr>
          </a:p>
        </p:txBody>
      </p:sp>
    </p:spTree>
    <p:extLst>
      <p:ext uri="{BB962C8B-B14F-4D97-AF65-F5344CB8AC3E}">
        <p14:creationId xmlns:p14="http://schemas.microsoft.com/office/powerpoint/2010/main" val="2608537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Positive Predictive Value (PPV)</a:t>
            </a:r>
          </a:p>
        </p:txBody>
      </p:sp>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p:txBody>
          <a:bodyPr anchor="ctr"/>
          <a:lstStyle/>
          <a:p>
            <a:r>
              <a:rPr lang="en-US" dirty="0"/>
              <a:t>PPV of a screening test for a particular condition is the probability that a person has a condition </a:t>
            </a:r>
            <a:r>
              <a:rPr lang="en-US" i="1" dirty="0"/>
              <a:t>given that they have tested positive for it</a:t>
            </a:r>
            <a:r>
              <a:rPr lang="en-US" dirty="0"/>
              <a:t>.</a:t>
            </a:r>
          </a:p>
          <a:p>
            <a:endParaRPr lang="en-US" b="1" dirty="0"/>
          </a:p>
          <a:p>
            <a:r>
              <a:rPr lang="en-US" dirty="0"/>
              <a:t>PPV will be of great interest to patients whose screening test result is positive.</a:t>
            </a:r>
          </a:p>
          <a:p>
            <a:endParaRPr lang="en-US" dirty="0"/>
          </a:p>
          <a:p>
            <a:r>
              <a:rPr lang="en-US" dirty="0"/>
              <a:t>We can use Bayes’ Rule to calculate PPV.</a:t>
            </a:r>
          </a:p>
        </p:txBody>
      </p:sp>
    </p:spTree>
    <p:extLst>
      <p:ext uri="{BB962C8B-B14F-4D97-AF65-F5344CB8AC3E}">
        <p14:creationId xmlns:p14="http://schemas.microsoft.com/office/powerpoint/2010/main" val="216030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definition of probability</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A probability is a numerical parameter signifying the degree of belief in a given proposition under some body of knowledge.</a:t>
            </a:r>
          </a:p>
        </p:txBody>
      </p:sp>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spTree>
    <p:extLst>
      <p:ext uri="{BB962C8B-B14F-4D97-AF65-F5344CB8AC3E}">
        <p14:creationId xmlns:p14="http://schemas.microsoft.com/office/powerpoint/2010/main" val="1663873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Exercise: calculate PPV</a:t>
            </a:r>
          </a:p>
        </p:txBody>
      </p:sp>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p:txBody>
          <a:bodyPr anchor="ctr"/>
          <a:lstStyle/>
          <a:p>
            <a:r>
              <a:rPr lang="en-US" dirty="0"/>
              <a:t>Assuming we have acceptable estimates of:</a:t>
            </a:r>
          </a:p>
          <a:p>
            <a:pPr lvl="1"/>
            <a:r>
              <a:rPr lang="en-US" dirty="0"/>
              <a:t>Test </a:t>
            </a:r>
            <a:r>
              <a:rPr lang="en-US" b="1" dirty="0"/>
              <a:t>sensitivity</a:t>
            </a:r>
            <a:endParaRPr lang="en-US" dirty="0"/>
          </a:p>
          <a:p>
            <a:pPr lvl="2"/>
            <a:r>
              <a:rPr lang="en-US" dirty="0"/>
              <a:t>P(+|sick) = </a:t>
            </a:r>
            <a:r>
              <a:rPr lang="en-US" b="1" i="1" dirty="0"/>
              <a:t>80%</a:t>
            </a:r>
          </a:p>
          <a:p>
            <a:pPr lvl="1"/>
            <a:r>
              <a:rPr lang="en-US" dirty="0"/>
              <a:t>Test </a:t>
            </a:r>
            <a:r>
              <a:rPr lang="en-US" b="1" dirty="0"/>
              <a:t>specificity</a:t>
            </a:r>
          </a:p>
          <a:p>
            <a:pPr lvl="2"/>
            <a:r>
              <a:rPr lang="en-US" dirty="0"/>
              <a:t>P(-|not sick) </a:t>
            </a:r>
            <a:r>
              <a:rPr lang="en-US" b="1" i="1" dirty="0"/>
              <a:t>= 95%</a:t>
            </a:r>
          </a:p>
          <a:p>
            <a:pPr lvl="1"/>
            <a:r>
              <a:rPr lang="en-US" dirty="0"/>
              <a:t>Disease </a:t>
            </a:r>
            <a:r>
              <a:rPr lang="en-US" b="1" dirty="0"/>
              <a:t>prevalence</a:t>
            </a:r>
          </a:p>
          <a:p>
            <a:pPr lvl="2"/>
            <a:r>
              <a:rPr lang="en-US" dirty="0"/>
              <a:t>P(sick) </a:t>
            </a:r>
            <a:r>
              <a:rPr lang="en-US" b="1" i="1" dirty="0"/>
              <a:t>= 10%</a:t>
            </a:r>
          </a:p>
          <a:p>
            <a:endParaRPr lang="en-US" dirty="0"/>
          </a:p>
          <a:p>
            <a:r>
              <a:rPr lang="en-US" dirty="0"/>
              <a:t>Calculate P(sick|+) – the probability that you are sick given that you tested positive.</a:t>
            </a:r>
          </a:p>
        </p:txBody>
      </p:sp>
    </p:spTree>
    <p:extLst>
      <p:ext uri="{BB962C8B-B14F-4D97-AF65-F5344CB8AC3E}">
        <p14:creationId xmlns:p14="http://schemas.microsoft.com/office/powerpoint/2010/main" val="3466085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True and False Positive Rates</a:t>
            </a:r>
          </a:p>
        </p:txBody>
      </p:sp>
      <p:graphicFrame>
        <p:nvGraphicFramePr>
          <p:cNvPr id="9" name="Table 8">
            <a:extLst>
              <a:ext uri="{FF2B5EF4-FFF2-40B4-BE49-F238E27FC236}">
                <a16:creationId xmlns:a16="http://schemas.microsoft.com/office/drawing/2014/main" id="{5AECA6ED-3885-42E7-8D05-6B99652CFC0E}"/>
              </a:ext>
            </a:extLst>
          </p:cNvPr>
          <p:cNvGraphicFramePr>
            <a:graphicFrameLocks noGrp="1"/>
          </p:cNvGraphicFramePr>
          <p:nvPr>
            <p:extLst>
              <p:ext uri="{D42A27DB-BD31-4B8C-83A1-F6EECF244321}">
                <p14:modId xmlns:p14="http://schemas.microsoft.com/office/powerpoint/2010/main" val="2669768406"/>
              </p:ext>
            </p:extLst>
          </p:nvPr>
        </p:nvGraphicFramePr>
        <p:xfrm>
          <a:off x="1600258" y="1848614"/>
          <a:ext cx="6959484" cy="4772904"/>
        </p:xfrm>
        <a:graphic>
          <a:graphicData uri="http://schemas.openxmlformats.org/drawingml/2006/table">
            <a:tbl>
              <a:tblPr firstRow="1" bandRow="1">
                <a:tableStyleId>{D9591F34-6BE0-48BB-932A-1E305F9E1863}</a:tableStyleId>
              </a:tblPr>
              <a:tblGrid>
                <a:gridCol w="2319828">
                  <a:extLst>
                    <a:ext uri="{9D8B030D-6E8A-4147-A177-3AD203B41FA5}">
                      <a16:colId xmlns:a16="http://schemas.microsoft.com/office/drawing/2014/main" val="4027023229"/>
                    </a:ext>
                  </a:extLst>
                </a:gridCol>
                <a:gridCol w="2319828">
                  <a:extLst>
                    <a:ext uri="{9D8B030D-6E8A-4147-A177-3AD203B41FA5}">
                      <a16:colId xmlns:a16="http://schemas.microsoft.com/office/drawing/2014/main" val="2762929078"/>
                    </a:ext>
                  </a:extLst>
                </a:gridCol>
                <a:gridCol w="2319828">
                  <a:extLst>
                    <a:ext uri="{9D8B030D-6E8A-4147-A177-3AD203B41FA5}">
                      <a16:colId xmlns:a16="http://schemas.microsoft.com/office/drawing/2014/main" val="3161853440"/>
                    </a:ext>
                  </a:extLst>
                </a:gridCol>
              </a:tblGrid>
              <a:tr h="1590968">
                <a:tc>
                  <a:txBody>
                    <a:bodyPr/>
                    <a:lstStyle/>
                    <a:p>
                      <a:pPr algn="ctr"/>
                      <a:endParaRPr lang="en-US" sz="3600" dirty="0"/>
                    </a:p>
                  </a:txBody>
                  <a:tcPr anchor="ctr"/>
                </a:tc>
                <a:tc>
                  <a:txBody>
                    <a:bodyPr/>
                    <a:lstStyle/>
                    <a:p>
                      <a:pPr algn="ctr"/>
                      <a:r>
                        <a:rPr lang="en-US" sz="3600" dirty="0"/>
                        <a:t>Sick</a:t>
                      </a:r>
                    </a:p>
                  </a:txBody>
                  <a:tcPr anchor="ctr"/>
                </a:tc>
                <a:tc>
                  <a:txBody>
                    <a:bodyPr/>
                    <a:lstStyle/>
                    <a:p>
                      <a:pPr algn="ctr"/>
                      <a:r>
                        <a:rPr lang="en-US" sz="3600" dirty="0"/>
                        <a:t>Not Sick</a:t>
                      </a:r>
                    </a:p>
                  </a:txBody>
                  <a:tcPr anchor="ctr"/>
                </a:tc>
                <a:extLst>
                  <a:ext uri="{0D108BD9-81ED-4DB2-BD59-A6C34878D82A}">
                    <a16:rowId xmlns:a16="http://schemas.microsoft.com/office/drawing/2014/main" val="1678460661"/>
                  </a:ext>
                </a:extLst>
              </a:tr>
              <a:tr h="1590968">
                <a:tc>
                  <a:txBody>
                    <a:bodyPr/>
                    <a:lstStyle/>
                    <a:p>
                      <a:pPr algn="ctr"/>
                      <a:r>
                        <a:rPr lang="en-US" sz="3600" dirty="0"/>
                        <a:t>Positive</a:t>
                      </a:r>
                    </a:p>
                  </a:txBody>
                  <a:tcPr anchor="ctr"/>
                </a:tc>
                <a:tc>
                  <a:txBody>
                    <a:bodyPr/>
                    <a:lstStyle/>
                    <a:p>
                      <a:pPr algn="ctr"/>
                      <a:r>
                        <a:rPr lang="en-US" sz="3600" dirty="0"/>
                        <a:t>A</a:t>
                      </a:r>
                    </a:p>
                  </a:txBody>
                  <a:tcPr anchor="ctr"/>
                </a:tc>
                <a:tc>
                  <a:txBody>
                    <a:bodyPr/>
                    <a:lstStyle/>
                    <a:p>
                      <a:pPr algn="ctr"/>
                      <a:r>
                        <a:rPr lang="en-US" sz="3600" dirty="0"/>
                        <a:t>B</a:t>
                      </a:r>
                    </a:p>
                  </a:txBody>
                  <a:tcPr anchor="ctr"/>
                </a:tc>
                <a:extLst>
                  <a:ext uri="{0D108BD9-81ED-4DB2-BD59-A6C34878D82A}">
                    <a16:rowId xmlns:a16="http://schemas.microsoft.com/office/drawing/2014/main" val="866174449"/>
                  </a:ext>
                </a:extLst>
              </a:tr>
              <a:tr h="1590968">
                <a:tc>
                  <a:txBody>
                    <a:bodyPr/>
                    <a:lstStyle/>
                    <a:p>
                      <a:pPr algn="ctr"/>
                      <a:r>
                        <a:rPr lang="en-US" sz="3600" dirty="0"/>
                        <a:t>Negative</a:t>
                      </a:r>
                    </a:p>
                  </a:txBody>
                  <a:tcPr anchor="ctr"/>
                </a:tc>
                <a:tc>
                  <a:txBody>
                    <a:bodyPr/>
                    <a:lstStyle/>
                    <a:p>
                      <a:pPr algn="ctr"/>
                      <a:r>
                        <a:rPr lang="en-US" sz="3600" dirty="0"/>
                        <a:t>C</a:t>
                      </a:r>
                    </a:p>
                  </a:txBody>
                  <a:tcPr anchor="ctr"/>
                </a:tc>
                <a:tc>
                  <a:txBody>
                    <a:bodyPr/>
                    <a:lstStyle/>
                    <a:p>
                      <a:pPr algn="ctr"/>
                      <a:r>
                        <a:rPr lang="en-US" sz="3600" dirty="0"/>
                        <a:t>D</a:t>
                      </a:r>
                    </a:p>
                  </a:txBody>
                  <a:tcPr anchor="ctr"/>
                </a:tc>
                <a:extLst>
                  <a:ext uri="{0D108BD9-81ED-4DB2-BD59-A6C34878D82A}">
                    <a16:rowId xmlns:a16="http://schemas.microsoft.com/office/drawing/2014/main" val="4231311038"/>
                  </a:ext>
                </a:extLst>
              </a:tr>
            </a:tbl>
          </a:graphicData>
        </a:graphic>
      </p:graphicFrame>
    </p:spTree>
    <p:extLst>
      <p:ext uri="{BB962C8B-B14F-4D97-AF65-F5344CB8AC3E}">
        <p14:creationId xmlns:p14="http://schemas.microsoft.com/office/powerpoint/2010/main" val="1231798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True and False Positive Rates</a:t>
            </a:r>
          </a:p>
        </p:txBody>
      </p:sp>
      <p:graphicFrame>
        <p:nvGraphicFramePr>
          <p:cNvPr id="9" name="Table 8">
            <a:extLst>
              <a:ext uri="{FF2B5EF4-FFF2-40B4-BE49-F238E27FC236}">
                <a16:creationId xmlns:a16="http://schemas.microsoft.com/office/drawing/2014/main" id="{5AECA6ED-3885-42E7-8D05-6B99652CFC0E}"/>
              </a:ext>
            </a:extLst>
          </p:cNvPr>
          <p:cNvGraphicFramePr>
            <a:graphicFrameLocks noGrp="1"/>
          </p:cNvGraphicFramePr>
          <p:nvPr>
            <p:extLst>
              <p:ext uri="{D42A27DB-BD31-4B8C-83A1-F6EECF244321}">
                <p14:modId xmlns:p14="http://schemas.microsoft.com/office/powerpoint/2010/main" val="3378781306"/>
              </p:ext>
            </p:extLst>
          </p:nvPr>
        </p:nvGraphicFramePr>
        <p:xfrm>
          <a:off x="659874" y="2031494"/>
          <a:ext cx="1880769" cy="1712169"/>
        </p:xfrm>
        <a:graphic>
          <a:graphicData uri="http://schemas.openxmlformats.org/drawingml/2006/table">
            <a:tbl>
              <a:tblPr firstRow="1" bandRow="1">
                <a:tableStyleId>{D9591F34-6BE0-48BB-932A-1E305F9E1863}</a:tableStyleId>
              </a:tblPr>
              <a:tblGrid>
                <a:gridCol w="626923">
                  <a:extLst>
                    <a:ext uri="{9D8B030D-6E8A-4147-A177-3AD203B41FA5}">
                      <a16:colId xmlns:a16="http://schemas.microsoft.com/office/drawing/2014/main" val="4027023229"/>
                    </a:ext>
                  </a:extLst>
                </a:gridCol>
                <a:gridCol w="626923">
                  <a:extLst>
                    <a:ext uri="{9D8B030D-6E8A-4147-A177-3AD203B41FA5}">
                      <a16:colId xmlns:a16="http://schemas.microsoft.com/office/drawing/2014/main" val="2762929078"/>
                    </a:ext>
                  </a:extLst>
                </a:gridCol>
                <a:gridCol w="626923">
                  <a:extLst>
                    <a:ext uri="{9D8B030D-6E8A-4147-A177-3AD203B41FA5}">
                      <a16:colId xmlns:a16="http://schemas.microsoft.com/office/drawing/2014/main" val="3161853440"/>
                    </a:ext>
                  </a:extLst>
                </a:gridCol>
              </a:tblGrid>
              <a:tr h="570723">
                <a:tc>
                  <a:txBody>
                    <a:bodyPr/>
                    <a:lstStyle/>
                    <a:p>
                      <a:pPr algn="ctr"/>
                      <a:endParaRPr lang="en-US" sz="700" dirty="0"/>
                    </a:p>
                  </a:txBody>
                  <a:tcPr marL="75493" marR="75493" marT="37746" marB="37746" anchor="ctr"/>
                </a:tc>
                <a:tc>
                  <a:txBody>
                    <a:bodyPr/>
                    <a:lstStyle/>
                    <a:p>
                      <a:pPr algn="ctr"/>
                      <a:r>
                        <a:rPr lang="en-US" sz="700" dirty="0"/>
                        <a:t>Sick</a:t>
                      </a:r>
                    </a:p>
                  </a:txBody>
                  <a:tcPr marL="75493" marR="75493" marT="37746" marB="37746" anchor="ctr"/>
                </a:tc>
                <a:tc>
                  <a:txBody>
                    <a:bodyPr/>
                    <a:lstStyle/>
                    <a:p>
                      <a:pPr algn="ctr"/>
                      <a:r>
                        <a:rPr lang="en-US" sz="700" dirty="0"/>
                        <a:t>Not Sick</a:t>
                      </a:r>
                    </a:p>
                  </a:txBody>
                  <a:tcPr marL="75493" marR="75493" marT="37746" marB="37746" anchor="ctr"/>
                </a:tc>
                <a:extLst>
                  <a:ext uri="{0D108BD9-81ED-4DB2-BD59-A6C34878D82A}">
                    <a16:rowId xmlns:a16="http://schemas.microsoft.com/office/drawing/2014/main" val="1678460661"/>
                  </a:ext>
                </a:extLst>
              </a:tr>
              <a:tr h="570723">
                <a:tc>
                  <a:txBody>
                    <a:bodyPr/>
                    <a:lstStyle/>
                    <a:p>
                      <a:pPr algn="ctr"/>
                      <a:r>
                        <a:rPr lang="en-US" sz="700" dirty="0"/>
                        <a:t>Positive</a:t>
                      </a:r>
                    </a:p>
                  </a:txBody>
                  <a:tcPr marL="75493" marR="75493" marT="37746" marB="37746" anchor="ctr"/>
                </a:tc>
                <a:tc>
                  <a:txBody>
                    <a:bodyPr/>
                    <a:lstStyle/>
                    <a:p>
                      <a:pPr algn="ctr"/>
                      <a:r>
                        <a:rPr lang="en-US" sz="700" dirty="0"/>
                        <a:t>A</a:t>
                      </a:r>
                    </a:p>
                  </a:txBody>
                  <a:tcPr marL="75493" marR="75493" marT="37746" marB="37746" anchor="ctr"/>
                </a:tc>
                <a:tc>
                  <a:txBody>
                    <a:bodyPr/>
                    <a:lstStyle/>
                    <a:p>
                      <a:pPr algn="ctr"/>
                      <a:r>
                        <a:rPr lang="en-US" sz="700" dirty="0"/>
                        <a:t>B</a:t>
                      </a:r>
                    </a:p>
                  </a:txBody>
                  <a:tcPr marL="75493" marR="75493" marT="37746" marB="37746" anchor="ctr"/>
                </a:tc>
                <a:extLst>
                  <a:ext uri="{0D108BD9-81ED-4DB2-BD59-A6C34878D82A}">
                    <a16:rowId xmlns:a16="http://schemas.microsoft.com/office/drawing/2014/main" val="866174449"/>
                  </a:ext>
                </a:extLst>
              </a:tr>
              <a:tr h="570723">
                <a:tc>
                  <a:txBody>
                    <a:bodyPr/>
                    <a:lstStyle/>
                    <a:p>
                      <a:pPr algn="ctr"/>
                      <a:r>
                        <a:rPr lang="en-US" sz="700" dirty="0"/>
                        <a:t>Negative</a:t>
                      </a:r>
                    </a:p>
                  </a:txBody>
                  <a:tcPr marL="75493" marR="75493" marT="37746" marB="37746" anchor="ctr"/>
                </a:tc>
                <a:tc>
                  <a:txBody>
                    <a:bodyPr/>
                    <a:lstStyle/>
                    <a:p>
                      <a:pPr algn="ctr"/>
                      <a:r>
                        <a:rPr lang="en-US" sz="700" dirty="0"/>
                        <a:t>C</a:t>
                      </a:r>
                    </a:p>
                  </a:txBody>
                  <a:tcPr marL="75493" marR="75493" marT="37746" marB="37746" anchor="ctr"/>
                </a:tc>
                <a:tc>
                  <a:txBody>
                    <a:bodyPr/>
                    <a:lstStyle/>
                    <a:p>
                      <a:pPr algn="ctr"/>
                      <a:r>
                        <a:rPr lang="en-US" sz="700" dirty="0"/>
                        <a:t>D</a:t>
                      </a:r>
                    </a:p>
                  </a:txBody>
                  <a:tcPr marL="75493" marR="75493" marT="37746" marB="37746" anchor="ctr"/>
                </a:tc>
                <a:extLst>
                  <a:ext uri="{0D108BD9-81ED-4DB2-BD59-A6C34878D82A}">
                    <a16:rowId xmlns:a16="http://schemas.microsoft.com/office/drawing/2014/main" val="4231311038"/>
                  </a:ext>
                </a:extLst>
              </a:tr>
            </a:tbl>
          </a:graphicData>
        </a:graphic>
      </p:graphicFrame>
      <p:graphicFrame>
        <p:nvGraphicFramePr>
          <p:cNvPr id="3" name="Table 2">
            <a:extLst>
              <a:ext uri="{FF2B5EF4-FFF2-40B4-BE49-F238E27FC236}">
                <a16:creationId xmlns:a16="http://schemas.microsoft.com/office/drawing/2014/main" id="{01E66283-783B-4DFE-985C-4711A262FE36}"/>
              </a:ext>
            </a:extLst>
          </p:cNvPr>
          <p:cNvGraphicFramePr>
            <a:graphicFrameLocks noGrp="1"/>
          </p:cNvGraphicFramePr>
          <p:nvPr>
            <p:extLst>
              <p:ext uri="{D42A27DB-BD31-4B8C-83A1-F6EECF244321}">
                <p14:modId xmlns:p14="http://schemas.microsoft.com/office/powerpoint/2010/main" val="1205781243"/>
              </p:ext>
            </p:extLst>
          </p:nvPr>
        </p:nvGraphicFramePr>
        <p:xfrm>
          <a:off x="2726792" y="2031494"/>
          <a:ext cx="6773334" cy="4747680"/>
        </p:xfrm>
        <a:graphic>
          <a:graphicData uri="http://schemas.openxmlformats.org/drawingml/2006/table">
            <a:tbl>
              <a:tblPr firstRow="1" bandRow="1">
                <a:tableStyleId>{D9591F34-6BE0-48BB-932A-1E305F9E1863}</a:tableStyleId>
              </a:tblPr>
              <a:tblGrid>
                <a:gridCol w="3386667">
                  <a:extLst>
                    <a:ext uri="{9D8B030D-6E8A-4147-A177-3AD203B41FA5}">
                      <a16:colId xmlns:a16="http://schemas.microsoft.com/office/drawing/2014/main" val="3597659834"/>
                    </a:ext>
                  </a:extLst>
                </a:gridCol>
                <a:gridCol w="3386667">
                  <a:extLst>
                    <a:ext uri="{9D8B030D-6E8A-4147-A177-3AD203B41FA5}">
                      <a16:colId xmlns:a16="http://schemas.microsoft.com/office/drawing/2014/main" val="3575423695"/>
                    </a:ext>
                  </a:extLst>
                </a:gridCol>
              </a:tblGrid>
              <a:tr h="678240">
                <a:tc>
                  <a:txBody>
                    <a:bodyPr/>
                    <a:lstStyle/>
                    <a:p>
                      <a:r>
                        <a:rPr lang="en-US" dirty="0"/>
                        <a:t>Positive Rate</a:t>
                      </a:r>
                    </a:p>
                  </a:txBody>
                  <a:tcPr/>
                </a:tc>
                <a:tc>
                  <a:txBody>
                    <a:bodyPr/>
                    <a:lstStyle/>
                    <a:p>
                      <a:r>
                        <a:rPr lang="en-US" dirty="0"/>
                        <a:t>A+B</a:t>
                      </a:r>
                    </a:p>
                  </a:txBody>
                  <a:tcPr/>
                </a:tc>
                <a:extLst>
                  <a:ext uri="{0D108BD9-81ED-4DB2-BD59-A6C34878D82A}">
                    <a16:rowId xmlns:a16="http://schemas.microsoft.com/office/drawing/2014/main" val="3494183999"/>
                  </a:ext>
                </a:extLst>
              </a:tr>
              <a:tr h="678240">
                <a:tc>
                  <a:txBody>
                    <a:bodyPr/>
                    <a:lstStyle/>
                    <a:p>
                      <a:r>
                        <a:rPr lang="en-US" dirty="0"/>
                        <a:t>False Positive Rate</a:t>
                      </a:r>
                    </a:p>
                  </a:txBody>
                  <a:tcPr/>
                </a:tc>
                <a:tc>
                  <a:txBody>
                    <a:bodyPr/>
                    <a:lstStyle/>
                    <a:p>
                      <a:r>
                        <a:rPr lang="en-US" dirty="0"/>
                        <a:t>B/(A+B)</a:t>
                      </a:r>
                    </a:p>
                  </a:txBody>
                  <a:tcPr/>
                </a:tc>
                <a:extLst>
                  <a:ext uri="{0D108BD9-81ED-4DB2-BD59-A6C34878D82A}">
                    <a16:rowId xmlns:a16="http://schemas.microsoft.com/office/drawing/2014/main" val="3977338737"/>
                  </a:ext>
                </a:extLst>
              </a:tr>
              <a:tr h="678240">
                <a:tc>
                  <a:txBody>
                    <a:bodyPr/>
                    <a:lstStyle/>
                    <a:p>
                      <a:r>
                        <a:rPr lang="en-US" dirty="0"/>
                        <a:t>Sensitivity/True Positive Rate</a:t>
                      </a:r>
                    </a:p>
                  </a:txBody>
                  <a:tcPr/>
                </a:tc>
                <a:tc>
                  <a:txBody>
                    <a:bodyPr/>
                    <a:lstStyle/>
                    <a:p>
                      <a:r>
                        <a:rPr lang="en-US" dirty="0"/>
                        <a:t>A/(A+C)</a:t>
                      </a:r>
                    </a:p>
                  </a:txBody>
                  <a:tcPr/>
                </a:tc>
                <a:extLst>
                  <a:ext uri="{0D108BD9-81ED-4DB2-BD59-A6C34878D82A}">
                    <a16:rowId xmlns:a16="http://schemas.microsoft.com/office/drawing/2014/main" val="2368355358"/>
                  </a:ext>
                </a:extLst>
              </a:tr>
              <a:tr h="678240">
                <a:tc>
                  <a:txBody>
                    <a:bodyPr/>
                    <a:lstStyle/>
                    <a:p>
                      <a:r>
                        <a:rPr lang="en-US" dirty="0"/>
                        <a:t>Specificity/True Negative Rate</a:t>
                      </a:r>
                    </a:p>
                  </a:txBody>
                  <a:tcPr/>
                </a:tc>
                <a:tc>
                  <a:txBody>
                    <a:bodyPr/>
                    <a:lstStyle/>
                    <a:p>
                      <a:r>
                        <a:rPr lang="en-US" dirty="0"/>
                        <a:t>D/(B+D)</a:t>
                      </a:r>
                    </a:p>
                  </a:txBody>
                  <a:tcPr/>
                </a:tc>
                <a:extLst>
                  <a:ext uri="{0D108BD9-81ED-4DB2-BD59-A6C34878D82A}">
                    <a16:rowId xmlns:a16="http://schemas.microsoft.com/office/drawing/2014/main" val="2046136297"/>
                  </a:ext>
                </a:extLst>
              </a:tr>
              <a:tr h="678240">
                <a:tc>
                  <a:txBody>
                    <a:bodyPr/>
                    <a:lstStyle/>
                    <a:p>
                      <a:r>
                        <a:rPr lang="en-US" dirty="0"/>
                        <a:t>Precision</a:t>
                      </a:r>
                    </a:p>
                  </a:txBody>
                  <a:tcPr/>
                </a:tc>
                <a:tc>
                  <a:txBody>
                    <a:bodyPr/>
                    <a:lstStyle/>
                    <a:p>
                      <a:r>
                        <a:rPr lang="en-US" dirty="0"/>
                        <a:t>A/(A+B)</a:t>
                      </a:r>
                    </a:p>
                  </a:txBody>
                  <a:tcPr/>
                </a:tc>
                <a:extLst>
                  <a:ext uri="{0D108BD9-81ED-4DB2-BD59-A6C34878D82A}">
                    <a16:rowId xmlns:a16="http://schemas.microsoft.com/office/drawing/2014/main" val="3910785328"/>
                  </a:ext>
                </a:extLst>
              </a:tr>
              <a:tr h="678240">
                <a:tc>
                  <a:txBody>
                    <a:bodyPr/>
                    <a:lstStyle/>
                    <a:p>
                      <a:r>
                        <a:rPr lang="en-US" dirty="0"/>
                        <a:t>Accuracy</a:t>
                      </a:r>
                    </a:p>
                  </a:txBody>
                  <a:tcPr/>
                </a:tc>
                <a:tc>
                  <a:txBody>
                    <a:bodyPr/>
                    <a:lstStyle/>
                    <a:p>
                      <a:r>
                        <a:rPr lang="en-US" dirty="0"/>
                        <a:t>TP + TN / (P + N)</a:t>
                      </a:r>
                    </a:p>
                  </a:txBody>
                  <a:tcPr/>
                </a:tc>
                <a:extLst>
                  <a:ext uri="{0D108BD9-81ED-4DB2-BD59-A6C34878D82A}">
                    <a16:rowId xmlns:a16="http://schemas.microsoft.com/office/drawing/2014/main" val="3697418555"/>
                  </a:ext>
                </a:extLst>
              </a:tr>
              <a:tr h="678240">
                <a:tc>
                  <a:txBody>
                    <a:bodyPr/>
                    <a:lstStyle/>
                    <a:p>
                      <a:r>
                        <a:rPr lang="en-US" dirty="0"/>
                        <a:t>F1 Score</a:t>
                      </a:r>
                    </a:p>
                  </a:txBody>
                  <a:tcPr/>
                </a:tc>
                <a:tc>
                  <a:txBody>
                    <a:bodyPr/>
                    <a:lstStyle/>
                    <a:p>
                      <a:r>
                        <a:rPr lang="en-US" dirty="0"/>
                        <a:t>2 TP / (2 TP + FP + FN)</a:t>
                      </a:r>
                    </a:p>
                  </a:txBody>
                  <a:tcPr/>
                </a:tc>
                <a:extLst>
                  <a:ext uri="{0D108BD9-81ED-4DB2-BD59-A6C34878D82A}">
                    <a16:rowId xmlns:a16="http://schemas.microsoft.com/office/drawing/2014/main" val="2259359184"/>
                  </a:ext>
                </a:extLst>
              </a:tr>
            </a:tbl>
          </a:graphicData>
        </a:graphic>
      </p:graphicFrame>
    </p:spTree>
    <p:extLst>
      <p:ext uri="{BB962C8B-B14F-4D97-AF65-F5344CB8AC3E}">
        <p14:creationId xmlns:p14="http://schemas.microsoft.com/office/powerpoint/2010/main" val="1470145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Exercise: calculate PPV (I)</a:t>
            </a:r>
          </a:p>
        </p:txBody>
      </p:sp>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a:xfrm>
            <a:off x="346333" y="1707370"/>
            <a:ext cx="9467333" cy="2764341"/>
          </a:xfrm>
        </p:spPr>
        <p:txBody>
          <a:bodyPr/>
          <a:lstStyle/>
          <a:p>
            <a:r>
              <a:rPr lang="en-US" dirty="0"/>
              <a:t>P(sick|+) • P(+) = P(+ and sick)</a:t>
            </a:r>
          </a:p>
          <a:p>
            <a:r>
              <a:rPr lang="en-US" dirty="0"/>
              <a:t>P(+|sick) • P(sick) = P(+ and sick)</a:t>
            </a:r>
          </a:p>
          <a:p>
            <a:pPr lvl="1"/>
            <a:r>
              <a:rPr lang="en-US" dirty="0"/>
              <a:t>equate both sides and divide</a:t>
            </a:r>
          </a:p>
          <a:p>
            <a:pPr lvl="1"/>
            <a:endParaRPr lang="en-US" dirty="0"/>
          </a:p>
          <a:p>
            <a:r>
              <a:rPr lang="en-US" dirty="0"/>
              <a:t>P(sick|+) = P(+ and sick) / P(+)</a:t>
            </a:r>
          </a:p>
          <a:p>
            <a:r>
              <a:rPr lang="en-US" dirty="0"/>
              <a:t>P(sick|+) = P(+|sick) • P(sick) / P(+)</a:t>
            </a:r>
          </a:p>
          <a:p>
            <a:endParaRPr lang="en-US" dirty="0"/>
          </a:p>
        </p:txBody>
      </p:sp>
      <p:sp>
        <p:nvSpPr>
          <p:cNvPr id="4" name="TextBox 3">
            <a:extLst>
              <a:ext uri="{FF2B5EF4-FFF2-40B4-BE49-F238E27FC236}">
                <a16:creationId xmlns:a16="http://schemas.microsoft.com/office/drawing/2014/main" id="{6F87A084-5AE6-43A6-9C9D-0F924E2613F8}"/>
              </a:ext>
            </a:extLst>
          </p:cNvPr>
          <p:cNvSpPr txBox="1"/>
          <p:nvPr/>
        </p:nvSpPr>
        <p:spPr>
          <a:xfrm>
            <a:off x="975949" y="4665552"/>
            <a:ext cx="1124221" cy="523220"/>
          </a:xfrm>
          <a:prstGeom prst="rect">
            <a:avLst/>
          </a:prstGeom>
          <a:noFill/>
        </p:spPr>
        <p:txBody>
          <a:bodyPr wrap="square" rtlCol="0">
            <a:spAutoFit/>
          </a:bodyPr>
          <a:lstStyle/>
          <a:p>
            <a:pPr algn="ctr"/>
            <a:r>
              <a:rPr lang="en-US" dirty="0"/>
              <a:t>What we’d like to know</a:t>
            </a:r>
          </a:p>
        </p:txBody>
      </p:sp>
      <p:sp>
        <p:nvSpPr>
          <p:cNvPr id="5" name="TextBox 4">
            <a:extLst>
              <a:ext uri="{FF2B5EF4-FFF2-40B4-BE49-F238E27FC236}">
                <a16:creationId xmlns:a16="http://schemas.microsoft.com/office/drawing/2014/main" id="{47CD68A0-16E2-4E3A-8A2F-43F6D8E97834}"/>
              </a:ext>
            </a:extLst>
          </p:cNvPr>
          <p:cNvSpPr txBox="1"/>
          <p:nvPr/>
        </p:nvSpPr>
        <p:spPr>
          <a:xfrm>
            <a:off x="2226612" y="4665552"/>
            <a:ext cx="1124221" cy="523220"/>
          </a:xfrm>
          <a:prstGeom prst="rect">
            <a:avLst/>
          </a:prstGeom>
          <a:noFill/>
        </p:spPr>
        <p:txBody>
          <a:bodyPr wrap="square" rtlCol="0">
            <a:spAutoFit/>
          </a:bodyPr>
          <a:lstStyle/>
          <a:p>
            <a:pPr algn="ctr"/>
            <a:r>
              <a:rPr lang="en-US" dirty="0"/>
              <a:t>Sensitivity ✓</a:t>
            </a:r>
          </a:p>
        </p:txBody>
      </p:sp>
      <p:sp>
        <p:nvSpPr>
          <p:cNvPr id="6" name="TextBox 5">
            <a:extLst>
              <a:ext uri="{FF2B5EF4-FFF2-40B4-BE49-F238E27FC236}">
                <a16:creationId xmlns:a16="http://schemas.microsoft.com/office/drawing/2014/main" id="{50E30F94-4101-421A-A543-93C50D07D45C}"/>
              </a:ext>
            </a:extLst>
          </p:cNvPr>
          <p:cNvSpPr txBox="1"/>
          <p:nvPr/>
        </p:nvSpPr>
        <p:spPr>
          <a:xfrm>
            <a:off x="3477275" y="4665552"/>
            <a:ext cx="1124221" cy="523220"/>
          </a:xfrm>
          <a:prstGeom prst="rect">
            <a:avLst/>
          </a:prstGeom>
          <a:noFill/>
        </p:spPr>
        <p:txBody>
          <a:bodyPr wrap="square" rtlCol="0">
            <a:spAutoFit/>
          </a:bodyPr>
          <a:lstStyle/>
          <a:p>
            <a:pPr algn="ctr"/>
            <a:r>
              <a:rPr lang="en-US" dirty="0"/>
              <a:t>Prevalence</a:t>
            </a:r>
          </a:p>
          <a:p>
            <a:pPr algn="ctr"/>
            <a:r>
              <a:rPr lang="en-US" dirty="0"/>
              <a:t>✓</a:t>
            </a:r>
          </a:p>
        </p:txBody>
      </p:sp>
      <p:sp>
        <p:nvSpPr>
          <p:cNvPr id="7" name="TextBox 6">
            <a:extLst>
              <a:ext uri="{FF2B5EF4-FFF2-40B4-BE49-F238E27FC236}">
                <a16:creationId xmlns:a16="http://schemas.microsoft.com/office/drawing/2014/main" id="{B4FDF95C-6828-4E57-92D1-7B41FACBC223}"/>
              </a:ext>
            </a:extLst>
          </p:cNvPr>
          <p:cNvSpPr txBox="1"/>
          <p:nvPr/>
        </p:nvSpPr>
        <p:spPr>
          <a:xfrm>
            <a:off x="4356280" y="4665552"/>
            <a:ext cx="2278276" cy="307777"/>
          </a:xfrm>
          <a:prstGeom prst="rect">
            <a:avLst/>
          </a:prstGeom>
          <a:noFill/>
        </p:spPr>
        <p:txBody>
          <a:bodyPr wrap="square" rtlCol="0">
            <a:spAutoFit/>
          </a:bodyPr>
          <a:lstStyle/>
          <a:p>
            <a:pPr algn="ctr"/>
            <a:r>
              <a:rPr lang="en-US" dirty="0"/>
              <a:t>    …what is P(+)?</a:t>
            </a:r>
          </a:p>
        </p:txBody>
      </p:sp>
    </p:spTree>
    <p:extLst>
      <p:ext uri="{BB962C8B-B14F-4D97-AF65-F5344CB8AC3E}">
        <p14:creationId xmlns:p14="http://schemas.microsoft.com/office/powerpoint/2010/main" val="254570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Do we really need to estimate the prevalence of positive tests?</a:t>
            </a:r>
          </a:p>
        </p:txBody>
      </p:sp>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a:xfrm>
            <a:off x="346333" y="1707370"/>
            <a:ext cx="9467333" cy="5061333"/>
          </a:xfrm>
        </p:spPr>
        <p:txBody>
          <a:bodyPr anchor="ctr"/>
          <a:lstStyle/>
          <a:p>
            <a:r>
              <a:rPr lang="en-US" dirty="0"/>
              <a:t>Luckily, no.</a:t>
            </a:r>
          </a:p>
          <a:p>
            <a:r>
              <a:rPr lang="en-US" dirty="0"/>
              <a:t>(At least not in the sense of counting test results.)</a:t>
            </a:r>
          </a:p>
          <a:p>
            <a:r>
              <a:rPr lang="en-US" dirty="0"/>
              <a:t>P(+) = all positives = true positives + false positives</a:t>
            </a:r>
          </a:p>
          <a:p>
            <a:r>
              <a:rPr lang="en-US" dirty="0"/>
              <a:t>P(+) = P(+|sick)</a:t>
            </a:r>
            <a:r>
              <a:rPr lang="en-US" dirty="0">
                <a:solidFill>
                  <a:srgbClr val="C00000"/>
                </a:solidFill>
              </a:rPr>
              <a:t>P(sick)</a:t>
            </a:r>
            <a:r>
              <a:rPr lang="en-US" dirty="0"/>
              <a:t> + P(+|not sick)</a:t>
            </a:r>
            <a:r>
              <a:rPr lang="en-US" dirty="0">
                <a:solidFill>
                  <a:srgbClr val="C00000"/>
                </a:solidFill>
              </a:rPr>
              <a:t>P(not sick)   </a:t>
            </a:r>
            <a:r>
              <a:rPr lang="en-US" sz="1600" i="1" dirty="0">
                <a:solidFill>
                  <a:srgbClr val="C00000"/>
                </a:solidFill>
              </a:rPr>
              <a:t>*terms omitted earlier</a:t>
            </a:r>
            <a:r>
              <a:rPr lang="en-US" dirty="0">
                <a:solidFill>
                  <a:srgbClr val="C00000"/>
                </a:solidFill>
              </a:rPr>
              <a:t> </a:t>
            </a:r>
          </a:p>
          <a:p>
            <a:r>
              <a:rPr lang="en-US" dirty="0"/>
              <a:t>P(+|sick)P(sick) is the prevalence of true positives</a:t>
            </a:r>
          </a:p>
          <a:p>
            <a:r>
              <a:rPr lang="en-US" dirty="0"/>
              <a:t>P(+|not sick)P(not sick) is the prevalence of false positives</a:t>
            </a:r>
          </a:p>
          <a:p>
            <a:r>
              <a:rPr lang="en-US" dirty="0"/>
              <a:t>Note that</a:t>
            </a:r>
          </a:p>
          <a:p>
            <a:pPr lvl="1"/>
            <a:r>
              <a:rPr lang="en-US" dirty="0"/>
              <a:t>P(+|not sick) = 1 – P(-|not sick)</a:t>
            </a:r>
          </a:p>
          <a:p>
            <a:pPr lvl="1"/>
            <a:r>
              <a:rPr lang="en-US" dirty="0"/>
              <a:t>P(not sick) = 1 – P(sick)</a:t>
            </a:r>
          </a:p>
          <a:p>
            <a:r>
              <a:rPr lang="en-US" dirty="0"/>
              <a:t>So</a:t>
            </a:r>
          </a:p>
          <a:p>
            <a:pPr lvl="1"/>
            <a:r>
              <a:rPr lang="en-US" dirty="0"/>
              <a:t>P(+) = P(+|sick)P(sick) + </a:t>
            </a:r>
            <a:r>
              <a:rPr lang="en-US" dirty="0">
                <a:solidFill>
                  <a:schemeClr val="accent4"/>
                </a:solidFill>
              </a:rPr>
              <a:t>P(+|not sick)P(not sick)</a:t>
            </a:r>
          </a:p>
          <a:p>
            <a:pPr lvl="1"/>
            <a:r>
              <a:rPr lang="en-US" dirty="0"/>
              <a:t>P(+) = P(+|sick)P(sick) + </a:t>
            </a:r>
            <a:r>
              <a:rPr lang="en-US" dirty="0">
                <a:solidFill>
                  <a:schemeClr val="accent4"/>
                </a:solidFill>
              </a:rPr>
              <a:t>[1-P(-|not sick)][1 - P(sick)]</a:t>
            </a:r>
          </a:p>
        </p:txBody>
      </p:sp>
    </p:spTree>
    <p:extLst>
      <p:ext uri="{BB962C8B-B14F-4D97-AF65-F5344CB8AC3E}">
        <p14:creationId xmlns:p14="http://schemas.microsoft.com/office/powerpoint/2010/main" val="99560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Exercise: calculate PPV (II)</a:t>
            </a:r>
          </a:p>
        </p:txBody>
      </p:sp>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a:xfrm>
            <a:off x="346333" y="1707370"/>
            <a:ext cx="9467333" cy="5253334"/>
          </a:xfrm>
        </p:spPr>
        <p:txBody>
          <a:bodyPr anchor="ctr"/>
          <a:lstStyle/>
          <a:p>
            <a:r>
              <a:rPr lang="en-US" dirty="0"/>
              <a:t>P(sick|+) = P(+|sick) • P(sick) / P(+)</a:t>
            </a:r>
          </a:p>
          <a:p>
            <a:endParaRPr lang="en-US" dirty="0"/>
          </a:p>
          <a:p>
            <a:r>
              <a:rPr lang="en-US" dirty="0"/>
              <a:t>P(+) = P(+|sick)P(sick) + [1-P(-|not sick)][1-P(sick)]</a:t>
            </a:r>
          </a:p>
          <a:p>
            <a:endParaRPr lang="en-US" dirty="0"/>
          </a:p>
        </p:txBody>
      </p:sp>
    </p:spTree>
    <p:extLst>
      <p:ext uri="{BB962C8B-B14F-4D97-AF65-F5344CB8AC3E}">
        <p14:creationId xmlns:p14="http://schemas.microsoft.com/office/powerpoint/2010/main" val="3668334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Back to the boy who cried wolf</a:t>
            </a:r>
          </a:p>
        </p:txBody>
      </p:sp>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a:xfrm>
            <a:off x="346333" y="1707370"/>
            <a:ext cx="9467333" cy="5253334"/>
          </a:xfrm>
        </p:spPr>
        <p:txBody>
          <a:bodyPr anchor="ctr"/>
          <a:lstStyle/>
          <a:p>
            <a:r>
              <a:rPr lang="en-US" dirty="0"/>
              <a:t>P(sick|+) = P(+|sick) • P(sick) /[P(+|sick)P(sick) + [1-P(-|not sick)][1-P(sick)]]</a:t>
            </a:r>
          </a:p>
          <a:p>
            <a:endParaRPr lang="en-US" dirty="0"/>
          </a:p>
          <a:p>
            <a:r>
              <a:rPr lang="en-US" dirty="0"/>
              <a:t>What happens to P(sick|+) when:</a:t>
            </a:r>
          </a:p>
          <a:p>
            <a:endParaRPr lang="en-US" dirty="0"/>
          </a:p>
          <a:p>
            <a:pPr lvl="1"/>
            <a:r>
              <a:rPr lang="en-US" dirty="0"/>
              <a:t>Sensitivity goes up?</a:t>
            </a:r>
          </a:p>
          <a:p>
            <a:pPr lvl="1"/>
            <a:endParaRPr lang="en-US" dirty="0"/>
          </a:p>
          <a:p>
            <a:pPr lvl="1"/>
            <a:r>
              <a:rPr lang="en-US" dirty="0"/>
              <a:t>Disease prevalence goes up?</a:t>
            </a:r>
          </a:p>
          <a:p>
            <a:pPr lvl="1"/>
            <a:endParaRPr lang="en-US" dirty="0"/>
          </a:p>
          <a:p>
            <a:pPr lvl="1"/>
            <a:r>
              <a:rPr lang="en-US" dirty="0"/>
              <a:t>The number of positive </a:t>
            </a:r>
            <a:r>
              <a:rPr lang="en-US"/>
              <a:t>tests P(+) (</a:t>
            </a:r>
            <a:r>
              <a:rPr lang="en-US" dirty="0"/>
              <a:t>true positives and false positives) goes up?</a:t>
            </a:r>
          </a:p>
        </p:txBody>
      </p:sp>
    </p:spTree>
    <p:extLst>
      <p:ext uri="{BB962C8B-B14F-4D97-AF65-F5344CB8AC3E}">
        <p14:creationId xmlns:p14="http://schemas.microsoft.com/office/powerpoint/2010/main" val="2060539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The more general case</a:t>
            </a:r>
          </a:p>
        </p:txBody>
      </p:sp>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a:xfrm>
            <a:off x="346333" y="1707370"/>
            <a:ext cx="9467333" cy="5253334"/>
          </a:xfrm>
        </p:spPr>
        <p:txBody>
          <a:bodyPr anchor="ctr"/>
          <a:lstStyle/>
          <a:p>
            <a:r>
              <a:rPr lang="en-US" dirty="0"/>
              <a:t>The divisor in </a:t>
            </a:r>
            <a:r>
              <a:rPr lang="en-US" dirty="0" err="1"/>
              <a:t>Baye’s</a:t>
            </a:r>
            <a:r>
              <a:rPr lang="en-US" dirty="0"/>
              <a:t> rule can also be written by the rule of total probability.</a:t>
            </a:r>
          </a:p>
          <a:p>
            <a:endParaRPr lang="en-US" dirty="0"/>
          </a:p>
          <a:p>
            <a:r>
              <a:rPr lang="en-US" dirty="0"/>
              <a:t>P(+) = P(+|A) + P(+|A</a:t>
            </a:r>
            <a:r>
              <a:rPr lang="en-US" baseline="30000" dirty="0"/>
              <a:t>c</a:t>
            </a:r>
            <a:r>
              <a:rPr lang="en-US" dirty="0"/>
              <a:t>), where A is any condition and A</a:t>
            </a:r>
            <a:r>
              <a:rPr lang="en-US" baseline="30000" dirty="0"/>
              <a:t>c </a:t>
            </a:r>
            <a:r>
              <a:rPr lang="en-US" dirty="0"/>
              <a:t>is an appropriate complement.</a:t>
            </a:r>
          </a:p>
        </p:txBody>
      </p:sp>
    </p:spTree>
    <p:extLst>
      <p:ext uri="{BB962C8B-B14F-4D97-AF65-F5344CB8AC3E}">
        <p14:creationId xmlns:p14="http://schemas.microsoft.com/office/powerpoint/2010/main" val="3151590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Numerical solution</a:t>
            </a:r>
          </a:p>
        </p:txBody>
      </p:sp>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a:xfrm>
            <a:off x="346333" y="1707370"/>
            <a:ext cx="9467333" cy="5253334"/>
          </a:xfrm>
        </p:spPr>
        <p:txBody>
          <a:bodyPr anchor="ctr"/>
          <a:lstStyle/>
          <a:p>
            <a:pPr marL="82550" indent="0">
              <a:buNone/>
            </a:pPr>
            <a:r>
              <a:rPr lang="en-US" b="1" dirty="0"/>
              <a:t>P(sick|+)</a:t>
            </a:r>
            <a:r>
              <a:rPr lang="en-US" dirty="0"/>
              <a:t> = P(+|sick) • P(sick) / P(+)</a:t>
            </a:r>
          </a:p>
          <a:p>
            <a:pPr marL="82550" indent="0">
              <a:buNone/>
            </a:pPr>
            <a:endParaRPr lang="en-US" dirty="0"/>
          </a:p>
          <a:p>
            <a:pPr marL="82550" indent="0">
              <a:buNone/>
            </a:pPr>
            <a:r>
              <a:rPr lang="en-US" dirty="0"/>
              <a:t>P(+) = P(+|sick)P(sick) + [1-P(-|not sick)][1-P(sick)]]</a:t>
            </a:r>
          </a:p>
          <a:p>
            <a:pPr marL="82550" indent="0">
              <a:buNone/>
            </a:pPr>
            <a:r>
              <a:rPr lang="en-US" dirty="0">
                <a:solidFill>
                  <a:schemeClr val="bg1"/>
                </a:solidFill>
              </a:rPr>
              <a:t>P(+) =     </a:t>
            </a:r>
            <a:r>
              <a:rPr lang="en-US" dirty="0"/>
              <a:t>80%      10%           1-95%             1-10%</a:t>
            </a:r>
          </a:p>
          <a:p>
            <a:pPr marL="82550" indent="0">
              <a:buNone/>
            </a:pPr>
            <a:r>
              <a:rPr lang="en-US" dirty="0">
                <a:solidFill>
                  <a:schemeClr val="bg1"/>
                </a:solidFill>
              </a:rPr>
              <a:t>P(+) =     </a:t>
            </a:r>
            <a:r>
              <a:rPr lang="en-US" dirty="0"/>
              <a:t>80%      10%              5%                  90%</a:t>
            </a:r>
          </a:p>
          <a:p>
            <a:pPr marL="82550" indent="0">
              <a:buNone/>
            </a:pPr>
            <a:r>
              <a:rPr lang="en-US" dirty="0"/>
              <a:t>P(+) = 12.5%</a:t>
            </a:r>
          </a:p>
          <a:p>
            <a:pPr marL="82550" indent="0">
              <a:buNone/>
            </a:pPr>
            <a:endParaRPr lang="en-US" dirty="0"/>
          </a:p>
          <a:p>
            <a:pPr marL="82550" indent="0">
              <a:buNone/>
            </a:pPr>
            <a:r>
              <a:rPr lang="en-US" b="1" dirty="0"/>
              <a:t>P(sick|+)</a:t>
            </a:r>
            <a:r>
              <a:rPr lang="en-US" dirty="0"/>
              <a:t> = 80% • 10% / 12.5% = 64%</a:t>
            </a:r>
          </a:p>
          <a:p>
            <a:pPr marL="82550" indent="0">
              <a:buNone/>
            </a:pPr>
            <a:endParaRPr lang="en-US" dirty="0"/>
          </a:p>
          <a:p>
            <a:r>
              <a:rPr lang="en-US" dirty="0"/>
              <a:t>This is not very useful, and is common when conditions are rare; in practical cases this person would be referred to a different test with a different prior on the prevalence of the disease.</a:t>
            </a:r>
          </a:p>
          <a:p>
            <a:endParaRPr lang="en-US" dirty="0"/>
          </a:p>
          <a:p>
            <a:endParaRPr lang="en-US" dirty="0"/>
          </a:p>
        </p:txBody>
      </p:sp>
    </p:spTree>
    <p:extLst>
      <p:ext uri="{BB962C8B-B14F-4D97-AF65-F5344CB8AC3E}">
        <p14:creationId xmlns:p14="http://schemas.microsoft.com/office/powerpoint/2010/main" val="460664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Negative predictive value may be more useful</a:t>
            </a:r>
          </a:p>
        </p:txBody>
      </p:sp>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a:xfrm>
            <a:off x="346333" y="1707370"/>
            <a:ext cx="9467333" cy="5253334"/>
          </a:xfrm>
        </p:spPr>
        <p:txBody>
          <a:bodyPr/>
          <a:lstStyle/>
          <a:p>
            <a:r>
              <a:rPr lang="en-US" dirty="0"/>
              <a:t>Abbot’s BinaxNOW COVID-19 test claims sensitivity 97.1% and specificity 98.5%. Let’s assume that the prevalence is that of Dekalb county Friday, August 13, 2021. This is about 100k/1M = 10%.</a:t>
            </a:r>
          </a:p>
          <a:p>
            <a:endParaRPr lang="en-US" dirty="0"/>
          </a:p>
          <a:p>
            <a:pPr marL="82550" indent="0">
              <a:buNone/>
            </a:pPr>
            <a:r>
              <a:rPr lang="en-US" dirty="0"/>
              <a:t>P(-) = 1 - P(+) = 87.5%</a:t>
            </a:r>
          </a:p>
          <a:p>
            <a:endParaRPr lang="en-US" dirty="0"/>
          </a:p>
          <a:p>
            <a:pPr marL="82550" indent="0">
              <a:buNone/>
            </a:pPr>
            <a:r>
              <a:rPr lang="en-US" b="1" dirty="0"/>
              <a:t>P(not sick|-)</a:t>
            </a:r>
            <a:r>
              <a:rPr lang="en-US" dirty="0"/>
              <a:t> = P(-|not sick) • P(not sick) / P(-)</a:t>
            </a:r>
          </a:p>
          <a:p>
            <a:pPr marL="82550" indent="0">
              <a:buNone/>
            </a:pPr>
            <a:r>
              <a:rPr lang="en-US" b="1" dirty="0">
                <a:solidFill>
                  <a:schemeClr val="bg1"/>
                </a:solidFill>
              </a:rPr>
              <a:t>P(not sick|-) </a:t>
            </a:r>
            <a:r>
              <a:rPr lang="en-US" dirty="0"/>
              <a:t>= specificity • (1 - prevalence) / 87.5%</a:t>
            </a:r>
          </a:p>
          <a:p>
            <a:pPr marL="82550" indent="0">
              <a:buNone/>
            </a:pPr>
            <a:r>
              <a:rPr lang="en-US" b="1" dirty="0">
                <a:solidFill>
                  <a:schemeClr val="bg1"/>
                </a:solidFill>
              </a:rPr>
              <a:t>P(not sick|-) </a:t>
            </a:r>
            <a:r>
              <a:rPr lang="en-US" dirty="0"/>
              <a:t>= 98.5% • (1 - 10%) / 87.5%</a:t>
            </a:r>
          </a:p>
          <a:p>
            <a:pPr marL="82550" indent="0">
              <a:buNone/>
            </a:pPr>
            <a:r>
              <a:rPr lang="en-US" b="1" dirty="0">
                <a:solidFill>
                  <a:schemeClr val="bg1"/>
                </a:solidFill>
              </a:rPr>
              <a:t>P(not sick|-) </a:t>
            </a:r>
            <a:r>
              <a:rPr lang="en-US" dirty="0"/>
              <a:t>= 98.5% • 90% / 87.5%</a:t>
            </a:r>
          </a:p>
          <a:p>
            <a:pPr marL="82550" indent="0">
              <a:buNone/>
            </a:pPr>
            <a:r>
              <a:rPr lang="en-US" b="1" dirty="0">
                <a:solidFill>
                  <a:schemeClr val="bg1"/>
                </a:solidFill>
              </a:rPr>
              <a:t>P(not sick|-) </a:t>
            </a:r>
            <a:r>
              <a:rPr lang="en-US" dirty="0"/>
              <a:t>= </a:t>
            </a:r>
            <a:r>
              <a:rPr lang="en-US" b="1" dirty="0"/>
              <a:t>77.6%</a:t>
            </a:r>
            <a:endParaRPr lang="en-US" dirty="0"/>
          </a:p>
          <a:p>
            <a:pPr marL="82550" indent="0">
              <a:buNone/>
            </a:pPr>
            <a:endParaRPr lang="en-US" dirty="0"/>
          </a:p>
          <a:p>
            <a:pPr marL="82550" indent="0">
              <a:buNone/>
            </a:pPr>
            <a:r>
              <a:rPr lang="en-US" dirty="0"/>
              <a:t>So arguably a negative is more conclusive than a positive</a:t>
            </a:r>
          </a:p>
          <a:p>
            <a:endParaRPr lang="en-US" dirty="0"/>
          </a:p>
          <a:p>
            <a:endParaRPr lang="en-US" dirty="0"/>
          </a:p>
          <a:p>
            <a:endParaRPr lang="en-US" dirty="0"/>
          </a:p>
          <a:p>
            <a:pPr marL="82550" indent="0">
              <a:buNone/>
            </a:pPr>
            <a:endParaRPr lang="en-US" dirty="0"/>
          </a:p>
          <a:p>
            <a:endParaRPr lang="en-US" dirty="0"/>
          </a:p>
        </p:txBody>
      </p:sp>
    </p:spTree>
    <p:extLst>
      <p:ext uri="{BB962C8B-B14F-4D97-AF65-F5344CB8AC3E}">
        <p14:creationId xmlns:p14="http://schemas.microsoft.com/office/powerpoint/2010/main" val="190182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The three basic axioms of probability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For some proposition A (e.g., "Dr. McKay is wearing brown shoes," "This patient does not have COVID-19", "These two dice will yield equal outcomes"),</a:t>
                </a:r>
              </a:p>
              <a:p>
                <a:pPr marL="82550" indent="0">
                  <a:buNone/>
                </a:pPr>
                <a:endParaRPr lang="en-US" dirty="0"/>
              </a:p>
              <a:p>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≤1</m:t>
                    </m:r>
                  </m:oMath>
                </a14:m>
                <a:endParaRPr lang="en-US" b="0" dirty="0">
                  <a:ea typeface="Cambria Math" panose="02040503050406030204" pitchFamily="18" charset="0"/>
                </a:endParaRPr>
              </a:p>
              <a:p>
                <a:endParaRPr lang="en-US" dirty="0"/>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𝑆𝑢𝑟𝑒</m:t>
                        </m:r>
                        <m:r>
                          <a:rPr lang="en-US" b="0" i="1" smtClean="0">
                            <a:latin typeface="Cambria Math" panose="02040503050406030204" pitchFamily="18" charset="0"/>
                          </a:rPr>
                          <m:t> </m:t>
                        </m:r>
                        <m:r>
                          <a:rPr lang="en-US" b="0" i="1" smtClean="0">
                            <a:latin typeface="Cambria Math" panose="02040503050406030204" pitchFamily="18" charset="0"/>
                          </a:rPr>
                          <m:t>𝑝𝑟𝑜𝑝𝑜𝑠𝑖𝑡𝑖𝑜𝑛</m:t>
                        </m:r>
                      </m:e>
                    </m:d>
                    <m:r>
                      <a:rPr lang="en-US" b="0" i="1" smtClean="0">
                        <a:latin typeface="Cambria Math" panose="02040503050406030204" pitchFamily="18" charset="0"/>
                      </a:rPr>
                      <m:t>=1</m:t>
                    </m:r>
                  </m:oMath>
                </a14:m>
                <a:endParaRPr lang="en-US" b="0" dirty="0"/>
              </a:p>
              <a:p>
                <a:endParaRPr lang="en-US" b="0" dirty="0"/>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if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are mutually exclusive.</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spTree>
    <p:extLst>
      <p:ext uri="{BB962C8B-B14F-4D97-AF65-F5344CB8AC3E}">
        <p14:creationId xmlns:p14="http://schemas.microsoft.com/office/powerpoint/2010/main" val="3391034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err="1"/>
              <a:t>Baye's</a:t>
            </a:r>
            <a:r>
              <a:rPr lang="en-US" dirty="0"/>
              <a:t> rule and odds ratios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latin typeface="Calibri" panose="020F0502020204030204" pitchFamily="34" charset="0"/>
                    <a:ea typeface="Cambria Math" panose="02040503050406030204" pitchFamily="18" charset="0"/>
                    <a:cs typeface="Calibri" panose="020F0502020204030204" pitchFamily="34" charset="0"/>
                  </a:rPr>
                  <a:t>The odds and likelihood ratio can be used to express the utility of </a:t>
                </a:r>
                <a:r>
                  <a:rPr lang="en-US" b="0" dirty="0" err="1">
                    <a:latin typeface="Calibri" panose="020F0502020204030204" pitchFamily="34" charset="0"/>
                    <a:ea typeface="Cambria Math" panose="02040503050406030204" pitchFamily="18" charset="0"/>
                    <a:cs typeface="Calibri" panose="020F0502020204030204" pitchFamily="34" charset="0"/>
                  </a:rPr>
                  <a:t>Baye's</a:t>
                </a:r>
                <a:r>
                  <a:rPr lang="en-US" b="0" dirty="0">
                    <a:latin typeface="Calibri" panose="020F0502020204030204" pitchFamily="34" charset="0"/>
                    <a:ea typeface="Cambria Math" panose="02040503050406030204" pitchFamily="18" charset="0"/>
                    <a:cs typeface="Calibri" panose="020F0502020204030204" pitchFamily="34" charset="0"/>
                  </a:rPr>
                  <a:t> rule. Starting with the original definition and the complementary form:</a:t>
                </a:r>
              </a:p>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𝑒</m:t>
                              </m:r>
                            </m:e>
                            <m:e>
                              <m:r>
                                <a:rPr lang="en-US" b="0" i="1" smtClean="0">
                                  <a:latin typeface="Cambria Math" panose="02040503050406030204" pitchFamily="18" charset="0"/>
                                  <a:ea typeface="Cambria Math" panose="02040503050406030204" pitchFamily="18" charset="0"/>
                                </a:rPr>
                                <m:t>𝐻</m:t>
                              </m:r>
                            </m:e>
                          </m:d>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oMath>
                  </m:oMathPara>
                </a14:m>
                <a:endParaRPr lang="en-US" b="0" dirty="0">
                  <a:ea typeface="Cambria Math" panose="02040503050406030204" pitchFamily="18" charset="0"/>
                </a:endParaRPr>
              </a:p>
              <a:p>
                <a:pPr marL="82550" indent="0">
                  <a:buNone/>
                </a:pPr>
                <a:endParaRPr lang="en-US" i="1" dirty="0">
                  <a:latin typeface="Cambria Math" panose="02040503050406030204" pitchFamily="18" charset="0"/>
                  <a:ea typeface="Cambria Math" panose="02040503050406030204" pitchFamily="18" charset="0"/>
                </a:endParaRPr>
              </a:p>
              <a:p>
                <a:pPr marL="82550" indent="0">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𝑒</m:t>
                              </m:r>
                            </m:e>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d>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r>
                            <a:rPr lang="en-US" i="1">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oMath>
                  </m:oMathPara>
                </a14:m>
                <a:endParaRPr lang="en-US" dirty="0">
                  <a:ea typeface="Cambria Math" panose="02040503050406030204" pitchFamily="18" charset="0"/>
                </a:endParaRPr>
              </a:p>
              <a:p>
                <a:pPr marL="82550" indent="0">
                  <a:buNone/>
                </a:pPr>
                <a:r>
                  <a:rPr lang="en-US" b="0" dirty="0">
                    <a:ea typeface="Cambria Math" panose="02040503050406030204" pitchFamily="18" charset="0"/>
                  </a:rPr>
                  <a:t>We can divide </a:t>
                </a:r>
                <a14:m>
                  <m:oMath xmlns:m="http://schemas.openxmlformats.org/officeDocument/2006/math">
                    <m:r>
                      <a:rPr lang="en-US" b="0" i="1" smtClean="0">
                        <a:latin typeface="Cambria Math" panose="02040503050406030204" pitchFamily="18" charset="0"/>
                        <a:ea typeface="Cambria Math" panose="02040503050406030204" pitchFamily="18" charset="0"/>
                      </a:rPr>
                      <m:t>𝑎</m:t>
                    </m:r>
                  </m:oMath>
                </a14:m>
                <a:r>
                  <a:rPr lang="en-US" b="0" dirty="0">
                    <a:ea typeface="Cambria Math" panose="02040503050406030204" pitchFamily="18" charset="0"/>
                  </a:rPr>
                  <a:t> by </a:t>
                </a:r>
                <a14:m>
                  <m:oMath xmlns:m="http://schemas.openxmlformats.org/officeDocument/2006/math">
                    <m:r>
                      <a:rPr lang="en-US" b="0" i="1" smtClean="0">
                        <a:latin typeface="Cambria Math" panose="02040503050406030204" pitchFamily="18" charset="0"/>
                        <a:ea typeface="Cambria Math" panose="02040503050406030204" pitchFamily="18" charset="0"/>
                      </a:rPr>
                      <m:t>𝑏</m:t>
                    </m:r>
                  </m:oMath>
                </a14:m>
                <a:r>
                  <a:rPr lang="en-US" b="0" dirty="0">
                    <a:ea typeface="Cambria Math" panose="02040503050406030204" pitchFamily="18" charset="0"/>
                  </a:rPr>
                  <a:t> to obtain:</a:t>
                </a:r>
              </a:p>
              <a:p>
                <a:pPr marL="82550" indent="0">
                  <a:buNone/>
                </a:pPr>
                <a:endParaRPr lang="en-US" dirty="0">
                  <a:ea typeface="Cambria Math" panose="02040503050406030204" pitchFamily="18" charset="0"/>
                </a:endParaRPr>
              </a:p>
              <a:p>
                <a:pPr marL="82550" indent="0" algn="ctr">
                  <a:buNone/>
                </a:pP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𝑒</m:t>
                              </m:r>
                            </m:e>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d>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den>
                      </m:f>
                    </m:oMath>
                  </m:oMathPara>
                </a14:m>
                <a:endParaRPr lang="en-US" b="0"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a:t>
            </a:r>
            <a:endParaRPr sz="900" dirty="0">
              <a:latin typeface="Calibri"/>
              <a:ea typeface="Calibri"/>
              <a:cs typeface="Calibri"/>
              <a:sym typeface="Calibri"/>
            </a:endParaRPr>
          </a:p>
        </p:txBody>
      </p:sp>
    </p:spTree>
    <p:extLst>
      <p:ext uri="{BB962C8B-B14F-4D97-AF65-F5344CB8AC3E}">
        <p14:creationId xmlns:p14="http://schemas.microsoft.com/office/powerpoint/2010/main" val="750057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err="1"/>
              <a:t>Baye's</a:t>
            </a:r>
            <a:r>
              <a:rPr lang="en-US" dirty="0"/>
              <a:t> rule and odds ratios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ea typeface="Cambria Math" panose="02040503050406030204" pitchFamily="18" charset="0"/>
                  </a:rPr>
                  <a:t>Note that </a:t>
                </a:r>
                <a:r>
                  <a:rPr lang="en-US" dirty="0">
                    <a:ea typeface="Cambria Math" panose="02040503050406030204" pitchFamily="18" charset="0"/>
                  </a:rPr>
                  <a:t>since </a:t>
                </a:r>
                <a14:m>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oMath>
                </a14:m>
                <a:r>
                  <a:rPr lang="en-US" b="0" dirty="0">
                    <a:ea typeface="Cambria Math" panose="02040503050406030204" pitchFamily="18" charset="0"/>
                  </a:rPr>
                  <a:t>, each component of this equation is essentially an odds:</a:t>
                </a:r>
              </a:p>
              <a:p>
                <a:pPr marL="82550" indent="0">
                  <a:buNone/>
                </a:pPr>
                <a:endParaRPr lang="en-US" dirty="0">
                  <a:ea typeface="Cambria Math" panose="02040503050406030204" pitchFamily="18" charset="0"/>
                </a:endParaRPr>
              </a:p>
              <a:p>
                <a:pPr marL="82550" indent="0" algn="ctr">
                  <a:buNone/>
                </a:pP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𝑒</m:t>
                              </m:r>
                            </m:e>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d>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den>
                      </m:f>
                    </m:oMath>
                  </m:oMathPara>
                </a14:m>
                <a:endParaRPr lang="en-US" b="0" dirty="0">
                  <a:ea typeface="Cambria Math" panose="02040503050406030204" pitchFamily="18" charset="0"/>
                </a:endParaRPr>
              </a:p>
              <a:p>
                <a:pPr marL="82550" indent="0">
                  <a:buNone/>
                </a:pPr>
                <a:endParaRPr lang="en-US" dirty="0">
                  <a:ea typeface="Cambria Math" panose="02040503050406030204" pitchFamily="18" charset="0"/>
                </a:endParaRPr>
              </a:p>
              <a:p>
                <a:pPr marL="82550" indent="0" algn="ctr">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e>
                        <m:e>
                          <m:r>
                            <a:rPr lang="en-US" b="0" i="1" smtClean="0">
                              <a:latin typeface="Cambria Math" panose="02040503050406030204" pitchFamily="18" charset="0"/>
                              <a:ea typeface="Cambria Math" panose="02040503050406030204" pitchFamily="18" charset="0"/>
                            </a:rPr>
                            <m:t>𝑒</m:t>
                          </m:r>
                        </m:e>
                      </m:d>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𝑒</m:t>
                              </m:r>
                            </m:e>
                            <m:e>
                              <m:r>
                                <a:rPr lang="en-US" i="1">
                                  <a:latin typeface="Cambria Math" panose="02040503050406030204" pitchFamily="18" charset="0"/>
                                  <a:ea typeface="Cambria Math" panose="02040503050406030204" pitchFamily="18" charset="0"/>
                                </a:rPr>
                                <m:t>𝐻</m:t>
                              </m:r>
                            </m:e>
                          </m:d>
                        </m:num>
                        <m:den>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𝑒</m:t>
                              </m:r>
                            </m:e>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d>
                        </m:den>
                      </m:f>
                      <m:r>
                        <a:rPr lang="en-US" b="0" i="1" smtClean="0">
                          <a:latin typeface="Cambria Math" panose="02040503050406030204" pitchFamily="18" charset="0"/>
                          <a:ea typeface="Cambria Math" panose="02040503050406030204" pitchFamily="18" charset="0"/>
                        </a:rPr>
                        <m:t>𝑂</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𝑒</m:t>
                          </m:r>
                        </m:e>
                        <m:e>
                          <m:r>
                            <a:rPr lang="en-US" b="0" i="1" smtClean="0">
                              <a:latin typeface="Cambria Math" panose="02040503050406030204" pitchFamily="18" charset="0"/>
                              <a:ea typeface="Cambria Math" panose="02040503050406030204" pitchFamily="18" charset="0"/>
                            </a:rPr>
                            <m:t>𝐻</m:t>
                          </m:r>
                        </m:e>
                      </m:d>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oMath>
                  </m:oMathPara>
                </a14:m>
                <a:endParaRPr lang="en-US" b="0" dirty="0">
                  <a:ea typeface="Cambria Math" panose="02040503050406030204" pitchFamily="18" charset="0"/>
                </a:endParaRPr>
              </a:p>
              <a:p>
                <a:pPr marL="82550" indent="0" algn="ctr">
                  <a:buNone/>
                </a:pPr>
                <a:endParaRPr lang="en-US" dirty="0">
                  <a:ea typeface="Cambria Math" panose="02040503050406030204" pitchFamily="18" charset="0"/>
                </a:endParaRPr>
              </a:p>
              <a:p>
                <a:pPr marL="82550" indent="0" algn="ctr">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𝐿</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𝑒</m:t>
                          </m:r>
                        </m:e>
                        <m:e>
                          <m:r>
                            <a:rPr lang="en-US" b="0" i="1" smtClean="0">
                              <a:latin typeface="Cambria Math" panose="02040503050406030204" pitchFamily="18" charset="0"/>
                              <a:ea typeface="Cambria Math" panose="02040503050406030204" pitchFamily="18" charset="0"/>
                            </a:rPr>
                            <m:t>𝐻</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den>
                      </m:f>
                    </m:oMath>
                  </m:oMathPara>
                </a14:m>
                <a:endParaRPr lang="en-US" b="0" dirty="0">
                  <a:ea typeface="Cambria Math" panose="02040503050406030204" pitchFamily="18" charset="0"/>
                </a:endParaRPr>
              </a:p>
              <a:p>
                <a:pPr marL="82550" indent="0">
                  <a:buNone/>
                </a:pPr>
                <a:endParaRPr lang="en-US" dirty="0">
                  <a:ea typeface="Cambria Math" panose="02040503050406030204" pitchFamily="18" charset="0"/>
                </a:endParaRPr>
              </a:p>
              <a:p>
                <a:pPr marL="82550" indent="0">
                  <a:buNone/>
                </a:pPr>
                <a:r>
                  <a:rPr lang="en-US" dirty="0">
                    <a:ea typeface="Cambria Math" panose="02040503050406030204" pitchFamily="18" charset="0"/>
                  </a:rPr>
                  <a:t>The middle term is called the "likelihood ratio" – it is the probability of the evidence under the hypothesis divided by the probability of the evidence under the negation of the hypothesis.</a:t>
                </a:r>
                <a:endParaRPr lang="en-US" b="0"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t="-6562" r="-289" b="-9711"/>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a:t>
            </a:r>
            <a:endParaRPr sz="900" dirty="0">
              <a:latin typeface="Calibri"/>
              <a:ea typeface="Calibri"/>
              <a:cs typeface="Calibri"/>
              <a:sym typeface="Calibri"/>
            </a:endParaRPr>
          </a:p>
        </p:txBody>
      </p:sp>
    </p:spTree>
    <p:extLst>
      <p:ext uri="{BB962C8B-B14F-4D97-AF65-F5344CB8AC3E}">
        <p14:creationId xmlns:p14="http://schemas.microsoft.com/office/powerpoint/2010/main" val="7870627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fire alarm example (I)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ea typeface="Cambria Math" panose="02040503050406030204" pitchFamily="18" charset="0"/>
                  </a:rPr>
                  <a:t>Let's say that you've worked in the same building for 8 years, and there have been 12 fire alarms and no real fires.</a:t>
                </a:r>
              </a:p>
              <a:p>
                <a:pPr marL="82550" indent="0">
                  <a:buNone/>
                </a:pPr>
                <a:endParaRPr lang="en-US" dirty="0">
                  <a:ea typeface="Cambria Math" panose="02040503050406030204" pitchFamily="18" charset="0"/>
                </a:endParaRPr>
              </a:p>
              <a:p>
                <a:pPr marL="82550" indent="0">
                  <a:buNone/>
                </a:pPr>
                <a:r>
                  <a:rPr lang="en-US" dirty="0">
                    <a:ea typeface="Cambria Math" panose="02040503050406030204" pitchFamily="18" charset="0"/>
                  </a:rPr>
                  <a:t>What is the upper bound for the probability of a fire on a given day?</a:t>
                </a:r>
              </a:p>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)&lt;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365×8</m:t>
                          </m:r>
                        </m:den>
                      </m:f>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3000</m:t>
                          </m:r>
                        </m:den>
                      </m:f>
                    </m:oMath>
                  </m:oMathPara>
                </a14:m>
                <a:endParaRPr lang="en-US" b="0" dirty="0">
                  <a:ea typeface="Cambria Math" panose="02040503050406030204" pitchFamily="18" charset="0"/>
                </a:endParaRPr>
              </a:p>
              <a:p>
                <a:pPr marL="82550" indent="0">
                  <a:buNone/>
                </a:pPr>
                <a:endParaRPr lang="en-US" b="0" dirty="0">
                  <a:ea typeface="Cambria Math" panose="02040503050406030204" pitchFamily="18" charset="0"/>
                </a:endParaRPr>
              </a:p>
              <a:p>
                <a:pPr marL="82550" indent="0">
                  <a:buNone/>
                </a:pPr>
                <a:r>
                  <a:rPr lang="en-US" b="0" dirty="0">
                    <a:ea typeface="Cambria Math" panose="02040503050406030204" pitchFamily="18" charset="0"/>
                  </a:rPr>
                  <a:t>What is the probability of a false alarm on a given day?</a:t>
                </a:r>
              </a:p>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𝑓𝑎𝑙𝑠𝑒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𝑎𝑙𝑎𝑟𝑚</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𝑎𝑙𝑎𝑟𝑚</m:t>
                          </m:r>
                        </m:e>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e>
                      </m:d>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12</m:t>
                          </m:r>
                        </m:num>
                        <m:den>
                          <m:r>
                            <a:rPr lang="en-US" b="0" i="1" smtClean="0">
                              <a:latin typeface="Cambria Math" panose="02040503050406030204" pitchFamily="18" charset="0"/>
                              <a:ea typeface="Cambria Math" panose="02040503050406030204" pitchFamily="18" charset="0"/>
                            </a:rPr>
                            <m:t>3000</m:t>
                          </m:r>
                        </m:den>
                      </m:f>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num>
                        <m:den>
                          <m:r>
                            <a:rPr lang="en-US" b="0" i="1" smtClean="0">
                              <a:latin typeface="Cambria Math" panose="02040503050406030204" pitchFamily="18" charset="0"/>
                              <a:ea typeface="Cambria Math" panose="02040503050406030204" pitchFamily="18" charset="0"/>
                            </a:rPr>
                            <m:t>1000</m:t>
                          </m:r>
                        </m:den>
                      </m:f>
                    </m:oMath>
                  </m:oMathPara>
                </a14:m>
                <a:endParaRPr lang="en-US" b="0" dirty="0">
                  <a:ea typeface="Cambria Math" panose="02040503050406030204" pitchFamily="18" charset="0"/>
                </a:endParaRPr>
              </a:p>
              <a:p>
                <a:pPr marL="82550" indent="0">
                  <a:buNone/>
                </a:pPr>
                <a:endParaRPr lang="en-US" dirty="0">
                  <a:ea typeface="Cambria Math" panose="02040503050406030204" pitchFamily="18" charset="0"/>
                </a:endParaRPr>
              </a:p>
              <a:p>
                <a:pPr marL="82550" indent="0">
                  <a:buNone/>
                </a:pPr>
                <a:r>
                  <a:rPr lang="en-US" dirty="0">
                    <a:ea typeface="Cambria Math" panose="02040503050406030204" pitchFamily="18" charset="0"/>
                  </a:rPr>
                  <a:t>Let's say the sensitivity of the system is quite high, so</a:t>
                </a:r>
              </a:p>
              <a:p>
                <a:pPr marL="82550" indent="0" algn="ctr">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𝑎𝑙𝑎𝑟𝑚</m:t>
                          </m:r>
                        </m:e>
                        <m:e>
                          <m:r>
                            <a:rPr lang="en-US" b="0" i="1" smtClean="0">
                              <a:latin typeface="Cambria Math" panose="02040503050406030204" pitchFamily="18" charset="0"/>
                              <a:ea typeface="Cambria Math" panose="02040503050406030204" pitchFamily="18" charset="0"/>
                            </a:rPr>
                            <m:t>𝑓𝑖𝑟𝑒</m:t>
                          </m:r>
                        </m:e>
                      </m:d>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999</m:t>
                          </m:r>
                        </m:num>
                        <m:den>
                          <m:r>
                            <a:rPr lang="en-US" b="0" i="1" smtClean="0">
                              <a:latin typeface="Cambria Math" panose="02040503050406030204" pitchFamily="18" charset="0"/>
                              <a:ea typeface="Cambria Math" panose="02040503050406030204" pitchFamily="18" charset="0"/>
                            </a:rPr>
                            <m:t>1000</m:t>
                          </m:r>
                        </m:den>
                      </m:f>
                    </m:oMath>
                  </m:oMathPara>
                </a14:m>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1592" b="-19423"/>
                </a:stretch>
              </a:blipFill>
            </p:spPr>
            <p:txBody>
              <a:bodyPr/>
              <a:lstStyle/>
              <a:p>
                <a:r>
                  <a:rPr lang="en-US">
                    <a:noFill/>
                  </a:rPr>
                  <a:t> </a:t>
                </a:r>
              </a:p>
            </p:txBody>
          </p:sp>
        </mc:Fallback>
      </mc:AlternateContent>
    </p:spTree>
    <p:extLst>
      <p:ext uri="{BB962C8B-B14F-4D97-AF65-F5344CB8AC3E}">
        <p14:creationId xmlns:p14="http://schemas.microsoft.com/office/powerpoint/2010/main" val="1598880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fire alarm example (II)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ea typeface="Cambria Math" panose="02040503050406030204" pitchFamily="18" charset="0"/>
                  </a:rPr>
                  <a:t>The prior odds of a fire on a given day are:</a:t>
                </a:r>
              </a:p>
              <a:p>
                <a:pPr marL="82550" indent="0">
                  <a:buNone/>
                </a:pPr>
                <a:endParaRPr lang="en-US" b="0" i="1" dirty="0">
                  <a:latin typeface="Cambria Math" panose="02040503050406030204" pitchFamily="18" charset="0"/>
                  <a:ea typeface="Cambria Math" panose="02040503050406030204" pitchFamily="18" charset="0"/>
                </a:endParaRPr>
              </a:p>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𝑓𝑖𝑟𝑒</m:t>
                          </m:r>
                        </m:e>
                      </m:d>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3000</m:t>
                              </m:r>
                            </m:den>
                          </m:f>
                        </m:num>
                        <m:den>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3000</m:t>
                              </m:r>
                            </m:den>
                          </m:f>
                        </m:den>
                      </m:f>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2999</m:t>
                          </m:r>
                        </m:den>
                      </m:f>
                    </m:oMath>
                  </m:oMathPara>
                </a14:m>
                <a:endParaRPr lang="en-US" b="0" dirty="0">
                  <a:ea typeface="Cambria Math" panose="02040503050406030204" pitchFamily="18" charset="0"/>
                </a:endParaRPr>
              </a:p>
              <a:p>
                <a:pPr marL="82550" indent="0">
                  <a:buNone/>
                </a:pPr>
                <a:endParaRPr lang="en-US" b="0" dirty="0">
                  <a:ea typeface="Cambria Math" panose="02040503050406030204" pitchFamily="18" charset="0"/>
                </a:endParaRPr>
              </a:p>
              <a:p>
                <a:pPr marL="82550" indent="0">
                  <a:buNone/>
                </a:pPr>
                <a:r>
                  <a:rPr lang="en-US" b="0" dirty="0">
                    <a:ea typeface="Cambria Math" panose="02040503050406030204" pitchFamily="18" charset="0"/>
                  </a:rPr>
                  <a:t>What is the likelihood ratio associated with the new evidence?</a:t>
                </a:r>
              </a:p>
              <a:p>
                <a:pPr marL="82550" indent="0">
                  <a:buNone/>
                </a:pPr>
                <a:endParaRPr lang="en-US" b="0" i="1" dirty="0">
                  <a:latin typeface="Cambria Math" panose="02040503050406030204" pitchFamily="18" charset="0"/>
                  <a:ea typeface="Cambria Math" panose="02040503050406030204" pitchFamily="18" charset="0"/>
                </a:endParaRPr>
              </a:p>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𝐿</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𝑎𝑙𝑎𝑟𝑚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𝑎𝑙𝑎𝑟𝑚</m:t>
                              </m:r>
                            </m:e>
                            <m:e>
                              <m:r>
                                <a:rPr lang="en-US" i="1">
                                  <a:latin typeface="Cambria Math" panose="02040503050406030204" pitchFamily="18" charset="0"/>
                                  <a:ea typeface="Cambria Math" panose="02040503050406030204" pitchFamily="18" charset="0"/>
                                </a:rPr>
                                <m:t>𝑓𝑖𝑟𝑒</m:t>
                              </m:r>
                            </m:e>
                          </m:d>
                        </m:num>
                        <m:den>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𝑎𝑙𝑎𝑟𝑚</m:t>
                              </m:r>
                            </m:e>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𝑓𝑖𝑟𝑒</m:t>
                              </m:r>
                            </m:e>
                          </m:d>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999</m:t>
                              </m:r>
                            </m:num>
                            <m:den>
                              <m:r>
                                <a:rPr lang="en-US" b="0" i="1" smtClean="0">
                                  <a:latin typeface="Cambria Math" panose="02040503050406030204" pitchFamily="18" charset="0"/>
                                  <a:ea typeface="Cambria Math" panose="02040503050406030204" pitchFamily="18" charset="0"/>
                                </a:rPr>
                                <m:t>1000</m:t>
                              </m:r>
                            </m:den>
                          </m:f>
                        </m:num>
                        <m:den>
                          <m:r>
                            <a:rPr lang="en-US" b="0" i="1" smtClean="0">
                              <a:latin typeface="Cambria Math" panose="02040503050406030204" pitchFamily="18" charset="0"/>
                              <a:ea typeface="Cambria Math" panose="02040503050406030204" pitchFamily="18" charset="0"/>
                            </a:rPr>
                            <m:t>4/1000</m:t>
                          </m:r>
                        </m:den>
                      </m:f>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999</m:t>
                          </m:r>
                        </m:num>
                        <m:den>
                          <m:r>
                            <a:rPr lang="en-US" b="0" i="1" smtClean="0">
                              <a:latin typeface="Cambria Math" panose="02040503050406030204" pitchFamily="18" charset="0"/>
                              <a:ea typeface="Cambria Math" panose="02040503050406030204" pitchFamily="18" charset="0"/>
                            </a:rPr>
                            <m:t>4</m:t>
                          </m:r>
                        </m:den>
                      </m:f>
                    </m:oMath>
                  </m:oMathPara>
                </a14:m>
                <a:endParaRPr lang="en-US" b="0" dirty="0">
                  <a:ea typeface="Cambria Math" panose="02040503050406030204" pitchFamily="18" charset="0"/>
                </a:endParaRPr>
              </a:p>
              <a:p>
                <a:pPr marL="82550" indent="0">
                  <a:buNone/>
                </a:pPr>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t="-18635" b="-5774"/>
                </a:stretch>
              </a:blipFill>
            </p:spPr>
            <p:txBody>
              <a:bodyPr/>
              <a:lstStyle/>
              <a:p>
                <a:r>
                  <a:rPr lang="en-US">
                    <a:noFill/>
                  </a:rPr>
                  <a:t> </a:t>
                </a:r>
              </a:p>
            </p:txBody>
          </p:sp>
        </mc:Fallback>
      </mc:AlternateContent>
    </p:spTree>
    <p:extLst>
      <p:ext uri="{BB962C8B-B14F-4D97-AF65-F5344CB8AC3E}">
        <p14:creationId xmlns:p14="http://schemas.microsoft.com/office/powerpoint/2010/main" val="1721830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fire alarm example (III)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ea typeface="Cambria Math" panose="02040503050406030204" pitchFamily="18" charset="0"/>
                  </a:rPr>
                  <a:t>The posterior odds of a fire given the evidence are:</a:t>
                </a:r>
              </a:p>
              <a:p>
                <a:pPr marL="82550" indent="0">
                  <a:buNone/>
                </a:pPr>
                <a:endParaRPr lang="en-US" b="0" i="1" dirty="0">
                  <a:latin typeface="Cambria Math" panose="02040503050406030204" pitchFamily="18" charset="0"/>
                  <a:ea typeface="Cambria Math" panose="02040503050406030204" pitchFamily="18" charset="0"/>
                </a:endParaRPr>
              </a:p>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𝑎𝑙𝑎𝑟𝑚</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𝑎𝑙𝑎𝑟𝑚</m:t>
                          </m:r>
                        </m:e>
                        <m:e>
                          <m:r>
                            <a:rPr lang="en-US" b="0" i="1" smtClean="0">
                              <a:latin typeface="Cambria Math" panose="02040503050406030204" pitchFamily="18" charset="0"/>
                              <a:ea typeface="Cambria Math" panose="02040503050406030204" pitchFamily="18" charset="0"/>
                            </a:rPr>
                            <m:t>𝑓𝑖𝑟𝑒</m:t>
                          </m:r>
                        </m:e>
                      </m:d>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m:t>
                      </m:r>
                    </m:oMath>
                  </m:oMathPara>
                </a14:m>
                <a:endParaRPr lang="en-US" b="0" dirty="0">
                  <a:ea typeface="Cambria Math" panose="02040503050406030204" pitchFamily="18" charset="0"/>
                </a:endParaRPr>
              </a:p>
              <a:p>
                <a:pPr marL="82550" indent="0">
                  <a:buNone/>
                </a:pPr>
                <a:endParaRPr lang="en-US" b="0" i="1" dirty="0">
                  <a:latin typeface="Cambria Math" panose="02040503050406030204" pitchFamily="18" charset="0"/>
                  <a:ea typeface="Cambria Math" panose="02040503050406030204" pitchFamily="18" charset="0"/>
                </a:endParaRPr>
              </a:p>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𝑎𝑙𝑎𝑟𝑚</m:t>
                          </m:r>
                        </m:e>
                      </m:d>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999</m:t>
                          </m:r>
                        </m:num>
                        <m:den>
                          <m:r>
                            <a:rPr lang="en-US" b="0" i="1" smtClean="0">
                              <a:latin typeface="Cambria Math" panose="02040503050406030204" pitchFamily="18" charset="0"/>
                              <a:ea typeface="Cambria Math" panose="02040503050406030204" pitchFamily="18" charset="0"/>
                            </a:rPr>
                            <m:t>4</m:t>
                          </m:r>
                        </m:den>
                      </m:f>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2999</m:t>
                          </m:r>
                        </m:den>
                      </m:f>
                      <m:r>
                        <a:rPr lang="en-US" b="0" i="1" smtClean="0">
                          <a:latin typeface="Cambria Math" panose="02040503050406030204" pitchFamily="18" charset="0"/>
                          <a:ea typeface="Cambria Math" panose="02040503050406030204" pitchFamily="18" charset="0"/>
                        </a:rPr>
                        <m:t>≈0.08</m:t>
                      </m:r>
                    </m:oMath>
                  </m:oMathPara>
                </a14:m>
                <a:endParaRPr lang="en-US" b="0" dirty="0">
                  <a:ea typeface="Cambria Math" panose="02040503050406030204" pitchFamily="18" charset="0"/>
                </a:endParaRPr>
              </a:p>
              <a:p>
                <a:pPr marL="82550" indent="0">
                  <a:buNone/>
                </a:pPr>
                <a:endParaRPr lang="en-US" dirty="0">
                  <a:ea typeface="Cambria Math" panose="02040503050406030204" pitchFamily="18" charset="0"/>
                </a:endParaRPr>
              </a:p>
              <a:p>
                <a:pPr marL="82550" indent="0">
                  <a:buNone/>
                </a:pPr>
                <a:r>
                  <a:rPr lang="en-US" dirty="0">
                    <a:ea typeface="Cambria Math" panose="02040503050406030204" pitchFamily="18" charset="0"/>
                  </a:rPr>
                  <a:t>The posterior probability of a fire given the evidence is:</a:t>
                </a:r>
              </a:p>
              <a:p>
                <a:pPr marL="82550" indent="0" algn="ctr">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𝑓𝑖𝑟𝑒</m:t>
                          </m:r>
                        </m:e>
                        <m:e>
                          <m:r>
                            <a:rPr lang="en-US" b="0" i="1" smtClean="0">
                              <a:latin typeface="Cambria Math" panose="02040503050406030204" pitchFamily="18" charset="0"/>
                              <a:ea typeface="Cambria Math" panose="02040503050406030204" pitchFamily="18" charset="0"/>
                            </a:rPr>
                            <m:t>𝑎𝑙𝑎𝑟𝑚</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𝑎𝑙𝑎𝑟𝑚</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𝑎𝑙𝑎𝑟𝑚</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0.08</m:t>
                          </m:r>
                        </m:num>
                        <m:den>
                          <m:r>
                            <a:rPr lang="en-US" b="0" i="1" smtClean="0">
                              <a:latin typeface="Cambria Math" panose="02040503050406030204" pitchFamily="18" charset="0"/>
                              <a:ea typeface="Cambria Math" panose="02040503050406030204" pitchFamily="18" charset="0"/>
                            </a:rPr>
                            <m:t>1+0.08</m:t>
                          </m:r>
                        </m:den>
                      </m:f>
                      <m:r>
                        <a:rPr lang="en-US" b="0" i="1" smtClean="0">
                          <a:latin typeface="Cambria Math" panose="02040503050406030204" pitchFamily="18" charset="0"/>
                          <a:ea typeface="Cambria Math" panose="02040503050406030204" pitchFamily="18" charset="0"/>
                        </a:rPr>
                        <m:t>=7.4%</m:t>
                      </m:r>
                    </m:oMath>
                  </m:oMathPara>
                </a14:m>
                <a:endParaRPr lang="en-US" b="0" dirty="0">
                  <a:ea typeface="Cambria Math" panose="02040503050406030204" pitchFamily="18" charset="0"/>
                </a:endParaRPr>
              </a:p>
              <a:p>
                <a:pPr marL="82550" indent="0">
                  <a:buNone/>
                </a:pPr>
                <a:endParaRPr lang="en-US" b="0" dirty="0">
                  <a:ea typeface="Cambria Math" panose="02040503050406030204" pitchFamily="18" charset="0"/>
                </a:endParaRPr>
              </a:p>
              <a:p>
                <a:pPr marL="82550" indent="0">
                  <a:buNone/>
                </a:pPr>
                <a:r>
                  <a:rPr lang="en-US" dirty="0">
                    <a:ea typeface="Cambria Math" panose="02040503050406030204" pitchFamily="18" charset="0"/>
                  </a:rPr>
                  <a:t>So, even though a fire is unlikely given the alarm, the probability has raised significantly – from </a:t>
                </a:r>
                <a14:m>
                  <m:oMath xmlns:m="http://schemas.openxmlformats.org/officeDocument/2006/math">
                    <m:f>
                      <m:fPr>
                        <m:type m:val="skw"/>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3000</m:t>
                        </m:r>
                      </m:den>
                    </m:f>
                  </m:oMath>
                </a14:m>
                <a:r>
                  <a:rPr lang="en-US" dirty="0">
                    <a:ea typeface="Cambria Math" panose="02040503050406030204" pitchFamily="18" charset="0"/>
                  </a:rPr>
                  <a:t> to 7%.</a:t>
                </a:r>
              </a:p>
              <a:p>
                <a:pPr marL="82550" indent="0">
                  <a:buNone/>
                </a:pPr>
                <a:r>
                  <a:rPr lang="en-US" b="0" dirty="0">
                    <a:ea typeface="Cambria Math" panose="02040503050406030204" pitchFamily="18" charset="0"/>
                  </a:rPr>
                  <a:t>Does this align with your intuition when you hear a fire alarm?</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t="-2625" b="-12598"/>
                </a:stretch>
              </a:blipFill>
            </p:spPr>
            <p:txBody>
              <a:bodyPr/>
              <a:lstStyle/>
              <a:p>
                <a:r>
                  <a:rPr lang="en-US">
                    <a:noFill/>
                  </a:rPr>
                  <a:t> </a:t>
                </a:r>
              </a:p>
            </p:txBody>
          </p:sp>
        </mc:Fallback>
      </mc:AlternateContent>
    </p:spTree>
    <p:extLst>
      <p:ext uri="{BB962C8B-B14F-4D97-AF65-F5344CB8AC3E}">
        <p14:creationId xmlns:p14="http://schemas.microsoft.com/office/powerpoint/2010/main" val="4220324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50D7-4155-6849-9948-2F15EBF03E9B}"/>
              </a:ext>
            </a:extLst>
          </p:cNvPr>
          <p:cNvSpPr>
            <a:spLocks noGrp="1"/>
          </p:cNvSpPr>
          <p:nvPr>
            <p:ph type="title"/>
          </p:nvPr>
        </p:nvSpPr>
        <p:spPr/>
        <p:txBody>
          <a:bodyPr/>
          <a:lstStyle/>
          <a:p>
            <a:r>
              <a:rPr lang="en-US" dirty="0"/>
              <a:t>Directed acyclic graphs as representations of joint probabilities</a:t>
            </a:r>
          </a:p>
        </p:txBody>
      </p:sp>
      <p:sp>
        <p:nvSpPr>
          <p:cNvPr id="3" name="Text Placeholder 2">
            <a:extLst>
              <a:ext uri="{FF2B5EF4-FFF2-40B4-BE49-F238E27FC236}">
                <a16:creationId xmlns:a16="http://schemas.microsoft.com/office/drawing/2014/main" id="{8697E8F1-4B35-894E-8D54-7D7892E928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227730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Directed acyclic graphs</a:t>
            </a:r>
          </a:p>
        </p:txBody>
      </p:sp>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a:xfrm>
            <a:off x="346334" y="1707370"/>
            <a:ext cx="5130234" cy="5253334"/>
          </a:xfrm>
        </p:spPr>
        <p:txBody>
          <a:bodyPr anchor="ctr"/>
          <a:lstStyle/>
          <a:p>
            <a:r>
              <a:rPr lang="en-US" dirty="0"/>
              <a:t>Complex conditional dependencies in a probabilistic model can be represented with directed graphs.</a:t>
            </a:r>
          </a:p>
          <a:p>
            <a:endParaRPr lang="en-US" dirty="0"/>
          </a:p>
          <a:p>
            <a:r>
              <a:rPr lang="en-US" dirty="0"/>
              <a:t>In particular, directed </a:t>
            </a:r>
            <a:r>
              <a:rPr lang="en-US" i="1" dirty="0"/>
              <a:t>acyclic</a:t>
            </a:r>
            <a:r>
              <a:rPr lang="en-US" dirty="0"/>
              <a:t> graphs (DAGs) are used for process modeling in epidemiological and clinical studies.</a:t>
            </a:r>
          </a:p>
          <a:p>
            <a:endParaRPr lang="en-US" dirty="0"/>
          </a:p>
          <a:p>
            <a:r>
              <a:rPr lang="en-US" dirty="0"/>
              <a:t>In a DAG, each vertex/node represents a random variable (often discrete) and each edge represents a conditional probability.</a:t>
            </a:r>
          </a:p>
        </p:txBody>
      </p:sp>
      <p:pic>
        <p:nvPicPr>
          <p:cNvPr id="11" name="Picture 10">
            <a:extLst>
              <a:ext uri="{FF2B5EF4-FFF2-40B4-BE49-F238E27FC236}">
                <a16:creationId xmlns:a16="http://schemas.microsoft.com/office/drawing/2014/main" id="{DCEF2326-9A79-BC49-9E73-E977B2A152E3}"/>
              </a:ext>
            </a:extLst>
          </p:cNvPr>
          <p:cNvPicPr>
            <a:picLocks noChangeAspect="1"/>
          </p:cNvPicPr>
          <p:nvPr/>
        </p:nvPicPr>
        <p:blipFill>
          <a:blip r:embed="rId2"/>
          <a:stretch>
            <a:fillRect/>
          </a:stretch>
        </p:blipFill>
        <p:spPr>
          <a:xfrm>
            <a:off x="5638688" y="3411792"/>
            <a:ext cx="3967538" cy="1476527"/>
          </a:xfrm>
          <a:prstGeom prst="rect">
            <a:avLst/>
          </a:prstGeom>
        </p:spPr>
      </p:pic>
    </p:spTree>
    <p:extLst>
      <p:ext uri="{BB962C8B-B14F-4D97-AF65-F5344CB8AC3E}">
        <p14:creationId xmlns:p14="http://schemas.microsoft.com/office/powerpoint/2010/main" val="1989999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DAGs represent a surprising crossover from computer science to epidemiology</a:t>
            </a:r>
          </a:p>
        </p:txBody>
      </p:sp>
      <p:pic>
        <p:nvPicPr>
          <p:cNvPr id="7" name="Picture 6">
            <a:extLst>
              <a:ext uri="{FF2B5EF4-FFF2-40B4-BE49-F238E27FC236}">
                <a16:creationId xmlns:a16="http://schemas.microsoft.com/office/drawing/2014/main" id="{E5E0DB9F-0487-FA4E-8025-40D45C79D16B}"/>
              </a:ext>
            </a:extLst>
          </p:cNvPr>
          <p:cNvPicPr>
            <a:picLocks noChangeAspect="1"/>
          </p:cNvPicPr>
          <p:nvPr/>
        </p:nvPicPr>
        <p:blipFill>
          <a:blip r:embed="rId2"/>
          <a:stretch>
            <a:fillRect/>
          </a:stretch>
        </p:blipFill>
        <p:spPr>
          <a:xfrm>
            <a:off x="1250949" y="1900887"/>
            <a:ext cx="7658100" cy="5067557"/>
          </a:xfrm>
          <a:prstGeom prst="rect">
            <a:avLst/>
          </a:prstGeom>
        </p:spPr>
      </p:pic>
    </p:spTree>
    <p:extLst>
      <p:ext uri="{BB962C8B-B14F-4D97-AF65-F5344CB8AC3E}">
        <p14:creationId xmlns:p14="http://schemas.microsoft.com/office/powerpoint/2010/main" val="2184113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Recall the product rule for conditional probabilities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latin typeface="Calibri" panose="020F0502020204030204" pitchFamily="34" charset="0"/>
                    <a:ea typeface="Cambria Math" panose="02040503050406030204" pitchFamily="18" charset="0"/>
                    <a:cs typeface="Calibri" panose="020F0502020204030204" pitchFamily="34" charset="0"/>
                  </a:rPr>
                  <a:t>The product rule allows us to calculate the degree of belief in joint propositions based on conditional relationships:</a:t>
                </a:r>
              </a:p>
              <a:p>
                <a:pPr marL="82550" indent="0">
                  <a:buNone/>
                </a:pPr>
                <a:endParaRPr lang="en-US" b="0" dirty="0">
                  <a:latin typeface="Calibri" panose="020F0502020204030204" pitchFamily="34" charset="0"/>
                  <a:ea typeface="Cambria Math" panose="02040503050406030204" pitchFamily="18" charset="0"/>
                  <a:cs typeface="Calibri" panose="020F0502020204030204" pitchFamily="34" charset="0"/>
                </a:endParaRPr>
              </a:p>
              <a:p>
                <a:pPr marL="8255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e>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𝐵</m:t>
                          </m:r>
                        </m:e>
                      </m:d>
                    </m:oMath>
                  </m:oMathPara>
                </a14:m>
                <a:endParaRPr lang="en-US" b="0" dirty="0">
                  <a:ea typeface="Cambria Math" panose="02040503050406030204" pitchFamily="18" charset="0"/>
                </a:endParaRPr>
              </a:p>
              <a:p>
                <a:pPr marL="82550" indent="0">
                  <a:buNone/>
                </a:pPr>
                <a:endParaRPr lang="en-US" b="0" dirty="0">
                  <a:ea typeface="Cambria Math" panose="02040503050406030204" pitchFamily="18" charset="0"/>
                </a:endParaRP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If we have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𝑛</m:t>
                    </m:r>
                  </m:oMath>
                </a14:m>
                <a:r>
                  <a:rPr lang="en-US" dirty="0">
                    <a:latin typeface="Calibri" panose="020F0502020204030204" pitchFamily="34" charset="0"/>
                    <a:ea typeface="Cambria Math" panose="02040503050406030204" pitchFamily="18" charset="0"/>
                    <a:cs typeface="Calibri" panose="020F0502020204030204" pitchFamily="34" charset="0"/>
                  </a:rPr>
                  <a:t> events </a:t>
                </a: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𝑛</m:t>
                        </m:r>
                      </m:sub>
                    </m:sSub>
                  </m:oMath>
                </a14:m>
                <a:r>
                  <a:rPr lang="en-US" dirty="0">
                    <a:latin typeface="Calibri" panose="020F0502020204030204" pitchFamily="34" charset="0"/>
                    <a:ea typeface="Cambria Math" panose="02040503050406030204" pitchFamily="18" charset="0"/>
                    <a:cs typeface="Calibri" panose="020F0502020204030204" pitchFamily="34" charset="0"/>
                  </a:rPr>
                  <a:t>, then the probability of the joint event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𝑛</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can be written as a product of conditional probabilities derived in</a:t>
                </a:r>
                <a:r>
                  <a:rPr lang="en-US" i="1" dirty="0">
                    <a:latin typeface="Calibri" panose="020F0502020204030204" pitchFamily="34" charset="0"/>
                    <a:ea typeface="Cambria Math" panose="02040503050406030204" pitchFamily="18" charset="0"/>
                    <a:cs typeface="Calibri" panose="020F0502020204030204" pitchFamily="34" charset="0"/>
                  </a:rPr>
                  <a:t> any convenient order</a:t>
                </a:r>
                <a:r>
                  <a:rPr lang="en-US" dirty="0">
                    <a:latin typeface="Calibri" panose="020F0502020204030204" pitchFamily="34" charset="0"/>
                    <a:ea typeface="Cambria Math" panose="02040503050406030204" pitchFamily="18" charset="0"/>
                    <a:cs typeface="Calibri" panose="020F0502020204030204" pitchFamily="34" charset="0"/>
                  </a:rPr>
                  <a:t>:</a:t>
                </a: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oMath>
                </a14:m>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a:t>
            </a:r>
            <a:endParaRPr sz="900" dirty="0">
              <a:latin typeface="Calibri"/>
              <a:ea typeface="Calibri"/>
              <a:cs typeface="Calibri"/>
              <a:sym typeface="Calibri"/>
            </a:endParaRPr>
          </a:p>
        </p:txBody>
      </p:sp>
    </p:spTree>
    <p:extLst>
      <p:ext uri="{BB962C8B-B14F-4D97-AF65-F5344CB8AC3E}">
        <p14:creationId xmlns:p14="http://schemas.microsoft.com/office/powerpoint/2010/main" val="33436901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Joint probabilities in DAGs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latin typeface="Calibri" panose="020F0502020204030204" pitchFamily="34" charset="0"/>
                    <a:ea typeface="Cambria Math" panose="02040503050406030204" pitchFamily="18" charset="0"/>
                    <a:cs typeface="Calibri" panose="020F0502020204030204" pitchFamily="34" charset="0"/>
                  </a:rPr>
                  <a:t>A joint probability distribution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𝑝</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r>
                      <a:rPr lang="en-US"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𝑛</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b="0" dirty="0">
                    <a:latin typeface="Calibri" panose="020F0502020204030204" pitchFamily="34" charset="0"/>
                    <a:ea typeface="Cambria Math" panose="02040503050406030204" pitchFamily="18" charset="0"/>
                    <a:cs typeface="Calibri" panose="020F0502020204030204" pitchFamily="34" charset="0"/>
                  </a:rPr>
                  <a:t> factorizes with respect the the directed graph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𝐺</m:t>
                    </m:r>
                  </m:oMath>
                </a14:m>
                <a:r>
                  <a:rPr lang="en-US"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en-US" b="0" i="1" dirty="0" smtClean="0">
                        <a:latin typeface="Cambria Math" panose="02040503050406030204" pitchFamily="18" charset="0"/>
                        <a:ea typeface="Cambria Math" panose="02040503050406030204" pitchFamily="18" charset="0"/>
                        <a:cs typeface="Calibri" panose="020F0502020204030204" pitchFamily="34" charset="0"/>
                      </a:rPr>
                      <m:t>𝐺</m:t>
                    </m:r>
                    <m:r>
                      <a:rPr lang="en-US" b="0" i="1" dirty="0" smtClean="0">
                        <a:latin typeface="Cambria Math" panose="02040503050406030204" pitchFamily="18" charset="0"/>
                        <a:ea typeface="Cambria Math" panose="02040503050406030204" pitchFamily="18" charset="0"/>
                        <a:cs typeface="Calibri" panose="020F0502020204030204" pitchFamily="34" charset="0"/>
                      </a:rPr>
                      <m:t>=(</m:t>
                    </m:r>
                    <m:r>
                      <a:rPr lang="en-US" b="0" i="1" dirty="0" smtClean="0">
                        <a:latin typeface="Cambria Math" panose="02040503050406030204" pitchFamily="18" charset="0"/>
                        <a:ea typeface="Cambria Math" panose="02040503050406030204" pitchFamily="18" charset="0"/>
                        <a:cs typeface="Calibri" panose="020F0502020204030204" pitchFamily="34" charset="0"/>
                      </a:rPr>
                      <m:t>𝑉</m:t>
                    </m:r>
                    <m:r>
                      <a:rPr lang="en-US" b="0" i="1" dirty="0" smtClean="0">
                        <a:latin typeface="Cambria Math" panose="02040503050406030204" pitchFamily="18" charset="0"/>
                        <a:ea typeface="Cambria Math" panose="02040503050406030204" pitchFamily="18" charset="0"/>
                        <a:cs typeface="Calibri" panose="020F0502020204030204" pitchFamily="34" charset="0"/>
                      </a:rPr>
                      <m:t>,</m:t>
                    </m:r>
                    <m:r>
                      <a:rPr lang="en-US" b="0" i="1" dirty="0" smtClean="0">
                        <a:latin typeface="Cambria Math" panose="02040503050406030204" pitchFamily="18" charset="0"/>
                        <a:ea typeface="Cambria Math" panose="02040503050406030204" pitchFamily="18" charset="0"/>
                        <a:cs typeface="Calibri" panose="020F0502020204030204" pitchFamily="34" charset="0"/>
                      </a:rPr>
                      <m:t>𝐷</m:t>
                    </m:r>
                    <m:r>
                      <a:rPr lang="en-US" b="0" i="1" dirty="0"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if, when we multiply the conditional probabilities of each node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𝑖</m:t>
                        </m:r>
                      </m:sub>
                    </m:sSub>
                  </m:oMath>
                </a14:m>
                <a:r>
                  <a:rPr lang="en-US" dirty="0">
                    <a:latin typeface="Calibri" panose="020F0502020204030204" pitchFamily="34" charset="0"/>
                    <a:ea typeface="Cambria Math" panose="02040503050406030204" pitchFamily="18" charset="0"/>
                    <a:cs typeface="Calibri" panose="020F0502020204030204" pitchFamily="34" charset="0"/>
                  </a:rPr>
                  <a:t> given its parents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𝑝𝑎𝑟𝑒𝑛𝑡𝑠</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𝑖</m:t>
                        </m:r>
                        <m:r>
                          <a:rPr lang="en-US" b="0" i="1" smtClean="0">
                            <a:latin typeface="Cambria Math" panose="02040503050406030204" pitchFamily="18" charset="0"/>
                            <a:ea typeface="Cambria Math" panose="02040503050406030204" pitchFamily="18" charset="0"/>
                            <a:cs typeface="Calibri" panose="020F0502020204030204" pitchFamily="34" charset="0"/>
                          </a:rPr>
                          <m:t>)</m:t>
                        </m:r>
                      </m:sub>
                    </m:sSub>
                  </m:oMath>
                </a14:m>
                <a:r>
                  <a:rPr lang="en-US" dirty="0">
                    <a:latin typeface="Calibri" panose="020F0502020204030204" pitchFamily="34" charset="0"/>
                    <a:ea typeface="Cambria Math" panose="02040503050406030204" pitchFamily="18" charset="0"/>
                    <a:cs typeface="Calibri" panose="020F0502020204030204" pitchFamily="34" charset="0"/>
                  </a:rPr>
                  <a:t>:</a:t>
                </a: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r>
                            <a:rPr lang="en-US"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𝑛</m:t>
                              </m:r>
                            </m:sub>
                          </m:sSub>
                        </m:e>
                      </m:d>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e>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𝑝𝑎𝑟𝑒𝑛𝑡𝑠</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r>
                                    <a:rPr lang="en-US" b="0" i="1" smtClean="0">
                                      <a:latin typeface="Cambria Math" panose="02040503050406030204" pitchFamily="18" charset="0"/>
                                      <a:ea typeface="Cambria Math" panose="02040503050406030204" pitchFamily="18" charset="0"/>
                                      <a:cs typeface="Calibri" panose="020F0502020204030204" pitchFamily="34" charset="0"/>
                                    </a:rPr>
                                    <m:t>1</m:t>
                                  </m:r>
                                </m:e>
                              </m:d>
                            </m:sub>
                          </m:sSub>
                        </m:e>
                      </m:d>
                      <m:r>
                        <a:rPr lang="en-US" b="0" i="1" smtClean="0">
                          <a:latin typeface="Cambria Math" panose="02040503050406030204" pitchFamily="18" charset="0"/>
                          <a:ea typeface="Cambria Math" panose="02040503050406030204" pitchFamily="18" charset="0"/>
                          <a:cs typeface="Calibri" panose="020F0502020204030204" pitchFamily="34" charset="0"/>
                        </a:rPr>
                        <m:t>𝑝</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𝑝𝑎𝑟𝑒𝑛𝑡𝑠</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r>
                                <a:rPr lang="en-US" b="0" i="1" smtClean="0">
                                  <a:latin typeface="Cambria Math" panose="02040503050406030204" pitchFamily="18" charset="0"/>
                                  <a:ea typeface="Cambria Math" panose="02040503050406030204" pitchFamily="18" charset="0"/>
                                  <a:cs typeface="Calibri" panose="020F0502020204030204" pitchFamily="34" charset="0"/>
                                </a:rPr>
                                <m:t>2</m:t>
                              </m:r>
                            </m:e>
                          </m:d>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m:oMathPara>
                </a14:m>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lgn="ctr">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cs typeface="Calibri" panose="020F0502020204030204" pitchFamily="34" charset="0"/>
                        </a:rPr>
                        <m:t>𝑝</m:t>
                      </m:r>
                      <m:d>
                        <m:dPr>
                          <m:ctrlPr>
                            <a:rPr lang="en-US" i="1">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i="1">
                                  <a:latin typeface="Cambria Math" panose="02040503050406030204" pitchFamily="18" charset="0"/>
                                  <a:ea typeface="Cambria Math" panose="02040503050406030204" pitchFamily="18" charset="0"/>
                                  <a:cs typeface="Calibri" panose="020F0502020204030204" pitchFamily="34" charset="0"/>
                                </a:rPr>
                                <m:t>𝑛</m:t>
                              </m:r>
                            </m:sub>
                          </m:sSub>
                        </m:e>
                      </m:d>
                      <m:r>
                        <a:rPr lang="en-US" i="1">
                          <a:latin typeface="Cambria Math" panose="02040503050406030204" pitchFamily="18" charset="0"/>
                          <a:ea typeface="Cambria Math" panose="02040503050406030204" pitchFamily="18" charset="0"/>
                          <a:cs typeface="Calibri" panose="020F0502020204030204" pitchFamily="34" charset="0"/>
                        </a:rPr>
                        <m:t>=</m:t>
                      </m:r>
                      <m:nary>
                        <m:naryPr>
                          <m:chr m:val="∏"/>
                          <m:supHide m:val="on"/>
                          <m:ctrlPr>
                            <a:rPr lang="en-US" i="1" smtClean="0">
                              <a:latin typeface="Cambria Math" panose="02040503050406030204" pitchFamily="18" charset="0"/>
                              <a:ea typeface="Cambria Math" panose="02040503050406030204" pitchFamily="18" charset="0"/>
                              <a:cs typeface="Calibri" panose="020F0502020204030204" pitchFamily="34" charset="0"/>
                            </a:rPr>
                          </m:ctrlPr>
                        </m:naryPr>
                        <m:sub>
                          <m:r>
                            <m:rPr>
                              <m:brk m:alnAt="7"/>
                            </m:rPr>
                            <a:rPr lang="en-US" b="0" i="1" smtClean="0">
                              <a:latin typeface="Cambria Math" panose="02040503050406030204" pitchFamily="18" charset="0"/>
                              <a:ea typeface="Cambria Math" panose="02040503050406030204" pitchFamily="18" charset="0"/>
                              <a:cs typeface="Calibri" panose="020F0502020204030204" pitchFamily="34" charset="0"/>
                            </a:rPr>
                            <m:t>𝑖</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𝑉</m:t>
                          </m:r>
                        </m:sub>
                        <m:sup/>
                        <m:e>
                          <m:r>
                            <a:rPr lang="en-US" b="0" i="1" smtClean="0">
                              <a:latin typeface="Cambria Math" panose="02040503050406030204" pitchFamily="18" charset="0"/>
                              <a:ea typeface="Cambria Math" panose="02040503050406030204" pitchFamily="18" charset="0"/>
                              <a:cs typeface="Calibri" panose="020F0502020204030204" pitchFamily="34" charset="0"/>
                            </a:rPr>
                            <m:t>𝑝</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𝑖</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𝑝𝑎𝑟𝑒𝑛𝑡𝑠</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r>
                                    <a:rPr lang="en-US" b="0" i="1" smtClean="0">
                                      <a:latin typeface="Cambria Math" panose="02040503050406030204" pitchFamily="18" charset="0"/>
                                      <a:ea typeface="Cambria Math" panose="02040503050406030204" pitchFamily="18" charset="0"/>
                                      <a:cs typeface="Calibri" panose="020F0502020204030204" pitchFamily="34" charset="0"/>
                                    </a:rPr>
                                    <m:t>𝑖</m:t>
                                  </m:r>
                                </m:e>
                              </m:d>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e>
                      </m:nary>
                    </m:oMath>
                  </m:oMathPara>
                </a14:m>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Note that if a node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sub>
                    </m:sSub>
                  </m:oMath>
                </a14:m>
                <a:r>
                  <a:rPr lang="en-US" dirty="0">
                    <a:latin typeface="Calibri" panose="020F0502020204030204" pitchFamily="34" charset="0"/>
                    <a:ea typeface="Cambria Math" panose="02040503050406030204" pitchFamily="18" charset="0"/>
                    <a:cs typeface="Calibri" panose="020F0502020204030204" pitchFamily="34" charset="0"/>
                  </a:rPr>
                  <a:t> does not depend on any other nodes, it does not have "parents":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sub>
                        </m:sSub>
                      </m:e>
                      <m:e>
                        <m:r>
                          <a:rPr lang="en-US" b="0" i="1" smtClean="0">
                            <a:latin typeface="Cambria Math" panose="02040503050406030204" pitchFamily="18" charset="0"/>
                            <a:ea typeface="Cambria Math" panose="02040503050406030204" pitchFamily="18" charset="0"/>
                            <a:cs typeface="Calibri" panose="020F0502020204030204" pitchFamily="34" charset="0"/>
                          </a:rPr>
                          <m:t>𝑤h𝑎𝑡𝑒𝑣𝑒𝑟</m:t>
                        </m:r>
                      </m:e>
                    </m:d>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𝑝</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These may be called "roots."</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1158" b="-2887"/>
                </a:stretch>
              </a:blipFill>
            </p:spPr>
            <p:txBody>
              <a:bodyPr/>
              <a:lstStyle/>
              <a:p>
                <a:r>
                  <a:rPr lang="en-US">
                    <a:noFill/>
                  </a:rPr>
                  <a:t> </a:t>
                </a:r>
              </a:p>
            </p:txBody>
          </p:sp>
        </mc:Fallback>
      </mc:AlternateContent>
    </p:spTree>
    <p:extLst>
      <p:ext uri="{BB962C8B-B14F-4D97-AF65-F5344CB8AC3E}">
        <p14:creationId xmlns:p14="http://schemas.microsoft.com/office/powerpoint/2010/main" val="76858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Additional rules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The probability of the joint event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can be written several ways:</a:t>
                </a:r>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oMath>
                </a14:m>
                <a:endParaRPr lang="en-US" b="0" dirty="0">
                  <a:ea typeface="Cambria Math" panose="02040503050406030204" pitchFamily="18" charset="0"/>
                </a:endParaRPr>
              </a:p>
              <a:p>
                <a:endParaRPr lang="en-US" dirty="0">
                  <a:ea typeface="Cambria Math" panose="02040503050406030204" pitchFamily="18" charset="0"/>
                </a:endParaRPr>
              </a:p>
              <a:p>
                <a:pPr marL="82550" indent="0">
                  <a:buNone/>
                </a:pPr>
                <a:r>
                  <a:rPr lang="en-US" dirty="0"/>
                  <a:t>Because </a:t>
                </a:r>
                <a14:m>
                  <m:oMath xmlns:m="http://schemas.openxmlformats.org/officeDocument/2006/math">
                    <m:r>
                      <a:rPr lang="en-US" b="0" i="1" smtClean="0">
                        <a:latin typeface="Cambria Math" panose="02040503050406030204" pitchFamily="18" charset="0"/>
                      </a:rPr>
                      <m:t>𝐴</m:t>
                    </m:r>
                  </m:oMath>
                </a14:m>
                <a:r>
                  <a:rPr lang="en-US" dirty="0">
                    <a:ea typeface="Cambria Math" panose="02040503050406030204" pitchFamily="18" charset="0"/>
                  </a:rPr>
                  <a:t> and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oMath>
                </a14:m>
                <a:r>
                  <a:rPr lang="en-US" dirty="0">
                    <a:ea typeface="Cambria Math" panose="02040503050406030204" pitchFamily="18" charset="0"/>
                  </a:rPr>
                  <a:t> together comprise a "sure proposition,"</a:t>
                </a: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=1</m:t>
                    </m:r>
                  </m:oMath>
                </a14:m>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endParaRPr lang="en-US" dirty="0">
                  <a:ea typeface="Cambria Math" panose="02040503050406030204" pitchFamily="18" charset="0"/>
                </a:endParaRPr>
              </a:p>
              <a:p>
                <a:pPr marL="82550" indent="0">
                  <a:buNone/>
                </a:pPr>
                <a:r>
                  <a:rPr lang="en-US" dirty="0"/>
                  <a:t>If </a:t>
                </a:r>
                <a14:m>
                  <m:oMath xmlns:m="http://schemas.openxmlformats.org/officeDocument/2006/math">
                    <m:r>
                      <a:rPr lang="en-US" i="1">
                        <a:latin typeface="Cambria Math" panose="02040503050406030204" pitchFamily="18" charset="0"/>
                      </a:rPr>
                      <m:t>𝐴</m:t>
                    </m:r>
                  </m:oMath>
                </a14:m>
                <a:r>
                  <a:rPr lang="en-US" dirty="0">
                    <a:ea typeface="Cambria Math" panose="02040503050406030204" pitchFamily="18" charset="0"/>
                  </a:rPr>
                  <a:t> and </a:t>
                </a:r>
                <a14:m>
                  <m:oMath xmlns:m="http://schemas.openxmlformats.org/officeDocument/2006/math">
                    <m:r>
                      <a:rPr lang="en-US" b="0" i="1" smtClean="0">
                        <a:latin typeface="Cambria Math" panose="02040503050406030204" pitchFamily="18" charset="0"/>
                        <a:ea typeface="Cambria Math" panose="02040503050406030204" pitchFamily="18" charset="0"/>
                      </a:rPr>
                      <m:t>𝐵</m:t>
                    </m:r>
                  </m:oMath>
                </a14:m>
                <a:r>
                  <a:rPr lang="en-US" dirty="0">
                    <a:ea typeface="Cambria Math" panose="02040503050406030204" pitchFamily="18" charset="0"/>
                  </a:rPr>
                  <a:t> are independent,</a:t>
                </a: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spTree>
    <p:extLst>
      <p:ext uri="{BB962C8B-B14F-4D97-AF65-F5344CB8AC3E}">
        <p14:creationId xmlns:p14="http://schemas.microsoft.com/office/powerpoint/2010/main" val="27793038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Joint probabilities in DAGs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a:xfrm>
                <a:off x="4114800" y="2057400"/>
                <a:ext cx="5346700" cy="4805892"/>
              </a:xfrm>
            </p:spPr>
            <p:txBody>
              <a:bodyPr anchor="ctr"/>
              <a:lstStyle/>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Roots:</a:t>
                </a: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Parents of X1:</a:t>
                </a:r>
              </a:p>
              <a:p>
                <a:pPr marL="8255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e>
                      </m:d>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e>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e>
                      </m:d>
                      <m:r>
                        <a:rPr lang="en-US" b="0" i="1" smtClean="0">
                          <a:latin typeface="Cambria Math" panose="02040503050406030204" pitchFamily="18" charset="0"/>
                          <a:ea typeface="Cambria Math" panose="02040503050406030204" pitchFamily="18" charset="0"/>
                          <a:cs typeface="Calibri" panose="020F0502020204030204" pitchFamily="34" charset="0"/>
                        </a:rPr>
                        <m:t>𝑝</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m:oMathPara>
                </a14:m>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Roots:</a:t>
                </a: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Parents of X2:</a:t>
                </a:r>
                <a:endParaRPr lang="en-US" i="1" dirty="0">
                  <a:latin typeface="Cambria Math" panose="02040503050406030204" pitchFamily="18" charset="0"/>
                  <a:ea typeface="Cambria Math" panose="02040503050406030204" pitchFamily="18" charset="0"/>
                  <a:cs typeface="Calibri" panose="020F0502020204030204" pitchFamily="34" charset="0"/>
                </a:endParaRPr>
              </a:p>
              <a:p>
                <a:pPr marL="8255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ea typeface="Cambria Math" panose="02040503050406030204" pitchFamily="18" charset="0"/>
                          <a:cs typeface="Calibri" panose="020F0502020204030204" pitchFamily="34" charset="0"/>
                        </a:rPr>
                        <m:t>𝑝</m:t>
                      </m:r>
                      <m:d>
                        <m:dPr>
                          <m:ctrlPr>
                            <a:rPr lang="en-US" i="1">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3</m:t>
                              </m:r>
                            </m:sub>
                          </m:sSub>
                        </m:e>
                      </m:d>
                      <m:r>
                        <a:rPr lang="en-US" i="1">
                          <a:latin typeface="Cambria Math" panose="02040503050406030204" pitchFamily="18" charset="0"/>
                          <a:ea typeface="Cambria Math" panose="02040503050406030204" pitchFamily="18" charset="0"/>
                          <a:cs typeface="Calibri" panose="020F0502020204030204" pitchFamily="34" charset="0"/>
                        </a:rPr>
                        <m:t>=</m:t>
                      </m:r>
                      <m:r>
                        <a:rPr lang="en-US" i="1">
                          <a:latin typeface="Cambria Math" panose="02040503050406030204" pitchFamily="18" charset="0"/>
                          <a:ea typeface="Cambria Math" panose="02040503050406030204" pitchFamily="18" charset="0"/>
                          <a:cs typeface="Calibri" panose="020F0502020204030204" pitchFamily="34" charset="0"/>
                        </a:rPr>
                        <m:t>𝑝</m:t>
                      </m:r>
                      <m:d>
                        <m:dPr>
                          <m:ctrlPr>
                            <a:rPr lang="en-US" i="1">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e>
                        <m:e>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3</m:t>
                              </m:r>
                            </m:sub>
                          </m:sSub>
                        </m:e>
                      </m:d>
                      <m:r>
                        <a:rPr lang="en-US" i="1">
                          <a:latin typeface="Cambria Math" panose="02040503050406030204" pitchFamily="18" charset="0"/>
                          <a:ea typeface="Cambria Math" panose="02040503050406030204" pitchFamily="18" charset="0"/>
                          <a:cs typeface="Calibri" panose="020F0502020204030204" pitchFamily="34" charset="0"/>
                        </a:rPr>
                        <m:t>𝑝</m:t>
                      </m:r>
                      <m:d>
                        <m:dPr>
                          <m:ctrlPr>
                            <a:rPr lang="en-US" i="1">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e>
                      </m:d>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3</m:t>
                              </m:r>
                            </m:sub>
                          </m:sSub>
                        </m:e>
                      </m:d>
                    </m:oMath>
                  </m:oMathPara>
                </a14:m>
                <a:endParaRPr lang="en-US" b="0" dirty="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xfrm>
                <a:off x="4114800" y="2057400"/>
                <a:ext cx="5346700" cy="4805892"/>
              </a:xfrm>
              <a:blipFill>
                <a:blip r:embed="rId3"/>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DBD25A3-52B2-D047-BF27-7609E94FAD52}"/>
              </a:ext>
            </a:extLst>
          </p:cNvPr>
          <p:cNvPicPr>
            <a:picLocks noChangeAspect="1"/>
          </p:cNvPicPr>
          <p:nvPr/>
        </p:nvPicPr>
        <p:blipFill rotWithShape="1">
          <a:blip r:embed="rId4"/>
          <a:srcRect l="9821" r="11607" b="25423"/>
          <a:stretch/>
        </p:blipFill>
        <p:spPr>
          <a:xfrm>
            <a:off x="469900" y="4965700"/>
            <a:ext cx="3352800" cy="1117600"/>
          </a:xfrm>
          <a:prstGeom prst="rect">
            <a:avLst/>
          </a:prstGeom>
        </p:spPr>
      </p:pic>
      <p:pic>
        <p:nvPicPr>
          <p:cNvPr id="9" name="Picture 8">
            <a:extLst>
              <a:ext uri="{FF2B5EF4-FFF2-40B4-BE49-F238E27FC236}">
                <a16:creationId xmlns:a16="http://schemas.microsoft.com/office/drawing/2014/main" id="{563125C7-B87B-7947-80B3-92E3FBB7426D}"/>
              </a:ext>
            </a:extLst>
          </p:cNvPr>
          <p:cNvPicPr>
            <a:picLocks noChangeAspect="1"/>
          </p:cNvPicPr>
          <p:nvPr/>
        </p:nvPicPr>
        <p:blipFill>
          <a:blip r:embed="rId5"/>
          <a:stretch>
            <a:fillRect/>
          </a:stretch>
        </p:blipFill>
        <p:spPr>
          <a:xfrm>
            <a:off x="901700" y="2860146"/>
            <a:ext cx="2489200" cy="1358900"/>
          </a:xfrm>
          <a:prstGeom prst="rect">
            <a:avLst/>
          </a:prstGeom>
        </p:spPr>
      </p:pic>
    </p:spTree>
    <p:extLst>
      <p:ext uri="{BB962C8B-B14F-4D97-AF65-F5344CB8AC3E}">
        <p14:creationId xmlns:p14="http://schemas.microsoft.com/office/powerpoint/2010/main" val="4289487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Markovian parents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latin typeface="Calibri" panose="020F0502020204030204" pitchFamily="34" charset="0"/>
                    <a:ea typeface="Cambria Math" panose="02040503050406030204" pitchFamily="18" charset="0"/>
                    <a:cs typeface="Calibri" panose="020F0502020204030204" pitchFamily="34" charset="0"/>
                  </a:rPr>
                  <a:t>One key concept here is that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𝑝𝑎𝑟𝑒𝑛𝑡𝑠</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𝑖</m:t>
                        </m:r>
                        <m:r>
                          <a:rPr lang="en-US" b="0" i="1" smtClean="0">
                            <a:latin typeface="Cambria Math" panose="02040503050406030204" pitchFamily="18" charset="0"/>
                            <a:ea typeface="Cambria Math" panose="02040503050406030204" pitchFamily="18" charset="0"/>
                            <a:cs typeface="Calibri" panose="020F0502020204030204" pitchFamily="34" charset="0"/>
                          </a:rPr>
                          <m:t>)</m:t>
                        </m:r>
                      </m:sub>
                    </m:sSub>
                  </m:oMath>
                </a14:m>
                <a:r>
                  <a:rPr lang="en-US" dirty="0">
                    <a:latin typeface="Calibri" panose="020F0502020204030204" pitchFamily="34" charset="0"/>
                    <a:ea typeface="Cambria Math" panose="02040503050406030204" pitchFamily="18" charset="0"/>
                    <a:cs typeface="Calibri" panose="020F0502020204030204" pitchFamily="34" charset="0"/>
                  </a:rPr>
                  <a:t> satisfy the relationship:</a:t>
                </a: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r>
                            <a:rPr lang="en-US"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e>
                      </m:d>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sub>
                          </m:sSub>
                        </m:e>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𝑝𝑎𝑟𝑒𝑛𝑡𝑠</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r>
                                    <a:rPr lang="en-US" b="0" i="1" smtClean="0">
                                      <a:latin typeface="Cambria Math" panose="02040503050406030204" pitchFamily="18" charset="0"/>
                                      <a:ea typeface="Cambria Math" panose="02040503050406030204" pitchFamily="18" charset="0"/>
                                      <a:cs typeface="Calibri" panose="020F0502020204030204" pitchFamily="34" charset="0"/>
                                    </a:rPr>
                                    <m:t>𝑗</m:t>
                                  </m:r>
                                </m:e>
                              </m:d>
                            </m:sub>
                          </m:sSub>
                        </m:e>
                      </m:d>
                    </m:oMath>
                  </m:oMathPara>
                </a14:m>
                <a:endParaRPr lang="en-US" b="0" dirty="0">
                  <a:latin typeface="Calibri" panose="020F0502020204030204" pitchFamily="34" charset="0"/>
                  <a:ea typeface="Cambria Math" panose="02040503050406030204" pitchFamily="18" charset="0"/>
                  <a:cs typeface="Calibri" panose="020F0502020204030204" pitchFamily="34" charset="0"/>
                </a:endParaRPr>
              </a:p>
              <a:p>
                <a:pPr marL="82550" indent="0" algn="ctr">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You recall that the Markov property is that the probability distribution for a given variable depends only on its present state; similarly, the distribution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𝑝</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depends only on its parents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𝑝𝑎𝑟𝑒𝑛𝑡𝑠</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𝑗</m:t>
                        </m:r>
                        <m:r>
                          <a:rPr lang="en-US" b="0" i="1" smtClean="0">
                            <a:latin typeface="Cambria Math" panose="02040503050406030204" pitchFamily="18" charset="0"/>
                            <a:ea typeface="Cambria Math" panose="02040503050406030204" pitchFamily="18" charset="0"/>
                            <a:cs typeface="Calibri" panose="020F0502020204030204" pitchFamily="34" charset="0"/>
                          </a:rPr>
                          <m:t>)</m:t>
                        </m:r>
                      </m:sub>
                    </m:sSub>
                  </m:oMath>
                </a14:m>
                <a:r>
                  <a:rPr lang="en-US" dirty="0">
                    <a:latin typeface="Calibri" panose="020F0502020204030204" pitchFamily="34" charset="0"/>
                    <a:ea typeface="Cambria Math" panose="02040503050406030204" pitchFamily="18" charset="0"/>
                    <a:cs typeface="Calibri" panose="020F0502020204030204" pitchFamily="34" charset="0"/>
                  </a:rPr>
                  <a:t>.</a:t>
                </a: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In an undirected graph each node could (would) depend on all other nodes, increasing the number of parameters </a:t>
                </a:r>
                <a:r>
                  <a:rPr lang="en-US">
                    <a:latin typeface="Calibri" panose="020F0502020204030204" pitchFamily="34" charset="0"/>
                    <a:ea typeface="Cambria Math" panose="02040503050406030204" pitchFamily="18" charset="0"/>
                    <a:cs typeface="Calibri" panose="020F0502020204030204" pitchFamily="34" charset="0"/>
                  </a:rPr>
                  <a:t>substantially.</a:t>
                </a:r>
                <a:endParaRPr lang="en-US" dirty="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827811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DAG example</a:t>
            </a:r>
          </a:p>
        </p:txBody>
      </p:sp>
      <p:sp>
        <p:nvSpPr>
          <p:cNvPr id="5" name="Text Placeholder 4">
            <a:extLst>
              <a:ext uri="{FF2B5EF4-FFF2-40B4-BE49-F238E27FC236}">
                <a16:creationId xmlns:a16="http://schemas.microsoft.com/office/drawing/2014/main" id="{6EE911CD-5176-CD45-96AA-09F8E62107BF}"/>
              </a:ext>
            </a:extLst>
          </p:cNvPr>
          <p:cNvSpPr>
            <a:spLocks noGrp="1"/>
          </p:cNvSpPr>
          <p:nvPr>
            <p:ph type="body" idx="1"/>
          </p:nvPr>
        </p:nvSpPr>
        <p:spPr>
          <a:xfrm>
            <a:off x="4922520" y="1706603"/>
            <a:ext cx="4538980" cy="4834820"/>
          </a:xfrm>
        </p:spPr>
        <p:txBody>
          <a:bodyPr/>
          <a:lstStyle/>
          <a:p>
            <a:pPr marL="82550" indent="0">
              <a:buNone/>
            </a:pPr>
            <a:r>
              <a:rPr lang="en-US" sz="1800" dirty="0"/>
              <a:t>William Farr suggested an association between residence elevation and cholera rate in London. The underlying hypothesis was that cholera was an airborne pathogen. (The "miasma" hypothesis.)</a:t>
            </a:r>
          </a:p>
        </p:txBody>
      </p:sp>
      <p:pic>
        <p:nvPicPr>
          <p:cNvPr id="9" name="Picture 8">
            <a:extLst>
              <a:ext uri="{FF2B5EF4-FFF2-40B4-BE49-F238E27FC236}">
                <a16:creationId xmlns:a16="http://schemas.microsoft.com/office/drawing/2014/main" id="{029841B7-7B28-D241-8405-173BB65CA5BE}"/>
              </a:ext>
            </a:extLst>
          </p:cNvPr>
          <p:cNvPicPr>
            <a:picLocks noChangeAspect="1"/>
          </p:cNvPicPr>
          <p:nvPr/>
        </p:nvPicPr>
        <p:blipFill>
          <a:blip r:embed="rId3"/>
          <a:stretch>
            <a:fillRect/>
          </a:stretch>
        </p:blipFill>
        <p:spPr>
          <a:xfrm>
            <a:off x="996594" y="4475446"/>
            <a:ext cx="3396387" cy="2316430"/>
          </a:xfrm>
          <a:prstGeom prst="rect">
            <a:avLst/>
          </a:prstGeom>
        </p:spPr>
      </p:pic>
      <p:sp>
        <p:nvSpPr>
          <p:cNvPr id="10" name="Google Shape;597;p77">
            <a:extLst>
              <a:ext uri="{FF2B5EF4-FFF2-40B4-BE49-F238E27FC236}">
                <a16:creationId xmlns:a16="http://schemas.microsoft.com/office/drawing/2014/main" id="{E81CCC24-2A54-4746-B666-349AB296A626}"/>
              </a:ext>
            </a:extLst>
          </p:cNvPr>
          <p:cNvSpPr txBox="1"/>
          <p:nvPr/>
        </p:nvSpPr>
        <p:spPr>
          <a:xfrm>
            <a:off x="1" y="7296900"/>
            <a:ext cx="101600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Bingham et al., Public Health 2004</a:t>
            </a:r>
            <a:endParaRPr sz="900" dirty="0">
              <a:latin typeface="Calibri"/>
              <a:ea typeface="Calibri"/>
              <a:cs typeface="Calibri"/>
              <a:sym typeface="Calibri"/>
            </a:endParaRPr>
          </a:p>
        </p:txBody>
      </p:sp>
      <p:sp>
        <p:nvSpPr>
          <p:cNvPr id="3" name="TextBox 2">
            <a:extLst>
              <a:ext uri="{FF2B5EF4-FFF2-40B4-BE49-F238E27FC236}">
                <a16:creationId xmlns:a16="http://schemas.microsoft.com/office/drawing/2014/main" id="{9AC2DBDD-A6FE-8E45-3FD7-99511B90D58D}"/>
              </a:ext>
            </a:extLst>
          </p:cNvPr>
          <p:cNvSpPr txBox="1"/>
          <p:nvPr/>
        </p:nvSpPr>
        <p:spPr>
          <a:xfrm>
            <a:off x="2095048" y="2087679"/>
            <a:ext cx="1300357" cy="307777"/>
          </a:xfrm>
          <a:prstGeom prst="rect">
            <a:avLst/>
          </a:prstGeom>
          <a:noFill/>
        </p:spPr>
        <p:txBody>
          <a:bodyPr wrap="none" rtlCol="0">
            <a:spAutoFit/>
          </a:bodyPr>
          <a:lstStyle/>
          <a:p>
            <a:pPr algn="ctr"/>
            <a:r>
              <a:rPr lang="en-US" dirty="0"/>
              <a:t>Low Elevation</a:t>
            </a:r>
          </a:p>
        </p:txBody>
      </p:sp>
      <p:sp>
        <p:nvSpPr>
          <p:cNvPr id="4" name="TextBox 3">
            <a:extLst>
              <a:ext uri="{FF2B5EF4-FFF2-40B4-BE49-F238E27FC236}">
                <a16:creationId xmlns:a16="http://schemas.microsoft.com/office/drawing/2014/main" id="{F038825A-54FB-38A7-D519-C9F8C557F434}"/>
              </a:ext>
            </a:extLst>
          </p:cNvPr>
          <p:cNvSpPr txBox="1"/>
          <p:nvPr/>
        </p:nvSpPr>
        <p:spPr>
          <a:xfrm>
            <a:off x="2249737" y="3816533"/>
            <a:ext cx="1031051" cy="307777"/>
          </a:xfrm>
          <a:prstGeom prst="rect">
            <a:avLst/>
          </a:prstGeom>
          <a:noFill/>
        </p:spPr>
        <p:txBody>
          <a:bodyPr wrap="none" rtlCol="0">
            <a:spAutoFit/>
          </a:bodyPr>
          <a:lstStyle/>
          <a:p>
            <a:pPr algn="ctr"/>
            <a:r>
              <a:rPr lang="en-US" dirty="0">
                <a:solidFill>
                  <a:schemeClr val="bg1"/>
                </a:solidFill>
              </a:rPr>
              <a:t>Bad Water</a:t>
            </a:r>
          </a:p>
        </p:txBody>
      </p:sp>
      <p:sp>
        <p:nvSpPr>
          <p:cNvPr id="6" name="TextBox 5">
            <a:extLst>
              <a:ext uri="{FF2B5EF4-FFF2-40B4-BE49-F238E27FC236}">
                <a16:creationId xmlns:a16="http://schemas.microsoft.com/office/drawing/2014/main" id="{599CA8E1-51B7-BC80-0E31-49E38890EAD7}"/>
              </a:ext>
            </a:extLst>
          </p:cNvPr>
          <p:cNvSpPr txBox="1"/>
          <p:nvPr/>
        </p:nvSpPr>
        <p:spPr>
          <a:xfrm>
            <a:off x="878782" y="2810930"/>
            <a:ext cx="1399742" cy="523220"/>
          </a:xfrm>
          <a:prstGeom prst="rect">
            <a:avLst/>
          </a:prstGeom>
          <a:noFill/>
        </p:spPr>
        <p:txBody>
          <a:bodyPr wrap="none" rtlCol="0">
            <a:spAutoFit/>
          </a:bodyPr>
          <a:lstStyle/>
          <a:p>
            <a:pPr algn="ctr"/>
            <a:r>
              <a:rPr lang="en-US" dirty="0">
                <a:solidFill>
                  <a:schemeClr val="bg1"/>
                </a:solidFill>
              </a:rPr>
              <a:t>Socioeconomic</a:t>
            </a:r>
          </a:p>
          <a:p>
            <a:pPr algn="ctr"/>
            <a:r>
              <a:rPr lang="en-US" dirty="0">
                <a:solidFill>
                  <a:schemeClr val="bg1"/>
                </a:solidFill>
              </a:rPr>
              <a:t>Status</a:t>
            </a:r>
          </a:p>
        </p:txBody>
      </p:sp>
      <p:sp>
        <p:nvSpPr>
          <p:cNvPr id="8" name="TextBox 7">
            <a:extLst>
              <a:ext uri="{FF2B5EF4-FFF2-40B4-BE49-F238E27FC236}">
                <a16:creationId xmlns:a16="http://schemas.microsoft.com/office/drawing/2014/main" id="{102EC637-E324-2C53-9702-3604FC937340}"/>
              </a:ext>
            </a:extLst>
          </p:cNvPr>
          <p:cNvSpPr txBox="1"/>
          <p:nvPr/>
        </p:nvSpPr>
        <p:spPr>
          <a:xfrm>
            <a:off x="3512816" y="2918651"/>
            <a:ext cx="811441" cy="307777"/>
          </a:xfrm>
          <a:prstGeom prst="rect">
            <a:avLst/>
          </a:prstGeom>
          <a:noFill/>
        </p:spPr>
        <p:txBody>
          <a:bodyPr wrap="none" rtlCol="0">
            <a:spAutoFit/>
          </a:bodyPr>
          <a:lstStyle/>
          <a:p>
            <a:pPr algn="ctr"/>
            <a:r>
              <a:rPr lang="en-US" dirty="0"/>
              <a:t>Cholera</a:t>
            </a:r>
          </a:p>
        </p:txBody>
      </p:sp>
      <p:cxnSp>
        <p:nvCxnSpPr>
          <p:cNvPr id="12" name="Straight Arrow Connector 11">
            <a:extLst>
              <a:ext uri="{FF2B5EF4-FFF2-40B4-BE49-F238E27FC236}">
                <a16:creationId xmlns:a16="http://schemas.microsoft.com/office/drawing/2014/main" id="{02DE4130-CCA3-EB90-18AB-DA416AE2DFF9}"/>
              </a:ext>
            </a:extLst>
          </p:cNvPr>
          <p:cNvCxnSpPr>
            <a:cxnSpLocks/>
            <a:stCxn id="3" idx="3"/>
            <a:endCxn id="8" idx="0"/>
          </p:cNvCxnSpPr>
          <p:nvPr/>
        </p:nvCxnSpPr>
        <p:spPr>
          <a:xfrm>
            <a:off x="3395405" y="2241568"/>
            <a:ext cx="523132" cy="67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D6EA214-E8A2-24B8-7180-24972313DD28}"/>
              </a:ext>
            </a:extLst>
          </p:cNvPr>
          <p:cNvCxnSpPr>
            <a:cxnSpLocks/>
            <a:stCxn id="4" idx="3"/>
            <a:endCxn id="8" idx="2"/>
          </p:cNvCxnSpPr>
          <p:nvPr/>
        </p:nvCxnSpPr>
        <p:spPr>
          <a:xfrm flipV="1">
            <a:off x="3280788" y="3226428"/>
            <a:ext cx="637749" cy="74399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C44408-A5AA-E6BF-D27C-99168A034BDA}"/>
              </a:ext>
            </a:extLst>
          </p:cNvPr>
          <p:cNvCxnSpPr>
            <a:cxnSpLocks/>
            <a:endCxn id="3" idx="1"/>
          </p:cNvCxnSpPr>
          <p:nvPr/>
        </p:nvCxnSpPr>
        <p:spPr>
          <a:xfrm flipV="1">
            <a:off x="1604053" y="2241568"/>
            <a:ext cx="490995" cy="5693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37F487-35F8-DCA9-B6C2-048886BF57DB}"/>
              </a:ext>
            </a:extLst>
          </p:cNvPr>
          <p:cNvCxnSpPr>
            <a:cxnSpLocks/>
            <a:endCxn id="4" idx="1"/>
          </p:cNvCxnSpPr>
          <p:nvPr/>
        </p:nvCxnSpPr>
        <p:spPr>
          <a:xfrm>
            <a:off x="1604053" y="3334150"/>
            <a:ext cx="645684" cy="6362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36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DAG example</a:t>
            </a:r>
          </a:p>
        </p:txBody>
      </p:sp>
      <p:sp>
        <p:nvSpPr>
          <p:cNvPr id="5" name="Text Placeholder 4">
            <a:extLst>
              <a:ext uri="{FF2B5EF4-FFF2-40B4-BE49-F238E27FC236}">
                <a16:creationId xmlns:a16="http://schemas.microsoft.com/office/drawing/2014/main" id="{6EE911CD-5176-CD45-96AA-09F8E62107BF}"/>
              </a:ext>
            </a:extLst>
          </p:cNvPr>
          <p:cNvSpPr>
            <a:spLocks noGrp="1"/>
          </p:cNvSpPr>
          <p:nvPr>
            <p:ph type="body" idx="1"/>
          </p:nvPr>
        </p:nvSpPr>
        <p:spPr>
          <a:xfrm>
            <a:off x="4922520" y="1706603"/>
            <a:ext cx="4538980" cy="4834820"/>
          </a:xfrm>
        </p:spPr>
        <p:txBody>
          <a:bodyPr/>
          <a:lstStyle/>
          <a:p>
            <a:pPr marL="82550" indent="0">
              <a:buNone/>
            </a:pPr>
            <a:r>
              <a:rPr lang="en-US" sz="1800" dirty="0"/>
              <a:t>William Farr suggested an association between residence elevation and cholera rate in London. The underlying hypothesis was that cholera was an airborne pathogen. (The "miasma" hypothesis.)</a:t>
            </a:r>
          </a:p>
          <a:p>
            <a:pPr marL="82550" indent="0">
              <a:buNone/>
            </a:pPr>
            <a:endParaRPr lang="en-US" sz="1800" dirty="0"/>
          </a:p>
          <a:p>
            <a:pPr marL="82550" indent="0">
              <a:buNone/>
            </a:pPr>
            <a:r>
              <a:rPr lang="en-US" sz="1800" dirty="0"/>
              <a:t>John Snow, a competitor, eventually identified contaminated water as the culprit. Cholera is not airborne.</a:t>
            </a:r>
          </a:p>
        </p:txBody>
      </p:sp>
      <p:pic>
        <p:nvPicPr>
          <p:cNvPr id="9" name="Picture 8">
            <a:extLst>
              <a:ext uri="{FF2B5EF4-FFF2-40B4-BE49-F238E27FC236}">
                <a16:creationId xmlns:a16="http://schemas.microsoft.com/office/drawing/2014/main" id="{029841B7-7B28-D241-8405-173BB65CA5BE}"/>
              </a:ext>
            </a:extLst>
          </p:cNvPr>
          <p:cNvPicPr>
            <a:picLocks noChangeAspect="1"/>
          </p:cNvPicPr>
          <p:nvPr/>
        </p:nvPicPr>
        <p:blipFill>
          <a:blip r:embed="rId3"/>
          <a:stretch>
            <a:fillRect/>
          </a:stretch>
        </p:blipFill>
        <p:spPr>
          <a:xfrm>
            <a:off x="996594" y="4475446"/>
            <a:ext cx="3396387" cy="2316430"/>
          </a:xfrm>
          <a:prstGeom prst="rect">
            <a:avLst/>
          </a:prstGeom>
        </p:spPr>
      </p:pic>
      <p:sp>
        <p:nvSpPr>
          <p:cNvPr id="10" name="Google Shape;597;p77">
            <a:extLst>
              <a:ext uri="{FF2B5EF4-FFF2-40B4-BE49-F238E27FC236}">
                <a16:creationId xmlns:a16="http://schemas.microsoft.com/office/drawing/2014/main" id="{E81CCC24-2A54-4746-B666-349AB296A626}"/>
              </a:ext>
            </a:extLst>
          </p:cNvPr>
          <p:cNvSpPr txBox="1"/>
          <p:nvPr/>
        </p:nvSpPr>
        <p:spPr>
          <a:xfrm>
            <a:off x="1" y="7296900"/>
            <a:ext cx="101600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Bingham et al., Public Health 2004</a:t>
            </a:r>
            <a:endParaRPr sz="900" dirty="0">
              <a:latin typeface="Calibri"/>
              <a:ea typeface="Calibri"/>
              <a:cs typeface="Calibri"/>
              <a:sym typeface="Calibri"/>
            </a:endParaRPr>
          </a:p>
        </p:txBody>
      </p:sp>
      <p:sp>
        <p:nvSpPr>
          <p:cNvPr id="4" name="TextBox 3">
            <a:extLst>
              <a:ext uri="{FF2B5EF4-FFF2-40B4-BE49-F238E27FC236}">
                <a16:creationId xmlns:a16="http://schemas.microsoft.com/office/drawing/2014/main" id="{F038825A-54FB-38A7-D519-C9F8C557F434}"/>
              </a:ext>
            </a:extLst>
          </p:cNvPr>
          <p:cNvSpPr txBox="1"/>
          <p:nvPr/>
        </p:nvSpPr>
        <p:spPr>
          <a:xfrm>
            <a:off x="2249737" y="3816533"/>
            <a:ext cx="1031051" cy="307777"/>
          </a:xfrm>
          <a:prstGeom prst="rect">
            <a:avLst/>
          </a:prstGeom>
          <a:noFill/>
        </p:spPr>
        <p:txBody>
          <a:bodyPr wrap="none" rtlCol="0">
            <a:spAutoFit/>
          </a:bodyPr>
          <a:lstStyle/>
          <a:p>
            <a:pPr algn="ctr"/>
            <a:r>
              <a:rPr lang="en-US" dirty="0">
                <a:solidFill>
                  <a:schemeClr val="tx1"/>
                </a:solidFill>
              </a:rPr>
              <a:t>Bad Water</a:t>
            </a:r>
          </a:p>
        </p:txBody>
      </p:sp>
      <p:sp>
        <p:nvSpPr>
          <p:cNvPr id="8" name="TextBox 7">
            <a:extLst>
              <a:ext uri="{FF2B5EF4-FFF2-40B4-BE49-F238E27FC236}">
                <a16:creationId xmlns:a16="http://schemas.microsoft.com/office/drawing/2014/main" id="{102EC637-E324-2C53-9702-3604FC937340}"/>
              </a:ext>
            </a:extLst>
          </p:cNvPr>
          <p:cNvSpPr txBox="1"/>
          <p:nvPr/>
        </p:nvSpPr>
        <p:spPr>
          <a:xfrm>
            <a:off x="3512816" y="2918651"/>
            <a:ext cx="811441" cy="307777"/>
          </a:xfrm>
          <a:prstGeom prst="rect">
            <a:avLst/>
          </a:prstGeom>
          <a:noFill/>
        </p:spPr>
        <p:txBody>
          <a:bodyPr wrap="none" rtlCol="0">
            <a:spAutoFit/>
          </a:bodyPr>
          <a:lstStyle/>
          <a:p>
            <a:pPr algn="ctr"/>
            <a:r>
              <a:rPr lang="en-US" dirty="0"/>
              <a:t>Cholera</a:t>
            </a:r>
          </a:p>
        </p:txBody>
      </p:sp>
      <p:cxnSp>
        <p:nvCxnSpPr>
          <p:cNvPr id="15" name="Straight Arrow Connector 14">
            <a:extLst>
              <a:ext uri="{FF2B5EF4-FFF2-40B4-BE49-F238E27FC236}">
                <a16:creationId xmlns:a16="http://schemas.microsoft.com/office/drawing/2014/main" id="{9D6EA214-E8A2-24B8-7180-24972313DD28}"/>
              </a:ext>
            </a:extLst>
          </p:cNvPr>
          <p:cNvCxnSpPr>
            <a:cxnSpLocks/>
            <a:stCxn id="4" idx="3"/>
            <a:endCxn id="8" idx="2"/>
          </p:cNvCxnSpPr>
          <p:nvPr/>
        </p:nvCxnSpPr>
        <p:spPr>
          <a:xfrm flipV="1">
            <a:off x="3280788" y="3226428"/>
            <a:ext cx="637749" cy="7439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451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DAG example</a:t>
            </a:r>
          </a:p>
        </p:txBody>
      </p:sp>
      <p:sp>
        <p:nvSpPr>
          <p:cNvPr id="5" name="Text Placeholder 4">
            <a:extLst>
              <a:ext uri="{FF2B5EF4-FFF2-40B4-BE49-F238E27FC236}">
                <a16:creationId xmlns:a16="http://schemas.microsoft.com/office/drawing/2014/main" id="{6EE911CD-5176-CD45-96AA-09F8E62107BF}"/>
              </a:ext>
            </a:extLst>
          </p:cNvPr>
          <p:cNvSpPr>
            <a:spLocks noGrp="1"/>
          </p:cNvSpPr>
          <p:nvPr>
            <p:ph type="body" idx="1"/>
          </p:nvPr>
        </p:nvSpPr>
        <p:spPr>
          <a:xfrm>
            <a:off x="4922520" y="1706603"/>
            <a:ext cx="4538980" cy="4834820"/>
          </a:xfrm>
        </p:spPr>
        <p:txBody>
          <a:bodyPr/>
          <a:lstStyle/>
          <a:p>
            <a:pPr marL="82550" indent="0">
              <a:buNone/>
            </a:pPr>
            <a:r>
              <a:rPr lang="en-US" sz="1800" dirty="0"/>
              <a:t>William Farr suggested an association between residence elevation and cholera rate in London. The underlying hypothesis was that cholera was an airborne pathogen. (The "miasma" hypothesis.)</a:t>
            </a:r>
          </a:p>
          <a:p>
            <a:pPr marL="82550" indent="0">
              <a:buNone/>
            </a:pPr>
            <a:endParaRPr lang="en-US" sz="1800" dirty="0"/>
          </a:p>
          <a:p>
            <a:pPr marL="82550" indent="0">
              <a:buNone/>
            </a:pPr>
            <a:r>
              <a:rPr lang="en-US" sz="1800" dirty="0"/>
              <a:t>John Snow, a competitor, eventually identified contaminated water as the culprit. Cholera is not airborne.</a:t>
            </a:r>
          </a:p>
          <a:p>
            <a:pPr marL="82550" indent="0">
              <a:buNone/>
            </a:pPr>
            <a:endParaRPr lang="en-US" sz="1800" dirty="0">
              <a:solidFill>
                <a:schemeClr val="tx1"/>
              </a:solidFill>
            </a:endParaRPr>
          </a:p>
          <a:p>
            <a:pPr marL="82550" indent="0">
              <a:buNone/>
            </a:pPr>
            <a:r>
              <a:rPr lang="en-US" sz="1800" dirty="0">
                <a:solidFill>
                  <a:schemeClr val="tx1"/>
                </a:solidFill>
              </a:rPr>
              <a:t>The association between elevation and cholera was due to a “back-door” (non-causal – note the directions of arrows) path via SES.</a:t>
            </a:r>
          </a:p>
        </p:txBody>
      </p:sp>
      <p:pic>
        <p:nvPicPr>
          <p:cNvPr id="9" name="Picture 8">
            <a:extLst>
              <a:ext uri="{FF2B5EF4-FFF2-40B4-BE49-F238E27FC236}">
                <a16:creationId xmlns:a16="http://schemas.microsoft.com/office/drawing/2014/main" id="{029841B7-7B28-D241-8405-173BB65CA5BE}"/>
              </a:ext>
            </a:extLst>
          </p:cNvPr>
          <p:cNvPicPr>
            <a:picLocks noChangeAspect="1"/>
          </p:cNvPicPr>
          <p:nvPr/>
        </p:nvPicPr>
        <p:blipFill>
          <a:blip r:embed="rId3"/>
          <a:stretch>
            <a:fillRect/>
          </a:stretch>
        </p:blipFill>
        <p:spPr>
          <a:xfrm>
            <a:off x="996594" y="4475446"/>
            <a:ext cx="3396387" cy="2316430"/>
          </a:xfrm>
          <a:prstGeom prst="rect">
            <a:avLst/>
          </a:prstGeom>
        </p:spPr>
      </p:pic>
      <p:sp>
        <p:nvSpPr>
          <p:cNvPr id="10" name="Google Shape;597;p77">
            <a:extLst>
              <a:ext uri="{FF2B5EF4-FFF2-40B4-BE49-F238E27FC236}">
                <a16:creationId xmlns:a16="http://schemas.microsoft.com/office/drawing/2014/main" id="{E81CCC24-2A54-4746-B666-349AB296A626}"/>
              </a:ext>
            </a:extLst>
          </p:cNvPr>
          <p:cNvSpPr txBox="1"/>
          <p:nvPr/>
        </p:nvSpPr>
        <p:spPr>
          <a:xfrm>
            <a:off x="1" y="7296900"/>
            <a:ext cx="101600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Bingham et al., Public Health 2004</a:t>
            </a:r>
            <a:endParaRPr sz="900" dirty="0">
              <a:latin typeface="Calibri"/>
              <a:ea typeface="Calibri"/>
              <a:cs typeface="Calibri"/>
              <a:sym typeface="Calibri"/>
            </a:endParaRPr>
          </a:p>
        </p:txBody>
      </p:sp>
      <p:sp>
        <p:nvSpPr>
          <p:cNvPr id="3" name="TextBox 2">
            <a:extLst>
              <a:ext uri="{FF2B5EF4-FFF2-40B4-BE49-F238E27FC236}">
                <a16:creationId xmlns:a16="http://schemas.microsoft.com/office/drawing/2014/main" id="{9AC2DBDD-A6FE-8E45-3FD7-99511B90D58D}"/>
              </a:ext>
            </a:extLst>
          </p:cNvPr>
          <p:cNvSpPr txBox="1"/>
          <p:nvPr/>
        </p:nvSpPr>
        <p:spPr>
          <a:xfrm>
            <a:off x="2095048" y="2087679"/>
            <a:ext cx="1300357" cy="307777"/>
          </a:xfrm>
          <a:prstGeom prst="rect">
            <a:avLst/>
          </a:prstGeom>
          <a:noFill/>
        </p:spPr>
        <p:txBody>
          <a:bodyPr wrap="none" rtlCol="0">
            <a:spAutoFit/>
          </a:bodyPr>
          <a:lstStyle/>
          <a:p>
            <a:pPr algn="ctr"/>
            <a:r>
              <a:rPr lang="en-US" dirty="0"/>
              <a:t>Low Elevation</a:t>
            </a:r>
          </a:p>
        </p:txBody>
      </p:sp>
      <p:sp>
        <p:nvSpPr>
          <p:cNvPr id="4" name="TextBox 3">
            <a:extLst>
              <a:ext uri="{FF2B5EF4-FFF2-40B4-BE49-F238E27FC236}">
                <a16:creationId xmlns:a16="http://schemas.microsoft.com/office/drawing/2014/main" id="{F038825A-54FB-38A7-D519-C9F8C557F434}"/>
              </a:ext>
            </a:extLst>
          </p:cNvPr>
          <p:cNvSpPr txBox="1"/>
          <p:nvPr/>
        </p:nvSpPr>
        <p:spPr>
          <a:xfrm>
            <a:off x="2249737" y="3816533"/>
            <a:ext cx="1031051" cy="307777"/>
          </a:xfrm>
          <a:prstGeom prst="rect">
            <a:avLst/>
          </a:prstGeom>
          <a:noFill/>
        </p:spPr>
        <p:txBody>
          <a:bodyPr wrap="none" rtlCol="0">
            <a:spAutoFit/>
          </a:bodyPr>
          <a:lstStyle/>
          <a:p>
            <a:pPr algn="ctr"/>
            <a:r>
              <a:rPr lang="en-US" dirty="0">
                <a:solidFill>
                  <a:schemeClr val="tx1"/>
                </a:solidFill>
              </a:rPr>
              <a:t>Bad Water</a:t>
            </a:r>
          </a:p>
        </p:txBody>
      </p:sp>
      <p:sp>
        <p:nvSpPr>
          <p:cNvPr id="6" name="TextBox 5">
            <a:extLst>
              <a:ext uri="{FF2B5EF4-FFF2-40B4-BE49-F238E27FC236}">
                <a16:creationId xmlns:a16="http://schemas.microsoft.com/office/drawing/2014/main" id="{599CA8E1-51B7-BC80-0E31-49E38890EAD7}"/>
              </a:ext>
            </a:extLst>
          </p:cNvPr>
          <p:cNvSpPr txBox="1"/>
          <p:nvPr/>
        </p:nvSpPr>
        <p:spPr>
          <a:xfrm>
            <a:off x="878782" y="2810930"/>
            <a:ext cx="1399742" cy="523220"/>
          </a:xfrm>
          <a:prstGeom prst="rect">
            <a:avLst/>
          </a:prstGeom>
          <a:noFill/>
        </p:spPr>
        <p:txBody>
          <a:bodyPr wrap="none" rtlCol="0">
            <a:spAutoFit/>
          </a:bodyPr>
          <a:lstStyle/>
          <a:p>
            <a:pPr algn="ctr"/>
            <a:r>
              <a:rPr lang="en-US" dirty="0">
                <a:solidFill>
                  <a:schemeClr val="tx1"/>
                </a:solidFill>
              </a:rPr>
              <a:t>Socioeconomic</a:t>
            </a:r>
          </a:p>
          <a:p>
            <a:pPr algn="ctr"/>
            <a:r>
              <a:rPr lang="en-US" dirty="0">
                <a:solidFill>
                  <a:schemeClr val="tx1"/>
                </a:solidFill>
              </a:rPr>
              <a:t>Status</a:t>
            </a:r>
          </a:p>
        </p:txBody>
      </p:sp>
      <p:sp>
        <p:nvSpPr>
          <p:cNvPr id="8" name="TextBox 7">
            <a:extLst>
              <a:ext uri="{FF2B5EF4-FFF2-40B4-BE49-F238E27FC236}">
                <a16:creationId xmlns:a16="http://schemas.microsoft.com/office/drawing/2014/main" id="{102EC637-E324-2C53-9702-3604FC937340}"/>
              </a:ext>
            </a:extLst>
          </p:cNvPr>
          <p:cNvSpPr txBox="1"/>
          <p:nvPr/>
        </p:nvSpPr>
        <p:spPr>
          <a:xfrm>
            <a:off x="3512816" y="2918651"/>
            <a:ext cx="811441" cy="307777"/>
          </a:xfrm>
          <a:prstGeom prst="rect">
            <a:avLst/>
          </a:prstGeom>
          <a:noFill/>
        </p:spPr>
        <p:txBody>
          <a:bodyPr wrap="none" rtlCol="0">
            <a:spAutoFit/>
          </a:bodyPr>
          <a:lstStyle/>
          <a:p>
            <a:pPr algn="ctr"/>
            <a:r>
              <a:rPr lang="en-US" dirty="0"/>
              <a:t>Cholera</a:t>
            </a:r>
          </a:p>
        </p:txBody>
      </p:sp>
      <p:cxnSp>
        <p:nvCxnSpPr>
          <p:cNvPr id="15" name="Straight Arrow Connector 14">
            <a:extLst>
              <a:ext uri="{FF2B5EF4-FFF2-40B4-BE49-F238E27FC236}">
                <a16:creationId xmlns:a16="http://schemas.microsoft.com/office/drawing/2014/main" id="{9D6EA214-E8A2-24B8-7180-24972313DD28}"/>
              </a:ext>
            </a:extLst>
          </p:cNvPr>
          <p:cNvCxnSpPr>
            <a:cxnSpLocks/>
            <a:stCxn id="4" idx="3"/>
            <a:endCxn id="8" idx="2"/>
          </p:cNvCxnSpPr>
          <p:nvPr/>
        </p:nvCxnSpPr>
        <p:spPr>
          <a:xfrm flipV="1">
            <a:off x="3280788" y="3226428"/>
            <a:ext cx="637749" cy="7439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C44408-A5AA-E6BF-D27C-99168A034BDA}"/>
              </a:ext>
            </a:extLst>
          </p:cNvPr>
          <p:cNvCxnSpPr>
            <a:cxnSpLocks/>
            <a:endCxn id="3" idx="1"/>
          </p:cNvCxnSpPr>
          <p:nvPr/>
        </p:nvCxnSpPr>
        <p:spPr>
          <a:xfrm flipV="1">
            <a:off x="1604053" y="2241568"/>
            <a:ext cx="490995" cy="569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37F487-35F8-DCA9-B6C2-048886BF57DB}"/>
              </a:ext>
            </a:extLst>
          </p:cNvPr>
          <p:cNvCxnSpPr>
            <a:cxnSpLocks/>
            <a:endCxn id="4" idx="1"/>
          </p:cNvCxnSpPr>
          <p:nvPr/>
        </p:nvCxnSpPr>
        <p:spPr>
          <a:xfrm>
            <a:off x="1604053" y="3334150"/>
            <a:ext cx="645684" cy="636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2AEA70E-7AF5-B154-2A2B-A3A39021ACE0}"/>
              </a:ext>
            </a:extLst>
          </p:cNvPr>
          <p:cNvSpPr/>
          <p:nvPr/>
        </p:nvSpPr>
        <p:spPr>
          <a:xfrm rot="2040000">
            <a:off x="1752578" y="1962374"/>
            <a:ext cx="2720204" cy="134788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AA9B572-603F-D6FE-055D-4CAF509C92A1}"/>
              </a:ext>
            </a:extLst>
          </p:cNvPr>
          <p:cNvCxnSpPr>
            <a:cxnSpLocks/>
            <a:stCxn id="3" idx="3"/>
            <a:endCxn id="8" idx="0"/>
          </p:cNvCxnSpPr>
          <p:nvPr/>
        </p:nvCxnSpPr>
        <p:spPr>
          <a:xfrm>
            <a:off x="3395405" y="2241568"/>
            <a:ext cx="523132" cy="677083"/>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021233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DAG example</a:t>
            </a:r>
          </a:p>
        </p:txBody>
      </p:sp>
      <p:sp>
        <p:nvSpPr>
          <p:cNvPr id="5" name="Text Placeholder 4">
            <a:extLst>
              <a:ext uri="{FF2B5EF4-FFF2-40B4-BE49-F238E27FC236}">
                <a16:creationId xmlns:a16="http://schemas.microsoft.com/office/drawing/2014/main" id="{6EE911CD-5176-CD45-96AA-09F8E62107BF}"/>
              </a:ext>
            </a:extLst>
          </p:cNvPr>
          <p:cNvSpPr>
            <a:spLocks noGrp="1"/>
          </p:cNvSpPr>
          <p:nvPr>
            <p:ph type="body" idx="1"/>
          </p:nvPr>
        </p:nvSpPr>
        <p:spPr>
          <a:xfrm>
            <a:off x="4922520" y="1706603"/>
            <a:ext cx="4538980" cy="4834820"/>
          </a:xfrm>
        </p:spPr>
        <p:txBody>
          <a:bodyPr/>
          <a:lstStyle/>
          <a:p>
            <a:pPr marL="82550" indent="0">
              <a:buNone/>
            </a:pPr>
            <a:r>
              <a:rPr lang="en-US" sz="1800" dirty="0"/>
              <a:t>William Farr suggested an association between residence elevation and cholera rate in London. The underlying hypothesis was that cholera was an airborne pathogen. (The "miasma" hypothesis.)</a:t>
            </a:r>
          </a:p>
          <a:p>
            <a:pPr marL="82550" indent="0">
              <a:buNone/>
            </a:pPr>
            <a:endParaRPr lang="en-US" sz="1800" dirty="0"/>
          </a:p>
          <a:p>
            <a:pPr marL="82550" indent="0">
              <a:buNone/>
            </a:pPr>
            <a:r>
              <a:rPr lang="en-US" sz="1800" dirty="0"/>
              <a:t>John Snow, a competitor, eventually identified contaminated water as the culprit. Cholera is not airborne.</a:t>
            </a:r>
          </a:p>
          <a:p>
            <a:pPr marL="82550" indent="0">
              <a:buNone/>
            </a:pPr>
            <a:endParaRPr lang="en-US" sz="1800" dirty="0">
              <a:solidFill>
                <a:schemeClr val="tx1"/>
              </a:solidFill>
            </a:endParaRPr>
          </a:p>
          <a:p>
            <a:pPr marL="82550" indent="0">
              <a:buNone/>
            </a:pPr>
            <a:r>
              <a:rPr lang="en-US" sz="1800" dirty="0">
                <a:solidFill>
                  <a:schemeClr val="tx1"/>
                </a:solidFill>
              </a:rPr>
              <a:t>The association between elevation and cholera was due to a “back-door” (non-causal – note the directions of arrows) path via SES.</a:t>
            </a:r>
          </a:p>
          <a:p>
            <a:pPr marL="82550" indent="0">
              <a:buNone/>
            </a:pPr>
            <a:endParaRPr lang="en-US" sz="1800" dirty="0">
              <a:solidFill>
                <a:schemeClr val="tx1"/>
              </a:solidFill>
            </a:endParaRPr>
          </a:p>
          <a:p>
            <a:pPr marL="82550" indent="0">
              <a:buNone/>
            </a:pPr>
            <a:r>
              <a:rPr lang="en-US" sz="1800" dirty="0">
                <a:solidFill>
                  <a:schemeClr val="tx1"/>
                </a:solidFill>
              </a:rPr>
              <a:t>If Farr had selected people from various elevations and provided them with clean drinking water, would there he have seen an association between elevation and cholera?</a:t>
            </a:r>
          </a:p>
        </p:txBody>
      </p:sp>
      <p:pic>
        <p:nvPicPr>
          <p:cNvPr id="9" name="Picture 8">
            <a:extLst>
              <a:ext uri="{FF2B5EF4-FFF2-40B4-BE49-F238E27FC236}">
                <a16:creationId xmlns:a16="http://schemas.microsoft.com/office/drawing/2014/main" id="{029841B7-7B28-D241-8405-173BB65CA5BE}"/>
              </a:ext>
            </a:extLst>
          </p:cNvPr>
          <p:cNvPicPr>
            <a:picLocks noChangeAspect="1"/>
          </p:cNvPicPr>
          <p:nvPr/>
        </p:nvPicPr>
        <p:blipFill>
          <a:blip r:embed="rId3"/>
          <a:stretch>
            <a:fillRect/>
          </a:stretch>
        </p:blipFill>
        <p:spPr>
          <a:xfrm>
            <a:off x="996594" y="4475446"/>
            <a:ext cx="3396387" cy="2316430"/>
          </a:xfrm>
          <a:prstGeom prst="rect">
            <a:avLst/>
          </a:prstGeom>
        </p:spPr>
      </p:pic>
      <p:sp>
        <p:nvSpPr>
          <p:cNvPr id="10" name="Google Shape;597;p77">
            <a:extLst>
              <a:ext uri="{FF2B5EF4-FFF2-40B4-BE49-F238E27FC236}">
                <a16:creationId xmlns:a16="http://schemas.microsoft.com/office/drawing/2014/main" id="{E81CCC24-2A54-4746-B666-349AB296A626}"/>
              </a:ext>
            </a:extLst>
          </p:cNvPr>
          <p:cNvSpPr txBox="1"/>
          <p:nvPr/>
        </p:nvSpPr>
        <p:spPr>
          <a:xfrm>
            <a:off x="1" y="7296900"/>
            <a:ext cx="101600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Bingham et al., Public Health 2004</a:t>
            </a:r>
            <a:endParaRPr sz="900" dirty="0">
              <a:latin typeface="Calibri"/>
              <a:ea typeface="Calibri"/>
              <a:cs typeface="Calibri"/>
              <a:sym typeface="Calibri"/>
            </a:endParaRPr>
          </a:p>
        </p:txBody>
      </p:sp>
      <p:sp>
        <p:nvSpPr>
          <p:cNvPr id="3" name="TextBox 2">
            <a:extLst>
              <a:ext uri="{FF2B5EF4-FFF2-40B4-BE49-F238E27FC236}">
                <a16:creationId xmlns:a16="http://schemas.microsoft.com/office/drawing/2014/main" id="{9AC2DBDD-A6FE-8E45-3FD7-99511B90D58D}"/>
              </a:ext>
            </a:extLst>
          </p:cNvPr>
          <p:cNvSpPr txBox="1"/>
          <p:nvPr/>
        </p:nvSpPr>
        <p:spPr>
          <a:xfrm>
            <a:off x="2095048" y="2087679"/>
            <a:ext cx="1300357" cy="307777"/>
          </a:xfrm>
          <a:prstGeom prst="rect">
            <a:avLst/>
          </a:prstGeom>
          <a:noFill/>
        </p:spPr>
        <p:txBody>
          <a:bodyPr wrap="none" rtlCol="0">
            <a:spAutoFit/>
          </a:bodyPr>
          <a:lstStyle/>
          <a:p>
            <a:pPr algn="ctr"/>
            <a:r>
              <a:rPr lang="en-US" dirty="0"/>
              <a:t>Low Elevation</a:t>
            </a:r>
          </a:p>
        </p:txBody>
      </p:sp>
      <p:sp>
        <p:nvSpPr>
          <p:cNvPr id="4" name="TextBox 3">
            <a:extLst>
              <a:ext uri="{FF2B5EF4-FFF2-40B4-BE49-F238E27FC236}">
                <a16:creationId xmlns:a16="http://schemas.microsoft.com/office/drawing/2014/main" id="{F038825A-54FB-38A7-D519-C9F8C557F434}"/>
              </a:ext>
            </a:extLst>
          </p:cNvPr>
          <p:cNvSpPr txBox="1"/>
          <p:nvPr/>
        </p:nvSpPr>
        <p:spPr>
          <a:xfrm>
            <a:off x="2249737" y="3816533"/>
            <a:ext cx="1031051" cy="307777"/>
          </a:xfrm>
          <a:prstGeom prst="rect">
            <a:avLst/>
          </a:prstGeom>
          <a:noFill/>
        </p:spPr>
        <p:txBody>
          <a:bodyPr wrap="none" rtlCol="0">
            <a:spAutoFit/>
          </a:bodyPr>
          <a:lstStyle/>
          <a:p>
            <a:pPr algn="ctr"/>
            <a:r>
              <a:rPr lang="en-US" dirty="0">
                <a:solidFill>
                  <a:schemeClr val="tx1"/>
                </a:solidFill>
              </a:rPr>
              <a:t>Bad Water</a:t>
            </a:r>
          </a:p>
        </p:txBody>
      </p:sp>
      <p:sp>
        <p:nvSpPr>
          <p:cNvPr id="6" name="TextBox 5">
            <a:extLst>
              <a:ext uri="{FF2B5EF4-FFF2-40B4-BE49-F238E27FC236}">
                <a16:creationId xmlns:a16="http://schemas.microsoft.com/office/drawing/2014/main" id="{599CA8E1-51B7-BC80-0E31-49E38890EAD7}"/>
              </a:ext>
            </a:extLst>
          </p:cNvPr>
          <p:cNvSpPr txBox="1"/>
          <p:nvPr/>
        </p:nvSpPr>
        <p:spPr>
          <a:xfrm>
            <a:off x="878782" y="2810930"/>
            <a:ext cx="1399742" cy="523220"/>
          </a:xfrm>
          <a:prstGeom prst="rect">
            <a:avLst/>
          </a:prstGeom>
          <a:noFill/>
        </p:spPr>
        <p:txBody>
          <a:bodyPr wrap="none" rtlCol="0">
            <a:spAutoFit/>
          </a:bodyPr>
          <a:lstStyle/>
          <a:p>
            <a:pPr algn="ctr"/>
            <a:r>
              <a:rPr lang="en-US" dirty="0">
                <a:solidFill>
                  <a:schemeClr val="tx1"/>
                </a:solidFill>
              </a:rPr>
              <a:t>Socioeconomic</a:t>
            </a:r>
          </a:p>
          <a:p>
            <a:pPr algn="ctr"/>
            <a:r>
              <a:rPr lang="en-US" dirty="0">
                <a:solidFill>
                  <a:schemeClr val="tx1"/>
                </a:solidFill>
              </a:rPr>
              <a:t>Status</a:t>
            </a:r>
          </a:p>
        </p:txBody>
      </p:sp>
      <p:sp>
        <p:nvSpPr>
          <p:cNvPr id="8" name="TextBox 7">
            <a:extLst>
              <a:ext uri="{FF2B5EF4-FFF2-40B4-BE49-F238E27FC236}">
                <a16:creationId xmlns:a16="http://schemas.microsoft.com/office/drawing/2014/main" id="{102EC637-E324-2C53-9702-3604FC937340}"/>
              </a:ext>
            </a:extLst>
          </p:cNvPr>
          <p:cNvSpPr txBox="1"/>
          <p:nvPr/>
        </p:nvSpPr>
        <p:spPr>
          <a:xfrm>
            <a:off x="3512816" y="2918651"/>
            <a:ext cx="811441" cy="307777"/>
          </a:xfrm>
          <a:prstGeom prst="rect">
            <a:avLst/>
          </a:prstGeom>
          <a:noFill/>
        </p:spPr>
        <p:txBody>
          <a:bodyPr wrap="none" rtlCol="0">
            <a:spAutoFit/>
          </a:bodyPr>
          <a:lstStyle/>
          <a:p>
            <a:pPr algn="ctr"/>
            <a:r>
              <a:rPr lang="en-US" dirty="0"/>
              <a:t>Cholera</a:t>
            </a:r>
          </a:p>
        </p:txBody>
      </p:sp>
      <p:cxnSp>
        <p:nvCxnSpPr>
          <p:cNvPr id="15" name="Straight Arrow Connector 14">
            <a:extLst>
              <a:ext uri="{FF2B5EF4-FFF2-40B4-BE49-F238E27FC236}">
                <a16:creationId xmlns:a16="http://schemas.microsoft.com/office/drawing/2014/main" id="{9D6EA214-E8A2-24B8-7180-24972313DD28}"/>
              </a:ext>
            </a:extLst>
          </p:cNvPr>
          <p:cNvCxnSpPr>
            <a:cxnSpLocks/>
            <a:stCxn id="4" idx="3"/>
            <a:endCxn id="8" idx="2"/>
          </p:cNvCxnSpPr>
          <p:nvPr/>
        </p:nvCxnSpPr>
        <p:spPr>
          <a:xfrm flipV="1">
            <a:off x="3280788" y="3226428"/>
            <a:ext cx="637749" cy="7439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C44408-A5AA-E6BF-D27C-99168A034BDA}"/>
              </a:ext>
            </a:extLst>
          </p:cNvPr>
          <p:cNvCxnSpPr>
            <a:cxnSpLocks/>
            <a:endCxn id="3" idx="1"/>
          </p:cNvCxnSpPr>
          <p:nvPr/>
        </p:nvCxnSpPr>
        <p:spPr>
          <a:xfrm flipV="1">
            <a:off x="1604053" y="2241568"/>
            <a:ext cx="490995" cy="569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37F487-35F8-DCA9-B6C2-048886BF57DB}"/>
              </a:ext>
            </a:extLst>
          </p:cNvPr>
          <p:cNvCxnSpPr>
            <a:cxnSpLocks/>
            <a:endCxn id="4" idx="1"/>
          </p:cNvCxnSpPr>
          <p:nvPr/>
        </p:nvCxnSpPr>
        <p:spPr>
          <a:xfrm>
            <a:off x="1604053" y="3334150"/>
            <a:ext cx="645684" cy="636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2AEA70E-7AF5-B154-2A2B-A3A39021ACE0}"/>
              </a:ext>
            </a:extLst>
          </p:cNvPr>
          <p:cNvSpPr/>
          <p:nvPr/>
        </p:nvSpPr>
        <p:spPr>
          <a:xfrm rot="2040000">
            <a:off x="1752578" y="1962374"/>
            <a:ext cx="2720204" cy="134788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AA9B572-603F-D6FE-055D-4CAF509C92A1}"/>
              </a:ext>
            </a:extLst>
          </p:cNvPr>
          <p:cNvCxnSpPr>
            <a:cxnSpLocks/>
            <a:stCxn id="3" idx="3"/>
            <a:endCxn id="8" idx="0"/>
          </p:cNvCxnSpPr>
          <p:nvPr/>
        </p:nvCxnSpPr>
        <p:spPr>
          <a:xfrm>
            <a:off x="3395405" y="2241568"/>
            <a:ext cx="523132" cy="677083"/>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818029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DAG example</a:t>
            </a:r>
          </a:p>
        </p:txBody>
      </p:sp>
      <p:sp>
        <p:nvSpPr>
          <p:cNvPr id="5" name="Text Placeholder 4">
            <a:extLst>
              <a:ext uri="{FF2B5EF4-FFF2-40B4-BE49-F238E27FC236}">
                <a16:creationId xmlns:a16="http://schemas.microsoft.com/office/drawing/2014/main" id="{6EE911CD-5176-CD45-96AA-09F8E62107BF}"/>
              </a:ext>
            </a:extLst>
          </p:cNvPr>
          <p:cNvSpPr>
            <a:spLocks noGrp="1"/>
          </p:cNvSpPr>
          <p:nvPr>
            <p:ph type="body" idx="1"/>
          </p:nvPr>
        </p:nvSpPr>
        <p:spPr>
          <a:xfrm>
            <a:off x="4922520" y="1706603"/>
            <a:ext cx="4538980" cy="4834820"/>
          </a:xfrm>
        </p:spPr>
        <p:txBody>
          <a:bodyPr/>
          <a:lstStyle/>
          <a:p>
            <a:pPr marL="82550" indent="0">
              <a:buNone/>
            </a:pPr>
            <a:r>
              <a:rPr lang="en-US" sz="1800" dirty="0"/>
              <a:t>If we wanted to simulate a population of people under this causal structure, what would cholera depend on?</a:t>
            </a:r>
          </a:p>
          <a:p>
            <a:r>
              <a:rPr lang="en-US" sz="1800" dirty="0">
                <a:solidFill>
                  <a:schemeClr val="tx1"/>
                </a:solidFill>
              </a:rPr>
              <a:t>Water?</a:t>
            </a:r>
          </a:p>
          <a:p>
            <a:r>
              <a:rPr lang="en-US" sz="1800" dirty="0">
                <a:solidFill>
                  <a:schemeClr val="tx1"/>
                </a:solidFill>
              </a:rPr>
              <a:t>SES?</a:t>
            </a:r>
          </a:p>
          <a:p>
            <a:r>
              <a:rPr lang="en-US" sz="1800" dirty="0">
                <a:solidFill>
                  <a:schemeClr val="tx1"/>
                </a:solidFill>
              </a:rPr>
              <a:t>Elevation?</a:t>
            </a:r>
          </a:p>
          <a:p>
            <a:endParaRPr lang="en-US" sz="1800" dirty="0">
              <a:solidFill>
                <a:schemeClr val="tx1"/>
              </a:solidFill>
            </a:endParaRPr>
          </a:p>
          <a:p>
            <a:pPr marL="82550" indent="0">
              <a:buNone/>
            </a:pPr>
            <a:r>
              <a:rPr lang="en-US" sz="1800" dirty="0">
                <a:solidFill>
                  <a:schemeClr val="tx1"/>
                </a:solidFill>
              </a:rPr>
              <a:t>What about Elevation?</a:t>
            </a:r>
          </a:p>
          <a:p>
            <a:r>
              <a:rPr lang="en-US" sz="1800" dirty="0">
                <a:solidFill>
                  <a:schemeClr val="tx1"/>
                </a:solidFill>
              </a:rPr>
              <a:t>Water?</a:t>
            </a:r>
          </a:p>
          <a:p>
            <a:r>
              <a:rPr lang="en-US" sz="1800" dirty="0">
                <a:solidFill>
                  <a:schemeClr val="tx1"/>
                </a:solidFill>
              </a:rPr>
              <a:t>SES?</a:t>
            </a:r>
          </a:p>
          <a:p>
            <a:r>
              <a:rPr lang="en-US" sz="1800" dirty="0">
                <a:solidFill>
                  <a:schemeClr val="tx1"/>
                </a:solidFill>
              </a:rPr>
              <a:t>Cholera?</a:t>
            </a:r>
          </a:p>
          <a:p>
            <a:pPr marL="82550" indent="0">
              <a:buNone/>
            </a:pPr>
            <a:endParaRPr lang="en-US" sz="1800" dirty="0">
              <a:solidFill>
                <a:schemeClr val="tx1"/>
              </a:solidFill>
            </a:endParaRPr>
          </a:p>
          <a:p>
            <a:pPr marL="82550" indent="0">
              <a:buNone/>
            </a:pPr>
            <a:endParaRPr lang="en-US" sz="1800" dirty="0"/>
          </a:p>
          <a:p>
            <a:pPr marL="82550" indent="0">
              <a:buNone/>
            </a:pPr>
            <a:endParaRPr lang="en-US" sz="1800" dirty="0">
              <a:solidFill>
                <a:schemeClr val="tx1"/>
              </a:solidFill>
            </a:endParaRPr>
          </a:p>
        </p:txBody>
      </p:sp>
      <p:pic>
        <p:nvPicPr>
          <p:cNvPr id="9" name="Picture 8">
            <a:extLst>
              <a:ext uri="{FF2B5EF4-FFF2-40B4-BE49-F238E27FC236}">
                <a16:creationId xmlns:a16="http://schemas.microsoft.com/office/drawing/2014/main" id="{029841B7-7B28-D241-8405-173BB65CA5BE}"/>
              </a:ext>
            </a:extLst>
          </p:cNvPr>
          <p:cNvPicPr>
            <a:picLocks noChangeAspect="1"/>
          </p:cNvPicPr>
          <p:nvPr/>
        </p:nvPicPr>
        <p:blipFill>
          <a:blip r:embed="rId3"/>
          <a:stretch>
            <a:fillRect/>
          </a:stretch>
        </p:blipFill>
        <p:spPr>
          <a:xfrm>
            <a:off x="996594" y="4475446"/>
            <a:ext cx="3396387" cy="2316430"/>
          </a:xfrm>
          <a:prstGeom prst="rect">
            <a:avLst/>
          </a:prstGeom>
        </p:spPr>
      </p:pic>
      <p:sp>
        <p:nvSpPr>
          <p:cNvPr id="10" name="Google Shape;597;p77">
            <a:extLst>
              <a:ext uri="{FF2B5EF4-FFF2-40B4-BE49-F238E27FC236}">
                <a16:creationId xmlns:a16="http://schemas.microsoft.com/office/drawing/2014/main" id="{E81CCC24-2A54-4746-B666-349AB296A626}"/>
              </a:ext>
            </a:extLst>
          </p:cNvPr>
          <p:cNvSpPr txBox="1"/>
          <p:nvPr/>
        </p:nvSpPr>
        <p:spPr>
          <a:xfrm>
            <a:off x="1" y="7296900"/>
            <a:ext cx="101600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Bingham et al., Public Health 2004</a:t>
            </a:r>
            <a:endParaRPr sz="900" dirty="0">
              <a:latin typeface="Calibri"/>
              <a:ea typeface="Calibri"/>
              <a:cs typeface="Calibri"/>
              <a:sym typeface="Calibri"/>
            </a:endParaRPr>
          </a:p>
        </p:txBody>
      </p:sp>
      <p:sp>
        <p:nvSpPr>
          <p:cNvPr id="3" name="TextBox 2">
            <a:extLst>
              <a:ext uri="{FF2B5EF4-FFF2-40B4-BE49-F238E27FC236}">
                <a16:creationId xmlns:a16="http://schemas.microsoft.com/office/drawing/2014/main" id="{9AC2DBDD-A6FE-8E45-3FD7-99511B90D58D}"/>
              </a:ext>
            </a:extLst>
          </p:cNvPr>
          <p:cNvSpPr txBox="1"/>
          <p:nvPr/>
        </p:nvSpPr>
        <p:spPr>
          <a:xfrm>
            <a:off x="2095048" y="2087679"/>
            <a:ext cx="1300357" cy="307777"/>
          </a:xfrm>
          <a:prstGeom prst="rect">
            <a:avLst/>
          </a:prstGeom>
          <a:noFill/>
        </p:spPr>
        <p:txBody>
          <a:bodyPr wrap="none" rtlCol="0">
            <a:spAutoFit/>
          </a:bodyPr>
          <a:lstStyle/>
          <a:p>
            <a:pPr algn="ctr"/>
            <a:r>
              <a:rPr lang="en-US" dirty="0"/>
              <a:t>Low Elevation</a:t>
            </a:r>
          </a:p>
        </p:txBody>
      </p:sp>
      <p:sp>
        <p:nvSpPr>
          <p:cNvPr id="4" name="TextBox 3">
            <a:extLst>
              <a:ext uri="{FF2B5EF4-FFF2-40B4-BE49-F238E27FC236}">
                <a16:creationId xmlns:a16="http://schemas.microsoft.com/office/drawing/2014/main" id="{F038825A-54FB-38A7-D519-C9F8C557F434}"/>
              </a:ext>
            </a:extLst>
          </p:cNvPr>
          <p:cNvSpPr txBox="1"/>
          <p:nvPr/>
        </p:nvSpPr>
        <p:spPr>
          <a:xfrm>
            <a:off x="2249737" y="3816533"/>
            <a:ext cx="1031051" cy="307777"/>
          </a:xfrm>
          <a:prstGeom prst="rect">
            <a:avLst/>
          </a:prstGeom>
          <a:noFill/>
        </p:spPr>
        <p:txBody>
          <a:bodyPr wrap="none" rtlCol="0">
            <a:spAutoFit/>
          </a:bodyPr>
          <a:lstStyle/>
          <a:p>
            <a:pPr algn="ctr"/>
            <a:r>
              <a:rPr lang="en-US" dirty="0">
                <a:solidFill>
                  <a:schemeClr val="tx1"/>
                </a:solidFill>
              </a:rPr>
              <a:t>Bad Water</a:t>
            </a:r>
          </a:p>
        </p:txBody>
      </p:sp>
      <p:sp>
        <p:nvSpPr>
          <p:cNvPr id="6" name="TextBox 5">
            <a:extLst>
              <a:ext uri="{FF2B5EF4-FFF2-40B4-BE49-F238E27FC236}">
                <a16:creationId xmlns:a16="http://schemas.microsoft.com/office/drawing/2014/main" id="{599CA8E1-51B7-BC80-0E31-49E38890EAD7}"/>
              </a:ext>
            </a:extLst>
          </p:cNvPr>
          <p:cNvSpPr txBox="1"/>
          <p:nvPr/>
        </p:nvSpPr>
        <p:spPr>
          <a:xfrm>
            <a:off x="878782" y="2810930"/>
            <a:ext cx="1399742" cy="523220"/>
          </a:xfrm>
          <a:prstGeom prst="rect">
            <a:avLst/>
          </a:prstGeom>
          <a:noFill/>
        </p:spPr>
        <p:txBody>
          <a:bodyPr wrap="none" rtlCol="0">
            <a:spAutoFit/>
          </a:bodyPr>
          <a:lstStyle/>
          <a:p>
            <a:pPr algn="ctr"/>
            <a:r>
              <a:rPr lang="en-US" dirty="0">
                <a:solidFill>
                  <a:schemeClr val="tx1"/>
                </a:solidFill>
              </a:rPr>
              <a:t>Socioeconomic</a:t>
            </a:r>
          </a:p>
          <a:p>
            <a:pPr algn="ctr"/>
            <a:r>
              <a:rPr lang="en-US" dirty="0">
                <a:solidFill>
                  <a:schemeClr val="tx1"/>
                </a:solidFill>
              </a:rPr>
              <a:t>Status</a:t>
            </a:r>
          </a:p>
        </p:txBody>
      </p:sp>
      <p:sp>
        <p:nvSpPr>
          <p:cNvPr id="8" name="TextBox 7">
            <a:extLst>
              <a:ext uri="{FF2B5EF4-FFF2-40B4-BE49-F238E27FC236}">
                <a16:creationId xmlns:a16="http://schemas.microsoft.com/office/drawing/2014/main" id="{102EC637-E324-2C53-9702-3604FC937340}"/>
              </a:ext>
            </a:extLst>
          </p:cNvPr>
          <p:cNvSpPr txBox="1"/>
          <p:nvPr/>
        </p:nvSpPr>
        <p:spPr>
          <a:xfrm>
            <a:off x="3512816" y="2918651"/>
            <a:ext cx="811441" cy="307777"/>
          </a:xfrm>
          <a:prstGeom prst="rect">
            <a:avLst/>
          </a:prstGeom>
          <a:noFill/>
        </p:spPr>
        <p:txBody>
          <a:bodyPr wrap="none" rtlCol="0">
            <a:spAutoFit/>
          </a:bodyPr>
          <a:lstStyle/>
          <a:p>
            <a:pPr algn="ctr"/>
            <a:r>
              <a:rPr lang="en-US" dirty="0"/>
              <a:t>Cholera</a:t>
            </a:r>
          </a:p>
        </p:txBody>
      </p:sp>
      <p:cxnSp>
        <p:nvCxnSpPr>
          <p:cNvPr id="15" name="Straight Arrow Connector 14">
            <a:extLst>
              <a:ext uri="{FF2B5EF4-FFF2-40B4-BE49-F238E27FC236}">
                <a16:creationId xmlns:a16="http://schemas.microsoft.com/office/drawing/2014/main" id="{9D6EA214-E8A2-24B8-7180-24972313DD28}"/>
              </a:ext>
            </a:extLst>
          </p:cNvPr>
          <p:cNvCxnSpPr>
            <a:cxnSpLocks/>
            <a:stCxn id="4" idx="3"/>
            <a:endCxn id="8" idx="2"/>
          </p:cNvCxnSpPr>
          <p:nvPr/>
        </p:nvCxnSpPr>
        <p:spPr>
          <a:xfrm flipV="1">
            <a:off x="3280788" y="3226428"/>
            <a:ext cx="637749" cy="7439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C44408-A5AA-E6BF-D27C-99168A034BDA}"/>
              </a:ext>
            </a:extLst>
          </p:cNvPr>
          <p:cNvCxnSpPr>
            <a:cxnSpLocks/>
            <a:endCxn id="3" idx="1"/>
          </p:cNvCxnSpPr>
          <p:nvPr/>
        </p:nvCxnSpPr>
        <p:spPr>
          <a:xfrm flipV="1">
            <a:off x="1604053" y="2241568"/>
            <a:ext cx="490995" cy="569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37F487-35F8-DCA9-B6C2-048886BF57DB}"/>
              </a:ext>
            </a:extLst>
          </p:cNvPr>
          <p:cNvCxnSpPr>
            <a:cxnSpLocks/>
            <a:endCxn id="4" idx="1"/>
          </p:cNvCxnSpPr>
          <p:nvPr/>
        </p:nvCxnSpPr>
        <p:spPr>
          <a:xfrm>
            <a:off x="1604053" y="3334150"/>
            <a:ext cx="645684" cy="636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2AEA70E-7AF5-B154-2A2B-A3A39021ACE0}"/>
              </a:ext>
            </a:extLst>
          </p:cNvPr>
          <p:cNvSpPr/>
          <p:nvPr/>
        </p:nvSpPr>
        <p:spPr>
          <a:xfrm rot="2040000">
            <a:off x="1752578" y="1962374"/>
            <a:ext cx="2720204" cy="134788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AA9B572-603F-D6FE-055D-4CAF509C92A1}"/>
              </a:ext>
            </a:extLst>
          </p:cNvPr>
          <p:cNvCxnSpPr>
            <a:cxnSpLocks/>
            <a:stCxn id="3" idx="3"/>
            <a:endCxn id="8" idx="0"/>
          </p:cNvCxnSpPr>
          <p:nvPr/>
        </p:nvCxnSpPr>
        <p:spPr>
          <a:xfrm>
            <a:off x="3395405" y="2241568"/>
            <a:ext cx="523132" cy="677083"/>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35082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DAG example</a:t>
            </a:r>
          </a:p>
        </p:txBody>
      </p:sp>
      <p:sp>
        <p:nvSpPr>
          <p:cNvPr id="5" name="Text Placeholder 4">
            <a:extLst>
              <a:ext uri="{FF2B5EF4-FFF2-40B4-BE49-F238E27FC236}">
                <a16:creationId xmlns:a16="http://schemas.microsoft.com/office/drawing/2014/main" id="{6EE911CD-5176-CD45-96AA-09F8E62107BF}"/>
              </a:ext>
            </a:extLst>
          </p:cNvPr>
          <p:cNvSpPr>
            <a:spLocks noGrp="1"/>
          </p:cNvSpPr>
          <p:nvPr>
            <p:ph type="body" idx="1"/>
          </p:nvPr>
        </p:nvSpPr>
        <p:spPr>
          <a:xfrm>
            <a:off x="4922520" y="1706603"/>
            <a:ext cx="4538980" cy="4834820"/>
          </a:xfrm>
        </p:spPr>
        <p:txBody>
          <a:bodyPr/>
          <a:lstStyle/>
          <a:p>
            <a:pPr marL="82550" indent="0">
              <a:buNone/>
            </a:pPr>
            <a:r>
              <a:rPr lang="en-US" sz="1800" dirty="0"/>
              <a:t>If we wanted to simulate a population of people under this causal structure, what would cholera depend on?</a:t>
            </a:r>
          </a:p>
          <a:p>
            <a:r>
              <a:rPr lang="en-US" sz="1800" dirty="0">
                <a:solidFill>
                  <a:schemeClr val="tx1"/>
                </a:solidFill>
              </a:rPr>
              <a:t>Water?</a:t>
            </a:r>
          </a:p>
          <a:p>
            <a:r>
              <a:rPr lang="en-US" sz="1800" dirty="0">
                <a:solidFill>
                  <a:schemeClr val="tx1"/>
                </a:solidFill>
              </a:rPr>
              <a:t>SES?</a:t>
            </a:r>
          </a:p>
          <a:p>
            <a:r>
              <a:rPr lang="en-US" sz="1800" dirty="0">
                <a:solidFill>
                  <a:schemeClr val="tx1"/>
                </a:solidFill>
              </a:rPr>
              <a:t>Elevation?</a:t>
            </a:r>
          </a:p>
          <a:p>
            <a:endParaRPr lang="en-US" sz="1800" dirty="0">
              <a:solidFill>
                <a:schemeClr val="tx1"/>
              </a:solidFill>
            </a:endParaRPr>
          </a:p>
          <a:p>
            <a:pPr marL="82550" indent="0">
              <a:buNone/>
            </a:pPr>
            <a:r>
              <a:rPr lang="en-US" sz="1800" dirty="0">
                <a:solidFill>
                  <a:schemeClr val="tx1"/>
                </a:solidFill>
              </a:rPr>
              <a:t>What about Elevation?</a:t>
            </a:r>
          </a:p>
          <a:p>
            <a:r>
              <a:rPr lang="en-US" sz="1800" dirty="0">
                <a:solidFill>
                  <a:schemeClr val="tx1"/>
                </a:solidFill>
              </a:rPr>
              <a:t>Water?</a:t>
            </a:r>
          </a:p>
          <a:p>
            <a:r>
              <a:rPr lang="en-US" sz="1800" dirty="0">
                <a:solidFill>
                  <a:schemeClr val="tx1"/>
                </a:solidFill>
              </a:rPr>
              <a:t>SES?</a:t>
            </a:r>
          </a:p>
          <a:p>
            <a:r>
              <a:rPr lang="en-US" sz="1800" dirty="0">
                <a:solidFill>
                  <a:schemeClr val="tx1"/>
                </a:solidFill>
              </a:rPr>
              <a:t>Cholera?</a:t>
            </a:r>
          </a:p>
          <a:p>
            <a:pPr marL="82550" indent="0">
              <a:buNone/>
            </a:pPr>
            <a:endParaRPr lang="en-US" sz="1800" dirty="0">
              <a:solidFill>
                <a:schemeClr val="tx1"/>
              </a:solidFill>
            </a:endParaRPr>
          </a:p>
          <a:p>
            <a:pPr marL="82550" indent="0">
              <a:buNone/>
            </a:pPr>
            <a:r>
              <a:rPr lang="en-US" sz="1800" b="1" i="1" dirty="0"/>
              <a:t>What are the root(s) in this graph?</a:t>
            </a:r>
          </a:p>
          <a:p>
            <a:pPr marL="82550" indent="0">
              <a:buNone/>
            </a:pPr>
            <a:endParaRPr lang="en-US" sz="1800" dirty="0"/>
          </a:p>
          <a:p>
            <a:pPr marL="82550" indent="0">
              <a:buNone/>
            </a:pPr>
            <a:endParaRPr lang="en-US" sz="1800" dirty="0">
              <a:solidFill>
                <a:schemeClr val="tx1"/>
              </a:solidFill>
            </a:endParaRPr>
          </a:p>
        </p:txBody>
      </p:sp>
      <p:pic>
        <p:nvPicPr>
          <p:cNvPr id="9" name="Picture 8">
            <a:extLst>
              <a:ext uri="{FF2B5EF4-FFF2-40B4-BE49-F238E27FC236}">
                <a16:creationId xmlns:a16="http://schemas.microsoft.com/office/drawing/2014/main" id="{029841B7-7B28-D241-8405-173BB65CA5BE}"/>
              </a:ext>
            </a:extLst>
          </p:cNvPr>
          <p:cNvPicPr>
            <a:picLocks noChangeAspect="1"/>
          </p:cNvPicPr>
          <p:nvPr/>
        </p:nvPicPr>
        <p:blipFill>
          <a:blip r:embed="rId3"/>
          <a:stretch>
            <a:fillRect/>
          </a:stretch>
        </p:blipFill>
        <p:spPr>
          <a:xfrm>
            <a:off x="996594" y="4475446"/>
            <a:ext cx="3396387" cy="2316430"/>
          </a:xfrm>
          <a:prstGeom prst="rect">
            <a:avLst/>
          </a:prstGeom>
        </p:spPr>
      </p:pic>
      <p:sp>
        <p:nvSpPr>
          <p:cNvPr id="10" name="Google Shape;597;p77">
            <a:extLst>
              <a:ext uri="{FF2B5EF4-FFF2-40B4-BE49-F238E27FC236}">
                <a16:creationId xmlns:a16="http://schemas.microsoft.com/office/drawing/2014/main" id="{E81CCC24-2A54-4746-B666-349AB296A626}"/>
              </a:ext>
            </a:extLst>
          </p:cNvPr>
          <p:cNvSpPr txBox="1"/>
          <p:nvPr/>
        </p:nvSpPr>
        <p:spPr>
          <a:xfrm>
            <a:off x="1" y="7296900"/>
            <a:ext cx="101600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Bingham et al., Public Health 2004</a:t>
            </a:r>
            <a:endParaRPr sz="900" dirty="0">
              <a:latin typeface="Calibri"/>
              <a:ea typeface="Calibri"/>
              <a:cs typeface="Calibri"/>
              <a:sym typeface="Calibri"/>
            </a:endParaRPr>
          </a:p>
        </p:txBody>
      </p:sp>
      <p:sp>
        <p:nvSpPr>
          <p:cNvPr id="3" name="TextBox 2">
            <a:extLst>
              <a:ext uri="{FF2B5EF4-FFF2-40B4-BE49-F238E27FC236}">
                <a16:creationId xmlns:a16="http://schemas.microsoft.com/office/drawing/2014/main" id="{9AC2DBDD-A6FE-8E45-3FD7-99511B90D58D}"/>
              </a:ext>
            </a:extLst>
          </p:cNvPr>
          <p:cNvSpPr txBox="1"/>
          <p:nvPr/>
        </p:nvSpPr>
        <p:spPr>
          <a:xfrm>
            <a:off x="2095048" y="2087679"/>
            <a:ext cx="1300357" cy="307777"/>
          </a:xfrm>
          <a:prstGeom prst="rect">
            <a:avLst/>
          </a:prstGeom>
          <a:noFill/>
        </p:spPr>
        <p:txBody>
          <a:bodyPr wrap="none" rtlCol="0">
            <a:spAutoFit/>
          </a:bodyPr>
          <a:lstStyle/>
          <a:p>
            <a:pPr algn="ctr"/>
            <a:r>
              <a:rPr lang="en-US" dirty="0"/>
              <a:t>Low Elevation</a:t>
            </a:r>
          </a:p>
        </p:txBody>
      </p:sp>
      <p:sp>
        <p:nvSpPr>
          <p:cNvPr id="4" name="TextBox 3">
            <a:extLst>
              <a:ext uri="{FF2B5EF4-FFF2-40B4-BE49-F238E27FC236}">
                <a16:creationId xmlns:a16="http://schemas.microsoft.com/office/drawing/2014/main" id="{F038825A-54FB-38A7-D519-C9F8C557F434}"/>
              </a:ext>
            </a:extLst>
          </p:cNvPr>
          <p:cNvSpPr txBox="1"/>
          <p:nvPr/>
        </p:nvSpPr>
        <p:spPr>
          <a:xfrm>
            <a:off x="2249737" y="3816533"/>
            <a:ext cx="1031051" cy="307777"/>
          </a:xfrm>
          <a:prstGeom prst="rect">
            <a:avLst/>
          </a:prstGeom>
          <a:noFill/>
        </p:spPr>
        <p:txBody>
          <a:bodyPr wrap="none" rtlCol="0">
            <a:spAutoFit/>
          </a:bodyPr>
          <a:lstStyle/>
          <a:p>
            <a:pPr algn="ctr"/>
            <a:r>
              <a:rPr lang="en-US" dirty="0">
                <a:solidFill>
                  <a:schemeClr val="tx1"/>
                </a:solidFill>
              </a:rPr>
              <a:t>Bad Water</a:t>
            </a:r>
          </a:p>
        </p:txBody>
      </p:sp>
      <p:sp>
        <p:nvSpPr>
          <p:cNvPr id="6" name="TextBox 5">
            <a:extLst>
              <a:ext uri="{FF2B5EF4-FFF2-40B4-BE49-F238E27FC236}">
                <a16:creationId xmlns:a16="http://schemas.microsoft.com/office/drawing/2014/main" id="{599CA8E1-51B7-BC80-0E31-49E38890EAD7}"/>
              </a:ext>
            </a:extLst>
          </p:cNvPr>
          <p:cNvSpPr txBox="1"/>
          <p:nvPr/>
        </p:nvSpPr>
        <p:spPr>
          <a:xfrm>
            <a:off x="878782" y="2810930"/>
            <a:ext cx="1399742" cy="523220"/>
          </a:xfrm>
          <a:prstGeom prst="rect">
            <a:avLst/>
          </a:prstGeom>
          <a:noFill/>
        </p:spPr>
        <p:txBody>
          <a:bodyPr wrap="none" rtlCol="0">
            <a:spAutoFit/>
          </a:bodyPr>
          <a:lstStyle/>
          <a:p>
            <a:pPr algn="ctr"/>
            <a:r>
              <a:rPr lang="en-US" dirty="0">
                <a:solidFill>
                  <a:schemeClr val="tx1"/>
                </a:solidFill>
              </a:rPr>
              <a:t>Socioeconomic</a:t>
            </a:r>
          </a:p>
          <a:p>
            <a:pPr algn="ctr"/>
            <a:r>
              <a:rPr lang="en-US" dirty="0">
                <a:solidFill>
                  <a:schemeClr val="tx1"/>
                </a:solidFill>
              </a:rPr>
              <a:t>Status</a:t>
            </a:r>
          </a:p>
        </p:txBody>
      </p:sp>
      <p:sp>
        <p:nvSpPr>
          <p:cNvPr id="8" name="TextBox 7">
            <a:extLst>
              <a:ext uri="{FF2B5EF4-FFF2-40B4-BE49-F238E27FC236}">
                <a16:creationId xmlns:a16="http://schemas.microsoft.com/office/drawing/2014/main" id="{102EC637-E324-2C53-9702-3604FC937340}"/>
              </a:ext>
            </a:extLst>
          </p:cNvPr>
          <p:cNvSpPr txBox="1"/>
          <p:nvPr/>
        </p:nvSpPr>
        <p:spPr>
          <a:xfrm>
            <a:off x="3512816" y="2918651"/>
            <a:ext cx="811441" cy="307777"/>
          </a:xfrm>
          <a:prstGeom prst="rect">
            <a:avLst/>
          </a:prstGeom>
          <a:noFill/>
        </p:spPr>
        <p:txBody>
          <a:bodyPr wrap="none" rtlCol="0">
            <a:spAutoFit/>
          </a:bodyPr>
          <a:lstStyle/>
          <a:p>
            <a:pPr algn="ctr"/>
            <a:r>
              <a:rPr lang="en-US" dirty="0"/>
              <a:t>Cholera</a:t>
            </a:r>
          </a:p>
        </p:txBody>
      </p:sp>
      <p:cxnSp>
        <p:nvCxnSpPr>
          <p:cNvPr id="15" name="Straight Arrow Connector 14">
            <a:extLst>
              <a:ext uri="{FF2B5EF4-FFF2-40B4-BE49-F238E27FC236}">
                <a16:creationId xmlns:a16="http://schemas.microsoft.com/office/drawing/2014/main" id="{9D6EA214-E8A2-24B8-7180-24972313DD28}"/>
              </a:ext>
            </a:extLst>
          </p:cNvPr>
          <p:cNvCxnSpPr>
            <a:cxnSpLocks/>
            <a:stCxn id="4" idx="3"/>
            <a:endCxn id="8" idx="2"/>
          </p:cNvCxnSpPr>
          <p:nvPr/>
        </p:nvCxnSpPr>
        <p:spPr>
          <a:xfrm flipV="1">
            <a:off x="3280788" y="3226428"/>
            <a:ext cx="637749" cy="7439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C44408-A5AA-E6BF-D27C-99168A034BDA}"/>
              </a:ext>
            </a:extLst>
          </p:cNvPr>
          <p:cNvCxnSpPr>
            <a:cxnSpLocks/>
            <a:endCxn id="3" idx="1"/>
          </p:cNvCxnSpPr>
          <p:nvPr/>
        </p:nvCxnSpPr>
        <p:spPr>
          <a:xfrm flipV="1">
            <a:off x="1604053" y="2241568"/>
            <a:ext cx="490995" cy="569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37F487-35F8-DCA9-B6C2-048886BF57DB}"/>
              </a:ext>
            </a:extLst>
          </p:cNvPr>
          <p:cNvCxnSpPr>
            <a:cxnSpLocks/>
            <a:endCxn id="4" idx="1"/>
          </p:cNvCxnSpPr>
          <p:nvPr/>
        </p:nvCxnSpPr>
        <p:spPr>
          <a:xfrm>
            <a:off x="1604053" y="3334150"/>
            <a:ext cx="645684" cy="636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2AEA70E-7AF5-B154-2A2B-A3A39021ACE0}"/>
              </a:ext>
            </a:extLst>
          </p:cNvPr>
          <p:cNvSpPr/>
          <p:nvPr/>
        </p:nvSpPr>
        <p:spPr>
          <a:xfrm rot="2040000">
            <a:off x="1752578" y="1962374"/>
            <a:ext cx="2720204" cy="134788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AA9B572-603F-D6FE-055D-4CAF509C92A1}"/>
              </a:ext>
            </a:extLst>
          </p:cNvPr>
          <p:cNvCxnSpPr>
            <a:cxnSpLocks/>
            <a:stCxn id="3" idx="3"/>
            <a:endCxn id="8" idx="0"/>
          </p:cNvCxnSpPr>
          <p:nvPr/>
        </p:nvCxnSpPr>
        <p:spPr>
          <a:xfrm>
            <a:off x="3395405" y="2241568"/>
            <a:ext cx="523132" cy="677083"/>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312185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r>
              <a:rPr lang="en-US" dirty="0"/>
              <a:t>Basic definitions and results in probabilities (and odds)</a:t>
            </a:r>
          </a:p>
          <a:p>
            <a:endParaRPr lang="en-US" dirty="0"/>
          </a:p>
          <a:p>
            <a:r>
              <a:rPr lang="en-US" dirty="0" err="1"/>
              <a:t>Baye's</a:t>
            </a:r>
            <a:r>
              <a:rPr lang="en-US" dirty="0"/>
              <a:t> rule</a:t>
            </a:r>
          </a:p>
          <a:p>
            <a:endParaRPr lang="en-US" dirty="0"/>
          </a:p>
          <a:p>
            <a:r>
              <a:rPr lang="en-US" dirty="0"/>
              <a:t>Directed acyclic graphs as representations of probabilities</a:t>
            </a:r>
          </a:p>
        </p:txBody>
      </p:sp>
    </p:spTree>
    <p:extLst>
      <p:ext uri="{BB962C8B-B14F-4D97-AF65-F5344CB8AC3E}">
        <p14:creationId xmlns:p14="http://schemas.microsoft.com/office/powerpoint/2010/main" val="241455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Additional rules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The probability of the joint event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can be written several ways:</a:t>
                </a:r>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oMath>
                </a14:m>
                <a:endParaRPr lang="en-US" b="0" dirty="0">
                  <a:ea typeface="Cambria Math" panose="02040503050406030204" pitchFamily="18" charset="0"/>
                </a:endParaRPr>
              </a:p>
              <a:p>
                <a:endParaRPr lang="en-US" dirty="0">
                  <a:ea typeface="Cambria Math" panose="02040503050406030204" pitchFamily="18" charset="0"/>
                </a:endParaRPr>
              </a:p>
              <a:p>
                <a:pPr marL="82550" indent="0">
                  <a:buNone/>
                </a:pPr>
                <a:r>
                  <a:rPr lang="en-US" dirty="0"/>
                  <a:t>Because </a:t>
                </a:r>
                <a14:m>
                  <m:oMath xmlns:m="http://schemas.openxmlformats.org/officeDocument/2006/math">
                    <m:r>
                      <a:rPr lang="en-US" b="0" i="1" smtClean="0">
                        <a:latin typeface="Cambria Math" panose="02040503050406030204" pitchFamily="18" charset="0"/>
                      </a:rPr>
                      <m:t>𝐴</m:t>
                    </m:r>
                  </m:oMath>
                </a14:m>
                <a:r>
                  <a:rPr lang="en-US" dirty="0">
                    <a:ea typeface="Cambria Math" panose="02040503050406030204" pitchFamily="18" charset="0"/>
                  </a:rPr>
                  <a:t> and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oMath>
                </a14:m>
                <a:r>
                  <a:rPr lang="en-US" dirty="0">
                    <a:ea typeface="Cambria Math" panose="02040503050406030204" pitchFamily="18" charset="0"/>
                  </a:rPr>
                  <a:t> together comprise a "sure proposition,"</a:t>
                </a: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=1</m:t>
                    </m:r>
                  </m:oMath>
                </a14:m>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endParaRPr lang="en-US" dirty="0">
                  <a:ea typeface="Cambria Math" panose="02040503050406030204" pitchFamily="18" charset="0"/>
                </a:endParaRPr>
              </a:p>
              <a:p>
                <a:pPr marL="82550" indent="0">
                  <a:buNone/>
                </a:pPr>
                <a:r>
                  <a:rPr lang="en-US" dirty="0"/>
                  <a:t>If </a:t>
                </a:r>
                <a14:m>
                  <m:oMath xmlns:m="http://schemas.openxmlformats.org/officeDocument/2006/math">
                    <m:r>
                      <a:rPr lang="en-US" i="1">
                        <a:latin typeface="Cambria Math" panose="02040503050406030204" pitchFamily="18" charset="0"/>
                      </a:rPr>
                      <m:t>𝐴</m:t>
                    </m:r>
                  </m:oMath>
                </a14:m>
                <a:r>
                  <a:rPr lang="en-US" dirty="0">
                    <a:ea typeface="Cambria Math" panose="02040503050406030204" pitchFamily="18" charset="0"/>
                  </a:rPr>
                  <a:t> and </a:t>
                </a:r>
                <a14:m>
                  <m:oMath xmlns:m="http://schemas.openxmlformats.org/officeDocument/2006/math">
                    <m:r>
                      <a:rPr lang="en-US" b="0" i="1" smtClean="0">
                        <a:latin typeface="Cambria Math" panose="02040503050406030204" pitchFamily="18" charset="0"/>
                        <a:ea typeface="Cambria Math" panose="02040503050406030204" pitchFamily="18" charset="0"/>
                      </a:rPr>
                      <m:t>𝐵</m:t>
                    </m:r>
                  </m:oMath>
                </a14:m>
                <a:r>
                  <a:rPr lang="en-US" dirty="0">
                    <a:ea typeface="Cambria Math" panose="02040503050406030204" pitchFamily="18" charset="0"/>
                  </a:rPr>
                  <a:t> are independent,</a:t>
                </a: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spTree>
    <p:extLst>
      <p:ext uri="{BB962C8B-B14F-4D97-AF65-F5344CB8AC3E}">
        <p14:creationId xmlns:p14="http://schemas.microsoft.com/office/powerpoint/2010/main" val="55941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Additional rules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The probability of the joint event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can be written several ways:</a:t>
                </a:r>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oMath>
                </a14:m>
                <a:endParaRPr lang="en-US" b="0" dirty="0">
                  <a:ea typeface="Cambria Math" panose="02040503050406030204" pitchFamily="18" charset="0"/>
                </a:endParaRPr>
              </a:p>
              <a:p>
                <a:endParaRPr lang="en-US" dirty="0">
                  <a:ea typeface="Cambria Math" panose="02040503050406030204" pitchFamily="18" charset="0"/>
                </a:endParaRPr>
              </a:p>
              <a:p>
                <a:pPr marL="82550" indent="0">
                  <a:buNone/>
                </a:pPr>
                <a:r>
                  <a:rPr lang="en-US" dirty="0"/>
                  <a:t>Because </a:t>
                </a:r>
                <a14:m>
                  <m:oMath xmlns:m="http://schemas.openxmlformats.org/officeDocument/2006/math">
                    <m:r>
                      <a:rPr lang="en-US" b="0" i="1" smtClean="0">
                        <a:latin typeface="Cambria Math" panose="02040503050406030204" pitchFamily="18" charset="0"/>
                      </a:rPr>
                      <m:t>𝐴</m:t>
                    </m:r>
                  </m:oMath>
                </a14:m>
                <a:r>
                  <a:rPr lang="en-US" dirty="0">
                    <a:ea typeface="Cambria Math" panose="02040503050406030204" pitchFamily="18" charset="0"/>
                  </a:rPr>
                  <a:t> and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oMath>
                </a14:m>
                <a:r>
                  <a:rPr lang="en-US" dirty="0">
                    <a:ea typeface="Cambria Math" panose="02040503050406030204" pitchFamily="18" charset="0"/>
                  </a:rPr>
                  <a:t> together comprise a "sure proposition,"</a:t>
                </a: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=1</m:t>
                    </m:r>
                  </m:oMath>
                </a14:m>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endParaRPr lang="en-US" dirty="0">
                  <a:ea typeface="Cambria Math" panose="02040503050406030204" pitchFamily="18" charset="0"/>
                </a:endParaRPr>
              </a:p>
              <a:p>
                <a:pPr marL="82550" indent="0">
                  <a:buNone/>
                </a:pPr>
                <a:r>
                  <a:rPr lang="en-US" dirty="0"/>
                  <a:t>If </a:t>
                </a:r>
                <a14:m>
                  <m:oMath xmlns:m="http://schemas.openxmlformats.org/officeDocument/2006/math">
                    <m:r>
                      <a:rPr lang="en-US" i="1">
                        <a:latin typeface="Cambria Math" panose="02040503050406030204" pitchFamily="18" charset="0"/>
                      </a:rPr>
                      <m:t>𝐴</m:t>
                    </m:r>
                  </m:oMath>
                </a14:m>
                <a:r>
                  <a:rPr lang="en-US" dirty="0">
                    <a:ea typeface="Cambria Math" panose="02040503050406030204" pitchFamily="18" charset="0"/>
                  </a:rPr>
                  <a:t> and </a:t>
                </a:r>
                <a14:m>
                  <m:oMath xmlns:m="http://schemas.openxmlformats.org/officeDocument/2006/math">
                    <m:r>
                      <a:rPr lang="en-US" b="0" i="1" smtClean="0">
                        <a:latin typeface="Cambria Math" panose="02040503050406030204" pitchFamily="18" charset="0"/>
                        <a:ea typeface="Cambria Math" panose="02040503050406030204" pitchFamily="18" charset="0"/>
                      </a:rPr>
                      <m:t>𝐵</m:t>
                    </m:r>
                  </m:oMath>
                </a14:m>
                <a:r>
                  <a:rPr lang="en-US" dirty="0">
                    <a:ea typeface="Cambria Math" panose="02040503050406030204" pitchFamily="18" charset="0"/>
                  </a:rPr>
                  <a:t> are independent,</a:t>
                </a: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F973E70-214B-904D-43B2-E3A865AE7AA3}"/>
                  </a:ext>
                </a:extLst>
              </p:cNvPr>
              <p:cNvSpPr txBox="1"/>
              <p:nvPr/>
            </p:nvSpPr>
            <p:spPr>
              <a:xfrm>
                <a:off x="6070600" y="5396012"/>
                <a:ext cx="3619500" cy="954557"/>
              </a:xfrm>
              <a:prstGeom prst="rect">
                <a:avLst/>
              </a:prstGeom>
              <a:noFill/>
            </p:spPr>
            <p:txBody>
              <a:bodyPr wrap="square">
                <a:spAutoFit/>
              </a:bodyPr>
              <a:lstStyle/>
              <a:p>
                <a:r>
                  <a:rPr lang="en-US" i="1" dirty="0">
                    <a:ea typeface="Cambria Math" panose="02040503050406030204" pitchFamily="18" charset="0"/>
                  </a:rPr>
                  <a:t>Note: we might use </a:t>
                </a:r>
                <a14:m>
                  <m:oMath xmlns:m="http://schemas.openxmlformats.org/officeDocument/2006/math">
                    <m:r>
                      <a:rPr lang="en-US" i="1" smtClean="0">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oMath>
                </a14:m>
                <a:r>
                  <a:rPr lang="en-US" i="1" dirty="0"/>
                  <a:t> or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oMath>
                </a14:m>
                <a:r>
                  <a:rPr lang="en-US" i="1" dirty="0"/>
                  <a:t> or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smtClean="0">
                            <a:latin typeface="Cambria Math" panose="02040503050406030204" pitchFamily="18" charset="0"/>
                            <a:ea typeface="Cambria Math" panose="02040503050406030204" pitchFamily="18" charset="0"/>
                          </a:rPr>
                        </m:ctrlPr>
                      </m:dPr>
                      <m:e>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𝐴</m:t>
                            </m:r>
                          </m:e>
                        </m:acc>
                      </m:e>
                    </m:d>
                  </m:oMath>
                </a14:m>
                <a:r>
                  <a:rPr lang="en-US" i="1" dirty="0"/>
                  <a:t> to designate “Probability of Not A”. Here, the shelf character is useful because we will also use factorials (</a:t>
                </a:r>
                <a14:m>
                  <m:oMath xmlns:m="http://schemas.openxmlformats.org/officeDocument/2006/math">
                    <m:r>
                      <a:rPr lang="en-US" b="0" i="1" smtClean="0">
                        <a:latin typeface="Cambria Math" panose="02040503050406030204" pitchFamily="18" charset="0"/>
                      </a:rPr>
                      <m:t>!</m:t>
                    </m:r>
                  </m:oMath>
                </a14:m>
                <a:r>
                  <a:rPr lang="en-US" i="1" dirty="0"/>
                  <a:t>).</a:t>
                </a:r>
              </a:p>
            </p:txBody>
          </p:sp>
        </mc:Choice>
        <mc:Fallback xmlns="">
          <p:sp>
            <p:nvSpPr>
              <p:cNvPr id="6" name="TextBox 5">
                <a:extLst>
                  <a:ext uri="{FF2B5EF4-FFF2-40B4-BE49-F238E27FC236}">
                    <a16:creationId xmlns:a16="http://schemas.microsoft.com/office/drawing/2014/main" id="{BF973E70-214B-904D-43B2-E3A865AE7AA3}"/>
                  </a:ext>
                </a:extLst>
              </p:cNvPr>
              <p:cNvSpPr txBox="1">
                <a:spLocks noRot="1" noChangeAspect="1" noMove="1" noResize="1" noEditPoints="1" noAdjustHandles="1" noChangeArrowheads="1" noChangeShapeType="1" noTextEdit="1"/>
              </p:cNvSpPr>
              <p:nvPr/>
            </p:nvSpPr>
            <p:spPr>
              <a:xfrm>
                <a:off x="6070600" y="5396012"/>
                <a:ext cx="3619500" cy="954557"/>
              </a:xfrm>
              <a:prstGeom prst="rect">
                <a:avLst/>
              </a:prstGeom>
              <a:blipFill>
                <a:blip r:embed="rId4"/>
                <a:stretch>
                  <a:fillRect l="-699" t="-1299" b="-5195"/>
                </a:stretch>
              </a:blipFill>
            </p:spPr>
            <p:txBody>
              <a:bodyPr/>
              <a:lstStyle/>
              <a:p>
                <a:r>
                  <a:rPr lang="en-US">
                    <a:noFill/>
                  </a:rPr>
                  <a:t> </a:t>
                </a:r>
              </a:p>
            </p:txBody>
          </p:sp>
        </mc:Fallback>
      </mc:AlternateContent>
    </p:spTree>
    <p:extLst>
      <p:ext uri="{BB962C8B-B14F-4D97-AF65-F5344CB8AC3E}">
        <p14:creationId xmlns:p14="http://schemas.microsoft.com/office/powerpoint/2010/main" val="46856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The rule of total probability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For two propositions A and B,</a:t>
                </a:r>
              </a:p>
              <a:p>
                <a:pPr marL="82550" indent="0">
                  <a:buNone/>
                </a:pPr>
                <a:endParaRPr lang="en-US" dirty="0"/>
              </a:p>
              <a:p>
                <a14:m>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oMath>
                </a14:m>
                <a:endParaRPr lang="en-US" b="0" dirty="0">
                  <a:ea typeface="Cambria Math" panose="02040503050406030204" pitchFamily="18" charset="0"/>
                </a:endParaRPr>
              </a:p>
              <a:p>
                <a:endParaRPr lang="en-US" b="0" dirty="0">
                  <a:ea typeface="Cambria Math" panose="02040503050406030204" pitchFamily="18" charset="0"/>
                </a:endParaRPr>
              </a:p>
              <a:p>
                <a:pPr marL="82550" indent="0">
                  <a:buNone/>
                </a:pPr>
                <a:r>
                  <a:rPr lang="en-US" dirty="0"/>
                  <a:t>Note that the set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oMath>
                </a14:m>
                <a:r>
                  <a:rPr lang="en-US" dirty="0"/>
                  <a:t> is exhaustive and mutually exclusive.</a:t>
                </a:r>
              </a:p>
              <a:p>
                <a:pPr marL="82550" indent="0">
                  <a:buNone/>
                </a:pPr>
                <a:endParaRPr lang="en-US" dirty="0"/>
              </a:p>
              <a:p>
                <a:pPr marL="82550" indent="0">
                  <a:buNone/>
                </a:pPr>
                <a:r>
                  <a:rPr lang="en-US" dirty="0"/>
                  <a:t>More generally, 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 2, ⋯,</m:t>
                    </m:r>
                    <m:r>
                      <a:rPr lang="en-US" b="0" i="1" smtClean="0">
                        <a:latin typeface="Cambria Math" panose="02040503050406030204" pitchFamily="18" charset="0"/>
                        <a:ea typeface="Cambria Math" panose="02040503050406030204" pitchFamily="18" charset="0"/>
                      </a:rPr>
                      <m:t>𝑛</m:t>
                    </m:r>
                  </m:oMath>
                </a14:m>
                <a:r>
                  <a:rPr lang="en-US" b="0" dirty="0">
                    <a:ea typeface="Cambria Math" panose="02040503050406030204" pitchFamily="18" charset="0"/>
                  </a:rPr>
                  <a:t> is a set of exhaustive and mutually exclusive propositions (like a die roll), </a:t>
                </a:r>
              </a:p>
              <a:p>
                <a:pPr marL="82550" indent="0">
                  <a:buNone/>
                </a:pPr>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nary>
                      <m:naryPr>
                        <m:chr m:val="∑"/>
                        <m:ctrlPr>
                          <a:rPr lang="en-US"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e>
                    </m:nary>
                  </m:oMath>
                </a14:m>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b="-11024"/>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spTree>
    <p:extLst>
      <p:ext uri="{BB962C8B-B14F-4D97-AF65-F5344CB8AC3E}">
        <p14:creationId xmlns:p14="http://schemas.microsoft.com/office/powerpoint/2010/main" val="202045247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19670</TotalTime>
  <Words>4808</Words>
  <Application>Microsoft Macintosh PowerPoint</Application>
  <PresentationFormat>Custom</PresentationFormat>
  <Paragraphs>563</Paragraphs>
  <Slides>68</Slides>
  <Notes>48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Calibri</vt:lpstr>
      <vt:lpstr>Cambria Math</vt:lpstr>
      <vt:lpstr>Arial</vt:lpstr>
      <vt:lpstr>Office Theme</vt:lpstr>
      <vt:lpstr>BMI 510: Probability</vt:lpstr>
      <vt:lpstr>Outline</vt:lpstr>
      <vt:lpstr>Basic definitions and results in probabilities</vt:lpstr>
      <vt:lpstr>A definition of probability</vt:lpstr>
      <vt:lpstr>The three basic axioms of probability</vt:lpstr>
      <vt:lpstr>Additional rules</vt:lpstr>
      <vt:lpstr>Additional rules</vt:lpstr>
      <vt:lpstr>Additional rules</vt:lpstr>
      <vt:lpstr>The rule of total probability</vt:lpstr>
      <vt:lpstr>A dice example</vt:lpstr>
      <vt:lpstr>More definitions from classical probability</vt:lpstr>
      <vt:lpstr>Discrete sample spaces</vt:lpstr>
      <vt:lpstr>Permutations of discrete sample spaces</vt:lpstr>
      <vt:lpstr>Permutations of discrete sample spaces</vt:lpstr>
      <vt:lpstr>Permutations of discrete sample spaces</vt:lpstr>
      <vt:lpstr>Events in discrete sample spaces</vt:lpstr>
      <vt:lpstr>Events in discrete sample spaces</vt:lpstr>
      <vt:lpstr>Events in discrete sample spaces</vt:lpstr>
      <vt:lpstr>Bad luck with lights</vt:lpstr>
      <vt:lpstr>Bad luck with lights</vt:lpstr>
      <vt:lpstr>Preview of likelihood</vt:lpstr>
      <vt:lpstr>Combining events</vt:lpstr>
      <vt:lpstr>Combining events</vt:lpstr>
      <vt:lpstr>Combining events</vt:lpstr>
      <vt:lpstr>Continuous sample spaces</vt:lpstr>
      <vt:lpstr>Conditional probabilities and independence</vt:lpstr>
      <vt:lpstr>Conditional probabilities and total probability</vt:lpstr>
      <vt:lpstr>Product and chain rules for conditional probabilities</vt:lpstr>
      <vt:lpstr>Conditional probabilities of independent events</vt:lpstr>
      <vt:lpstr>Another link to likelihood</vt:lpstr>
      <vt:lpstr>Probability and odds</vt:lpstr>
      <vt:lpstr>Probability and odds</vt:lpstr>
      <vt:lpstr>Baye's rule</vt:lpstr>
      <vt:lpstr>Baye's rule</vt:lpstr>
      <vt:lpstr>You may equate joint probabilities to arrive at Baye’s rule</vt:lpstr>
      <vt:lpstr>The boy who cried wolf (I)</vt:lpstr>
      <vt:lpstr>The boy who cried wolf (II)</vt:lpstr>
      <vt:lpstr>The boy who cried wolf (III)</vt:lpstr>
      <vt:lpstr>Positive Predictive Value (PPV)</vt:lpstr>
      <vt:lpstr>Exercise: calculate PPV</vt:lpstr>
      <vt:lpstr>True and False Positive Rates</vt:lpstr>
      <vt:lpstr>True and False Positive Rates</vt:lpstr>
      <vt:lpstr>Exercise: calculate PPV (I)</vt:lpstr>
      <vt:lpstr>Do we really need to estimate the prevalence of positive tests?</vt:lpstr>
      <vt:lpstr>Exercise: calculate PPV (II)</vt:lpstr>
      <vt:lpstr>Back to the boy who cried wolf</vt:lpstr>
      <vt:lpstr>The more general case</vt:lpstr>
      <vt:lpstr>Numerical solution</vt:lpstr>
      <vt:lpstr>Negative predictive value may be more useful</vt:lpstr>
      <vt:lpstr>Baye's rule and odds ratios</vt:lpstr>
      <vt:lpstr>Baye's rule and odds ratios</vt:lpstr>
      <vt:lpstr>A fire alarm example (I)</vt:lpstr>
      <vt:lpstr>A fire alarm example (II)</vt:lpstr>
      <vt:lpstr>A fire alarm example (III)</vt:lpstr>
      <vt:lpstr>Directed acyclic graphs as representations of joint probabilities</vt:lpstr>
      <vt:lpstr>Directed acyclic graphs</vt:lpstr>
      <vt:lpstr>DAGs represent a surprising crossover from computer science to epidemiology</vt:lpstr>
      <vt:lpstr>Recall the product rule for conditional probabilities</vt:lpstr>
      <vt:lpstr>Joint probabilities in DAGs</vt:lpstr>
      <vt:lpstr>Joint probabilities in DAGs</vt:lpstr>
      <vt:lpstr>Markovian parents</vt:lpstr>
      <vt:lpstr>A DAG example</vt:lpstr>
      <vt:lpstr>A DAG example</vt:lpstr>
      <vt:lpstr>A DAG example</vt:lpstr>
      <vt:lpstr>A DAG example</vt:lpstr>
      <vt:lpstr>A DAG example</vt:lpstr>
      <vt:lpstr>A DAG example</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McKay, J Lucas</cp:lastModifiedBy>
  <cp:revision>362</cp:revision>
  <dcterms:modified xsi:type="dcterms:W3CDTF">2024-02-05T14:23:17Z</dcterms:modified>
</cp:coreProperties>
</file>