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8" r:id="rId1"/>
  </p:sldMasterIdLst>
  <p:notesMasterIdLst>
    <p:notesMasterId r:id="rId41"/>
  </p:notesMasterIdLst>
  <p:sldIdLst>
    <p:sldId id="431" r:id="rId2"/>
    <p:sldId id="551" r:id="rId3"/>
    <p:sldId id="257" r:id="rId4"/>
    <p:sldId id="578" r:id="rId5"/>
    <p:sldId id="584" r:id="rId6"/>
    <p:sldId id="579" r:id="rId7"/>
    <p:sldId id="577" r:id="rId8"/>
    <p:sldId id="598" r:id="rId9"/>
    <p:sldId id="580" r:id="rId10"/>
    <p:sldId id="582" r:id="rId11"/>
    <p:sldId id="581" r:id="rId12"/>
    <p:sldId id="585" r:id="rId13"/>
    <p:sldId id="586" r:id="rId14"/>
    <p:sldId id="603" r:id="rId15"/>
    <p:sldId id="609" r:id="rId16"/>
    <p:sldId id="604" r:id="rId17"/>
    <p:sldId id="588" r:id="rId18"/>
    <p:sldId id="599" r:id="rId19"/>
    <p:sldId id="589" r:id="rId20"/>
    <p:sldId id="590" r:id="rId21"/>
    <p:sldId id="591" r:id="rId22"/>
    <p:sldId id="592" r:id="rId23"/>
    <p:sldId id="593" r:id="rId24"/>
    <p:sldId id="594" r:id="rId25"/>
    <p:sldId id="600" r:id="rId26"/>
    <p:sldId id="596" r:id="rId27"/>
    <p:sldId id="601" r:id="rId28"/>
    <p:sldId id="610" r:id="rId29"/>
    <p:sldId id="597" r:id="rId30"/>
    <p:sldId id="607" r:id="rId31"/>
    <p:sldId id="605" r:id="rId32"/>
    <p:sldId id="556" r:id="rId33"/>
    <p:sldId id="606" r:id="rId34"/>
    <p:sldId id="561" r:id="rId35"/>
    <p:sldId id="558" r:id="rId36"/>
    <p:sldId id="557" r:id="rId37"/>
    <p:sldId id="562" r:id="rId38"/>
    <p:sldId id="608" r:id="rId39"/>
    <p:sldId id="559" r:id="rId40"/>
  </p:sldIdLst>
  <p:sldSz cx="10160000" cy="7620000"/>
  <p:notesSz cx="7620000" cy="10160000"/>
  <p:embeddedFontLst>
    <p:embeddedFont>
      <p:font typeface="Calibri" panose="020F0502020204030204" pitchFamily="34" charset="0"/>
      <p:regular r:id="rId42"/>
      <p:bold r:id="rId43"/>
      <p:italic r:id="rId44"/>
      <p:boldItalic r:id="rId45"/>
    </p:embeddedFont>
    <p:embeddedFont>
      <p:font typeface="Cambria Math" panose="02040503050406030204" pitchFamily="18" charset="0"/>
      <p:regular r:id="rId46"/>
    </p:embeddedFont>
    <p:embeddedFont>
      <p:font typeface="Inconsolata Condensed" pitchFamily="2" charset="77"/>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00" userDrawn="1">
          <p15:clr>
            <a:srgbClr val="A4A3A4"/>
          </p15:clr>
        </p15:guide>
        <p15:guide id="2" pos="3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591F34-6BE0-48BB-932A-1E305F9E1863}">
  <a:tblStyle styleId="{D9591F34-6BE0-48BB-932A-1E305F9E18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154" autoAdjust="0"/>
    <p:restoredTop sz="86342"/>
  </p:normalViewPr>
  <p:slideViewPr>
    <p:cSldViewPr snapToGrid="0" snapToObjects="1">
      <p:cViewPr varScale="1">
        <p:scale>
          <a:sx n="112" d="100"/>
          <a:sy n="112" d="100"/>
        </p:scale>
        <p:origin x="552" y="184"/>
      </p:cViewPr>
      <p:guideLst>
        <p:guide orient="horz" pos="2400"/>
        <p:guide pos="320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70250" y="762000"/>
            <a:ext cx="508025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83475b256_0_14:notes"/>
          <p:cNvSpPr>
            <a:spLocks noGrp="1" noRot="1" noChangeAspect="1"/>
          </p:cNvSpPr>
          <p:nvPr>
            <p:ph type="sldImg" idx="2"/>
          </p:nvPr>
        </p:nvSpPr>
        <p:spPr>
          <a:xfrm>
            <a:off x="1411288" y="846138"/>
            <a:ext cx="5643562" cy="4233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d83475b256_0_14:notes"/>
          <p:cNvSpPr txBox="1">
            <a:spLocks noGrp="1"/>
          </p:cNvSpPr>
          <p:nvPr>
            <p:ph type="body" idx="1"/>
          </p:nvPr>
        </p:nvSpPr>
        <p:spPr>
          <a:xfrm>
            <a:off x="846667" y="5362222"/>
            <a:ext cx="6773400" cy="5079900"/>
          </a:xfrm>
          <a:prstGeom prst="rect">
            <a:avLst/>
          </a:prstGeom>
          <a:noFill/>
          <a:ln>
            <a:noFill/>
          </a:ln>
        </p:spPr>
        <p:txBody>
          <a:bodyPr spcFirstLastPara="1" wrap="square" lIns="101575" tIns="101575" rIns="101575" bIns="1015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795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762000"/>
            <a:ext cx="5080000" cy="3810000"/>
          </a:xfrm>
        </p:spPr>
      </p:sp>
      <p:sp>
        <p:nvSpPr>
          <p:cNvPr id="3" name="Notes Placeholder 2"/>
          <p:cNvSpPr>
            <a:spLocks noGrp="1"/>
          </p:cNvSpPr>
          <p:nvPr>
            <p:ph type="body" idx="1"/>
          </p:nvPr>
        </p:nvSpPr>
        <p:spPr/>
        <p:txBody>
          <a:bodyPr/>
          <a:lstStyle/>
          <a:p>
            <a:r>
              <a:rPr lang="en-US" dirty="0"/>
              <a:t>Real underlying effect size of 0.5, N close to minimum N</a:t>
            </a:r>
          </a:p>
        </p:txBody>
      </p:sp>
    </p:spTree>
    <p:extLst>
      <p:ext uri="{BB962C8B-B14F-4D97-AF65-F5344CB8AC3E}">
        <p14:creationId xmlns:p14="http://schemas.microsoft.com/office/powerpoint/2010/main" val="2461082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8"/>
          <p:cNvSpPr txBox="1">
            <a:spLocks noGrp="1"/>
          </p:cNvSpPr>
          <p:nvPr>
            <p:ph type="ctrTitle"/>
          </p:nvPr>
        </p:nvSpPr>
        <p:spPr>
          <a:xfrm>
            <a:off x="1270000" y="1247070"/>
            <a:ext cx="7620000" cy="2652889"/>
          </a:xfrm>
          <a:prstGeom prst="rect">
            <a:avLst/>
          </a:prstGeom>
          <a:noFill/>
          <a:ln>
            <a:noFill/>
          </a:ln>
        </p:spPr>
        <p:txBody>
          <a:bodyPr spcFirstLastPara="1" wrap="square" lIns="101575" tIns="101575" rIns="101575" bIns="101575" anchor="b" anchorCtr="0">
            <a:noAutofit/>
          </a:bodyPr>
          <a:lstStyle>
            <a:lvl1pPr marL="0" marR="0" lvl="0" indent="0" algn="ctr" rtl="0">
              <a:lnSpc>
                <a:spcPct val="90000"/>
              </a:lnSpc>
              <a:spcBef>
                <a:spcPts val="0"/>
              </a:spcBef>
              <a:spcAft>
                <a:spcPts val="0"/>
              </a:spcAft>
              <a:buClr>
                <a:schemeClr val="dk1"/>
              </a:buClr>
              <a:buSzPts val="1600"/>
              <a:buFont typeface="Calibri"/>
              <a:buNone/>
              <a:defRPr sz="50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27" name="Google Shape;27;p8"/>
          <p:cNvSpPr txBox="1">
            <a:spLocks noGrp="1"/>
          </p:cNvSpPr>
          <p:nvPr>
            <p:ph type="subTitle" idx="1"/>
          </p:nvPr>
        </p:nvSpPr>
        <p:spPr>
          <a:xfrm>
            <a:off x="1270000" y="4002264"/>
            <a:ext cx="7620000" cy="1839736"/>
          </a:xfrm>
          <a:prstGeom prst="rect">
            <a:avLst/>
          </a:prstGeom>
          <a:noFill/>
          <a:ln>
            <a:noFill/>
          </a:ln>
        </p:spPr>
        <p:txBody>
          <a:bodyPr spcFirstLastPara="1" wrap="square" lIns="101575" tIns="101575" rIns="101575" bIns="101575" anchor="t" anchorCtr="0">
            <a:noAutofit/>
          </a:bodyPr>
          <a:lstStyle>
            <a:lvl1pPr marL="0" marR="0" lvl="0" indent="0" algn="ctr" rtl="0">
              <a:lnSpc>
                <a:spcPct val="90000"/>
              </a:lnSpc>
              <a:spcBef>
                <a:spcPts val="800"/>
              </a:spcBef>
              <a:spcAft>
                <a:spcPts val="0"/>
              </a:spcAft>
              <a:buClr>
                <a:schemeClr val="dk1"/>
              </a:buClr>
              <a:buSzPts val="2300"/>
              <a:buFont typeface="Arial"/>
              <a:buNone/>
              <a:defRPr sz="2000" b="0" i="0" u="none" strike="noStrike" cap="none">
                <a:solidFill>
                  <a:schemeClr val="dk1"/>
                </a:solidFill>
                <a:latin typeface="Calibri"/>
                <a:ea typeface="Calibri"/>
                <a:cs typeface="Calibri"/>
                <a:sym typeface="Calibri"/>
              </a:defRPr>
            </a:lvl1pPr>
            <a:lvl2pPr marL="381000" marR="0" lvl="1" indent="0" algn="ctr" rtl="0">
              <a:lnSpc>
                <a:spcPct val="90000"/>
              </a:lnSpc>
              <a:spcBef>
                <a:spcPts val="400"/>
              </a:spcBef>
              <a:spcAft>
                <a:spcPts val="0"/>
              </a:spcAft>
              <a:buClr>
                <a:schemeClr val="dk1"/>
              </a:buClr>
              <a:buSzPts val="2000"/>
              <a:buFont typeface="Arial"/>
              <a:buNone/>
              <a:defRPr sz="1700" b="0" i="0" u="none" strike="noStrike" cap="none">
                <a:solidFill>
                  <a:schemeClr val="dk1"/>
                </a:solidFill>
                <a:latin typeface="Calibri"/>
                <a:ea typeface="Calibri"/>
                <a:cs typeface="Calibri"/>
                <a:sym typeface="Calibri"/>
              </a:defRPr>
            </a:lvl2pPr>
            <a:lvl3pPr marL="762000" marR="0" lvl="2" indent="0" algn="ctr" rtl="0">
              <a:lnSpc>
                <a:spcPct val="90000"/>
              </a:lnSpc>
              <a:spcBef>
                <a:spcPts val="400"/>
              </a:spcBef>
              <a:spcAft>
                <a:spcPts val="0"/>
              </a:spcAft>
              <a:buClr>
                <a:schemeClr val="dk1"/>
              </a:buClr>
              <a:buSzPts val="1700"/>
              <a:buFont typeface="Arial"/>
              <a:buNone/>
              <a:defRPr sz="1500" b="0" i="0" u="none" strike="noStrike" cap="none">
                <a:solidFill>
                  <a:schemeClr val="dk1"/>
                </a:solidFill>
                <a:latin typeface="Calibri"/>
                <a:ea typeface="Calibri"/>
                <a:cs typeface="Calibri"/>
                <a:sym typeface="Calibri"/>
              </a:defRPr>
            </a:lvl3pPr>
            <a:lvl4pPr marL="1143000" marR="0" lvl="3"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4pPr>
            <a:lvl5pPr marL="1524000" marR="0" lvl="4"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5pPr>
            <a:lvl6pPr marL="1905000" marR="0" lvl="5"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6pPr>
            <a:lvl7pPr marL="2286000" marR="0" lvl="6"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7pPr>
            <a:lvl8pPr marL="2667000" marR="0" lvl="7"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8pPr>
            <a:lvl9pPr marL="3048000" marR="0" lvl="8" indent="0" algn="ctr" rtl="0">
              <a:lnSpc>
                <a:spcPct val="90000"/>
              </a:lnSpc>
              <a:spcBef>
                <a:spcPts val="400"/>
              </a:spcBef>
              <a:spcAft>
                <a:spcPts val="0"/>
              </a:spcAft>
              <a:buClr>
                <a:schemeClr val="dk1"/>
              </a:buClr>
              <a:buSzPts val="1500"/>
              <a:buFont typeface="Arial"/>
              <a:buNone/>
              <a:defRPr sz="1300" b="0" i="0" u="none" strike="noStrike" cap="none">
                <a:solidFill>
                  <a:schemeClr val="dk1"/>
                </a:solidFill>
                <a:latin typeface="Calibri"/>
                <a:ea typeface="Calibri"/>
                <a:cs typeface="Calibri"/>
                <a:sym typeface="Calibri"/>
              </a:defRPr>
            </a:lvl9pPr>
          </a:lstStyle>
          <a:p>
            <a:endParaRPr/>
          </a:p>
        </p:txBody>
      </p:sp>
      <p:sp>
        <p:nvSpPr>
          <p:cNvPr id="28" name="Google Shape;28;p8"/>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9" name="Google Shape;29;p8"/>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30" name="Google Shape;30;p8"/>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33" name="Google Shape;33;p9"/>
          <p:cNvSpPr txBox="1">
            <a:spLocks noGrp="1"/>
          </p:cNvSpPr>
          <p:nvPr>
            <p:ph type="body" idx="1"/>
          </p:nvPr>
        </p:nvSpPr>
        <p:spPr>
          <a:xfrm>
            <a:off x="698500" y="2028472"/>
            <a:ext cx="8763000" cy="483482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4" name="Google Shape;34;p9"/>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35" name="Google Shape;35;p9"/>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36" name="Google Shape;36;p9"/>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762000" y="677333"/>
            <a:ext cx="8636000" cy="1270000"/>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46" name="Google Shape;46;p11"/>
          <p:cNvSpPr txBox="1">
            <a:spLocks noGrp="1"/>
          </p:cNvSpPr>
          <p:nvPr>
            <p:ph type="body" idx="1"/>
          </p:nvPr>
        </p:nvSpPr>
        <p:spPr>
          <a:xfrm>
            <a:off x="762000" y="2201333"/>
            <a:ext cx="4233333" cy="457200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7" name="Google Shape;47;p11"/>
          <p:cNvSpPr txBox="1">
            <a:spLocks noGrp="1"/>
          </p:cNvSpPr>
          <p:nvPr>
            <p:ph type="body" idx="2"/>
          </p:nvPr>
        </p:nvSpPr>
        <p:spPr>
          <a:xfrm>
            <a:off x="5164667" y="2201333"/>
            <a:ext cx="4233333" cy="2201333"/>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8" name="Google Shape;48;p11"/>
          <p:cNvSpPr txBox="1">
            <a:spLocks noGrp="1"/>
          </p:cNvSpPr>
          <p:nvPr>
            <p:ph type="body" idx="3"/>
          </p:nvPr>
        </p:nvSpPr>
        <p:spPr>
          <a:xfrm>
            <a:off x="5164667" y="4572000"/>
            <a:ext cx="4233333" cy="2201333"/>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9" name="Google Shape;49;p11"/>
          <p:cNvSpPr txBox="1">
            <a:spLocks noGrp="1"/>
          </p:cNvSpPr>
          <p:nvPr>
            <p:ph type="dt" idx="10"/>
          </p:nvPr>
        </p:nvSpPr>
        <p:spPr>
          <a:xfrm>
            <a:off x="762000" y="6942667"/>
            <a:ext cx="2116667" cy="508000"/>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50" name="Google Shape;50;p11"/>
          <p:cNvSpPr txBox="1">
            <a:spLocks noGrp="1"/>
          </p:cNvSpPr>
          <p:nvPr>
            <p:ph type="ftr" idx="11"/>
          </p:nvPr>
        </p:nvSpPr>
        <p:spPr>
          <a:xfrm>
            <a:off x="3471333" y="6942667"/>
            <a:ext cx="3217333" cy="508000"/>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51" name="Google Shape;51;p11"/>
          <p:cNvSpPr txBox="1">
            <a:spLocks noGrp="1"/>
          </p:cNvSpPr>
          <p:nvPr>
            <p:ph type="sldNum" idx="12"/>
          </p:nvPr>
        </p:nvSpPr>
        <p:spPr>
          <a:xfrm>
            <a:off x="7281333" y="6942667"/>
            <a:ext cx="2116667" cy="508000"/>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13"/>
          <p:cNvSpPr txBox="1">
            <a:spLocks noGrp="1"/>
          </p:cNvSpPr>
          <p:nvPr>
            <p:ph type="title"/>
          </p:nvPr>
        </p:nvSpPr>
        <p:spPr>
          <a:xfrm>
            <a:off x="693209" y="1899710"/>
            <a:ext cx="8763000" cy="3169708"/>
          </a:xfrm>
          <a:prstGeom prst="rect">
            <a:avLst/>
          </a:prstGeom>
          <a:noFill/>
          <a:ln>
            <a:noFill/>
          </a:ln>
        </p:spPr>
        <p:txBody>
          <a:bodyPr spcFirstLastPara="1" wrap="square" lIns="101575" tIns="101575" rIns="101575" bIns="101575" anchor="b" anchorCtr="0">
            <a:noAutofit/>
          </a:bodyPr>
          <a:lstStyle>
            <a:lvl1pPr marL="0" marR="0" lvl="0" indent="0" algn="l" rtl="0">
              <a:lnSpc>
                <a:spcPct val="90000"/>
              </a:lnSpc>
              <a:spcBef>
                <a:spcPts val="0"/>
              </a:spcBef>
              <a:spcAft>
                <a:spcPts val="0"/>
              </a:spcAft>
              <a:buClr>
                <a:schemeClr val="dk1"/>
              </a:buClr>
              <a:buSzPts val="1600"/>
              <a:buFont typeface="Calibri"/>
              <a:buNone/>
              <a:defRPr sz="50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58" name="Google Shape;58;p13"/>
          <p:cNvSpPr txBox="1">
            <a:spLocks noGrp="1"/>
          </p:cNvSpPr>
          <p:nvPr>
            <p:ph type="body" idx="1"/>
          </p:nvPr>
        </p:nvSpPr>
        <p:spPr>
          <a:xfrm>
            <a:off x="693209" y="5099405"/>
            <a:ext cx="8763000" cy="1666874"/>
          </a:xfrm>
          <a:prstGeom prst="rect">
            <a:avLst/>
          </a:prstGeom>
          <a:noFill/>
          <a:ln>
            <a:noFill/>
          </a:ln>
        </p:spPr>
        <p:txBody>
          <a:bodyPr spcFirstLastPara="1" wrap="square" lIns="101575" tIns="101575" rIns="101575" bIns="101575" anchor="t" anchorCtr="0">
            <a:noAutofit/>
          </a:bodyPr>
          <a:lstStyle>
            <a:lvl1pPr marL="457200" marR="0" lvl="0" indent="-228600" algn="l" rtl="0">
              <a:lnSpc>
                <a:spcPct val="90000"/>
              </a:lnSpc>
              <a:spcBef>
                <a:spcPts val="800"/>
              </a:spcBef>
              <a:spcAft>
                <a:spcPts val="0"/>
              </a:spcAft>
              <a:buClr>
                <a:srgbClr val="888888"/>
              </a:buClr>
              <a:buSzPts val="23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2000"/>
              <a:buFont typeface="Arial"/>
              <a:buNone/>
              <a:defRPr sz="17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700"/>
              <a:buFont typeface="Arial"/>
              <a:buNone/>
              <a:defRPr sz="15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500"/>
              <a:buFont typeface="Arial"/>
              <a:buNone/>
              <a:defRPr sz="1300" b="0" i="0" u="none" strike="noStrike" cap="none">
                <a:solidFill>
                  <a:srgbClr val="888888"/>
                </a:solidFill>
                <a:latin typeface="Calibri"/>
                <a:ea typeface="Calibri"/>
                <a:cs typeface="Calibri"/>
                <a:sym typeface="Calibri"/>
              </a:defRPr>
            </a:lvl9pPr>
          </a:lstStyle>
          <a:p>
            <a:endParaRPr/>
          </a:p>
        </p:txBody>
      </p:sp>
      <p:sp>
        <p:nvSpPr>
          <p:cNvPr id="59" name="Google Shape;59;p13"/>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60" name="Google Shape;60;p13"/>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61" name="Google Shape;61;p13"/>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699823" y="508000"/>
            <a:ext cx="3276864" cy="1778000"/>
          </a:xfrm>
          <a:prstGeom prst="rect">
            <a:avLst/>
          </a:prstGeom>
          <a:noFill/>
          <a:ln>
            <a:noFill/>
          </a:ln>
        </p:spPr>
        <p:txBody>
          <a:bodyPr spcFirstLastPara="1" wrap="square" lIns="101575" tIns="101575" rIns="101575" bIns="101575" anchor="b" anchorCtr="0">
            <a:noAutofit/>
          </a:bodyPr>
          <a:lstStyle>
            <a:lvl1pPr marL="0" marR="0" lvl="0" indent="0" algn="l" rtl="0">
              <a:lnSpc>
                <a:spcPct val="90000"/>
              </a:lnSpc>
              <a:spcBef>
                <a:spcPts val="0"/>
              </a:spcBef>
              <a:spcAft>
                <a:spcPts val="0"/>
              </a:spcAft>
              <a:buClr>
                <a:schemeClr val="dk1"/>
              </a:buClr>
              <a:buSzPts val="1600"/>
              <a:buFont typeface="Calibri"/>
              <a:buNone/>
              <a:defRPr sz="2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85" name="Google Shape;85;p17"/>
          <p:cNvSpPr txBox="1">
            <a:spLocks noGrp="1"/>
          </p:cNvSpPr>
          <p:nvPr>
            <p:ph type="body" idx="1"/>
          </p:nvPr>
        </p:nvSpPr>
        <p:spPr>
          <a:xfrm>
            <a:off x="4319323" y="1097140"/>
            <a:ext cx="5143500" cy="5415139"/>
          </a:xfrm>
          <a:prstGeom prst="rect">
            <a:avLst/>
          </a:prstGeom>
          <a:noFill/>
          <a:ln>
            <a:noFill/>
          </a:ln>
        </p:spPr>
        <p:txBody>
          <a:bodyPr spcFirstLastPara="1" wrap="square" lIns="101575" tIns="101575" rIns="101575" bIns="101575" anchor="t" anchorCtr="0">
            <a:noAutofit/>
          </a:bodyPr>
          <a:lstStyle>
            <a:lvl1pPr marL="457200" marR="0" lvl="0"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74650" algn="l" rtl="0">
              <a:lnSpc>
                <a:spcPct val="90000"/>
              </a:lnSpc>
              <a:spcBef>
                <a:spcPts val="4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86" name="Google Shape;86;p17"/>
          <p:cNvSpPr txBox="1">
            <a:spLocks noGrp="1"/>
          </p:cNvSpPr>
          <p:nvPr>
            <p:ph type="body" idx="2"/>
          </p:nvPr>
        </p:nvSpPr>
        <p:spPr>
          <a:xfrm>
            <a:off x="699823" y="2286000"/>
            <a:ext cx="3276864" cy="4235098"/>
          </a:xfrm>
          <a:prstGeom prst="rect">
            <a:avLst/>
          </a:prstGeom>
          <a:noFill/>
          <a:ln>
            <a:noFill/>
          </a:ln>
        </p:spPr>
        <p:txBody>
          <a:bodyPr spcFirstLastPara="1" wrap="square" lIns="101575" tIns="101575" rIns="101575" bIns="101575" anchor="t" anchorCtr="0">
            <a:noAutofit/>
          </a:bodyPr>
          <a:lstStyle>
            <a:lvl1pPr marL="457200" marR="0" lvl="0" indent="-228600" algn="l" rtl="0">
              <a:lnSpc>
                <a:spcPct val="90000"/>
              </a:lnSpc>
              <a:spcBef>
                <a:spcPts val="800"/>
              </a:spcBef>
              <a:spcAft>
                <a:spcPts val="0"/>
              </a:spcAft>
              <a:buClr>
                <a:schemeClr val="dk1"/>
              </a:buClr>
              <a:buSzPts val="2300"/>
              <a:buFont typeface="Arial"/>
              <a:buNone/>
              <a:defRPr sz="13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7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87" name="Google Shape;87;p17"/>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88" name="Google Shape;88;p17"/>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89" name="Google Shape;89;p17"/>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699823" y="508000"/>
            <a:ext cx="3276864" cy="1778000"/>
          </a:xfrm>
          <a:prstGeom prst="rect">
            <a:avLst/>
          </a:prstGeom>
          <a:noFill/>
          <a:ln>
            <a:noFill/>
          </a:ln>
        </p:spPr>
        <p:txBody>
          <a:bodyPr spcFirstLastPara="1" wrap="square" lIns="101575" tIns="101575" rIns="101575" bIns="101575" anchor="b" anchorCtr="0">
            <a:noAutofit/>
          </a:bodyPr>
          <a:lstStyle>
            <a:lvl1pPr marL="0" marR="0" lvl="0" indent="0" algn="l" rtl="0">
              <a:lnSpc>
                <a:spcPct val="90000"/>
              </a:lnSpc>
              <a:spcBef>
                <a:spcPts val="0"/>
              </a:spcBef>
              <a:spcAft>
                <a:spcPts val="0"/>
              </a:spcAft>
              <a:buClr>
                <a:schemeClr val="dk1"/>
              </a:buClr>
              <a:buSzPts val="1600"/>
              <a:buFont typeface="Calibri"/>
              <a:buNone/>
              <a:defRPr sz="2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92" name="Google Shape;92;p18"/>
          <p:cNvSpPr>
            <a:spLocks noGrp="1"/>
          </p:cNvSpPr>
          <p:nvPr>
            <p:ph type="pic" idx="2"/>
          </p:nvPr>
        </p:nvSpPr>
        <p:spPr>
          <a:xfrm>
            <a:off x="4319323" y="1097140"/>
            <a:ext cx="5143500" cy="5415139"/>
          </a:xfrm>
          <a:prstGeom prst="rect">
            <a:avLst/>
          </a:prstGeom>
          <a:noFill/>
          <a:ln>
            <a:noFill/>
          </a:ln>
        </p:spPr>
        <p:txBody>
          <a:bodyPr spcFirstLastPara="1" wrap="square" lIns="101575" tIns="101575" rIns="101575" bIns="101575" anchor="t" anchorCtr="0">
            <a:noAutofit/>
          </a:bodyPr>
          <a:lstStyle>
            <a:lvl1pPr marL="0" marR="0" lvl="0" indent="0" algn="l" rtl="0">
              <a:lnSpc>
                <a:spcPct val="90000"/>
              </a:lnSpc>
              <a:spcBef>
                <a:spcPts val="800"/>
              </a:spcBef>
              <a:spcAft>
                <a:spcPts val="0"/>
              </a:spcAft>
              <a:buClr>
                <a:schemeClr val="dk1"/>
              </a:buClr>
              <a:buSzPts val="1600"/>
              <a:buFont typeface="Arial"/>
              <a:buNone/>
              <a:defRPr sz="2700" b="0" i="0" u="none" strike="noStrike" cap="none">
                <a:solidFill>
                  <a:schemeClr val="dk1"/>
                </a:solidFill>
                <a:latin typeface="Calibri"/>
                <a:ea typeface="Calibri"/>
                <a:cs typeface="Calibri"/>
                <a:sym typeface="Calibri"/>
              </a:defRPr>
            </a:lvl1pPr>
            <a:lvl2pPr marL="381000" marR="0" lvl="1" indent="0" algn="l" rtl="0">
              <a:lnSpc>
                <a:spcPct val="90000"/>
              </a:lnSpc>
              <a:spcBef>
                <a:spcPts val="400"/>
              </a:spcBef>
              <a:spcAft>
                <a:spcPts val="0"/>
              </a:spcAft>
              <a:buClr>
                <a:schemeClr val="dk1"/>
              </a:buClr>
              <a:buSzPts val="1600"/>
              <a:buFont typeface="Arial"/>
              <a:buNone/>
              <a:defRPr sz="2300" b="0" i="0" u="none" strike="noStrike" cap="none">
                <a:solidFill>
                  <a:schemeClr val="dk1"/>
                </a:solidFill>
                <a:latin typeface="Calibri"/>
                <a:ea typeface="Calibri"/>
                <a:cs typeface="Calibri"/>
                <a:sym typeface="Calibri"/>
              </a:defRPr>
            </a:lvl2pPr>
            <a:lvl3pPr marL="762000" marR="0" lvl="2" indent="0" algn="l" rtl="0">
              <a:lnSpc>
                <a:spcPct val="90000"/>
              </a:lnSpc>
              <a:spcBef>
                <a:spcPts val="400"/>
              </a:spcBef>
              <a:spcAft>
                <a:spcPts val="0"/>
              </a:spcAft>
              <a:buClr>
                <a:schemeClr val="dk1"/>
              </a:buClr>
              <a:buSzPts val="1600"/>
              <a:buFont typeface="Arial"/>
              <a:buNone/>
              <a:defRPr sz="2000" b="0" i="0" u="none" strike="noStrike" cap="none">
                <a:solidFill>
                  <a:schemeClr val="dk1"/>
                </a:solidFill>
                <a:latin typeface="Calibri"/>
                <a:ea typeface="Calibri"/>
                <a:cs typeface="Calibri"/>
                <a:sym typeface="Calibri"/>
              </a:defRPr>
            </a:lvl3pPr>
            <a:lvl4pPr marL="1143000" marR="0" lvl="3"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4pPr>
            <a:lvl5pPr marL="1524000" marR="0" lvl="4"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5pPr>
            <a:lvl6pPr marL="1905000" marR="0" lvl="5"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6pPr>
            <a:lvl7pPr marL="2286000" marR="0" lvl="6"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7pPr>
            <a:lvl8pPr marL="2667000" marR="0" lvl="7"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8pPr>
            <a:lvl9pPr marL="3048000" marR="0" lvl="8" indent="0" algn="l" rtl="0">
              <a:lnSpc>
                <a:spcPct val="90000"/>
              </a:lnSpc>
              <a:spcBef>
                <a:spcPts val="400"/>
              </a:spcBef>
              <a:spcAft>
                <a:spcPts val="0"/>
              </a:spcAft>
              <a:buClr>
                <a:schemeClr val="dk1"/>
              </a:buClr>
              <a:buSzPts val="16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93" name="Google Shape;93;p18"/>
          <p:cNvSpPr txBox="1">
            <a:spLocks noGrp="1"/>
          </p:cNvSpPr>
          <p:nvPr>
            <p:ph type="body" idx="1"/>
          </p:nvPr>
        </p:nvSpPr>
        <p:spPr>
          <a:xfrm>
            <a:off x="699823" y="2286000"/>
            <a:ext cx="3276864" cy="4235098"/>
          </a:xfrm>
          <a:prstGeom prst="rect">
            <a:avLst/>
          </a:prstGeom>
          <a:noFill/>
          <a:ln>
            <a:noFill/>
          </a:ln>
        </p:spPr>
        <p:txBody>
          <a:bodyPr spcFirstLastPara="1" wrap="square" lIns="101575" tIns="101575" rIns="101575" bIns="101575" anchor="t" anchorCtr="0">
            <a:noAutofit/>
          </a:bodyPr>
          <a:lstStyle>
            <a:lvl1pPr marL="457200" marR="0" lvl="0" indent="-228600" algn="l" rtl="0">
              <a:lnSpc>
                <a:spcPct val="90000"/>
              </a:lnSpc>
              <a:spcBef>
                <a:spcPts val="800"/>
              </a:spcBef>
              <a:spcAft>
                <a:spcPts val="0"/>
              </a:spcAft>
              <a:buClr>
                <a:schemeClr val="dk1"/>
              </a:buClr>
              <a:buSzPts val="2300"/>
              <a:buFont typeface="Arial"/>
              <a:buNone/>
              <a:defRPr sz="13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7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5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94" name="Google Shape;94;p18"/>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95" name="Google Shape;95;p18"/>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96" name="Google Shape;96;p18"/>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99" name="Google Shape;99;p19"/>
          <p:cNvSpPr txBox="1">
            <a:spLocks noGrp="1"/>
          </p:cNvSpPr>
          <p:nvPr>
            <p:ph type="body" idx="1"/>
          </p:nvPr>
        </p:nvSpPr>
        <p:spPr>
          <a:xfrm rot="5400000">
            <a:off x="2662590" y="64382"/>
            <a:ext cx="4834820" cy="876300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0" name="Google Shape;100;p19"/>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1" name="Google Shape;101;p19"/>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2" name="Google Shape;102;p19"/>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rot="5400000">
            <a:off x="5137326" y="2539118"/>
            <a:ext cx="6457598" cy="2190750"/>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105" name="Google Shape;105;p20"/>
          <p:cNvSpPr txBox="1">
            <a:spLocks noGrp="1"/>
          </p:cNvSpPr>
          <p:nvPr>
            <p:ph type="body" idx="1"/>
          </p:nvPr>
        </p:nvSpPr>
        <p:spPr>
          <a:xfrm rot="5400000">
            <a:off x="692326" y="411868"/>
            <a:ext cx="6457598" cy="644525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6" name="Google Shape;106;p20"/>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7" name="Google Shape;107;p20"/>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108" name="Google Shape;108;p20"/>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a:solidFill>
                  <a:srgbClr val="888888"/>
                </a:solidFill>
                <a:latin typeface="Calibri"/>
                <a:ea typeface="Calibri"/>
                <a:cs typeface="Calibri"/>
                <a:sym typeface="Calibri"/>
              </a:defRPr>
            </a:lvl1pPr>
            <a:lvl2pPr marL="0" marR="0" lvl="1" indent="0" algn="r" rtl="0">
              <a:spcBef>
                <a:spcPts val="0"/>
              </a:spcBef>
              <a:buNone/>
              <a:defRPr sz="1000">
                <a:solidFill>
                  <a:srgbClr val="888888"/>
                </a:solidFill>
                <a:latin typeface="Calibri"/>
                <a:ea typeface="Calibri"/>
                <a:cs typeface="Calibri"/>
                <a:sym typeface="Calibri"/>
              </a:defRPr>
            </a:lvl2pPr>
            <a:lvl3pPr marL="0" marR="0" lvl="2" indent="0" algn="r" rtl="0">
              <a:spcBef>
                <a:spcPts val="0"/>
              </a:spcBef>
              <a:buNone/>
              <a:defRPr sz="1000">
                <a:solidFill>
                  <a:srgbClr val="888888"/>
                </a:solidFill>
                <a:latin typeface="Calibri"/>
                <a:ea typeface="Calibri"/>
                <a:cs typeface="Calibri"/>
                <a:sym typeface="Calibri"/>
              </a:defRPr>
            </a:lvl3pPr>
            <a:lvl4pPr marL="0" marR="0" lvl="3" indent="0" algn="r" rtl="0">
              <a:spcBef>
                <a:spcPts val="0"/>
              </a:spcBef>
              <a:buNone/>
              <a:defRPr sz="1000">
                <a:solidFill>
                  <a:srgbClr val="888888"/>
                </a:solidFill>
                <a:latin typeface="Calibri"/>
                <a:ea typeface="Calibri"/>
                <a:cs typeface="Calibri"/>
                <a:sym typeface="Calibri"/>
              </a:defRPr>
            </a:lvl4pPr>
            <a:lvl5pPr marL="0" marR="0" lvl="4" indent="0" algn="r" rtl="0">
              <a:spcBef>
                <a:spcPts val="0"/>
              </a:spcBef>
              <a:buNone/>
              <a:defRPr sz="1000">
                <a:solidFill>
                  <a:srgbClr val="888888"/>
                </a:solidFill>
                <a:latin typeface="Calibri"/>
                <a:ea typeface="Calibri"/>
                <a:cs typeface="Calibri"/>
                <a:sym typeface="Calibri"/>
              </a:defRPr>
            </a:lvl5pPr>
            <a:lvl6pPr marL="0" marR="0" lvl="5" indent="0" algn="r" rtl="0">
              <a:spcBef>
                <a:spcPts val="0"/>
              </a:spcBef>
              <a:buNone/>
              <a:defRPr sz="1000">
                <a:solidFill>
                  <a:srgbClr val="888888"/>
                </a:solidFill>
                <a:latin typeface="Calibri"/>
                <a:ea typeface="Calibri"/>
                <a:cs typeface="Calibri"/>
                <a:sym typeface="Calibri"/>
              </a:defRPr>
            </a:lvl6pPr>
            <a:lvl7pPr marL="0" marR="0" lvl="6" indent="0" algn="r" rtl="0">
              <a:spcBef>
                <a:spcPts val="0"/>
              </a:spcBef>
              <a:buNone/>
              <a:defRPr sz="1000">
                <a:solidFill>
                  <a:srgbClr val="888888"/>
                </a:solidFill>
                <a:latin typeface="Calibri"/>
                <a:ea typeface="Calibri"/>
                <a:cs typeface="Calibri"/>
                <a:sym typeface="Calibri"/>
              </a:defRPr>
            </a:lvl7pPr>
            <a:lvl8pPr marL="0" marR="0" lvl="7" indent="0" algn="r" rtl="0">
              <a:spcBef>
                <a:spcPts val="0"/>
              </a:spcBef>
              <a:buNone/>
              <a:defRPr sz="1000">
                <a:solidFill>
                  <a:srgbClr val="888888"/>
                </a:solidFill>
                <a:latin typeface="Calibri"/>
                <a:ea typeface="Calibri"/>
                <a:cs typeface="Calibri"/>
                <a:sym typeface="Calibri"/>
              </a:defRPr>
            </a:lvl8pPr>
            <a:lvl9pPr marL="0" marR="0" lvl="8" indent="0" algn="r" rtl="0">
              <a:spcBef>
                <a:spcPts val="0"/>
              </a:spcBef>
              <a:buNone/>
              <a:defRPr sz="10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7"/>
          <p:cNvSpPr txBox="1">
            <a:spLocks noGrp="1"/>
          </p:cNvSpPr>
          <p:nvPr>
            <p:ph type="title"/>
          </p:nvPr>
        </p:nvSpPr>
        <p:spPr>
          <a:xfrm>
            <a:off x="698500" y="405696"/>
            <a:ext cx="8763000" cy="1472848"/>
          </a:xfrm>
          <a:prstGeom prst="rect">
            <a:avLst/>
          </a:prstGeom>
          <a:noFill/>
          <a:ln>
            <a:noFill/>
          </a:ln>
        </p:spPr>
        <p:txBody>
          <a:bodyPr spcFirstLastPara="1" wrap="square" lIns="101575" tIns="101575" rIns="101575" bIns="101575" anchor="ctr" anchorCtr="0">
            <a:noAutofit/>
          </a:bodyPr>
          <a:lstStyle>
            <a:lvl1pPr marL="0" marR="0" lvl="0" indent="0" algn="l" rtl="0">
              <a:lnSpc>
                <a:spcPct val="90000"/>
              </a:lnSpc>
              <a:spcBef>
                <a:spcPts val="0"/>
              </a:spcBef>
              <a:spcAft>
                <a:spcPts val="0"/>
              </a:spcAft>
              <a:buClr>
                <a:schemeClr val="dk1"/>
              </a:buClr>
              <a:buSzPts val="1600"/>
              <a:buFont typeface="Calibri"/>
              <a:buNone/>
              <a:defRPr sz="3700" b="0" i="0" u="none" strike="noStrike" cap="none">
                <a:solidFill>
                  <a:schemeClr val="dk1"/>
                </a:solidFill>
                <a:latin typeface="Calibri"/>
                <a:ea typeface="Calibri"/>
                <a:cs typeface="Calibri"/>
                <a:sym typeface="Calibri"/>
              </a:defRPr>
            </a:lvl1pPr>
            <a:lvl2pPr lvl="1" indent="0">
              <a:spcBef>
                <a:spcPts val="0"/>
              </a:spcBef>
              <a:spcAft>
                <a:spcPts val="0"/>
              </a:spcAft>
              <a:buSzPts val="1600"/>
              <a:buNone/>
              <a:defRPr sz="2000"/>
            </a:lvl2pPr>
            <a:lvl3pPr lvl="2" indent="0">
              <a:spcBef>
                <a:spcPts val="0"/>
              </a:spcBef>
              <a:spcAft>
                <a:spcPts val="0"/>
              </a:spcAft>
              <a:buSzPts val="1600"/>
              <a:buNone/>
              <a:defRPr sz="2000"/>
            </a:lvl3pPr>
            <a:lvl4pPr lvl="3" indent="0">
              <a:spcBef>
                <a:spcPts val="0"/>
              </a:spcBef>
              <a:spcAft>
                <a:spcPts val="0"/>
              </a:spcAft>
              <a:buSzPts val="1600"/>
              <a:buNone/>
              <a:defRPr sz="2000"/>
            </a:lvl4pPr>
            <a:lvl5pPr lvl="4" indent="0">
              <a:spcBef>
                <a:spcPts val="0"/>
              </a:spcBef>
              <a:spcAft>
                <a:spcPts val="0"/>
              </a:spcAft>
              <a:buSzPts val="1600"/>
              <a:buNone/>
              <a:defRPr sz="2000"/>
            </a:lvl5pPr>
            <a:lvl6pPr lvl="5" indent="0">
              <a:spcBef>
                <a:spcPts val="0"/>
              </a:spcBef>
              <a:spcAft>
                <a:spcPts val="0"/>
              </a:spcAft>
              <a:buSzPts val="1600"/>
              <a:buNone/>
              <a:defRPr sz="2000"/>
            </a:lvl6pPr>
            <a:lvl7pPr lvl="6" indent="0">
              <a:spcBef>
                <a:spcPts val="0"/>
              </a:spcBef>
              <a:spcAft>
                <a:spcPts val="0"/>
              </a:spcAft>
              <a:buSzPts val="1600"/>
              <a:buNone/>
              <a:defRPr sz="2000"/>
            </a:lvl7pPr>
            <a:lvl8pPr lvl="7" indent="0">
              <a:spcBef>
                <a:spcPts val="0"/>
              </a:spcBef>
              <a:spcAft>
                <a:spcPts val="0"/>
              </a:spcAft>
              <a:buSzPts val="1600"/>
              <a:buNone/>
              <a:defRPr sz="2000"/>
            </a:lvl8pPr>
            <a:lvl9pPr lvl="8" indent="0">
              <a:spcBef>
                <a:spcPts val="0"/>
              </a:spcBef>
              <a:spcAft>
                <a:spcPts val="0"/>
              </a:spcAft>
              <a:buSzPts val="1600"/>
              <a:buNone/>
              <a:defRPr sz="2000"/>
            </a:lvl9pPr>
          </a:lstStyle>
          <a:p>
            <a:endParaRPr/>
          </a:p>
        </p:txBody>
      </p:sp>
      <p:sp>
        <p:nvSpPr>
          <p:cNvPr id="21" name="Google Shape;21;p7"/>
          <p:cNvSpPr txBox="1">
            <a:spLocks noGrp="1"/>
          </p:cNvSpPr>
          <p:nvPr>
            <p:ph type="body" idx="1"/>
          </p:nvPr>
        </p:nvSpPr>
        <p:spPr>
          <a:xfrm>
            <a:off x="698500" y="2028472"/>
            <a:ext cx="8763000" cy="4834820"/>
          </a:xfrm>
          <a:prstGeom prst="rect">
            <a:avLst/>
          </a:prstGeom>
          <a:noFill/>
          <a:ln>
            <a:noFill/>
          </a:ln>
        </p:spPr>
        <p:txBody>
          <a:bodyPr spcFirstLastPara="1" wrap="square" lIns="101575" tIns="101575" rIns="101575" bIns="101575" anchor="t" anchorCtr="0">
            <a:noAutofit/>
          </a:bodyPr>
          <a:lstStyle>
            <a:lvl1pPr marL="457200" marR="0" lvl="0" indent="-374650" algn="l" rtl="0">
              <a:lnSpc>
                <a:spcPct val="90000"/>
              </a:lnSpc>
              <a:spcBef>
                <a:spcPts val="8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2" name="Google Shape;22;p7"/>
          <p:cNvSpPr txBox="1">
            <a:spLocks noGrp="1"/>
          </p:cNvSpPr>
          <p:nvPr>
            <p:ph type="dt" idx="10"/>
          </p:nvPr>
        </p:nvSpPr>
        <p:spPr>
          <a:xfrm>
            <a:off x="698500" y="7062612"/>
            <a:ext cx="2286000" cy="405694"/>
          </a:xfrm>
          <a:prstGeom prst="rect">
            <a:avLst/>
          </a:prstGeom>
          <a:noFill/>
          <a:ln>
            <a:noFill/>
          </a:ln>
        </p:spPr>
        <p:txBody>
          <a:bodyPr spcFirstLastPara="1" wrap="square" lIns="101575" tIns="101575" rIns="101575" bIns="101575" anchor="ctr" anchorCtr="0">
            <a:noAutofit/>
          </a:bodyPr>
          <a:lstStyle>
            <a:lvl1pPr marL="0" marR="0" lvl="0" indent="0" algn="l"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3" name="Google Shape;23;p7"/>
          <p:cNvSpPr txBox="1">
            <a:spLocks noGrp="1"/>
          </p:cNvSpPr>
          <p:nvPr>
            <p:ph type="ftr" idx="11"/>
          </p:nvPr>
        </p:nvSpPr>
        <p:spPr>
          <a:xfrm>
            <a:off x="3365500" y="7062612"/>
            <a:ext cx="3429000" cy="405694"/>
          </a:xfrm>
          <a:prstGeom prst="rect">
            <a:avLst/>
          </a:prstGeom>
          <a:noFill/>
          <a:ln>
            <a:noFill/>
          </a:ln>
        </p:spPr>
        <p:txBody>
          <a:bodyPr spcFirstLastPara="1" wrap="square" lIns="101575" tIns="101575" rIns="101575" bIns="101575" anchor="ctr" anchorCtr="0">
            <a:noAutofit/>
          </a:bodyPr>
          <a:lstStyle>
            <a:lvl1pPr marL="0" marR="0" lvl="0" indent="0" algn="ctr" rtl="0">
              <a:spcBef>
                <a:spcPts val="0"/>
              </a:spcBef>
              <a:spcAft>
                <a:spcPts val="0"/>
              </a:spcAft>
              <a:buSzPts val="1600"/>
              <a:buNone/>
              <a:defRPr sz="1000" b="0" i="0" u="none" strike="noStrike" cap="none">
                <a:solidFill>
                  <a:srgbClr val="888888"/>
                </a:solidFill>
                <a:latin typeface="Calibri"/>
                <a:ea typeface="Calibri"/>
                <a:cs typeface="Calibri"/>
                <a:sym typeface="Calibri"/>
              </a:defRPr>
            </a:lvl1pPr>
            <a:lvl2pPr marL="508000" marR="0" lvl="1"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2pPr>
            <a:lvl3pPr marL="1016000" marR="0" lvl="2"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3pPr>
            <a:lvl4pPr marL="1524000" marR="0" lvl="3"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4pPr>
            <a:lvl5pPr marL="2032000" marR="0" lvl="4"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5pPr>
            <a:lvl6pPr marL="2540000" marR="0" lvl="5"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6pPr>
            <a:lvl7pPr marL="3048000" marR="0" lvl="6"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7pPr>
            <a:lvl8pPr marL="3556000" marR="0" lvl="7"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8pPr>
            <a:lvl9pPr marL="4064000" marR="0" lvl="8" indent="0" algn="l" rtl="0">
              <a:spcBef>
                <a:spcPts val="0"/>
              </a:spcBef>
              <a:spcAft>
                <a:spcPts val="0"/>
              </a:spcAft>
              <a:buSzPts val="1600"/>
              <a:buNone/>
              <a:defRPr sz="2000" b="0" i="0" u="none" strike="noStrike" cap="none">
                <a:solidFill>
                  <a:schemeClr val="dk1"/>
                </a:solidFill>
                <a:latin typeface="Calibri"/>
                <a:ea typeface="Calibri"/>
                <a:cs typeface="Calibri"/>
                <a:sym typeface="Calibri"/>
              </a:defRPr>
            </a:lvl9pPr>
          </a:lstStyle>
          <a:p>
            <a:endParaRPr/>
          </a:p>
        </p:txBody>
      </p:sp>
      <p:sp>
        <p:nvSpPr>
          <p:cNvPr id="24" name="Google Shape;24;p7"/>
          <p:cNvSpPr txBox="1">
            <a:spLocks noGrp="1"/>
          </p:cNvSpPr>
          <p:nvPr>
            <p:ph type="sldNum" idx="12"/>
          </p:nvPr>
        </p:nvSpPr>
        <p:spPr>
          <a:xfrm>
            <a:off x="7175500" y="7062612"/>
            <a:ext cx="2286000" cy="405694"/>
          </a:xfrm>
          <a:prstGeom prst="rect">
            <a:avLst/>
          </a:prstGeom>
          <a:noFill/>
          <a:ln>
            <a:noFill/>
          </a:ln>
        </p:spPr>
        <p:txBody>
          <a:bodyPr spcFirstLastPara="1" wrap="square" lIns="101575" tIns="50775" rIns="101575" bIns="5077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 id="2147483658" r:id="rId4"/>
    <p:sldLayoutId id="2147483662" r:id="rId5"/>
    <p:sldLayoutId id="2147483663" r:id="rId6"/>
    <p:sldLayoutId id="2147483664" r:id="rId7"/>
    <p:sldLayoutId id="214748366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ncss.com/software/pas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p:nvPr/>
        </p:nvSpPr>
        <p:spPr>
          <a:xfrm>
            <a:off x="952775" y="6178825"/>
            <a:ext cx="8735400" cy="1441200"/>
          </a:xfrm>
          <a:prstGeom prst="rect">
            <a:avLst/>
          </a:prstGeom>
          <a:noFill/>
          <a:ln>
            <a:noFill/>
          </a:ln>
        </p:spPr>
        <p:txBody>
          <a:bodyPr spcFirstLastPara="1" wrap="square" lIns="38075" tIns="38075" rIns="38075" bIns="38075" anchor="t" anchorCtr="0">
            <a:noAutofit/>
          </a:bodyPr>
          <a:lstStyle/>
          <a:p>
            <a:pPr marL="0" marR="0" lvl="0" indent="0" algn="l" rtl="0">
              <a:spcBef>
                <a:spcPts val="0"/>
              </a:spcBef>
              <a:spcAft>
                <a:spcPts val="0"/>
              </a:spcAft>
              <a:buNone/>
            </a:pPr>
            <a:r>
              <a:rPr lang="en-US" sz="2400" b="0" i="0" u="none" strike="noStrike" cap="none">
                <a:solidFill>
                  <a:schemeClr val="dk1"/>
                </a:solidFill>
                <a:latin typeface="Calibri"/>
                <a:ea typeface="Calibri"/>
                <a:cs typeface="Calibri"/>
                <a:sym typeface="Calibri"/>
              </a:rPr>
              <a:t> </a:t>
            </a:r>
            <a:endParaRPr sz="1600"/>
          </a:p>
          <a:p>
            <a:pPr marL="0" marR="0" lvl="0" indent="0" algn="ctr" rtl="0">
              <a:spcBef>
                <a:spcPts val="0"/>
              </a:spcBef>
              <a:spcAft>
                <a:spcPts val="0"/>
              </a:spcAft>
              <a:buNone/>
            </a:pPr>
            <a:r>
              <a:rPr lang="en-US" sz="2400">
                <a:solidFill>
                  <a:schemeClr val="dk1"/>
                </a:solidFill>
                <a:latin typeface="Calibri"/>
                <a:ea typeface="Calibri"/>
                <a:cs typeface="Calibri"/>
                <a:sym typeface="Calibri"/>
              </a:rPr>
              <a:t>J. Lucas McKay, Ph.D., M.S.C.R.</a:t>
            </a:r>
            <a:endParaRPr sz="24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US" sz="1600">
                <a:solidFill>
                  <a:schemeClr val="dk1"/>
                </a:solidFill>
                <a:latin typeface="Calibri"/>
                <a:ea typeface="Calibri"/>
                <a:cs typeface="Calibri"/>
                <a:sym typeface="Calibri"/>
              </a:rPr>
              <a:t>Departments of </a:t>
            </a:r>
            <a:r>
              <a:rPr lang="en-US" sz="1600" b="0" i="0" u="none" strike="noStrike" cap="none">
                <a:solidFill>
                  <a:schemeClr val="dk1"/>
                </a:solidFill>
                <a:latin typeface="Calibri"/>
                <a:ea typeface="Calibri"/>
                <a:cs typeface="Calibri"/>
                <a:sym typeface="Calibri"/>
              </a:rPr>
              <a:t>Biomedical Informatics and Neurology, Emory University, Atlanta, GA USA  </a:t>
            </a:r>
            <a:endParaRPr sz="1600"/>
          </a:p>
          <a:p>
            <a:pPr marL="0" marR="0" lvl="0" indent="0" algn="ctr" rtl="0">
              <a:spcBef>
                <a:spcPts val="0"/>
              </a:spcBef>
              <a:spcAft>
                <a:spcPts val="0"/>
              </a:spcAft>
              <a:buNone/>
            </a:pPr>
            <a:r>
              <a:rPr lang="en-US" sz="1600" b="0" i="0" u="none" strike="noStrike" cap="none">
                <a:solidFill>
                  <a:schemeClr val="dk1"/>
                </a:solidFill>
                <a:latin typeface="Calibri"/>
                <a:ea typeface="Calibri"/>
                <a:cs typeface="Calibri"/>
                <a:sym typeface="Calibri"/>
              </a:rPr>
              <a:t> Department of Biomedical Engineering, Georgia Institute of Technology, Atlanta, GA, USA</a:t>
            </a:r>
            <a:endParaRPr sz="1600"/>
          </a:p>
          <a:p>
            <a:pPr marL="0" marR="0" lvl="0" indent="0" algn="ctr" rtl="0">
              <a:spcBef>
                <a:spcPts val="0"/>
              </a:spcBef>
              <a:spcAft>
                <a:spcPts val="0"/>
              </a:spcAft>
              <a:buNone/>
            </a:pPr>
            <a:endParaRPr sz="16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21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1900" b="0" i="0" u="none" strike="noStrike" cap="none">
              <a:solidFill>
                <a:schemeClr val="dk1"/>
              </a:solidFill>
              <a:latin typeface="Calibri"/>
              <a:ea typeface="Calibri"/>
              <a:cs typeface="Calibri"/>
              <a:sym typeface="Calibri"/>
            </a:endParaRPr>
          </a:p>
        </p:txBody>
      </p:sp>
      <p:pic>
        <p:nvPicPr>
          <p:cNvPr id="145" name="Google Shape;145;p2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462027" y="276804"/>
            <a:ext cx="3235945" cy="2626223"/>
          </a:xfrm>
          <a:prstGeom prst="rect">
            <a:avLst/>
          </a:prstGeom>
          <a:noFill/>
          <a:ln>
            <a:noFill/>
          </a:ln>
        </p:spPr>
      </p:pic>
      <p:sp>
        <p:nvSpPr>
          <p:cNvPr id="2" name="Title 1">
            <a:extLst>
              <a:ext uri="{FF2B5EF4-FFF2-40B4-BE49-F238E27FC236}">
                <a16:creationId xmlns:a16="http://schemas.microsoft.com/office/drawing/2014/main" id="{A44D5262-882B-0C4C-BF5C-1D301427DB50}"/>
              </a:ext>
            </a:extLst>
          </p:cNvPr>
          <p:cNvSpPr>
            <a:spLocks noGrp="1"/>
          </p:cNvSpPr>
          <p:nvPr>
            <p:ph type="ctrTitle"/>
          </p:nvPr>
        </p:nvSpPr>
        <p:spPr>
          <a:xfrm>
            <a:off x="1270000" y="3214481"/>
            <a:ext cx="7620000" cy="2652889"/>
          </a:xfrm>
        </p:spPr>
        <p:txBody>
          <a:bodyPr anchor="ctr"/>
          <a:lstStyle/>
          <a:p>
            <a:r>
              <a:rPr lang="en-US" dirty="0"/>
              <a:t>BMI 585: Power Analysis and </a:t>
            </a:r>
            <a:r>
              <a:rPr lang="en-US"/>
              <a:t>Sample Size</a:t>
            </a:r>
            <a:endParaRPr lang="en-US" dirty="0"/>
          </a:p>
        </p:txBody>
      </p:sp>
    </p:spTree>
    <p:extLst>
      <p:ext uri="{BB962C8B-B14F-4D97-AF65-F5344CB8AC3E}">
        <p14:creationId xmlns:p14="http://schemas.microsoft.com/office/powerpoint/2010/main" val="2249101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DCBC-2321-8545-B446-291D2E4C2F42}"/>
              </a:ext>
            </a:extLst>
          </p:cNvPr>
          <p:cNvSpPr>
            <a:spLocks noGrp="1"/>
          </p:cNvSpPr>
          <p:nvPr>
            <p:ph type="title"/>
          </p:nvPr>
        </p:nvSpPr>
        <p:spPr/>
        <p:txBody>
          <a:bodyPr/>
          <a:lstStyle/>
          <a:p>
            <a:r>
              <a:rPr lang="en-US" dirty="0"/>
              <a:t>Power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7C29196-B588-9A4C-8509-7F8B36C4240C}"/>
                  </a:ext>
                </a:extLst>
              </p:cNvPr>
              <p:cNvSpPr>
                <a:spLocks noGrp="1"/>
              </p:cNvSpPr>
              <p:nvPr>
                <p:ph type="body" idx="1"/>
              </p:nvPr>
            </p:nvSpPr>
            <p:spPr/>
            <p:txBody>
              <a:bodyPr/>
              <a:lstStyle/>
              <a:p>
                <a:r>
                  <a:rPr lang="en-US" dirty="0"/>
                  <a:t>Ideally, a hypothesis test should reject a null hypothesis when it is false. The probability that the test detects a false null hypothesis is called the power of the test.</a:t>
                </a:r>
              </a:p>
              <a:p>
                <a:endParaRPr lang="en-US" dirty="0"/>
              </a:p>
              <a:p>
                <a:r>
                  <a:rPr lang="en-US" dirty="0"/>
                  <a:t>If the null hypothesis is false, there are two possible outcomes for the test:</a:t>
                </a:r>
              </a:p>
              <a:p>
                <a:pPr lvl="1"/>
                <a:r>
                  <a:rPr lang="en-US" dirty="0"/>
                  <a:t>Fail to reject (</a:t>
                </a:r>
                <a14:m>
                  <m:oMath xmlns:m="http://schemas.openxmlformats.org/officeDocument/2006/math">
                    <m:r>
                      <a:rPr lang="en-US" i="1">
                        <a:latin typeface="Cambria Math" panose="02040503050406030204" pitchFamily="18" charset="0"/>
                        <a:ea typeface="Cambria Math" panose="02040503050406030204" pitchFamily="18" charset="0"/>
                      </a:rPr>
                      <m:t>𝛽</m:t>
                    </m:r>
                  </m:oMath>
                </a14:m>
                <a:r>
                  <a:rPr lang="en-US" dirty="0"/>
                  <a:t>)</a:t>
                </a:r>
              </a:p>
              <a:p>
                <a:pPr lvl="1"/>
                <a:r>
                  <a:rPr lang="en-US" dirty="0"/>
                  <a:t>Reject</a:t>
                </a:r>
              </a:p>
              <a:p>
                <a:pPr lvl="1"/>
                <a:endParaRPr lang="en-US" dirty="0"/>
              </a:p>
              <a:p>
                <a:r>
                  <a:rPr lang="en-US" dirty="0"/>
                  <a:t>These two comprise a "sure proposition." What is p(Reject)?</a:t>
                </a:r>
              </a:p>
              <a:p>
                <a:endParaRPr lang="en-US" dirty="0"/>
              </a:p>
              <a:p>
                <a:r>
                  <a:rPr lang="en-US" dirty="0"/>
                  <a:t>Power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𝑟𝑒𝑗𝑒𝑐𝑡</m:t>
                        </m:r>
                        <m:r>
                          <a:rPr lang="en-US" b="0" i="1" smtClean="0">
                            <a:latin typeface="Cambria Math" panose="02040503050406030204" pitchFamily="18" charset="0"/>
                          </a:rPr>
                          <m:t> </m:t>
                        </m:r>
                        <m:r>
                          <a:rPr lang="en-US" b="0" i="1" smtClean="0">
                            <a:latin typeface="Cambria Math" panose="02040503050406030204" pitchFamily="18" charset="0"/>
                          </a:rPr>
                          <m:t>𝑛𝑢𝑙𝑙</m:t>
                        </m:r>
                      </m:e>
                      <m:e>
                        <m:r>
                          <a:rPr lang="en-US" b="0" i="1" smtClean="0">
                            <a:latin typeface="Cambria Math" panose="02040503050406030204" pitchFamily="18" charset="0"/>
                          </a:rPr>
                          <m:t>𝑛𝑢𝑙𝑙</m:t>
                        </m:r>
                        <m:r>
                          <a:rPr lang="en-US" b="0" i="1" smtClean="0">
                            <a:latin typeface="Cambria Math" panose="02040503050406030204" pitchFamily="18" charset="0"/>
                          </a:rPr>
                          <m:t> </m:t>
                        </m:r>
                        <m:r>
                          <a:rPr lang="en-US" b="0" i="1" smtClean="0">
                            <a:latin typeface="Cambria Math" panose="02040503050406030204" pitchFamily="18" charset="0"/>
                          </a:rPr>
                          <m:t>𝑖𝑠</m:t>
                        </m:r>
                        <m:r>
                          <a:rPr lang="en-US" b="0" i="1" smtClean="0">
                            <a:latin typeface="Cambria Math" panose="02040503050406030204" pitchFamily="18" charset="0"/>
                          </a:rPr>
                          <m:t> </m:t>
                        </m:r>
                        <m:r>
                          <a:rPr lang="en-US" b="0" i="1" smtClean="0">
                            <a:latin typeface="Cambria Math" panose="02040503050406030204" pitchFamily="18" charset="0"/>
                          </a:rPr>
                          <m:t>𝑓𝑎𝑙𝑠𝑒</m:t>
                        </m:r>
                      </m:e>
                    </m:d>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𝛽</m:t>
                    </m:r>
                  </m:oMath>
                </a14:m>
                <a:endParaRPr lang="en-US" dirty="0"/>
              </a:p>
              <a:p>
                <a:endParaRPr lang="en-US" dirty="0"/>
              </a:p>
            </p:txBody>
          </p:sp>
        </mc:Choice>
        <mc:Fallback xmlns="">
          <p:sp>
            <p:nvSpPr>
              <p:cNvPr id="3" name="Text Placeholder 2">
                <a:extLst>
                  <a:ext uri="{FF2B5EF4-FFF2-40B4-BE49-F238E27FC236}">
                    <a16:creationId xmlns:a16="http://schemas.microsoft.com/office/drawing/2014/main" id="{E7C29196-B588-9A4C-8509-7F8B36C4240C}"/>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828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DCBC-2321-8545-B446-291D2E4C2F42}"/>
              </a:ext>
            </a:extLst>
          </p:cNvPr>
          <p:cNvSpPr>
            <a:spLocks noGrp="1"/>
          </p:cNvSpPr>
          <p:nvPr>
            <p:ph type="title"/>
          </p:nvPr>
        </p:nvSpPr>
        <p:spPr/>
        <p:txBody>
          <a:bodyPr/>
          <a:lstStyle/>
          <a:p>
            <a:r>
              <a:rPr lang="en-US" dirty="0"/>
              <a:t>Power</a:t>
            </a:r>
          </a:p>
        </p:txBody>
      </p:sp>
      <p:sp>
        <p:nvSpPr>
          <p:cNvPr id="3" name="Text Placeholder 2">
            <a:extLst>
              <a:ext uri="{FF2B5EF4-FFF2-40B4-BE49-F238E27FC236}">
                <a16:creationId xmlns:a16="http://schemas.microsoft.com/office/drawing/2014/main" id="{E7C29196-B588-9A4C-8509-7F8B36C4240C}"/>
              </a:ext>
            </a:extLst>
          </p:cNvPr>
          <p:cNvSpPr>
            <a:spLocks noGrp="1"/>
          </p:cNvSpPr>
          <p:nvPr>
            <p:ph type="body" idx="1"/>
          </p:nvPr>
        </p:nvSpPr>
        <p:spPr/>
        <p:txBody>
          <a:bodyPr/>
          <a:lstStyle/>
          <a:p>
            <a:r>
              <a:rPr lang="en-US" dirty="0"/>
              <a:t>Often, the null hypothesis is that there is no effect (or no association). Power can then be thought of as the probability of detecting an effect (or association), given that the effect (or association) actually exists.</a:t>
            </a:r>
          </a:p>
          <a:p>
            <a:endParaRPr lang="en-US" dirty="0"/>
          </a:p>
          <a:p>
            <a:r>
              <a:rPr lang="en-US" dirty="0"/>
              <a:t>Because power is a probability, it is between 0 and 1.</a:t>
            </a:r>
          </a:p>
          <a:p>
            <a:endParaRPr lang="en-US" dirty="0"/>
          </a:p>
          <a:p>
            <a:r>
              <a:rPr lang="en-US" dirty="0"/>
              <a:t>If the power is near 0, the statistical test is not very good at detecting a false null hypothesis.</a:t>
            </a:r>
          </a:p>
          <a:p>
            <a:endParaRPr lang="en-US" dirty="0"/>
          </a:p>
          <a:p>
            <a:r>
              <a:rPr lang="en-US" dirty="0"/>
              <a:t>If the power is near 1, the test is extremely good at detecting a false null hypothesis.</a:t>
            </a:r>
          </a:p>
        </p:txBody>
      </p:sp>
    </p:spTree>
    <p:extLst>
      <p:ext uri="{BB962C8B-B14F-4D97-AF65-F5344CB8AC3E}">
        <p14:creationId xmlns:p14="http://schemas.microsoft.com/office/powerpoint/2010/main" val="3475937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DCBC-2321-8545-B446-291D2E4C2F42}"/>
              </a:ext>
            </a:extLst>
          </p:cNvPr>
          <p:cNvSpPr>
            <a:spLocks noGrp="1"/>
          </p:cNvSpPr>
          <p:nvPr>
            <p:ph type="title"/>
          </p:nvPr>
        </p:nvSpPr>
        <p:spPr/>
        <p:txBody>
          <a:bodyPr/>
          <a:lstStyle/>
          <a:p>
            <a:r>
              <a:rPr lang="en-US" dirty="0"/>
              <a:t>Power increases with sample size for a given effect size</a:t>
            </a:r>
          </a:p>
        </p:txBody>
      </p:sp>
      <p:pic>
        <p:nvPicPr>
          <p:cNvPr id="7" name="Picture 6">
            <a:extLst>
              <a:ext uri="{FF2B5EF4-FFF2-40B4-BE49-F238E27FC236}">
                <a16:creationId xmlns:a16="http://schemas.microsoft.com/office/drawing/2014/main" id="{AD17912A-A3EF-6B4F-A862-7FF5651439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8210" y="1878544"/>
            <a:ext cx="8143579" cy="5029200"/>
          </a:xfrm>
          <a:prstGeom prst="rect">
            <a:avLst/>
          </a:prstGeom>
        </p:spPr>
      </p:pic>
    </p:spTree>
    <p:extLst>
      <p:ext uri="{BB962C8B-B14F-4D97-AF65-F5344CB8AC3E}">
        <p14:creationId xmlns:p14="http://schemas.microsoft.com/office/powerpoint/2010/main" val="2694722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DCBC-2321-8545-B446-291D2E4C2F42}"/>
              </a:ext>
            </a:extLst>
          </p:cNvPr>
          <p:cNvSpPr>
            <a:spLocks noGrp="1"/>
          </p:cNvSpPr>
          <p:nvPr>
            <p:ph type="title"/>
          </p:nvPr>
        </p:nvSpPr>
        <p:spPr/>
        <p:txBody>
          <a:bodyPr/>
          <a:lstStyle/>
          <a:p>
            <a:r>
              <a:rPr lang="en-US" dirty="0"/>
              <a:t>Resolvable effect size decreases with sample size for a given power</a:t>
            </a:r>
          </a:p>
        </p:txBody>
      </p:sp>
      <p:pic>
        <p:nvPicPr>
          <p:cNvPr id="4" name="Picture 3">
            <a:extLst>
              <a:ext uri="{FF2B5EF4-FFF2-40B4-BE49-F238E27FC236}">
                <a16:creationId xmlns:a16="http://schemas.microsoft.com/office/drawing/2014/main" id="{7BD1D1DA-26A1-A94B-B233-2B56BE12AAE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8210" y="1878544"/>
            <a:ext cx="8143579" cy="5029200"/>
          </a:xfrm>
          <a:prstGeom prst="rect">
            <a:avLst/>
          </a:prstGeom>
        </p:spPr>
      </p:pic>
    </p:spTree>
    <p:extLst>
      <p:ext uri="{BB962C8B-B14F-4D97-AF65-F5344CB8AC3E}">
        <p14:creationId xmlns:p14="http://schemas.microsoft.com/office/powerpoint/2010/main" val="2905170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5AE68-A8BB-5B4E-8A66-CEB515CF222F}"/>
              </a:ext>
            </a:extLst>
          </p:cNvPr>
          <p:cNvSpPr>
            <a:spLocks noGrp="1"/>
          </p:cNvSpPr>
          <p:nvPr>
            <p:ph type="title"/>
          </p:nvPr>
        </p:nvSpPr>
        <p:spPr/>
        <p:txBody>
          <a:bodyPr/>
          <a:lstStyle/>
          <a:p>
            <a:r>
              <a:rPr lang="en-US" dirty="0"/>
              <a:t>Selecting sample size</a:t>
            </a:r>
          </a:p>
        </p:txBody>
      </p:sp>
      <p:sp>
        <p:nvSpPr>
          <p:cNvPr id="3" name="Text Placeholder 2">
            <a:extLst>
              <a:ext uri="{FF2B5EF4-FFF2-40B4-BE49-F238E27FC236}">
                <a16:creationId xmlns:a16="http://schemas.microsoft.com/office/drawing/2014/main" id="{CCC7F211-4EBB-9446-A1FA-E311B8A42660}"/>
              </a:ext>
            </a:extLst>
          </p:cNvPr>
          <p:cNvSpPr>
            <a:spLocks noGrp="1"/>
          </p:cNvSpPr>
          <p:nvPr>
            <p:ph type="body" idx="1"/>
          </p:nvPr>
        </p:nvSpPr>
        <p:spPr/>
        <p:txBody>
          <a:bodyPr/>
          <a:lstStyle/>
          <a:p>
            <a:r>
              <a:rPr lang="en-US" dirty="0"/>
              <a:t>In general, a power analysis is conducted to identify the minimum sample size that is likely (say, 80%) to resolve the expected effect size.</a:t>
            </a:r>
          </a:p>
          <a:p>
            <a:endParaRPr lang="en-US" dirty="0"/>
          </a:p>
          <a:p>
            <a:r>
              <a:rPr lang="en-US" dirty="0"/>
              <a:t>The expected effect size may be justified based on clinical reasoning (10 points in blood pressure may be quite significant) or scientific rationale (any change over 0.5 SD represents a meaningful biological effect worth further investigation).</a:t>
            </a:r>
          </a:p>
          <a:p>
            <a:endParaRPr lang="en-US" dirty="0"/>
          </a:p>
          <a:p>
            <a:r>
              <a:rPr lang="en-US" dirty="0"/>
              <a:t>The minimum clinically-important difference (MCID) is often a critical piece of information when planning studies. Statistically-significant but clinically-insignificant effects are often a reason to apply your efforts to another problem domain.</a:t>
            </a:r>
          </a:p>
        </p:txBody>
      </p:sp>
    </p:spTree>
    <p:extLst>
      <p:ext uri="{BB962C8B-B14F-4D97-AF65-F5344CB8AC3E}">
        <p14:creationId xmlns:p14="http://schemas.microsoft.com/office/powerpoint/2010/main" val="3325769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920DC-FCA2-EE44-8EF9-D4BF16C5B800}"/>
              </a:ext>
            </a:extLst>
          </p:cNvPr>
          <p:cNvSpPr>
            <a:spLocks noGrp="1"/>
          </p:cNvSpPr>
          <p:nvPr>
            <p:ph type="title"/>
          </p:nvPr>
        </p:nvSpPr>
        <p:spPr/>
        <p:txBody>
          <a:bodyPr/>
          <a:lstStyle/>
          <a:p>
            <a:r>
              <a:rPr lang="en-US" dirty="0"/>
              <a:t>An example of minimal clinically-important difference in Parkinson's disease</a:t>
            </a:r>
          </a:p>
        </p:txBody>
      </p:sp>
      <p:pic>
        <p:nvPicPr>
          <p:cNvPr id="5" name="Picture 4">
            <a:extLst>
              <a:ext uri="{FF2B5EF4-FFF2-40B4-BE49-F238E27FC236}">
                <a16:creationId xmlns:a16="http://schemas.microsoft.com/office/drawing/2014/main" id="{E81D45A9-D450-DA4D-853A-4275825062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95485" y="1759274"/>
            <a:ext cx="7569029" cy="5581449"/>
          </a:xfrm>
          <a:prstGeom prst="rect">
            <a:avLst/>
          </a:prstGeom>
        </p:spPr>
      </p:pic>
    </p:spTree>
    <p:extLst>
      <p:ext uri="{BB962C8B-B14F-4D97-AF65-F5344CB8AC3E}">
        <p14:creationId xmlns:p14="http://schemas.microsoft.com/office/powerpoint/2010/main" val="3316031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5AE68-A8BB-5B4E-8A66-CEB515CF222F}"/>
              </a:ext>
            </a:extLst>
          </p:cNvPr>
          <p:cNvSpPr>
            <a:spLocks noGrp="1"/>
          </p:cNvSpPr>
          <p:nvPr>
            <p:ph type="title"/>
          </p:nvPr>
        </p:nvSpPr>
        <p:spPr/>
        <p:txBody>
          <a:bodyPr/>
          <a:lstStyle/>
          <a:p>
            <a:r>
              <a:rPr lang="en-US" dirty="0"/>
              <a:t>Reasons to minimize sample size</a:t>
            </a:r>
          </a:p>
        </p:txBody>
      </p:sp>
      <p:sp>
        <p:nvSpPr>
          <p:cNvPr id="3" name="Text Placeholder 2">
            <a:extLst>
              <a:ext uri="{FF2B5EF4-FFF2-40B4-BE49-F238E27FC236}">
                <a16:creationId xmlns:a16="http://schemas.microsoft.com/office/drawing/2014/main" id="{CCC7F211-4EBB-9446-A1FA-E311B8A42660}"/>
              </a:ext>
            </a:extLst>
          </p:cNvPr>
          <p:cNvSpPr>
            <a:spLocks noGrp="1"/>
          </p:cNvSpPr>
          <p:nvPr>
            <p:ph type="body" idx="1"/>
          </p:nvPr>
        </p:nvSpPr>
        <p:spPr/>
        <p:txBody>
          <a:bodyPr/>
          <a:lstStyle/>
          <a:p>
            <a:r>
              <a:rPr lang="en-US" dirty="0"/>
              <a:t>Risk and burden to research participants</a:t>
            </a:r>
          </a:p>
          <a:p>
            <a:endParaRPr lang="en-US" dirty="0"/>
          </a:p>
          <a:p>
            <a:r>
              <a:rPr lang="en-US" dirty="0"/>
              <a:t>Harm and suffering inflicted on animal research subjects</a:t>
            </a:r>
          </a:p>
          <a:p>
            <a:endParaRPr lang="en-US" dirty="0"/>
          </a:p>
          <a:p>
            <a:r>
              <a:rPr lang="en-US" dirty="0"/>
              <a:t>Limited research resources that could be better used somewhere else</a:t>
            </a:r>
          </a:p>
        </p:txBody>
      </p:sp>
    </p:spTree>
    <p:extLst>
      <p:ext uri="{BB962C8B-B14F-4D97-AF65-F5344CB8AC3E}">
        <p14:creationId xmlns:p14="http://schemas.microsoft.com/office/powerpoint/2010/main" val="2440016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DCBC-2321-8545-B446-291D2E4C2F42}"/>
              </a:ext>
            </a:extLst>
          </p:cNvPr>
          <p:cNvSpPr>
            <a:spLocks noGrp="1"/>
          </p:cNvSpPr>
          <p:nvPr>
            <p:ph type="title"/>
          </p:nvPr>
        </p:nvSpPr>
        <p:spPr/>
        <p:txBody>
          <a:bodyPr/>
          <a:lstStyle/>
          <a:p>
            <a:r>
              <a:rPr lang="en-US" dirty="0"/>
              <a:t>The way power calculations work in statistical packages</a:t>
            </a:r>
          </a:p>
        </p:txBody>
      </p:sp>
      <p:sp>
        <p:nvSpPr>
          <p:cNvPr id="3" name="Text Placeholder 2">
            <a:extLst>
              <a:ext uri="{FF2B5EF4-FFF2-40B4-BE49-F238E27FC236}">
                <a16:creationId xmlns:a16="http://schemas.microsoft.com/office/drawing/2014/main" id="{E7C29196-B588-9A4C-8509-7F8B36C4240C}"/>
              </a:ext>
            </a:extLst>
          </p:cNvPr>
          <p:cNvSpPr>
            <a:spLocks noGrp="1"/>
          </p:cNvSpPr>
          <p:nvPr>
            <p:ph type="body" idx="1"/>
          </p:nvPr>
        </p:nvSpPr>
        <p:spPr/>
        <p:txBody>
          <a:bodyPr/>
          <a:lstStyle/>
          <a:p>
            <a:r>
              <a:rPr lang="en-US" dirty="0"/>
              <a:t>For simple cases like a t-test, most packages can do a power calculation automatically.</a:t>
            </a:r>
          </a:p>
          <a:p>
            <a:endParaRPr lang="en-US" dirty="0"/>
          </a:p>
          <a:p>
            <a:r>
              <a:rPr lang="en-US" dirty="0"/>
              <a:t>We saw that power and effect size have an inverse relationship vs. N for a given alpha value.</a:t>
            </a:r>
          </a:p>
          <a:p>
            <a:endParaRPr lang="en-US" dirty="0"/>
          </a:p>
          <a:p>
            <a:r>
              <a:rPr lang="en-US" dirty="0"/>
              <a:t>In general, the user supplies three of alpha, power, effect size and N, and the software provides the (unique) solution of all four values.</a:t>
            </a:r>
          </a:p>
          <a:p>
            <a:endParaRPr lang="en-US" dirty="0"/>
          </a:p>
          <a:p>
            <a:r>
              <a:rPr lang="en-US" dirty="0"/>
              <a:t>We will see a worked example next.</a:t>
            </a:r>
          </a:p>
        </p:txBody>
      </p:sp>
    </p:spTree>
    <p:extLst>
      <p:ext uri="{BB962C8B-B14F-4D97-AF65-F5344CB8AC3E}">
        <p14:creationId xmlns:p14="http://schemas.microsoft.com/office/powerpoint/2010/main" val="4192249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lstStyle/>
          <a:p>
            <a:r>
              <a:rPr lang="en-US" dirty="0"/>
              <a:t>Types of errors</a:t>
            </a:r>
          </a:p>
          <a:p>
            <a:r>
              <a:rPr lang="en-US" dirty="0"/>
              <a:t>Power</a:t>
            </a:r>
          </a:p>
          <a:p>
            <a:r>
              <a:rPr lang="en-US" dirty="0"/>
              <a:t>A worked example in R and an alternate example</a:t>
            </a:r>
          </a:p>
          <a:p>
            <a:r>
              <a:rPr lang="en-US" dirty="0"/>
              <a:t>The role of simulation</a:t>
            </a:r>
          </a:p>
          <a:p>
            <a:r>
              <a:rPr lang="en-US" dirty="0"/>
              <a:t>Some biases resulting from systemically underpowered studies</a:t>
            </a:r>
          </a:p>
          <a:p>
            <a:r>
              <a:rPr lang="en-US" dirty="0"/>
              <a:t>Lab: closed-form and simulation-based power analysis</a:t>
            </a:r>
          </a:p>
        </p:txBody>
      </p:sp>
    </p:spTree>
    <p:extLst>
      <p:ext uri="{BB962C8B-B14F-4D97-AF65-F5344CB8AC3E}">
        <p14:creationId xmlns:p14="http://schemas.microsoft.com/office/powerpoint/2010/main" val="2374538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DCBC-2321-8545-B446-291D2E4C2F42}"/>
              </a:ext>
            </a:extLst>
          </p:cNvPr>
          <p:cNvSpPr>
            <a:spLocks noGrp="1"/>
          </p:cNvSpPr>
          <p:nvPr>
            <p:ph type="title"/>
          </p:nvPr>
        </p:nvSpPr>
        <p:spPr/>
        <p:txBody>
          <a:bodyPr/>
          <a:lstStyle/>
          <a:p>
            <a:r>
              <a:rPr lang="en-US" dirty="0"/>
              <a:t>A worked example</a:t>
            </a:r>
          </a:p>
        </p:txBody>
      </p:sp>
      <p:sp>
        <p:nvSpPr>
          <p:cNvPr id="3" name="Text Placeholder 2">
            <a:extLst>
              <a:ext uri="{FF2B5EF4-FFF2-40B4-BE49-F238E27FC236}">
                <a16:creationId xmlns:a16="http://schemas.microsoft.com/office/drawing/2014/main" id="{E7C29196-B588-9A4C-8509-7F8B36C4240C}"/>
              </a:ext>
            </a:extLst>
          </p:cNvPr>
          <p:cNvSpPr>
            <a:spLocks noGrp="1"/>
          </p:cNvSpPr>
          <p:nvPr>
            <p:ph type="body" idx="1"/>
          </p:nvPr>
        </p:nvSpPr>
        <p:spPr/>
        <p:txBody>
          <a:bodyPr/>
          <a:lstStyle/>
          <a:p>
            <a:r>
              <a:rPr lang="en-US" dirty="0"/>
              <a:t>This is an example from the PASS software documentation about SIDS (Sudden Infant Death Syndrome).</a:t>
            </a:r>
          </a:p>
          <a:p>
            <a:endParaRPr lang="en-US" dirty="0"/>
          </a:p>
          <a:p>
            <a:r>
              <a:rPr lang="en-US" dirty="0"/>
              <a:t>In studying SIDS mortality, one hypothesis put forward is that infants susceptible to SIDS weigh less than normal at birth. Suppose the average birth weight of infants from your center (over the last few hundred births) is 3300 ± 663 g.</a:t>
            </a:r>
          </a:p>
          <a:p>
            <a:endParaRPr lang="en-US" dirty="0"/>
          </a:p>
          <a:p>
            <a:r>
              <a:rPr lang="en-US" dirty="0"/>
              <a:t>Using alpha = 0.05, how many records of SIDS infants would you need to locate and abstract to detect a drop in average weight of 25%, while still maintaining a 4 out of 5 chance of finding a statistically-significant result?</a:t>
            </a:r>
          </a:p>
        </p:txBody>
      </p:sp>
    </p:spTree>
    <p:extLst>
      <p:ext uri="{BB962C8B-B14F-4D97-AF65-F5344CB8AC3E}">
        <p14:creationId xmlns:p14="http://schemas.microsoft.com/office/powerpoint/2010/main" val="2354516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lstStyle/>
          <a:p>
            <a:r>
              <a:rPr lang="en-US" dirty="0"/>
              <a:t>Types of errors</a:t>
            </a:r>
          </a:p>
          <a:p>
            <a:r>
              <a:rPr lang="en-US" dirty="0"/>
              <a:t>Power</a:t>
            </a:r>
          </a:p>
          <a:p>
            <a:r>
              <a:rPr lang="en-US" dirty="0"/>
              <a:t>A worked example in R and an alternate example</a:t>
            </a:r>
          </a:p>
          <a:p>
            <a:r>
              <a:rPr lang="en-US" dirty="0"/>
              <a:t>The role of simulation</a:t>
            </a:r>
          </a:p>
          <a:p>
            <a:r>
              <a:rPr lang="en-US" dirty="0"/>
              <a:t>Some biases resulting from systemically underpowered studies</a:t>
            </a:r>
          </a:p>
          <a:p>
            <a:r>
              <a:rPr lang="en-US" dirty="0"/>
              <a:t>Lab: closed-form and simulation-based power analysis</a:t>
            </a:r>
          </a:p>
        </p:txBody>
      </p:sp>
    </p:spTree>
    <p:extLst>
      <p:ext uri="{BB962C8B-B14F-4D97-AF65-F5344CB8AC3E}">
        <p14:creationId xmlns:p14="http://schemas.microsoft.com/office/powerpoint/2010/main" val="1222605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DCBC-2321-8545-B446-291D2E4C2F42}"/>
              </a:ext>
            </a:extLst>
          </p:cNvPr>
          <p:cNvSpPr>
            <a:spLocks noGrp="1"/>
          </p:cNvSpPr>
          <p:nvPr>
            <p:ph type="title"/>
          </p:nvPr>
        </p:nvSpPr>
        <p:spPr/>
        <p:txBody>
          <a:bodyPr/>
          <a:lstStyle/>
          <a:p>
            <a:r>
              <a:rPr lang="en-US" dirty="0"/>
              <a:t>A worked example</a:t>
            </a:r>
          </a:p>
        </p:txBody>
      </p:sp>
      <p:sp>
        <p:nvSpPr>
          <p:cNvPr id="3" name="Text Placeholder 2">
            <a:extLst>
              <a:ext uri="{FF2B5EF4-FFF2-40B4-BE49-F238E27FC236}">
                <a16:creationId xmlns:a16="http://schemas.microsoft.com/office/drawing/2014/main" id="{E7C29196-B588-9A4C-8509-7F8B36C4240C}"/>
              </a:ext>
            </a:extLst>
          </p:cNvPr>
          <p:cNvSpPr>
            <a:spLocks noGrp="1"/>
          </p:cNvSpPr>
          <p:nvPr>
            <p:ph type="body" idx="1"/>
          </p:nvPr>
        </p:nvSpPr>
        <p:spPr/>
        <p:txBody>
          <a:bodyPr/>
          <a:lstStyle/>
          <a:p>
            <a:r>
              <a:rPr lang="en-US" dirty="0"/>
              <a:t>The "four out of five" language is really the description of the statistical power of the test.</a:t>
            </a:r>
          </a:p>
          <a:p>
            <a:endParaRPr lang="en-US" dirty="0"/>
          </a:p>
          <a:p>
            <a:r>
              <a:rPr lang="en-US" dirty="0"/>
              <a:t>4/5 = 0.8; power = 80%, power = 1 – beta; beta =0.2.</a:t>
            </a:r>
          </a:p>
          <a:p>
            <a:endParaRPr lang="en-US" dirty="0"/>
          </a:p>
          <a:p>
            <a:r>
              <a:rPr lang="en-US" dirty="0"/>
              <a:t>The 25% reduction corresponds to an effect size of 1.2. (We will show this in the lab.)</a:t>
            </a:r>
          </a:p>
        </p:txBody>
      </p:sp>
    </p:spTree>
    <p:extLst>
      <p:ext uri="{BB962C8B-B14F-4D97-AF65-F5344CB8AC3E}">
        <p14:creationId xmlns:p14="http://schemas.microsoft.com/office/powerpoint/2010/main" val="2388843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DCBC-2321-8545-B446-291D2E4C2F42}"/>
              </a:ext>
            </a:extLst>
          </p:cNvPr>
          <p:cNvSpPr>
            <a:spLocks noGrp="1"/>
          </p:cNvSpPr>
          <p:nvPr>
            <p:ph type="title"/>
          </p:nvPr>
        </p:nvSpPr>
        <p:spPr/>
        <p:txBody>
          <a:bodyPr/>
          <a:lstStyle/>
          <a:p>
            <a:r>
              <a:rPr lang="en-US" dirty="0"/>
              <a:t>A worked example</a:t>
            </a:r>
          </a:p>
        </p:txBody>
      </p:sp>
      <p:sp>
        <p:nvSpPr>
          <p:cNvPr id="3" name="Text Placeholder 2">
            <a:extLst>
              <a:ext uri="{FF2B5EF4-FFF2-40B4-BE49-F238E27FC236}">
                <a16:creationId xmlns:a16="http://schemas.microsoft.com/office/drawing/2014/main" id="{E7C29196-B588-9A4C-8509-7F8B36C4240C}"/>
              </a:ext>
            </a:extLst>
          </p:cNvPr>
          <p:cNvSpPr>
            <a:spLocks noGrp="1"/>
          </p:cNvSpPr>
          <p:nvPr>
            <p:ph type="body" idx="1"/>
          </p:nvPr>
        </p:nvSpPr>
        <p:spPr/>
        <p:txBody>
          <a:bodyPr/>
          <a:lstStyle/>
          <a:p>
            <a:pPr marL="82550" indent="0">
              <a:buNone/>
            </a:pPr>
            <a:r>
              <a:rPr lang="en-US" sz="2000" dirty="0" err="1">
                <a:latin typeface="Inconsolata Condensed Condensed" pitchFamily="2" charset="77"/>
                <a:ea typeface="Inconsolata Condensed Condensed" pitchFamily="2" charset="77"/>
                <a:cs typeface="Hack" panose="020B0609030202020204" pitchFamily="49" charset="0"/>
              </a:rPr>
              <a:t>power.t.test</a:t>
            </a:r>
            <a:r>
              <a:rPr lang="en-US" sz="2000" dirty="0">
                <a:latin typeface="Inconsolata Condensed Condensed" pitchFamily="2" charset="77"/>
                <a:ea typeface="Inconsolata Condensed Condensed" pitchFamily="2" charset="77"/>
                <a:cs typeface="Hack" panose="020B0609030202020204" pitchFamily="49" charset="0"/>
              </a:rPr>
              <a:t>(power = 0.8, delta = 1.2)</a:t>
            </a:r>
          </a:p>
          <a:p>
            <a:pPr marL="82550" indent="0" algn="ctr">
              <a:buNone/>
            </a:pPr>
            <a:endParaRPr lang="en-US" sz="2000" dirty="0">
              <a:latin typeface="Inconsolata Condensed Condensed" pitchFamily="2" charset="77"/>
              <a:ea typeface="Inconsolata Condensed Condensed" pitchFamily="2" charset="77"/>
              <a:cs typeface="Hack" panose="020B0609030202020204" pitchFamily="49" charset="0"/>
            </a:endParaRPr>
          </a:p>
          <a:p>
            <a:pPr marL="82550" indent="0" algn="ctr">
              <a:buNone/>
            </a:pPr>
            <a:r>
              <a:rPr lang="en-US" sz="2000" dirty="0">
                <a:latin typeface="Inconsolata Condensed Condensed" pitchFamily="2" charset="77"/>
                <a:ea typeface="Inconsolata Condensed Condensed" pitchFamily="2" charset="77"/>
                <a:cs typeface="Hack" panose="020B0609030202020204" pitchFamily="49" charset="0"/>
              </a:rPr>
              <a:t>Two-sample t test power calculation</a:t>
            </a:r>
          </a:p>
          <a:p>
            <a:pPr marL="82550" indent="0" algn="ctr">
              <a:buNone/>
            </a:pPr>
            <a:endParaRPr lang="en-US" sz="2000" dirty="0">
              <a:latin typeface="Inconsolata Condensed Condensed" pitchFamily="2" charset="77"/>
              <a:ea typeface="Inconsolata Condensed Condensed" pitchFamily="2" charset="77"/>
              <a:cs typeface="Hack" panose="020B0609030202020204" pitchFamily="49" charset="0"/>
            </a:endParaRPr>
          </a:p>
          <a:p>
            <a:pPr marL="82550" indent="0" algn="ctr">
              <a:buNone/>
            </a:pPr>
            <a:r>
              <a:rPr lang="en-US" sz="2000" dirty="0">
                <a:latin typeface="Inconsolata Condensed Condensed" pitchFamily="2" charset="77"/>
                <a:ea typeface="Inconsolata Condensed Condensed" pitchFamily="2" charset="77"/>
                <a:cs typeface="Hack" panose="020B0609030202020204" pitchFamily="49" charset="0"/>
              </a:rPr>
              <a:t>n = 11.18502</a:t>
            </a:r>
          </a:p>
          <a:p>
            <a:pPr marL="82550" indent="0" algn="ctr">
              <a:buNone/>
            </a:pPr>
            <a:r>
              <a:rPr lang="en-US" sz="2000" dirty="0">
                <a:latin typeface="Inconsolata Condensed Condensed" pitchFamily="2" charset="77"/>
                <a:ea typeface="Inconsolata Condensed Condensed" pitchFamily="2" charset="77"/>
                <a:cs typeface="Hack" panose="020B0609030202020204" pitchFamily="49" charset="0"/>
              </a:rPr>
              <a:t>delta = 1.244344</a:t>
            </a:r>
          </a:p>
          <a:p>
            <a:pPr marL="82550" indent="0" algn="ctr">
              <a:buNone/>
            </a:pPr>
            <a:r>
              <a:rPr lang="en-US" sz="2000" dirty="0" err="1">
                <a:latin typeface="Inconsolata Condensed Condensed" pitchFamily="2" charset="77"/>
                <a:ea typeface="Inconsolata Condensed Condensed" pitchFamily="2" charset="77"/>
                <a:cs typeface="Hack" panose="020B0609030202020204" pitchFamily="49" charset="0"/>
              </a:rPr>
              <a:t>sd</a:t>
            </a:r>
            <a:r>
              <a:rPr lang="en-US" sz="2000" dirty="0">
                <a:latin typeface="Inconsolata Condensed Condensed" pitchFamily="2" charset="77"/>
                <a:ea typeface="Inconsolata Condensed Condensed" pitchFamily="2" charset="77"/>
                <a:cs typeface="Hack" panose="020B0609030202020204" pitchFamily="49" charset="0"/>
              </a:rPr>
              <a:t> = 1</a:t>
            </a:r>
          </a:p>
          <a:p>
            <a:pPr marL="82550" indent="0" algn="ctr">
              <a:buNone/>
            </a:pPr>
            <a:r>
              <a:rPr lang="en-US" sz="2000" dirty="0">
                <a:latin typeface="Inconsolata Condensed Condensed" pitchFamily="2" charset="77"/>
                <a:ea typeface="Inconsolata Condensed Condensed" pitchFamily="2" charset="77"/>
                <a:cs typeface="Hack" panose="020B0609030202020204" pitchFamily="49" charset="0"/>
              </a:rPr>
              <a:t>sig. level = 0.05</a:t>
            </a:r>
          </a:p>
          <a:p>
            <a:pPr marL="82550" indent="0" algn="ctr">
              <a:buNone/>
            </a:pPr>
            <a:r>
              <a:rPr lang="en-US" sz="2000" dirty="0">
                <a:latin typeface="Inconsolata Condensed Condensed" pitchFamily="2" charset="77"/>
                <a:ea typeface="Inconsolata Condensed Condensed" pitchFamily="2" charset="77"/>
                <a:cs typeface="Hack" panose="020B0609030202020204" pitchFamily="49" charset="0"/>
              </a:rPr>
              <a:t>power = 0.8</a:t>
            </a:r>
          </a:p>
          <a:p>
            <a:pPr marL="82550" indent="0" algn="ctr">
              <a:buNone/>
            </a:pPr>
            <a:r>
              <a:rPr lang="en-US" sz="2000" dirty="0">
                <a:latin typeface="Inconsolata Condensed Condensed" pitchFamily="2" charset="77"/>
                <a:ea typeface="Inconsolata Condensed Condensed" pitchFamily="2" charset="77"/>
                <a:cs typeface="Hack" panose="020B0609030202020204" pitchFamily="49" charset="0"/>
              </a:rPr>
              <a:t>alternative = </a:t>
            </a:r>
            <a:r>
              <a:rPr lang="en-US" sz="2000" dirty="0" err="1">
                <a:latin typeface="Inconsolata Condensed Condensed" pitchFamily="2" charset="77"/>
                <a:ea typeface="Inconsolata Condensed Condensed" pitchFamily="2" charset="77"/>
                <a:cs typeface="Hack" panose="020B0609030202020204" pitchFamily="49" charset="0"/>
              </a:rPr>
              <a:t>two.sided</a:t>
            </a:r>
            <a:endParaRPr lang="en-US" sz="2000" dirty="0">
              <a:latin typeface="Inconsolata Condensed Condensed" pitchFamily="2" charset="77"/>
              <a:ea typeface="Inconsolata Condensed Condensed" pitchFamily="2" charset="77"/>
              <a:cs typeface="Hack" panose="020B0609030202020204" pitchFamily="49" charset="0"/>
            </a:endParaRPr>
          </a:p>
          <a:p>
            <a:pPr marL="82550" indent="0" algn="ctr">
              <a:buNone/>
            </a:pPr>
            <a:endParaRPr lang="en-US" sz="2000" dirty="0">
              <a:latin typeface="Inconsolata Condensed Condensed" pitchFamily="2" charset="77"/>
              <a:ea typeface="Inconsolata Condensed Condensed" pitchFamily="2" charset="77"/>
              <a:cs typeface="Hack" panose="020B0609030202020204" pitchFamily="49" charset="0"/>
            </a:endParaRPr>
          </a:p>
          <a:p>
            <a:pPr marL="82550" indent="0" algn="ctr">
              <a:buNone/>
            </a:pPr>
            <a:r>
              <a:rPr lang="en-US" sz="2000" dirty="0">
                <a:latin typeface="Inconsolata Condensed Condensed" pitchFamily="2" charset="77"/>
                <a:ea typeface="Inconsolata Condensed Condensed" pitchFamily="2" charset="77"/>
                <a:cs typeface="Hack" panose="020B0609030202020204" pitchFamily="49" charset="0"/>
              </a:rPr>
              <a:t>NOTE: n is number in *each* group</a:t>
            </a:r>
          </a:p>
        </p:txBody>
      </p:sp>
    </p:spTree>
    <p:extLst>
      <p:ext uri="{BB962C8B-B14F-4D97-AF65-F5344CB8AC3E}">
        <p14:creationId xmlns:p14="http://schemas.microsoft.com/office/powerpoint/2010/main" val="2802391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DCBC-2321-8545-B446-291D2E4C2F42}"/>
              </a:ext>
            </a:extLst>
          </p:cNvPr>
          <p:cNvSpPr>
            <a:spLocks noGrp="1"/>
          </p:cNvSpPr>
          <p:nvPr>
            <p:ph type="title"/>
          </p:nvPr>
        </p:nvSpPr>
        <p:spPr/>
        <p:txBody>
          <a:bodyPr/>
          <a:lstStyle/>
          <a:p>
            <a:r>
              <a:rPr lang="en-US" dirty="0"/>
              <a:t>A variant of the worked example</a:t>
            </a:r>
          </a:p>
        </p:txBody>
      </p:sp>
      <p:sp>
        <p:nvSpPr>
          <p:cNvPr id="3" name="Text Placeholder 2">
            <a:extLst>
              <a:ext uri="{FF2B5EF4-FFF2-40B4-BE49-F238E27FC236}">
                <a16:creationId xmlns:a16="http://schemas.microsoft.com/office/drawing/2014/main" id="{E7C29196-B588-9A4C-8509-7F8B36C4240C}"/>
              </a:ext>
            </a:extLst>
          </p:cNvPr>
          <p:cNvSpPr>
            <a:spLocks noGrp="1"/>
          </p:cNvSpPr>
          <p:nvPr>
            <p:ph type="body" idx="1"/>
          </p:nvPr>
        </p:nvSpPr>
        <p:spPr/>
        <p:txBody>
          <a:bodyPr/>
          <a:lstStyle/>
          <a:p>
            <a:r>
              <a:rPr lang="en-US" dirty="0"/>
              <a:t>Often, what we actually see is that the sample size is limited by resources, rather than being selected to best address the question at hand.</a:t>
            </a:r>
          </a:p>
          <a:p>
            <a:endParaRPr lang="en-US" dirty="0"/>
          </a:p>
          <a:p>
            <a:r>
              <a:rPr lang="en-US" dirty="0"/>
              <a:t>This could be due to budget limitations, patient throughput, or simply because you are working with a rare condition with a low N.</a:t>
            </a:r>
          </a:p>
          <a:p>
            <a:endParaRPr lang="en-US" dirty="0"/>
          </a:p>
          <a:p>
            <a:r>
              <a:rPr lang="en-US" dirty="0"/>
              <a:t>In these cases, we often ask what effect we can resolve, given a prespecified N.</a:t>
            </a:r>
          </a:p>
          <a:p>
            <a:endParaRPr lang="en-US" dirty="0"/>
          </a:p>
          <a:p>
            <a:r>
              <a:rPr lang="en-US" dirty="0"/>
              <a:t>What if we could only feasibly identify only 6 SIDS cases in clinic records? What effect size could we resolve?</a:t>
            </a:r>
          </a:p>
        </p:txBody>
      </p:sp>
    </p:spTree>
    <p:extLst>
      <p:ext uri="{BB962C8B-B14F-4D97-AF65-F5344CB8AC3E}">
        <p14:creationId xmlns:p14="http://schemas.microsoft.com/office/powerpoint/2010/main" val="1606117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DCBC-2321-8545-B446-291D2E4C2F42}"/>
              </a:ext>
            </a:extLst>
          </p:cNvPr>
          <p:cNvSpPr>
            <a:spLocks noGrp="1"/>
          </p:cNvSpPr>
          <p:nvPr>
            <p:ph type="title"/>
          </p:nvPr>
        </p:nvSpPr>
        <p:spPr/>
        <p:txBody>
          <a:bodyPr/>
          <a:lstStyle/>
          <a:p>
            <a:r>
              <a:rPr lang="en-US" dirty="0"/>
              <a:t>A variant of the worked example</a:t>
            </a:r>
          </a:p>
        </p:txBody>
      </p:sp>
      <p:sp>
        <p:nvSpPr>
          <p:cNvPr id="3" name="Text Placeholder 2">
            <a:extLst>
              <a:ext uri="{FF2B5EF4-FFF2-40B4-BE49-F238E27FC236}">
                <a16:creationId xmlns:a16="http://schemas.microsoft.com/office/drawing/2014/main" id="{E7C29196-B588-9A4C-8509-7F8B36C4240C}"/>
              </a:ext>
            </a:extLst>
          </p:cNvPr>
          <p:cNvSpPr>
            <a:spLocks noGrp="1"/>
          </p:cNvSpPr>
          <p:nvPr>
            <p:ph type="body" idx="1"/>
          </p:nvPr>
        </p:nvSpPr>
        <p:spPr/>
        <p:txBody>
          <a:bodyPr/>
          <a:lstStyle/>
          <a:p>
            <a:pPr marL="82550" indent="0">
              <a:buNone/>
            </a:pPr>
            <a:r>
              <a:rPr lang="en-US" sz="2000" dirty="0" err="1">
                <a:latin typeface="Inconsolata Condensed Condensed" pitchFamily="2" charset="77"/>
                <a:ea typeface="Inconsolata Condensed Condensed" pitchFamily="2" charset="77"/>
                <a:cs typeface="Hack" panose="020B0609030202020204" pitchFamily="49" charset="0"/>
              </a:rPr>
              <a:t>power.t.test</a:t>
            </a:r>
            <a:r>
              <a:rPr lang="en-US" sz="2000" dirty="0">
                <a:latin typeface="Inconsolata Condensed Condensed" pitchFamily="2" charset="77"/>
                <a:ea typeface="Inconsolata Condensed Condensed" pitchFamily="2" charset="77"/>
                <a:cs typeface="Hack" panose="020B0609030202020204" pitchFamily="49" charset="0"/>
              </a:rPr>
              <a:t>(power = 0.8, n=6)</a:t>
            </a:r>
          </a:p>
          <a:p>
            <a:pPr marL="82550" indent="0" algn="ctr">
              <a:buNone/>
            </a:pPr>
            <a:endParaRPr lang="en-US" sz="2000" dirty="0">
              <a:latin typeface="Inconsolata Condensed Condensed" pitchFamily="2" charset="77"/>
              <a:ea typeface="Inconsolata Condensed Condensed" pitchFamily="2" charset="77"/>
              <a:cs typeface="Hack" panose="020B0609030202020204" pitchFamily="49" charset="0"/>
            </a:endParaRPr>
          </a:p>
          <a:p>
            <a:pPr marL="82550" indent="0" algn="ctr">
              <a:buNone/>
            </a:pPr>
            <a:r>
              <a:rPr lang="en-US" sz="2000" dirty="0">
                <a:latin typeface="Inconsolata Condensed Condensed" pitchFamily="2" charset="77"/>
                <a:ea typeface="Inconsolata Condensed Condensed" pitchFamily="2" charset="77"/>
                <a:cs typeface="Hack" panose="020B0609030202020204" pitchFamily="49" charset="0"/>
              </a:rPr>
              <a:t>Two-sample t test power calculation </a:t>
            </a:r>
          </a:p>
          <a:p>
            <a:pPr marL="82550" indent="0" algn="ctr">
              <a:buNone/>
            </a:pPr>
            <a:endParaRPr lang="en-US" sz="2000" dirty="0">
              <a:latin typeface="Inconsolata Condensed Condensed" pitchFamily="2" charset="77"/>
              <a:ea typeface="Inconsolata Condensed Condensed" pitchFamily="2" charset="77"/>
              <a:cs typeface="Hack" panose="020B0609030202020204" pitchFamily="49" charset="0"/>
            </a:endParaRPr>
          </a:p>
          <a:p>
            <a:pPr marL="82550" indent="0" algn="ctr">
              <a:buNone/>
            </a:pPr>
            <a:r>
              <a:rPr lang="en-US" sz="2000" dirty="0">
                <a:latin typeface="Inconsolata Condensed Condensed" pitchFamily="2" charset="77"/>
                <a:ea typeface="Inconsolata Condensed Condensed" pitchFamily="2" charset="77"/>
                <a:cs typeface="Hack" panose="020B0609030202020204" pitchFamily="49" charset="0"/>
              </a:rPr>
              <a:t>n = 6</a:t>
            </a:r>
          </a:p>
          <a:p>
            <a:pPr marL="82550" indent="0" algn="ctr">
              <a:buNone/>
            </a:pPr>
            <a:r>
              <a:rPr lang="en-US" sz="2000" dirty="0">
                <a:latin typeface="Inconsolata Condensed Condensed" pitchFamily="2" charset="77"/>
                <a:ea typeface="Inconsolata Condensed Condensed" pitchFamily="2" charset="77"/>
                <a:cs typeface="Hack" panose="020B0609030202020204" pitchFamily="49" charset="0"/>
              </a:rPr>
              <a:t>delta = 1.795547</a:t>
            </a:r>
          </a:p>
          <a:p>
            <a:pPr marL="82550" indent="0" algn="ctr">
              <a:buNone/>
            </a:pPr>
            <a:r>
              <a:rPr lang="en-US" sz="2000" dirty="0" err="1">
                <a:latin typeface="Inconsolata Condensed Condensed" pitchFamily="2" charset="77"/>
                <a:ea typeface="Inconsolata Condensed Condensed" pitchFamily="2" charset="77"/>
                <a:cs typeface="Hack" panose="020B0609030202020204" pitchFamily="49" charset="0"/>
              </a:rPr>
              <a:t>sd</a:t>
            </a:r>
            <a:r>
              <a:rPr lang="en-US" sz="2000" dirty="0">
                <a:latin typeface="Inconsolata Condensed Condensed" pitchFamily="2" charset="77"/>
                <a:ea typeface="Inconsolata Condensed Condensed" pitchFamily="2" charset="77"/>
                <a:cs typeface="Hack" panose="020B0609030202020204" pitchFamily="49" charset="0"/>
              </a:rPr>
              <a:t> = 1</a:t>
            </a:r>
          </a:p>
          <a:p>
            <a:pPr marL="82550" indent="0" algn="ctr">
              <a:buNone/>
            </a:pPr>
            <a:r>
              <a:rPr lang="en-US" sz="2000" dirty="0" err="1">
                <a:latin typeface="Inconsolata Condensed Condensed" pitchFamily="2" charset="77"/>
                <a:ea typeface="Inconsolata Condensed Condensed" pitchFamily="2" charset="77"/>
                <a:cs typeface="Hack" panose="020B0609030202020204" pitchFamily="49" charset="0"/>
              </a:rPr>
              <a:t>sig.level</a:t>
            </a:r>
            <a:r>
              <a:rPr lang="en-US" sz="2000" dirty="0">
                <a:latin typeface="Inconsolata Condensed Condensed" pitchFamily="2" charset="77"/>
                <a:ea typeface="Inconsolata Condensed Condensed" pitchFamily="2" charset="77"/>
                <a:cs typeface="Hack" panose="020B0609030202020204" pitchFamily="49" charset="0"/>
              </a:rPr>
              <a:t> = 0.05</a:t>
            </a:r>
          </a:p>
          <a:p>
            <a:pPr marL="82550" indent="0" algn="ctr">
              <a:buNone/>
            </a:pPr>
            <a:r>
              <a:rPr lang="en-US" sz="2000" dirty="0">
                <a:latin typeface="Inconsolata Condensed Condensed" pitchFamily="2" charset="77"/>
                <a:ea typeface="Inconsolata Condensed Condensed" pitchFamily="2" charset="77"/>
                <a:cs typeface="Hack" panose="020B0609030202020204" pitchFamily="49" charset="0"/>
              </a:rPr>
              <a:t>power = 0.8</a:t>
            </a:r>
          </a:p>
          <a:p>
            <a:pPr marL="82550" indent="0" algn="ctr">
              <a:buNone/>
            </a:pPr>
            <a:r>
              <a:rPr lang="en-US" sz="2000" dirty="0">
                <a:latin typeface="Inconsolata Condensed Condensed" pitchFamily="2" charset="77"/>
                <a:ea typeface="Inconsolata Condensed Condensed" pitchFamily="2" charset="77"/>
                <a:cs typeface="Hack" panose="020B0609030202020204" pitchFamily="49" charset="0"/>
              </a:rPr>
              <a:t>    alternative = </a:t>
            </a:r>
            <a:r>
              <a:rPr lang="en-US" sz="2000" dirty="0" err="1">
                <a:latin typeface="Inconsolata Condensed Condensed" pitchFamily="2" charset="77"/>
                <a:ea typeface="Inconsolata Condensed Condensed" pitchFamily="2" charset="77"/>
                <a:cs typeface="Hack" panose="020B0609030202020204" pitchFamily="49" charset="0"/>
              </a:rPr>
              <a:t>two.sided</a:t>
            </a:r>
            <a:endParaRPr lang="en-US" sz="2000" dirty="0">
              <a:latin typeface="Inconsolata Condensed Condensed" pitchFamily="2" charset="77"/>
              <a:ea typeface="Inconsolata Condensed Condensed" pitchFamily="2" charset="77"/>
              <a:cs typeface="Hack" panose="020B0609030202020204" pitchFamily="49" charset="0"/>
            </a:endParaRPr>
          </a:p>
          <a:p>
            <a:pPr marL="82550" indent="0" algn="ctr">
              <a:buNone/>
            </a:pPr>
            <a:endParaRPr lang="en-US" sz="2000" dirty="0">
              <a:latin typeface="Inconsolata Condensed Condensed" pitchFamily="2" charset="77"/>
              <a:ea typeface="Inconsolata Condensed Condensed" pitchFamily="2" charset="77"/>
              <a:cs typeface="Hack" panose="020B0609030202020204" pitchFamily="49" charset="0"/>
            </a:endParaRPr>
          </a:p>
          <a:p>
            <a:pPr marL="82550" indent="0" algn="ctr">
              <a:buNone/>
            </a:pPr>
            <a:r>
              <a:rPr lang="en-US" sz="2000" dirty="0">
                <a:latin typeface="Inconsolata Condensed Condensed" pitchFamily="2" charset="77"/>
                <a:ea typeface="Inconsolata Condensed Condensed" pitchFamily="2" charset="77"/>
                <a:cs typeface="Hack" panose="020B0609030202020204" pitchFamily="49" charset="0"/>
              </a:rPr>
              <a:t>NOTE: n is number in *each* group</a:t>
            </a:r>
          </a:p>
        </p:txBody>
      </p:sp>
      <p:sp>
        <p:nvSpPr>
          <p:cNvPr id="4" name="TextBox 3">
            <a:extLst>
              <a:ext uri="{FF2B5EF4-FFF2-40B4-BE49-F238E27FC236}">
                <a16:creationId xmlns:a16="http://schemas.microsoft.com/office/drawing/2014/main" id="{A529B450-EE55-B24D-A944-2FBF2FE5F617}"/>
              </a:ext>
            </a:extLst>
          </p:cNvPr>
          <p:cNvSpPr txBox="1"/>
          <p:nvPr/>
        </p:nvSpPr>
        <p:spPr>
          <a:xfrm>
            <a:off x="5164483" y="6668832"/>
            <a:ext cx="4995517" cy="923330"/>
          </a:xfrm>
          <a:prstGeom prst="rect">
            <a:avLst/>
          </a:prstGeom>
          <a:noFill/>
        </p:spPr>
        <p:txBody>
          <a:bodyPr wrap="square" rtlCol="0">
            <a:spAutoFit/>
          </a:bodyPr>
          <a:lstStyle/>
          <a:p>
            <a:r>
              <a:rPr lang="en-US" sz="1800" i="1" dirty="0"/>
              <a:t>...then we must convert Cohen's d back to grams, and subsequently back to percent of the average weight.</a:t>
            </a:r>
          </a:p>
        </p:txBody>
      </p:sp>
    </p:spTree>
    <p:extLst>
      <p:ext uri="{BB962C8B-B14F-4D97-AF65-F5344CB8AC3E}">
        <p14:creationId xmlns:p14="http://schemas.microsoft.com/office/powerpoint/2010/main" val="187627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DCBC-2321-8545-B446-291D2E4C2F42}"/>
              </a:ext>
            </a:extLst>
          </p:cNvPr>
          <p:cNvSpPr>
            <a:spLocks noGrp="1"/>
          </p:cNvSpPr>
          <p:nvPr>
            <p:ph type="title"/>
          </p:nvPr>
        </p:nvSpPr>
        <p:spPr/>
        <p:txBody>
          <a:bodyPr/>
          <a:lstStyle/>
          <a:p>
            <a:r>
              <a:rPr lang="en-US" dirty="0"/>
              <a:t>The way power calculations work during study design</a:t>
            </a:r>
          </a:p>
        </p:txBody>
      </p:sp>
      <p:sp>
        <p:nvSpPr>
          <p:cNvPr id="3" name="Text Placeholder 2">
            <a:extLst>
              <a:ext uri="{FF2B5EF4-FFF2-40B4-BE49-F238E27FC236}">
                <a16:creationId xmlns:a16="http://schemas.microsoft.com/office/drawing/2014/main" id="{E7C29196-B588-9A4C-8509-7F8B36C4240C}"/>
              </a:ext>
            </a:extLst>
          </p:cNvPr>
          <p:cNvSpPr>
            <a:spLocks noGrp="1"/>
          </p:cNvSpPr>
          <p:nvPr>
            <p:ph type="body" idx="1"/>
          </p:nvPr>
        </p:nvSpPr>
        <p:spPr/>
        <p:txBody>
          <a:bodyPr/>
          <a:lstStyle/>
          <a:p>
            <a:r>
              <a:rPr lang="en-US" dirty="0"/>
              <a:t>Typically, the study team collaborates to evaluate several different power scenarios.</a:t>
            </a:r>
          </a:p>
          <a:p>
            <a:endParaRPr lang="en-US" dirty="0"/>
          </a:p>
          <a:p>
            <a:r>
              <a:rPr lang="en-US" dirty="0"/>
              <a:t>The idea is to balance feasibility with resources while maintaining a high likelihood of a conclusive result (positive or negative).</a:t>
            </a:r>
          </a:p>
          <a:p>
            <a:endParaRPr lang="en-US" dirty="0"/>
          </a:p>
          <a:p>
            <a:r>
              <a:rPr lang="en-US" dirty="0"/>
              <a:t>What really should be avoided is studies with negative results due to insufficient power — these are rampant in the literature and cause substantial problems.</a:t>
            </a:r>
          </a:p>
        </p:txBody>
      </p:sp>
    </p:spTree>
    <p:extLst>
      <p:ext uri="{BB962C8B-B14F-4D97-AF65-F5344CB8AC3E}">
        <p14:creationId xmlns:p14="http://schemas.microsoft.com/office/powerpoint/2010/main" val="29782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lstStyle/>
          <a:p>
            <a:r>
              <a:rPr lang="en-US" dirty="0"/>
              <a:t>Types of errors</a:t>
            </a:r>
          </a:p>
          <a:p>
            <a:r>
              <a:rPr lang="en-US" dirty="0"/>
              <a:t>Power</a:t>
            </a:r>
          </a:p>
          <a:p>
            <a:r>
              <a:rPr lang="en-US" dirty="0"/>
              <a:t>A worked example in R and an alternate example</a:t>
            </a:r>
          </a:p>
          <a:p>
            <a:r>
              <a:rPr lang="en-US" dirty="0"/>
              <a:t>The role of simulation</a:t>
            </a:r>
          </a:p>
          <a:p>
            <a:r>
              <a:rPr lang="en-US" dirty="0"/>
              <a:t>Some biases resulting from systemically underpowered studies</a:t>
            </a:r>
          </a:p>
          <a:p>
            <a:r>
              <a:rPr lang="en-US" dirty="0"/>
              <a:t>Lab: closed-form and simulation-based power analysis</a:t>
            </a:r>
          </a:p>
        </p:txBody>
      </p:sp>
    </p:spTree>
    <p:extLst>
      <p:ext uri="{BB962C8B-B14F-4D97-AF65-F5344CB8AC3E}">
        <p14:creationId xmlns:p14="http://schemas.microsoft.com/office/powerpoint/2010/main" val="2412955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DCBC-2321-8545-B446-291D2E4C2F42}"/>
              </a:ext>
            </a:extLst>
          </p:cNvPr>
          <p:cNvSpPr>
            <a:spLocks noGrp="1"/>
          </p:cNvSpPr>
          <p:nvPr>
            <p:ph type="title"/>
          </p:nvPr>
        </p:nvSpPr>
        <p:spPr/>
        <p:txBody>
          <a:bodyPr/>
          <a:lstStyle/>
          <a:p>
            <a:r>
              <a:rPr lang="en-US" dirty="0"/>
              <a:t>The limitations of preformulated power calculations</a:t>
            </a:r>
          </a:p>
        </p:txBody>
      </p:sp>
      <p:sp>
        <p:nvSpPr>
          <p:cNvPr id="3" name="Text Placeholder 2">
            <a:extLst>
              <a:ext uri="{FF2B5EF4-FFF2-40B4-BE49-F238E27FC236}">
                <a16:creationId xmlns:a16="http://schemas.microsoft.com/office/drawing/2014/main" id="{E7C29196-B588-9A4C-8509-7F8B36C4240C}"/>
              </a:ext>
            </a:extLst>
          </p:cNvPr>
          <p:cNvSpPr>
            <a:spLocks noGrp="1"/>
          </p:cNvSpPr>
          <p:nvPr>
            <p:ph type="body" idx="1"/>
          </p:nvPr>
        </p:nvSpPr>
        <p:spPr/>
        <p:txBody>
          <a:bodyPr/>
          <a:lstStyle/>
          <a:p>
            <a:r>
              <a:rPr lang="en-US" dirty="0"/>
              <a:t>Unfortunately, even sophisticated power analysis packages (</a:t>
            </a:r>
            <a:r>
              <a:rPr lang="en-US" dirty="0">
                <a:hlinkClick r:id="rId2"/>
              </a:rPr>
              <a:t>PASS</a:t>
            </a:r>
            <a:r>
              <a:rPr lang="en-US" dirty="0"/>
              <a:t> is arguably the most established) only cover a fairly limited range of scenarios.</a:t>
            </a:r>
          </a:p>
          <a:p>
            <a:endParaRPr lang="en-US" dirty="0"/>
          </a:p>
          <a:p>
            <a:r>
              <a:rPr lang="en-US" dirty="0"/>
              <a:t>It often takes some considerable adaptation of the original study question to make a study design conform to a tractable power analysis.</a:t>
            </a:r>
          </a:p>
          <a:p>
            <a:endParaRPr lang="en-US" dirty="0"/>
          </a:p>
          <a:p>
            <a:r>
              <a:rPr lang="en-US" dirty="0"/>
              <a:t>For more complex situations, simulations are often the only recourse.</a:t>
            </a:r>
          </a:p>
          <a:p>
            <a:endParaRPr lang="en-US" dirty="0"/>
          </a:p>
          <a:p>
            <a:r>
              <a:rPr lang="en-US" dirty="0"/>
              <a:t>If simulations are in an analyst's toolbox they may provide more precision and increased insight over closed form solutions.</a:t>
            </a:r>
          </a:p>
        </p:txBody>
      </p:sp>
    </p:spTree>
    <p:extLst>
      <p:ext uri="{BB962C8B-B14F-4D97-AF65-F5344CB8AC3E}">
        <p14:creationId xmlns:p14="http://schemas.microsoft.com/office/powerpoint/2010/main" val="1132595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DCBC-2321-8545-B446-291D2E4C2F42}"/>
              </a:ext>
            </a:extLst>
          </p:cNvPr>
          <p:cNvSpPr>
            <a:spLocks noGrp="1"/>
          </p:cNvSpPr>
          <p:nvPr>
            <p:ph type="title"/>
          </p:nvPr>
        </p:nvSpPr>
        <p:spPr/>
        <p:txBody>
          <a:bodyPr/>
          <a:lstStyle/>
          <a:p>
            <a:r>
              <a:rPr lang="en-US" dirty="0"/>
              <a:t>The role of simulation</a:t>
            </a:r>
          </a:p>
        </p:txBody>
      </p:sp>
      <p:sp>
        <p:nvSpPr>
          <p:cNvPr id="3" name="Text Placeholder 2">
            <a:extLst>
              <a:ext uri="{FF2B5EF4-FFF2-40B4-BE49-F238E27FC236}">
                <a16:creationId xmlns:a16="http://schemas.microsoft.com/office/drawing/2014/main" id="{E7C29196-B588-9A4C-8509-7F8B36C4240C}"/>
              </a:ext>
            </a:extLst>
          </p:cNvPr>
          <p:cNvSpPr>
            <a:spLocks noGrp="1"/>
          </p:cNvSpPr>
          <p:nvPr>
            <p:ph type="body" idx="1"/>
          </p:nvPr>
        </p:nvSpPr>
        <p:spPr/>
        <p:txBody>
          <a:bodyPr/>
          <a:lstStyle/>
          <a:p>
            <a:r>
              <a:rPr lang="en-US" dirty="0"/>
              <a:t>Even simple scenarios like unbalanced sample sizes can push the limits of closed-form solutions.</a:t>
            </a:r>
          </a:p>
          <a:p>
            <a:endParaRPr lang="en-US" dirty="0"/>
          </a:p>
          <a:p>
            <a:r>
              <a:rPr lang="en-US" dirty="0"/>
              <a:t>In these cases, it is often reasonable to simulate the expected results, perform the analyses on the simulations, and estimate the power.</a:t>
            </a:r>
          </a:p>
          <a:p>
            <a:endParaRPr lang="en-US" dirty="0"/>
          </a:p>
          <a:p>
            <a:r>
              <a:rPr lang="en-US" dirty="0"/>
              <a:t>Power = # statistically-significant simulations / total # simulations</a:t>
            </a:r>
          </a:p>
          <a:p>
            <a:endParaRPr lang="en-US" dirty="0"/>
          </a:p>
          <a:p>
            <a:r>
              <a:rPr lang="en-US" dirty="0"/>
              <a:t>This can require a large number of simulations.</a:t>
            </a:r>
          </a:p>
        </p:txBody>
      </p:sp>
    </p:spTree>
    <p:extLst>
      <p:ext uri="{BB962C8B-B14F-4D97-AF65-F5344CB8AC3E}">
        <p14:creationId xmlns:p14="http://schemas.microsoft.com/office/powerpoint/2010/main" val="2321140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DCBC-2321-8545-B446-291D2E4C2F42}"/>
              </a:ext>
            </a:extLst>
          </p:cNvPr>
          <p:cNvSpPr>
            <a:spLocks noGrp="1"/>
          </p:cNvSpPr>
          <p:nvPr>
            <p:ph type="title"/>
          </p:nvPr>
        </p:nvSpPr>
        <p:spPr/>
        <p:txBody>
          <a:bodyPr/>
          <a:lstStyle/>
          <a:p>
            <a:r>
              <a:rPr lang="en-US" dirty="0"/>
              <a:t>Difficult cases in simulation</a:t>
            </a:r>
          </a:p>
        </p:txBody>
      </p:sp>
      <p:sp>
        <p:nvSpPr>
          <p:cNvPr id="3" name="Text Placeholder 2">
            <a:extLst>
              <a:ext uri="{FF2B5EF4-FFF2-40B4-BE49-F238E27FC236}">
                <a16:creationId xmlns:a16="http://schemas.microsoft.com/office/drawing/2014/main" id="{E7C29196-B588-9A4C-8509-7F8B36C4240C}"/>
              </a:ext>
            </a:extLst>
          </p:cNvPr>
          <p:cNvSpPr>
            <a:spLocks noGrp="1"/>
          </p:cNvSpPr>
          <p:nvPr>
            <p:ph type="body" idx="1"/>
          </p:nvPr>
        </p:nvSpPr>
        <p:spPr/>
        <p:txBody>
          <a:bodyPr/>
          <a:lstStyle/>
          <a:p>
            <a:r>
              <a:rPr lang="en-US" dirty="0"/>
              <a:t>Data with non-negligible correlation structures can be difficult to simulate. </a:t>
            </a:r>
          </a:p>
          <a:p>
            <a:endParaRPr lang="en-US" dirty="0"/>
          </a:p>
          <a:p>
            <a:r>
              <a:rPr lang="en-US" dirty="0"/>
              <a:t>Typically if you have a longitudinal trial or study with substantial correlations between observations you will need to have a preliminary dataset on which to base your simulation.</a:t>
            </a:r>
          </a:p>
          <a:p>
            <a:endParaRPr lang="en-US" dirty="0"/>
          </a:p>
          <a:p>
            <a:r>
              <a:rPr lang="en-US" dirty="0"/>
              <a:t>Barring that, packages like MASS have functionality to generate correlated data “from scratch.” This is a an advanced topic.</a:t>
            </a:r>
          </a:p>
        </p:txBody>
      </p:sp>
    </p:spTree>
    <p:extLst>
      <p:ext uri="{BB962C8B-B14F-4D97-AF65-F5344CB8AC3E}">
        <p14:creationId xmlns:p14="http://schemas.microsoft.com/office/powerpoint/2010/main" val="2275941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075D93-F9D1-EB4B-8172-14304C592EBA}"/>
              </a:ext>
            </a:extLst>
          </p:cNvPr>
          <p:cNvSpPr>
            <a:spLocks noGrp="1"/>
          </p:cNvSpPr>
          <p:nvPr>
            <p:ph type="title"/>
          </p:nvPr>
        </p:nvSpPr>
        <p:spPr/>
        <p:txBody>
          <a:bodyPr/>
          <a:lstStyle/>
          <a:p>
            <a:r>
              <a:rPr lang="en-US" dirty="0"/>
              <a:t>Some consequences of inadequate power</a:t>
            </a:r>
          </a:p>
        </p:txBody>
      </p:sp>
      <p:sp>
        <p:nvSpPr>
          <p:cNvPr id="5" name="Text Placeholder 4">
            <a:extLst>
              <a:ext uri="{FF2B5EF4-FFF2-40B4-BE49-F238E27FC236}">
                <a16:creationId xmlns:a16="http://schemas.microsoft.com/office/drawing/2014/main" id="{37E29EE9-0A27-5C4C-A5D6-385C9518AD2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74824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Statistical power</a:t>
            </a:r>
          </a:p>
        </p:txBody>
      </p:sp>
      <p:sp>
        <p:nvSpPr>
          <p:cNvPr id="3" name="Content Placeholder 2"/>
          <p:cNvSpPr>
            <a:spLocks noGrp="1"/>
          </p:cNvSpPr>
          <p:nvPr>
            <p:ph idx="1"/>
          </p:nvPr>
        </p:nvSpPr>
        <p:spPr/>
        <p:txBody>
          <a:bodyPr/>
          <a:lstStyle/>
          <a:p>
            <a:pPr marL="0" indent="0">
              <a:buNone/>
            </a:pPr>
            <a:r>
              <a:rPr lang="en-US" dirty="0"/>
              <a:t>T</a:t>
            </a:r>
            <a:r>
              <a:rPr dirty="0"/>
              <a:t>he presence of an underlying effect does not necessarily mean that a particular hypothesis test will produce a statistically-significant p-value.</a:t>
            </a:r>
          </a:p>
          <a:p>
            <a:pPr marL="0" indent="0">
              <a:buNone/>
            </a:pPr>
            <a:endParaRPr lang="en-US" dirty="0"/>
          </a:p>
          <a:p>
            <a:pPr marL="0" indent="0">
              <a:buNone/>
            </a:pPr>
            <a:r>
              <a:rPr dirty="0"/>
              <a:t>The p-value depends on the underlying effect size, the sample size, and pure random chance.</a:t>
            </a:r>
          </a:p>
          <a:p>
            <a:pPr marL="0" indent="0">
              <a:buNone/>
            </a:pPr>
            <a:endParaRPr lang="en-US" dirty="0"/>
          </a:p>
          <a:p>
            <a:pPr marL="0" indent="0">
              <a:buNone/>
            </a:pPr>
            <a:r>
              <a:rPr dirty="0"/>
              <a:t>The </a:t>
            </a:r>
            <a:r>
              <a:rPr i="1" dirty="0"/>
              <a:t>statistical power</a:t>
            </a:r>
            <a:r>
              <a:rPr dirty="0"/>
              <a:t> of a hypothesis test is the probability of detecting an effect, if there is a true effect present. (Typically, if the null hypothesis is </a:t>
            </a:r>
            <a:r>
              <a:rPr i="1" dirty="0"/>
              <a:t>false</a:t>
            </a:r>
            <a:r>
              <a:rPr lang="en-US" dirty="0"/>
              <a:t>.</a:t>
            </a:r>
            <a:r>
              <a:rPr dirty="0"/>
              <a:t>)</a:t>
            </a:r>
          </a:p>
          <a:p>
            <a:pPr marL="0" indent="0">
              <a:buNone/>
            </a:pPr>
            <a:endParaRPr lang="en-US" i="1" dirty="0"/>
          </a:p>
          <a:p>
            <a:pPr marL="0" indent="0">
              <a:buNone/>
            </a:pPr>
            <a:r>
              <a:rPr i="1" dirty="0"/>
              <a:t>Power analysis</a:t>
            </a:r>
            <a:r>
              <a:rPr dirty="0"/>
              <a:t> is typically used to estimate the sample size required in order to detect an effect in an experiment.</a:t>
            </a:r>
          </a:p>
        </p:txBody>
      </p:sp>
    </p:spTree>
    <p:extLst>
      <p:ext uri="{BB962C8B-B14F-4D97-AF65-F5344CB8AC3E}">
        <p14:creationId xmlns:p14="http://schemas.microsoft.com/office/powerpoint/2010/main" val="2112290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8000FC-2DE4-0647-BE51-62BE3C4B81DC}"/>
              </a:ext>
            </a:extLst>
          </p:cNvPr>
          <p:cNvSpPr>
            <a:spLocks noGrp="1"/>
          </p:cNvSpPr>
          <p:nvPr>
            <p:ph type="title"/>
          </p:nvPr>
        </p:nvSpPr>
        <p:spPr/>
        <p:txBody>
          <a:bodyPr/>
          <a:lstStyle/>
          <a:p>
            <a:r>
              <a:rPr lang="en-US" dirty="0"/>
              <a:t>Inadequate power in basic science and clinical studies leads to </a:t>
            </a:r>
            <a:r>
              <a:rPr lang="en-US" i="1" dirty="0"/>
              <a:t>publication bias</a:t>
            </a:r>
          </a:p>
        </p:txBody>
      </p:sp>
      <p:sp>
        <p:nvSpPr>
          <p:cNvPr id="5" name="Text Placeholder 4">
            <a:extLst>
              <a:ext uri="{FF2B5EF4-FFF2-40B4-BE49-F238E27FC236}">
                <a16:creationId xmlns:a16="http://schemas.microsoft.com/office/drawing/2014/main" id="{41A5BCCC-C2D8-DC40-A5EE-E02679F5B8CC}"/>
              </a:ext>
            </a:extLst>
          </p:cNvPr>
          <p:cNvSpPr>
            <a:spLocks noGrp="1"/>
          </p:cNvSpPr>
          <p:nvPr>
            <p:ph type="body" idx="1"/>
          </p:nvPr>
        </p:nvSpPr>
        <p:spPr/>
        <p:txBody>
          <a:bodyPr/>
          <a:lstStyle/>
          <a:p>
            <a:r>
              <a:rPr lang="en-US" dirty="0"/>
              <a:t>Power analysis is not conceptually difficult but remains uncommon in discovery research.</a:t>
            </a:r>
          </a:p>
          <a:p>
            <a:endParaRPr lang="en-US" dirty="0"/>
          </a:p>
          <a:p>
            <a:r>
              <a:rPr lang="en-US" dirty="0"/>
              <a:t>Over the last few years it has been increasingly recognized that this is a significant problem, because it introduces </a:t>
            </a:r>
            <a:r>
              <a:rPr lang="en-US" i="1" dirty="0"/>
              <a:t>bias</a:t>
            </a:r>
            <a:r>
              <a:rPr lang="en-US" dirty="0"/>
              <a:t>.</a:t>
            </a:r>
          </a:p>
          <a:p>
            <a:endParaRPr lang="en-US" dirty="0"/>
          </a:p>
          <a:p>
            <a:r>
              <a:rPr lang="en-US" dirty="0"/>
              <a:t>In short, because studies have tended to be underpowered, if they are positive, they are published with inflated effect size estimates. If they are negative, they are not published.</a:t>
            </a:r>
          </a:p>
          <a:p>
            <a:endParaRPr lang="en-US" dirty="0"/>
          </a:p>
          <a:p>
            <a:r>
              <a:rPr lang="en-US" dirty="0"/>
              <a:t>Clinical studies, particularly in Europe, have placed more emphasis on preregistration to reduce this phenomenon.</a:t>
            </a:r>
          </a:p>
        </p:txBody>
      </p:sp>
    </p:spTree>
    <p:extLst>
      <p:ext uri="{BB962C8B-B14F-4D97-AF65-F5344CB8AC3E}">
        <p14:creationId xmlns:p14="http://schemas.microsoft.com/office/powerpoint/2010/main" val="1536404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7FE135-2AF2-7740-BF46-1830144FA5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7632" y="516833"/>
            <a:ext cx="8571600" cy="6639339"/>
          </a:xfrm>
          <a:prstGeom prst="rect">
            <a:avLst/>
          </a:prstGeom>
        </p:spPr>
      </p:pic>
    </p:spTree>
    <p:extLst>
      <p:ext uri="{BB962C8B-B14F-4D97-AF65-F5344CB8AC3E}">
        <p14:creationId xmlns:p14="http://schemas.microsoft.com/office/powerpoint/2010/main" val="456669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3359-FD38-8849-820D-DFBBF5E66ADB}"/>
              </a:ext>
            </a:extLst>
          </p:cNvPr>
          <p:cNvSpPr>
            <a:spLocks noGrp="1"/>
          </p:cNvSpPr>
          <p:nvPr>
            <p:ph type="title"/>
          </p:nvPr>
        </p:nvSpPr>
        <p:spPr/>
        <p:txBody>
          <a:bodyPr/>
          <a:lstStyle/>
          <a:p>
            <a:r>
              <a:rPr lang="en-US" dirty="0"/>
              <a:t>The winner's curse and the Proteus phenomenon</a:t>
            </a:r>
          </a:p>
        </p:txBody>
      </p:sp>
      <p:sp>
        <p:nvSpPr>
          <p:cNvPr id="3" name="Text Placeholder 2">
            <a:extLst>
              <a:ext uri="{FF2B5EF4-FFF2-40B4-BE49-F238E27FC236}">
                <a16:creationId xmlns:a16="http://schemas.microsoft.com/office/drawing/2014/main" id="{1DCD6B7C-5EAB-FF46-B15D-D991F47BF200}"/>
              </a:ext>
            </a:extLst>
          </p:cNvPr>
          <p:cNvSpPr>
            <a:spLocks noGrp="1"/>
          </p:cNvSpPr>
          <p:nvPr>
            <p:ph type="body" idx="1"/>
          </p:nvPr>
        </p:nvSpPr>
        <p:spPr/>
        <p:txBody>
          <a:bodyPr/>
          <a:lstStyle/>
          <a:p>
            <a:pPr marL="82550" indent="0">
              <a:buNone/>
            </a:pPr>
            <a:r>
              <a:rPr lang="en-US" dirty="0"/>
              <a:t>The winner’s curse refers to the phenomenon whereby the ‘lucky’ scientist who makes a discovery is cursed by finding an inflated estimate of that effect.</a:t>
            </a:r>
          </a:p>
          <a:p>
            <a:pPr marL="82550" indent="0">
              <a:buNone/>
            </a:pPr>
            <a:endParaRPr lang="en-US" dirty="0"/>
          </a:p>
          <a:p>
            <a:pPr marL="82550" indent="0">
              <a:buNone/>
            </a:pPr>
            <a:r>
              <a:rPr lang="en-US" dirty="0"/>
              <a:t>The winner’s curse occurs when thresholds, such as statistical significance, are used to determine the presence of an effect.</a:t>
            </a:r>
          </a:p>
          <a:p>
            <a:pPr marL="82550" indent="0">
              <a:buNone/>
            </a:pPr>
            <a:endParaRPr lang="en-US" dirty="0"/>
          </a:p>
          <a:p>
            <a:pPr marL="82550" indent="0">
              <a:buNone/>
            </a:pPr>
            <a:r>
              <a:rPr lang="en-US" dirty="0"/>
              <a:t>The winner’s curse is most severe when thresholds for publication are stringent and studies are underpowered.</a:t>
            </a:r>
          </a:p>
        </p:txBody>
      </p:sp>
      <p:sp>
        <p:nvSpPr>
          <p:cNvPr id="5" name="TextBox 4">
            <a:extLst>
              <a:ext uri="{FF2B5EF4-FFF2-40B4-BE49-F238E27FC236}">
                <a16:creationId xmlns:a16="http://schemas.microsoft.com/office/drawing/2014/main" id="{3161DEFE-417E-8F4C-92CD-0F2994FC737C}"/>
              </a:ext>
            </a:extLst>
          </p:cNvPr>
          <p:cNvSpPr txBox="1"/>
          <p:nvPr/>
        </p:nvSpPr>
        <p:spPr>
          <a:xfrm>
            <a:off x="0" y="7312223"/>
            <a:ext cx="10160000" cy="307777"/>
          </a:xfrm>
          <a:prstGeom prst="rect">
            <a:avLst/>
          </a:prstGeom>
          <a:noFill/>
        </p:spPr>
        <p:txBody>
          <a:bodyPr wrap="square" rtlCol="0">
            <a:spAutoFit/>
          </a:bodyPr>
          <a:lstStyle/>
          <a:p>
            <a:pPr algn="r"/>
            <a:r>
              <a:rPr lang="en-US" dirty="0"/>
              <a:t>Button et al., </a:t>
            </a:r>
            <a:r>
              <a:rPr lang="en-US" i="1" dirty="0"/>
              <a:t>Nat Rev Neuro</a:t>
            </a:r>
            <a:r>
              <a:rPr lang="en-US" dirty="0"/>
              <a:t> 2013</a:t>
            </a:r>
          </a:p>
        </p:txBody>
      </p:sp>
    </p:spTree>
    <p:extLst>
      <p:ext uri="{BB962C8B-B14F-4D97-AF65-F5344CB8AC3E}">
        <p14:creationId xmlns:p14="http://schemas.microsoft.com/office/powerpoint/2010/main" val="2189176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A7BB2-629D-EE49-A62C-B0A83107B34F}"/>
              </a:ext>
            </a:extLst>
          </p:cNvPr>
          <p:cNvSpPr>
            <a:spLocks noGrp="1"/>
          </p:cNvSpPr>
          <p:nvPr>
            <p:ph type="title"/>
          </p:nvPr>
        </p:nvSpPr>
        <p:spPr/>
        <p:txBody>
          <a:bodyPr/>
          <a:lstStyle/>
          <a:p>
            <a:r>
              <a:rPr lang="en-US" dirty="0"/>
              <a:t>Most studies reporting statistically-significant results are far underpowered</a:t>
            </a:r>
          </a:p>
        </p:txBody>
      </p:sp>
      <p:pic>
        <p:nvPicPr>
          <p:cNvPr id="5" name="Picture 4">
            <a:extLst>
              <a:ext uri="{FF2B5EF4-FFF2-40B4-BE49-F238E27FC236}">
                <a16:creationId xmlns:a16="http://schemas.microsoft.com/office/drawing/2014/main" id="{CF37CBC8-278F-3544-AD98-FB9AD393AC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26051" y="3039741"/>
            <a:ext cx="8507897" cy="993914"/>
          </a:xfrm>
          <a:prstGeom prst="rect">
            <a:avLst/>
          </a:prstGeom>
        </p:spPr>
      </p:pic>
      <p:sp>
        <p:nvSpPr>
          <p:cNvPr id="6" name="Rectangle 5">
            <a:extLst>
              <a:ext uri="{FF2B5EF4-FFF2-40B4-BE49-F238E27FC236}">
                <a16:creationId xmlns:a16="http://schemas.microsoft.com/office/drawing/2014/main" id="{9F5E4C5E-EC47-EC4C-AC5E-9B13B9359DFE}"/>
              </a:ext>
            </a:extLst>
          </p:cNvPr>
          <p:cNvSpPr/>
          <p:nvPr/>
        </p:nvSpPr>
        <p:spPr>
          <a:xfrm>
            <a:off x="698500" y="4320208"/>
            <a:ext cx="8763000" cy="2031325"/>
          </a:xfrm>
          <a:prstGeom prst="rect">
            <a:avLst/>
          </a:prstGeom>
        </p:spPr>
        <p:txBody>
          <a:bodyPr wrap="square">
            <a:spAutoFit/>
          </a:bodyPr>
          <a:lstStyle/>
          <a:p>
            <a:pPr marL="82550" indent="0">
              <a:buNone/>
            </a:pPr>
            <a:r>
              <a:rPr lang="en-US" sz="1800" dirty="0"/>
              <a:t>Here, the authors compared average effect sizes across a large number of studies (Cohen's </a:t>
            </a:r>
            <a:r>
              <a:rPr lang="en-US" sz="1800" i="1" dirty="0"/>
              <a:t>d</a:t>
            </a:r>
            <a:r>
              <a:rPr lang="en-US" sz="1800" dirty="0"/>
              <a:t> = 0.49) to the resolvable effect size for any particular study (</a:t>
            </a:r>
            <a:r>
              <a:rPr lang="en-US" sz="1800" i="1" dirty="0"/>
              <a:t>d</a:t>
            </a:r>
            <a:r>
              <a:rPr lang="en-US" sz="1800" dirty="0"/>
              <a:t> ≈ 1.3-1.6).</a:t>
            </a:r>
          </a:p>
          <a:p>
            <a:pPr marL="82550" indent="0">
              <a:buNone/>
            </a:pPr>
            <a:endParaRPr lang="en-US" sz="1800" dirty="0"/>
          </a:p>
          <a:p>
            <a:pPr marL="82550" indent="0">
              <a:buNone/>
            </a:pPr>
            <a:r>
              <a:rPr lang="en-US" sz="1800" dirty="0"/>
              <a:t>The implication of this is that only abnormally large observed effects (due to chance) pass the threshold for publication.</a:t>
            </a:r>
          </a:p>
          <a:p>
            <a:pPr marL="82550" indent="0">
              <a:buNone/>
            </a:pPr>
            <a:endParaRPr lang="en-US" sz="1800" dirty="0"/>
          </a:p>
          <a:p>
            <a:pPr marL="82550" indent="0">
              <a:buNone/>
            </a:pPr>
            <a:r>
              <a:rPr lang="en-US" sz="1800" dirty="0"/>
              <a:t>We will see (next) why these effects are likely to be the most over-estimated.</a:t>
            </a:r>
          </a:p>
        </p:txBody>
      </p:sp>
    </p:spTree>
    <p:extLst>
      <p:ext uri="{BB962C8B-B14F-4D97-AF65-F5344CB8AC3E}">
        <p14:creationId xmlns:p14="http://schemas.microsoft.com/office/powerpoint/2010/main" val="4262132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22EB-A880-FB40-85CF-33D93AA837D2}"/>
              </a:ext>
            </a:extLst>
          </p:cNvPr>
          <p:cNvSpPr>
            <a:spLocks noGrp="1"/>
          </p:cNvSpPr>
          <p:nvPr>
            <p:ph type="title"/>
          </p:nvPr>
        </p:nvSpPr>
        <p:spPr/>
        <p:txBody>
          <a:bodyPr/>
          <a:lstStyle/>
          <a:p>
            <a:r>
              <a:rPr lang="en-US" dirty="0"/>
              <a:t>The winner's curse in economics – </a:t>
            </a:r>
            <a:r>
              <a:rPr lang="en-US" i="1" dirty="0"/>
              <a:t>winners in competitive auctions overestimate worth</a:t>
            </a:r>
          </a:p>
        </p:txBody>
      </p:sp>
      <p:sp>
        <p:nvSpPr>
          <p:cNvPr id="3" name="Text Placeholder 2">
            <a:extLst>
              <a:ext uri="{FF2B5EF4-FFF2-40B4-BE49-F238E27FC236}">
                <a16:creationId xmlns:a16="http://schemas.microsoft.com/office/drawing/2014/main" id="{73191793-8DD5-BB46-8819-753B635F84B6}"/>
              </a:ext>
            </a:extLst>
          </p:cNvPr>
          <p:cNvSpPr>
            <a:spLocks noGrp="1"/>
          </p:cNvSpPr>
          <p:nvPr>
            <p:ph type="body" idx="1"/>
          </p:nvPr>
        </p:nvSpPr>
        <p:spPr/>
        <p:txBody>
          <a:bodyPr/>
          <a:lstStyle/>
          <a:p>
            <a:pPr marL="82550" indent="0">
              <a:buNone/>
            </a:pPr>
            <a:r>
              <a:rPr lang="en-US" sz="2000" dirty="0"/>
              <a:t>"It is still said that, after many years of exploration, many barrels of oil found, many cubic feet of gas found, and after much red ink, the outlook for future offshore potential is bright. Maybe it is. Unexpectedly low rates of return, however, follow the industry into competitive lease sale environments year after year. This must mean that by and large industry is paying more for the property than it ultimately is worth.</a:t>
            </a:r>
          </a:p>
          <a:p>
            <a:pPr marL="82550" indent="0">
              <a:buNone/>
            </a:pPr>
            <a:r>
              <a:rPr lang="en-US" sz="2000" dirty="0"/>
              <a:t>"But each competitor thinks he is playing a reasonable strategy. How can the industry go astray? Our sojourn into competitive bidding theory tells us to expect exactly what has happened. It is, then, a theory not only that is mathematically sound, but also that fits reality.</a:t>
            </a:r>
          </a:p>
          <a:p>
            <a:pPr marL="82550" indent="0">
              <a:buNone/>
            </a:pPr>
            <a:r>
              <a:rPr lang="en-US" sz="2000" b="1" dirty="0"/>
              <a:t>"Even though each bidder estimates his values properly on average, he tends to win [tracts of land on which to drill oil]... when he most overestimates value... The problem is simply a quirk of the competitive bidding environment."</a:t>
            </a:r>
          </a:p>
        </p:txBody>
      </p:sp>
      <p:sp>
        <p:nvSpPr>
          <p:cNvPr id="4" name="TextBox 3">
            <a:extLst>
              <a:ext uri="{FF2B5EF4-FFF2-40B4-BE49-F238E27FC236}">
                <a16:creationId xmlns:a16="http://schemas.microsoft.com/office/drawing/2014/main" id="{05C6E791-4754-AE4B-BC9D-9B13A03D9D2E}"/>
              </a:ext>
            </a:extLst>
          </p:cNvPr>
          <p:cNvSpPr txBox="1"/>
          <p:nvPr/>
        </p:nvSpPr>
        <p:spPr>
          <a:xfrm>
            <a:off x="0" y="7312223"/>
            <a:ext cx="10160000" cy="307777"/>
          </a:xfrm>
          <a:prstGeom prst="rect">
            <a:avLst/>
          </a:prstGeom>
          <a:noFill/>
        </p:spPr>
        <p:txBody>
          <a:bodyPr wrap="square" rtlCol="0">
            <a:spAutoFit/>
          </a:bodyPr>
          <a:lstStyle/>
          <a:p>
            <a:pPr algn="r"/>
            <a:r>
              <a:rPr lang="en-US" dirty="0" err="1"/>
              <a:t>Capen</a:t>
            </a:r>
            <a:r>
              <a:rPr lang="en-US" dirty="0"/>
              <a:t> et al., </a:t>
            </a:r>
            <a:r>
              <a:rPr lang="en-US" i="1" dirty="0"/>
              <a:t>Journal of Petroleum Technology</a:t>
            </a:r>
            <a:r>
              <a:rPr lang="en-US" dirty="0"/>
              <a:t> 1971</a:t>
            </a:r>
          </a:p>
        </p:txBody>
      </p:sp>
    </p:spTree>
    <p:extLst>
      <p:ext uri="{BB962C8B-B14F-4D97-AF65-F5344CB8AC3E}">
        <p14:creationId xmlns:p14="http://schemas.microsoft.com/office/powerpoint/2010/main" val="2010348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3359-FD38-8849-820D-DFBBF5E66ADB}"/>
              </a:ext>
            </a:extLst>
          </p:cNvPr>
          <p:cNvSpPr>
            <a:spLocks noGrp="1"/>
          </p:cNvSpPr>
          <p:nvPr>
            <p:ph type="title"/>
          </p:nvPr>
        </p:nvSpPr>
        <p:spPr/>
        <p:txBody>
          <a:bodyPr/>
          <a:lstStyle/>
          <a:p>
            <a:r>
              <a:rPr lang="en-US" dirty="0"/>
              <a:t>The winner's curse and the Proteus phenomenon</a:t>
            </a:r>
          </a:p>
        </p:txBody>
      </p:sp>
      <p:sp>
        <p:nvSpPr>
          <p:cNvPr id="3" name="Text Placeholder 2">
            <a:extLst>
              <a:ext uri="{FF2B5EF4-FFF2-40B4-BE49-F238E27FC236}">
                <a16:creationId xmlns:a16="http://schemas.microsoft.com/office/drawing/2014/main" id="{1DCD6B7C-5EAB-FF46-B15D-D991F47BF200}"/>
              </a:ext>
            </a:extLst>
          </p:cNvPr>
          <p:cNvSpPr>
            <a:spLocks noGrp="1"/>
          </p:cNvSpPr>
          <p:nvPr>
            <p:ph type="body" idx="1"/>
          </p:nvPr>
        </p:nvSpPr>
        <p:spPr/>
        <p:txBody>
          <a:bodyPr/>
          <a:lstStyle/>
          <a:p>
            <a:pPr marL="82550" indent="0">
              <a:buNone/>
            </a:pPr>
            <a:r>
              <a:rPr lang="en-US" dirty="0"/>
              <a:t>A direct result of the winner's curse is a very curious pattern to the effect size estimates observed in follow-up studies.</a:t>
            </a:r>
          </a:p>
          <a:p>
            <a:pPr marL="82550" indent="0">
              <a:buNone/>
            </a:pPr>
            <a:endParaRPr lang="en-US" dirty="0"/>
          </a:p>
          <a:p>
            <a:pPr marL="82550" indent="0">
              <a:buNone/>
            </a:pPr>
            <a:r>
              <a:rPr lang="en-US" dirty="0"/>
              <a:t>The Proteus phenomenon refers to the situation in which the first published study is often the most biased towards an extreme result (the winner’s curse).</a:t>
            </a:r>
          </a:p>
          <a:p>
            <a:pPr marL="82550" indent="0">
              <a:buNone/>
            </a:pPr>
            <a:endParaRPr lang="en-US" dirty="0"/>
          </a:p>
          <a:p>
            <a:pPr marL="82550" indent="0">
              <a:buNone/>
            </a:pPr>
            <a:r>
              <a:rPr lang="en-US" dirty="0"/>
              <a:t>Subsequent replication studies tend to be less biased towards the extreme, often finding evidence of smaller effects or </a:t>
            </a:r>
            <a:r>
              <a:rPr lang="en-US" i="1" dirty="0"/>
              <a:t>even contradicting the findings</a:t>
            </a:r>
            <a:r>
              <a:rPr lang="en-US" dirty="0"/>
              <a:t> from the initial study. </a:t>
            </a:r>
          </a:p>
          <a:p>
            <a:pPr marL="82550" indent="0">
              <a:buNone/>
            </a:pPr>
            <a:endParaRPr lang="en-US" dirty="0"/>
          </a:p>
        </p:txBody>
      </p:sp>
      <p:sp>
        <p:nvSpPr>
          <p:cNvPr id="5" name="TextBox 4">
            <a:extLst>
              <a:ext uri="{FF2B5EF4-FFF2-40B4-BE49-F238E27FC236}">
                <a16:creationId xmlns:a16="http://schemas.microsoft.com/office/drawing/2014/main" id="{3161DEFE-417E-8F4C-92CD-0F2994FC737C}"/>
              </a:ext>
            </a:extLst>
          </p:cNvPr>
          <p:cNvSpPr txBox="1"/>
          <p:nvPr/>
        </p:nvSpPr>
        <p:spPr>
          <a:xfrm>
            <a:off x="0" y="7312223"/>
            <a:ext cx="10160000" cy="307777"/>
          </a:xfrm>
          <a:prstGeom prst="rect">
            <a:avLst/>
          </a:prstGeom>
          <a:noFill/>
        </p:spPr>
        <p:txBody>
          <a:bodyPr wrap="square" rtlCol="0">
            <a:spAutoFit/>
          </a:bodyPr>
          <a:lstStyle/>
          <a:p>
            <a:pPr algn="r"/>
            <a:r>
              <a:rPr lang="en-US" dirty="0"/>
              <a:t>Button et al., </a:t>
            </a:r>
            <a:r>
              <a:rPr lang="en-US" i="1" dirty="0"/>
              <a:t>Nat Rev Neuro</a:t>
            </a:r>
            <a:r>
              <a:rPr lang="en-US" dirty="0"/>
              <a:t> 2013</a:t>
            </a:r>
          </a:p>
        </p:txBody>
      </p:sp>
    </p:spTree>
    <p:extLst>
      <p:ext uri="{BB962C8B-B14F-4D97-AF65-F5344CB8AC3E}">
        <p14:creationId xmlns:p14="http://schemas.microsoft.com/office/powerpoint/2010/main" val="2558943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61AC9-7D2A-0440-8807-89424ABDC20F}"/>
              </a:ext>
            </a:extLst>
          </p:cNvPr>
          <p:cNvSpPr>
            <a:spLocks noGrp="1"/>
          </p:cNvSpPr>
          <p:nvPr>
            <p:ph type="title"/>
          </p:nvPr>
        </p:nvSpPr>
        <p:spPr/>
        <p:txBody>
          <a:bodyPr/>
          <a:lstStyle/>
          <a:p>
            <a:r>
              <a:rPr lang="en-US" dirty="0"/>
              <a:t>A winner's curse simulation</a:t>
            </a:r>
          </a:p>
        </p:txBody>
      </p:sp>
      <p:pic>
        <p:nvPicPr>
          <p:cNvPr id="4" name="Picture 1" descr="power-analysis_files/figure-pptx/unnamed-chunk-1-1.png">
            <a:extLst>
              <a:ext uri="{FF2B5EF4-FFF2-40B4-BE49-F238E27FC236}">
                <a16:creationId xmlns:a16="http://schemas.microsoft.com/office/drawing/2014/main" id="{36B13CBB-9622-2A4E-BF9E-3017F9113ECD}"/>
              </a:ext>
            </a:extLst>
          </p:cNvPr>
          <p:cNvPicPr>
            <a:picLocks noGrp="1"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1089163" y="1679761"/>
            <a:ext cx="7981674" cy="5705775"/>
          </a:xfrm>
          <a:prstGeom prst="rect">
            <a:avLst/>
          </a:prstGeom>
          <a:noFill/>
          <a:ln w="9525">
            <a:noFill/>
            <a:headEnd/>
            <a:tailEnd/>
          </a:ln>
        </p:spPr>
      </p:pic>
    </p:spTree>
    <p:extLst>
      <p:ext uri="{BB962C8B-B14F-4D97-AF65-F5344CB8AC3E}">
        <p14:creationId xmlns:p14="http://schemas.microsoft.com/office/powerpoint/2010/main" val="4208365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B49C8-2658-E643-AC02-E022F80985D2}"/>
              </a:ext>
            </a:extLst>
          </p:cNvPr>
          <p:cNvSpPr>
            <a:spLocks noGrp="1"/>
          </p:cNvSpPr>
          <p:nvPr>
            <p:ph type="title"/>
          </p:nvPr>
        </p:nvSpPr>
        <p:spPr/>
        <p:txBody>
          <a:bodyPr/>
          <a:lstStyle/>
          <a:p>
            <a:r>
              <a:rPr lang="en-US" dirty="0"/>
              <a:t>Simulations suggest that publication bias causes biased effect size estimates</a:t>
            </a:r>
          </a:p>
        </p:txBody>
      </p:sp>
      <p:pic>
        <p:nvPicPr>
          <p:cNvPr id="4" name="Picture 3">
            <a:extLst>
              <a:ext uri="{FF2B5EF4-FFF2-40B4-BE49-F238E27FC236}">
                <a16:creationId xmlns:a16="http://schemas.microsoft.com/office/drawing/2014/main" id="{23DCFD86-DA1E-F149-842B-FB0C8869D5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43991" y="2000445"/>
            <a:ext cx="7472018" cy="5337156"/>
          </a:xfrm>
          <a:prstGeom prst="rect">
            <a:avLst/>
          </a:prstGeom>
        </p:spPr>
      </p:pic>
    </p:spTree>
    <p:extLst>
      <p:ext uri="{BB962C8B-B14F-4D97-AF65-F5344CB8AC3E}">
        <p14:creationId xmlns:p14="http://schemas.microsoft.com/office/powerpoint/2010/main" val="1146383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lstStyle/>
          <a:p>
            <a:r>
              <a:rPr lang="en-US" dirty="0"/>
              <a:t>Types of errors</a:t>
            </a:r>
          </a:p>
          <a:p>
            <a:r>
              <a:rPr lang="en-US" dirty="0"/>
              <a:t>Power</a:t>
            </a:r>
          </a:p>
          <a:p>
            <a:r>
              <a:rPr lang="en-US" dirty="0"/>
              <a:t>A worked example in R and an alternate example</a:t>
            </a:r>
          </a:p>
          <a:p>
            <a:r>
              <a:rPr lang="en-US" dirty="0"/>
              <a:t>The role of simulation</a:t>
            </a:r>
          </a:p>
          <a:p>
            <a:r>
              <a:rPr lang="en-US" dirty="0"/>
              <a:t>Some biases resulting from systemically underpowered studies</a:t>
            </a:r>
          </a:p>
          <a:p>
            <a:r>
              <a:rPr lang="en-US" dirty="0"/>
              <a:t>Lab: closed-form and simulation-based power analysis</a:t>
            </a:r>
          </a:p>
        </p:txBody>
      </p:sp>
    </p:spTree>
    <p:extLst>
      <p:ext uri="{BB962C8B-B14F-4D97-AF65-F5344CB8AC3E}">
        <p14:creationId xmlns:p14="http://schemas.microsoft.com/office/powerpoint/2010/main" val="242632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3359-FD38-8849-820D-DFBBF5E66ADB}"/>
              </a:ext>
            </a:extLst>
          </p:cNvPr>
          <p:cNvSpPr>
            <a:spLocks noGrp="1"/>
          </p:cNvSpPr>
          <p:nvPr>
            <p:ph type="title"/>
          </p:nvPr>
        </p:nvSpPr>
        <p:spPr/>
        <p:txBody>
          <a:bodyPr/>
          <a:lstStyle/>
          <a:p>
            <a:r>
              <a:rPr lang="en-US" dirty="0"/>
              <a:t>Excess significance</a:t>
            </a:r>
          </a:p>
        </p:txBody>
      </p:sp>
      <p:sp>
        <p:nvSpPr>
          <p:cNvPr id="3" name="Text Placeholder 2">
            <a:extLst>
              <a:ext uri="{FF2B5EF4-FFF2-40B4-BE49-F238E27FC236}">
                <a16:creationId xmlns:a16="http://schemas.microsoft.com/office/drawing/2014/main" id="{1DCD6B7C-5EAB-FF46-B15D-D991F47BF200}"/>
              </a:ext>
            </a:extLst>
          </p:cNvPr>
          <p:cNvSpPr>
            <a:spLocks noGrp="1"/>
          </p:cNvSpPr>
          <p:nvPr>
            <p:ph type="body" idx="1"/>
          </p:nvPr>
        </p:nvSpPr>
        <p:spPr/>
        <p:txBody>
          <a:bodyPr/>
          <a:lstStyle/>
          <a:p>
            <a:pPr marL="82550" indent="0">
              <a:buNone/>
            </a:pPr>
            <a:r>
              <a:rPr lang="en-US" dirty="0"/>
              <a:t>Excess significance is the phenomenon whereby the published literature has an excess of statistically significant results that are due to biases in reporting.</a:t>
            </a:r>
          </a:p>
          <a:p>
            <a:pPr marL="82550" indent="0">
              <a:buNone/>
            </a:pPr>
            <a:endParaRPr lang="en-US" dirty="0"/>
          </a:p>
          <a:p>
            <a:pPr marL="82550" indent="0">
              <a:buNone/>
            </a:pPr>
            <a:r>
              <a:rPr lang="en-US" dirty="0"/>
              <a:t>Several mechanisms contribute to reporting bias, including:</a:t>
            </a:r>
          </a:p>
          <a:p>
            <a:r>
              <a:rPr lang="en-US" dirty="0"/>
              <a:t>Study publication bias, where the results of statistically non-significant (‘negative’) studies are left unpublished;</a:t>
            </a:r>
          </a:p>
          <a:p>
            <a:r>
              <a:rPr lang="en-US" dirty="0"/>
              <a:t>Selective outcome reporting bias, where null results are omitted;</a:t>
            </a:r>
          </a:p>
          <a:p>
            <a:r>
              <a:rPr lang="en-US" dirty="0"/>
              <a:t>Selective analysis bias, where data are analyzed with different methods that favor ‘positive’ results.</a:t>
            </a:r>
          </a:p>
        </p:txBody>
      </p:sp>
      <p:sp>
        <p:nvSpPr>
          <p:cNvPr id="5" name="TextBox 4">
            <a:extLst>
              <a:ext uri="{FF2B5EF4-FFF2-40B4-BE49-F238E27FC236}">
                <a16:creationId xmlns:a16="http://schemas.microsoft.com/office/drawing/2014/main" id="{3161DEFE-417E-8F4C-92CD-0F2994FC737C}"/>
              </a:ext>
            </a:extLst>
          </p:cNvPr>
          <p:cNvSpPr txBox="1"/>
          <p:nvPr/>
        </p:nvSpPr>
        <p:spPr>
          <a:xfrm>
            <a:off x="0" y="7312223"/>
            <a:ext cx="10160000" cy="307777"/>
          </a:xfrm>
          <a:prstGeom prst="rect">
            <a:avLst/>
          </a:prstGeom>
          <a:noFill/>
        </p:spPr>
        <p:txBody>
          <a:bodyPr wrap="square" rtlCol="0">
            <a:spAutoFit/>
          </a:bodyPr>
          <a:lstStyle/>
          <a:p>
            <a:pPr algn="r"/>
            <a:r>
              <a:rPr lang="en-US" dirty="0"/>
              <a:t>Button et al., </a:t>
            </a:r>
            <a:r>
              <a:rPr lang="en-US" i="1" dirty="0"/>
              <a:t>Nat Rev Neuro</a:t>
            </a:r>
            <a:r>
              <a:rPr lang="en-US" dirty="0"/>
              <a:t> 2013</a:t>
            </a:r>
          </a:p>
        </p:txBody>
      </p:sp>
    </p:spTree>
    <p:extLst>
      <p:ext uri="{BB962C8B-B14F-4D97-AF65-F5344CB8AC3E}">
        <p14:creationId xmlns:p14="http://schemas.microsoft.com/office/powerpoint/2010/main" val="4172183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0BB3CBE-C962-EE4C-8554-B7097484656F}"/>
                  </a:ext>
                </a:extLst>
              </p:cNvPr>
              <p:cNvSpPr>
                <a:spLocks noGrp="1"/>
              </p:cNvSpPr>
              <p:nvPr>
                <p:ph type="title"/>
              </p:nvPr>
            </p:nvSpPr>
            <p:spPr/>
            <p:txBody>
              <a:bodyPr/>
              <a:lstStyle/>
              <a:p>
                <a:r>
                  <a:rPr lang="en-US" dirty="0"/>
                  <a:t>Type I error and </a:t>
                </a:r>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endParaRPr lang="en-US" dirty="0"/>
              </a:p>
            </p:txBody>
          </p:sp>
        </mc:Choice>
        <mc:Fallback xmlns="">
          <p:sp>
            <p:nvSpPr>
              <p:cNvPr id="2" name="Title 1">
                <a:extLst>
                  <a:ext uri="{FF2B5EF4-FFF2-40B4-BE49-F238E27FC236}">
                    <a16:creationId xmlns:a16="http://schemas.microsoft.com/office/drawing/2014/main" id="{40BB3CBE-C962-EE4C-8554-B7097484656F}"/>
                  </a:ext>
                </a:extLst>
              </p:cNvPr>
              <p:cNvSpPr>
                <a:spLocks noGrp="1" noRot="1" noChangeAspect="1" noMove="1" noResize="1" noEditPoints="1" noAdjustHandles="1" noChangeArrowheads="1" noChangeShapeType="1" noTextEdit="1"/>
              </p:cNvSpPr>
              <p:nvPr>
                <p:ph type="title"/>
              </p:nvPr>
            </p:nvSpPr>
            <p:spPr>
              <a:blipFill>
                <a:blip r:embed="rId2"/>
                <a:stretch>
                  <a:fillRect l="-20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5703E0D-F295-D84E-A89D-D980F1F05EB1}"/>
                  </a:ext>
                </a:extLst>
              </p:cNvPr>
              <p:cNvSpPr>
                <a:spLocks noGrp="1"/>
              </p:cNvSpPr>
              <p:nvPr>
                <p:ph type="body" idx="1"/>
              </p:nvPr>
            </p:nvSpPr>
            <p:spPr/>
            <p:txBody>
              <a:bodyPr/>
              <a:lstStyle/>
              <a:p>
                <a:r>
                  <a:rPr lang="en-US" dirty="0"/>
                  <a:t>It is possible to reject the null hypothesis when it is actually true. Obviously, you do not want this to happen.</a:t>
                </a:r>
              </a:p>
              <a:p>
                <a:endParaRPr lang="en-US" dirty="0"/>
              </a:p>
              <a:p>
                <a:r>
                  <a:rPr lang="en-US" dirty="0"/>
                  <a:t>The maximum probability of rejecting the null hypothesis when it is true that the researcher is willing to risk is called the significance level of the test, denoted by </a:t>
                </a:r>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r>
                  <a:rPr lang="en-US" dirty="0"/>
                  <a:t>.</a:t>
                </a:r>
              </a:p>
              <a:p>
                <a:endParaRPr lang="en-US" dirty="0"/>
              </a:p>
              <a:p>
                <a:r>
                  <a:rPr lang="en-US" dirty="0"/>
                  <a:t>Historically the value 0.05 has most commonly been used for </a:t>
                </a:r>
                <a14:m>
                  <m:oMath xmlns:m="http://schemas.openxmlformats.org/officeDocument/2006/math">
                    <m:r>
                      <a:rPr lang="en-US" i="1">
                        <a:latin typeface="Cambria Math" panose="02040503050406030204" pitchFamily="18" charset="0"/>
                        <a:ea typeface="Cambria Math" panose="02040503050406030204" pitchFamily="18" charset="0"/>
                      </a:rPr>
                      <m:t>𝛼</m:t>
                    </m:r>
                  </m:oMath>
                </a14:m>
                <a:r>
                  <a:rPr lang="en-US" dirty="0"/>
                  <a:t>.</a:t>
                </a:r>
              </a:p>
              <a:p>
                <a:endParaRPr lang="en-US" dirty="0"/>
              </a:p>
            </p:txBody>
          </p:sp>
        </mc:Choice>
        <mc:Fallback xmlns="">
          <p:sp>
            <p:nvSpPr>
              <p:cNvPr id="3" name="Text Placeholder 2">
                <a:extLst>
                  <a:ext uri="{FF2B5EF4-FFF2-40B4-BE49-F238E27FC236}">
                    <a16:creationId xmlns:a16="http://schemas.microsoft.com/office/drawing/2014/main" id="{E5703E0D-F295-D84E-A89D-D980F1F05EB1}"/>
                  </a:ext>
                </a:extLst>
              </p:cNvPr>
              <p:cNvSpPr>
                <a:spLocks noGrp="1" noRot="1" noChangeAspect="1" noMove="1" noResize="1" noEditPoints="1" noAdjustHandles="1" noChangeArrowheads="1" noChangeShapeType="1" noTextEdit="1"/>
              </p:cNvSpPr>
              <p:nvPr>
                <p:ph type="body" idx="1"/>
              </p:nvPr>
            </p:nvSpPr>
            <p:spPr>
              <a:blipFill>
                <a:blip r:embed="rId3"/>
                <a:stretch>
                  <a:fillRect r="-579"/>
                </a:stretch>
              </a:blipFill>
            </p:spPr>
            <p:txBody>
              <a:bodyPr/>
              <a:lstStyle/>
              <a:p>
                <a:r>
                  <a:rPr lang="en-US">
                    <a:noFill/>
                  </a:rPr>
                  <a:t> </a:t>
                </a:r>
              </a:p>
            </p:txBody>
          </p:sp>
        </mc:Fallback>
      </mc:AlternateContent>
    </p:spTree>
    <p:extLst>
      <p:ext uri="{BB962C8B-B14F-4D97-AF65-F5344CB8AC3E}">
        <p14:creationId xmlns:p14="http://schemas.microsoft.com/office/powerpoint/2010/main" val="3453551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0BB3CBE-C962-EE4C-8554-B7097484656F}"/>
                  </a:ext>
                </a:extLst>
              </p:cNvPr>
              <p:cNvSpPr>
                <a:spLocks noGrp="1"/>
              </p:cNvSpPr>
              <p:nvPr>
                <p:ph type="title"/>
              </p:nvPr>
            </p:nvSpPr>
            <p:spPr/>
            <p:txBody>
              <a:bodyPr/>
              <a:lstStyle/>
              <a:p>
                <a:r>
                  <a:rPr lang="en-US" dirty="0"/>
                  <a:t>Type I error and </a:t>
                </a:r>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endParaRPr lang="en-US" dirty="0"/>
              </a:p>
            </p:txBody>
          </p:sp>
        </mc:Choice>
        <mc:Fallback xmlns="">
          <p:sp>
            <p:nvSpPr>
              <p:cNvPr id="2" name="Title 1">
                <a:extLst>
                  <a:ext uri="{FF2B5EF4-FFF2-40B4-BE49-F238E27FC236}">
                    <a16:creationId xmlns:a16="http://schemas.microsoft.com/office/drawing/2014/main" id="{40BB3CBE-C962-EE4C-8554-B7097484656F}"/>
                  </a:ext>
                </a:extLst>
              </p:cNvPr>
              <p:cNvSpPr>
                <a:spLocks noGrp="1" noRot="1" noChangeAspect="1" noMove="1" noResize="1" noEditPoints="1" noAdjustHandles="1" noChangeArrowheads="1" noChangeShapeType="1" noTextEdit="1"/>
              </p:cNvSpPr>
              <p:nvPr>
                <p:ph type="title"/>
              </p:nvPr>
            </p:nvSpPr>
            <p:spPr>
              <a:blipFill>
                <a:blip r:embed="rId2"/>
                <a:stretch>
                  <a:fillRect l="-2026"/>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D03A5517-A7EB-5B4A-B9AA-9599F833F3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5980" y="1878544"/>
            <a:ext cx="4874592" cy="4874592"/>
          </a:xfrm>
          <a:prstGeom prst="rect">
            <a:avLst/>
          </a:prstGeom>
        </p:spPr>
      </p:pic>
      <p:sp>
        <p:nvSpPr>
          <p:cNvPr id="8" name="Text Placeholder 2">
            <a:extLst>
              <a:ext uri="{FF2B5EF4-FFF2-40B4-BE49-F238E27FC236}">
                <a16:creationId xmlns:a16="http://schemas.microsoft.com/office/drawing/2014/main" id="{CE1E2535-C117-D14F-9793-CE95EE889725}"/>
              </a:ext>
            </a:extLst>
          </p:cNvPr>
          <p:cNvSpPr>
            <a:spLocks noGrp="1"/>
          </p:cNvSpPr>
          <p:nvPr>
            <p:ph type="body" idx="1"/>
          </p:nvPr>
        </p:nvSpPr>
        <p:spPr>
          <a:xfrm>
            <a:off x="5671931" y="2028472"/>
            <a:ext cx="3789570" cy="4834820"/>
          </a:xfrm>
        </p:spPr>
        <p:txBody>
          <a:bodyPr/>
          <a:lstStyle/>
          <a:p>
            <a:pPr marL="82550" indent="0">
              <a:buNone/>
            </a:pPr>
            <a:r>
              <a:rPr lang="en-US" dirty="0"/>
              <a:t>In the hypothesis tests we've discussed, we reject the null when the data are not particularly likely.</a:t>
            </a:r>
          </a:p>
          <a:p>
            <a:pPr marL="82550" indent="0">
              <a:buNone/>
            </a:pPr>
            <a:endParaRPr lang="en-US" dirty="0"/>
          </a:p>
          <a:p>
            <a:pPr marL="82550" indent="0">
              <a:buNone/>
            </a:pPr>
            <a:r>
              <a:rPr lang="en-US" dirty="0"/>
              <a:t>That does not mean that the observed data are impossible if the null is true  – but we will reject the null for rare events even if it is true.</a:t>
            </a:r>
          </a:p>
        </p:txBody>
      </p:sp>
    </p:spTree>
    <p:extLst>
      <p:ext uri="{BB962C8B-B14F-4D97-AF65-F5344CB8AC3E}">
        <p14:creationId xmlns:p14="http://schemas.microsoft.com/office/powerpoint/2010/main" val="1770633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6A8DCBC-2321-8545-B446-291D2E4C2F42}"/>
                  </a:ext>
                </a:extLst>
              </p:cNvPr>
              <p:cNvSpPr>
                <a:spLocks noGrp="1"/>
              </p:cNvSpPr>
              <p:nvPr>
                <p:ph type="title"/>
              </p:nvPr>
            </p:nvSpPr>
            <p:spPr/>
            <p:txBody>
              <a:bodyPr/>
              <a:lstStyle/>
              <a:p>
                <a:r>
                  <a:rPr lang="en-US" dirty="0"/>
                  <a:t>Type II error and </a:t>
                </a:r>
                <a14:m>
                  <m:oMath xmlns:m="http://schemas.openxmlformats.org/officeDocument/2006/math">
                    <m:r>
                      <a:rPr lang="en-US" i="1" smtClean="0">
                        <a:latin typeface="Cambria Math" panose="02040503050406030204" pitchFamily="18" charset="0"/>
                        <a:ea typeface="Cambria Math" panose="02040503050406030204" pitchFamily="18" charset="0"/>
                      </a:rPr>
                      <m:t>𝛽</m:t>
                    </m:r>
                  </m:oMath>
                </a14:m>
                <a:endParaRPr lang="en-US" dirty="0"/>
              </a:p>
            </p:txBody>
          </p:sp>
        </mc:Choice>
        <mc:Fallback xmlns="">
          <p:sp>
            <p:nvSpPr>
              <p:cNvPr id="2" name="Title 1">
                <a:extLst>
                  <a:ext uri="{FF2B5EF4-FFF2-40B4-BE49-F238E27FC236}">
                    <a16:creationId xmlns:a16="http://schemas.microsoft.com/office/drawing/2014/main" id="{E6A8DCBC-2321-8545-B446-291D2E4C2F42}"/>
                  </a:ext>
                </a:extLst>
              </p:cNvPr>
              <p:cNvSpPr>
                <a:spLocks noGrp="1" noRot="1" noChangeAspect="1" noMove="1" noResize="1" noEditPoints="1" noAdjustHandles="1" noChangeArrowheads="1" noChangeShapeType="1" noTextEdit="1"/>
              </p:cNvSpPr>
              <p:nvPr>
                <p:ph type="title"/>
              </p:nvPr>
            </p:nvSpPr>
            <p:spPr>
              <a:blipFill>
                <a:blip r:embed="rId2"/>
                <a:stretch>
                  <a:fillRect l="-20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7C29196-B588-9A4C-8509-7F8B36C4240C}"/>
                  </a:ext>
                </a:extLst>
              </p:cNvPr>
              <p:cNvSpPr>
                <a:spLocks noGrp="1"/>
              </p:cNvSpPr>
              <p:nvPr>
                <p:ph type="body" idx="1"/>
              </p:nvPr>
            </p:nvSpPr>
            <p:spPr/>
            <p:txBody>
              <a:bodyPr/>
              <a:lstStyle/>
              <a:p>
                <a:r>
                  <a:rPr lang="en-US" dirty="0"/>
                  <a:t>It is also of course possible to fail to reject the null hypothesis when it is actually false. Obviously, you do not want this to happen either.</a:t>
                </a:r>
              </a:p>
              <a:p>
                <a:endParaRPr lang="en-US" dirty="0"/>
              </a:p>
              <a:p>
                <a:r>
                  <a:rPr lang="en-US" dirty="0"/>
                  <a:t>The maximum probability of failing to reject the null hypothesis when it is false that the researcher is willing to risk is called </a:t>
                </a:r>
                <a14:m>
                  <m:oMath xmlns:m="http://schemas.openxmlformats.org/officeDocument/2006/math">
                    <m:r>
                      <a:rPr lang="en-US" i="1" smtClean="0">
                        <a:latin typeface="Cambria Math" panose="02040503050406030204" pitchFamily="18" charset="0"/>
                        <a:ea typeface="Cambria Math" panose="02040503050406030204" pitchFamily="18" charset="0"/>
                      </a:rPr>
                      <m:t>𝛽</m:t>
                    </m:r>
                  </m:oMath>
                </a14:m>
                <a:r>
                  <a:rPr lang="en-US" dirty="0"/>
                  <a:t>.</a:t>
                </a:r>
              </a:p>
              <a:p>
                <a:endParaRPr lang="en-US" dirty="0"/>
              </a:p>
              <a:p>
                <a:r>
                  <a:rPr lang="en-US" dirty="0"/>
                  <a:t>We often do not discuss </a:t>
                </a:r>
                <a14:m>
                  <m:oMath xmlns:m="http://schemas.openxmlformats.org/officeDocument/2006/math">
                    <m:r>
                      <a:rPr lang="en-US" i="1">
                        <a:latin typeface="Cambria Math" panose="02040503050406030204" pitchFamily="18" charset="0"/>
                        <a:ea typeface="Cambria Math" panose="02040503050406030204" pitchFamily="18" charset="0"/>
                      </a:rPr>
                      <m:t>𝛽</m:t>
                    </m:r>
                    <m:r>
                      <a:rPr lang="en-US" i="1">
                        <a:latin typeface="Cambria Math" panose="02040503050406030204" pitchFamily="18" charset="0"/>
                        <a:ea typeface="Cambria Math" panose="02040503050406030204" pitchFamily="18" charset="0"/>
                      </a:rPr>
                      <m:t> </m:t>
                    </m:r>
                  </m:oMath>
                </a14:m>
                <a:r>
                  <a:rPr lang="en-US" dirty="0"/>
                  <a:t>directly, instead we talk about power, which is the probability of rejecting the null hypothesis when it is false.</a:t>
                </a:r>
              </a:p>
              <a:p>
                <a:pPr marL="82550"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𝑓𝑎𝑖𝑙</m:t>
                          </m:r>
                          <m:r>
                            <a:rPr lang="en-US" b="0" i="1" smtClean="0">
                              <a:latin typeface="Cambria Math" panose="02040503050406030204" pitchFamily="18" charset="0"/>
                            </a:rPr>
                            <m:t> </m:t>
                          </m:r>
                          <m:r>
                            <a:rPr lang="en-US" b="0" i="1" smtClean="0">
                              <a:latin typeface="Cambria Math" panose="02040503050406030204" pitchFamily="18" charset="0"/>
                            </a:rPr>
                            <m:t>𝑡𝑜</m:t>
                          </m:r>
                          <m:r>
                            <a:rPr lang="en-US" b="0" i="1" smtClean="0">
                              <a:latin typeface="Cambria Math" panose="02040503050406030204" pitchFamily="18" charset="0"/>
                            </a:rPr>
                            <m:t> </m:t>
                          </m:r>
                          <m:r>
                            <a:rPr lang="en-US" b="0" i="1" smtClean="0">
                              <a:latin typeface="Cambria Math" panose="02040503050406030204" pitchFamily="18" charset="0"/>
                            </a:rPr>
                            <m:t>𝑟𝑒𝑗𝑒𝑐𝑡</m:t>
                          </m:r>
                          <m:r>
                            <a:rPr lang="en-US" b="0" i="1" smtClean="0">
                              <a:latin typeface="Cambria Math" panose="02040503050406030204" pitchFamily="18" charset="0"/>
                            </a:rPr>
                            <m:t> </m:t>
                          </m:r>
                          <m:r>
                            <a:rPr lang="en-US" b="0" i="1" smtClean="0">
                              <a:latin typeface="Cambria Math" panose="02040503050406030204" pitchFamily="18" charset="0"/>
                            </a:rPr>
                            <m:t>𝑛𝑢𝑙𝑙</m:t>
                          </m:r>
                        </m:e>
                        <m:e>
                          <m:r>
                            <a:rPr lang="en-US" b="0" i="1" smtClean="0">
                              <a:latin typeface="Cambria Math" panose="02040503050406030204" pitchFamily="18" charset="0"/>
                            </a:rPr>
                            <m:t>𝑓𝑎𝑙𝑠𝑒</m:t>
                          </m:r>
                          <m:r>
                            <a:rPr lang="en-US" b="0" i="1" smtClean="0">
                              <a:latin typeface="Cambria Math" panose="02040503050406030204" pitchFamily="18" charset="0"/>
                            </a:rPr>
                            <m:t> </m:t>
                          </m:r>
                          <m:r>
                            <a:rPr lang="en-US" b="0" i="1" smtClean="0">
                              <a:latin typeface="Cambria Math" panose="02040503050406030204" pitchFamily="18" charset="0"/>
                            </a:rPr>
                            <m:t>𝑛𝑢𝑙𝑙</m:t>
                          </m:r>
                        </m:e>
                      </m:d>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𝛽</m:t>
                      </m:r>
                    </m:oMath>
                  </m:oMathPara>
                </a14:m>
                <a:endParaRPr lang="en-US" b="0" dirty="0">
                  <a:ea typeface="Cambria Math" panose="02040503050406030204" pitchFamily="18" charset="0"/>
                </a:endParaRPr>
              </a:p>
              <a:p>
                <a:pPr marL="82550" indent="0" algn="ctr">
                  <a:buNone/>
                </a:pPr>
                <a:endParaRPr lang="en-US" b="0" dirty="0">
                  <a:ea typeface="Cambria Math" panose="02040503050406030204" pitchFamily="18" charset="0"/>
                </a:endParaRPr>
              </a:p>
              <a:p>
                <a:pPr marL="82550" indent="0" algn="ctr">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𝑟𝑒𝑗𝑒𝑐𝑡</m:t>
                          </m:r>
                          <m:r>
                            <a:rPr lang="en-US" i="1">
                              <a:latin typeface="Cambria Math" panose="02040503050406030204" pitchFamily="18" charset="0"/>
                            </a:rPr>
                            <m:t> </m:t>
                          </m:r>
                          <m:r>
                            <a:rPr lang="en-US" i="1">
                              <a:latin typeface="Cambria Math" panose="02040503050406030204" pitchFamily="18" charset="0"/>
                            </a:rPr>
                            <m:t>𝑛𝑢𝑙𝑙</m:t>
                          </m:r>
                        </m:e>
                        <m:e>
                          <m:r>
                            <a:rPr lang="en-US" i="1">
                              <a:latin typeface="Cambria Math" panose="02040503050406030204" pitchFamily="18" charset="0"/>
                            </a:rPr>
                            <m:t>𝑓𝑎𝑙𝑠𝑒</m:t>
                          </m:r>
                          <m:r>
                            <a:rPr lang="en-US" i="1">
                              <a:latin typeface="Cambria Math" panose="02040503050406030204" pitchFamily="18" charset="0"/>
                            </a:rPr>
                            <m:t> </m:t>
                          </m:r>
                          <m:r>
                            <a:rPr lang="en-US" i="1">
                              <a:latin typeface="Cambria Math" panose="02040503050406030204" pitchFamily="18" charset="0"/>
                            </a:rPr>
                            <m:t>𝑛𝑢𝑙𝑙</m:t>
                          </m:r>
                        </m:e>
                      </m:d>
                      <m:r>
                        <a:rPr lang="en-US" i="1">
                          <a:latin typeface="Cambria Math" panose="02040503050406030204" pitchFamily="18" charset="0"/>
                        </a:rPr>
                        <m:t>=</m:t>
                      </m:r>
                      <m:r>
                        <a:rPr lang="en-US" b="0" i="1" smtClean="0">
                          <a:latin typeface="Cambria Math" panose="02040503050406030204" pitchFamily="18" charset="0"/>
                        </a:rPr>
                        <m:t>1−</m:t>
                      </m:r>
                      <m:r>
                        <a:rPr lang="en-US" i="1">
                          <a:latin typeface="Cambria Math" panose="02040503050406030204" pitchFamily="18" charset="0"/>
                          <a:ea typeface="Cambria Math" panose="02040503050406030204" pitchFamily="18" charset="0"/>
                        </a:rPr>
                        <m:t>𝛽</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𝑝𝑜𝑤𝑒𝑟</m:t>
                      </m:r>
                    </m:oMath>
                  </m:oMathPara>
                </a14:m>
                <a:endParaRPr lang="en-US" dirty="0">
                  <a:ea typeface="Cambria Math" panose="02040503050406030204" pitchFamily="18" charset="0"/>
                </a:endParaRPr>
              </a:p>
              <a:p>
                <a:pPr marL="82550" indent="0" algn="ctr">
                  <a:buNone/>
                </a:pPr>
                <a:endParaRPr lang="en-US" dirty="0"/>
              </a:p>
              <a:p>
                <a:pPr marL="82550" indent="0">
                  <a:buNone/>
                </a:pPr>
                <a:endParaRPr lang="en-US" dirty="0"/>
              </a:p>
            </p:txBody>
          </p:sp>
        </mc:Choice>
        <mc:Fallback xmlns="">
          <p:sp>
            <p:nvSpPr>
              <p:cNvPr id="3" name="Text Placeholder 2">
                <a:extLst>
                  <a:ext uri="{FF2B5EF4-FFF2-40B4-BE49-F238E27FC236}">
                    <a16:creationId xmlns:a16="http://schemas.microsoft.com/office/drawing/2014/main" id="{E7C29196-B588-9A4C-8509-7F8B36C4240C}"/>
                  </a:ext>
                </a:extLst>
              </p:cNvPr>
              <p:cNvSpPr>
                <a:spLocks noGrp="1" noRot="1" noChangeAspect="1" noMove="1" noResize="1" noEditPoints="1" noAdjustHandles="1" noChangeArrowheads="1" noChangeShapeType="1" noTextEdit="1"/>
              </p:cNvSpPr>
              <p:nvPr>
                <p:ph type="body" idx="1"/>
              </p:nvPr>
            </p:nvSpPr>
            <p:spPr>
              <a:blipFill>
                <a:blip r:embed="rId3"/>
                <a:stretch>
                  <a:fillRect r="-868"/>
                </a:stretch>
              </a:blipFill>
            </p:spPr>
            <p:txBody>
              <a:bodyPr/>
              <a:lstStyle/>
              <a:p>
                <a:r>
                  <a:rPr lang="en-US">
                    <a:noFill/>
                  </a:rPr>
                  <a:t> </a:t>
                </a:r>
              </a:p>
            </p:txBody>
          </p:sp>
        </mc:Fallback>
      </mc:AlternateContent>
    </p:spTree>
    <p:extLst>
      <p:ext uri="{BB962C8B-B14F-4D97-AF65-F5344CB8AC3E}">
        <p14:creationId xmlns:p14="http://schemas.microsoft.com/office/powerpoint/2010/main" val="2207148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errors in hypothesis tests</a:t>
            </a:r>
            <a:endParaRPr dirty="0"/>
          </a:p>
        </p:txBody>
      </p:sp>
      <p:graphicFrame>
        <p:nvGraphicFramePr>
          <p:cNvPr id="5" name="Table 4">
            <a:extLst>
              <a:ext uri="{FF2B5EF4-FFF2-40B4-BE49-F238E27FC236}">
                <a16:creationId xmlns:a16="http://schemas.microsoft.com/office/drawing/2014/main" id="{0413892A-561E-EB4B-A3BA-749101E9E1CE}"/>
              </a:ext>
            </a:extLst>
          </p:cNvPr>
          <p:cNvGraphicFramePr>
            <a:graphicFrameLocks noGrp="1"/>
          </p:cNvGraphicFramePr>
          <p:nvPr>
            <p:extLst>
              <p:ext uri="{D42A27DB-BD31-4B8C-83A1-F6EECF244321}">
                <p14:modId xmlns:p14="http://schemas.microsoft.com/office/powerpoint/2010/main" val="2549057475"/>
              </p:ext>
            </p:extLst>
          </p:nvPr>
        </p:nvGraphicFramePr>
        <p:xfrm>
          <a:off x="698500" y="1178612"/>
          <a:ext cx="8763000" cy="4893896"/>
        </p:xfrm>
        <a:graphic>
          <a:graphicData uri="http://schemas.openxmlformats.org/drawingml/2006/table">
            <a:tbl>
              <a:tblPr firstRow="1" bandRow="1">
                <a:tableStyleId>{D9591F34-6BE0-48BB-932A-1E305F9E1863}</a:tableStyleId>
              </a:tblPr>
              <a:tblGrid>
                <a:gridCol w="2190750">
                  <a:extLst>
                    <a:ext uri="{9D8B030D-6E8A-4147-A177-3AD203B41FA5}">
                      <a16:colId xmlns:a16="http://schemas.microsoft.com/office/drawing/2014/main" val="3424747161"/>
                    </a:ext>
                  </a:extLst>
                </a:gridCol>
                <a:gridCol w="2190750">
                  <a:extLst>
                    <a:ext uri="{9D8B030D-6E8A-4147-A177-3AD203B41FA5}">
                      <a16:colId xmlns:a16="http://schemas.microsoft.com/office/drawing/2014/main" val="2105424254"/>
                    </a:ext>
                  </a:extLst>
                </a:gridCol>
                <a:gridCol w="2190750">
                  <a:extLst>
                    <a:ext uri="{9D8B030D-6E8A-4147-A177-3AD203B41FA5}">
                      <a16:colId xmlns:a16="http://schemas.microsoft.com/office/drawing/2014/main" val="1824127784"/>
                    </a:ext>
                  </a:extLst>
                </a:gridCol>
                <a:gridCol w="2190750">
                  <a:extLst>
                    <a:ext uri="{9D8B030D-6E8A-4147-A177-3AD203B41FA5}">
                      <a16:colId xmlns:a16="http://schemas.microsoft.com/office/drawing/2014/main" val="660377153"/>
                    </a:ext>
                  </a:extLst>
                </a:gridCol>
              </a:tblGrid>
              <a:tr h="1223474">
                <a:tc>
                  <a:txBody>
                    <a:bodyPr/>
                    <a:lstStyle/>
                    <a:p>
                      <a:pPr algn="ctr"/>
                      <a:endParaRPr lang="en-US" sz="2800" b="1" dirty="0"/>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US" sz="2800" b="1" dirty="0"/>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2">
                  <a:txBody>
                    <a:bodyPr/>
                    <a:lstStyle/>
                    <a:p>
                      <a:pPr algn="ctr"/>
                      <a:r>
                        <a:rPr lang="en-US" sz="2800" b="1" i="1" dirty="0"/>
                        <a:t>H</a:t>
                      </a:r>
                      <a:r>
                        <a:rPr lang="en-US" sz="2800" b="1" i="1" baseline="-25000" dirty="0"/>
                        <a:t>0</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hMerge="1">
                  <a:txBody>
                    <a:bodyPr/>
                    <a:lstStyle/>
                    <a:p>
                      <a:endParaRPr lang="en-US" sz="2800" b="1" dirty="0"/>
                    </a:p>
                  </a:txBody>
                  <a:tcPr/>
                </a:tc>
                <a:extLst>
                  <a:ext uri="{0D108BD9-81ED-4DB2-BD59-A6C34878D82A}">
                    <a16:rowId xmlns:a16="http://schemas.microsoft.com/office/drawing/2014/main" val="1956272601"/>
                  </a:ext>
                </a:extLst>
              </a:tr>
              <a:tr h="1223474">
                <a:tc>
                  <a:txBody>
                    <a:bodyPr/>
                    <a:lstStyle/>
                    <a:p>
                      <a:pPr algn="ctr"/>
                      <a:endParaRPr lang="en-US" sz="2800" b="1" dirty="0"/>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US" sz="2800" b="1" dirty="0"/>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sz="2800" b="1" dirty="0"/>
                        <a:t>False</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dirty="0"/>
                        <a:t>True</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6839805"/>
                  </a:ext>
                </a:extLst>
              </a:tr>
              <a:tr h="1223474">
                <a:tc rowSpan="2">
                  <a:txBody>
                    <a:bodyPr/>
                    <a:lstStyle/>
                    <a:p>
                      <a:pPr algn="ctr"/>
                      <a:r>
                        <a:rPr lang="en-US" sz="2800" b="1" i="1" dirty="0"/>
                        <a:t>Decision</a:t>
                      </a:r>
                    </a:p>
                  </a:txBody>
                  <a:tcPr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sz="2800" b="1" dirty="0"/>
                        <a:t>Reject</a:t>
                      </a:r>
                    </a:p>
                  </a:txBody>
                  <a:tcPr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sz="2800" b="1" dirty="0">
                          <a:solidFill>
                            <a:schemeClr val="accent6"/>
                          </a:solidFill>
                        </a:rPr>
                        <a:t>Correct</a:t>
                      </a:r>
                    </a:p>
                  </a:txBody>
                  <a:tcPr anchor="ctr">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sz="2800" b="1" dirty="0">
                          <a:solidFill>
                            <a:schemeClr val="accent4"/>
                          </a:solidFill>
                        </a:rPr>
                        <a:t>Type I</a:t>
                      </a:r>
                    </a:p>
                  </a:txBody>
                  <a:tcPr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223325383"/>
                  </a:ext>
                </a:extLst>
              </a:tr>
              <a:tr h="1223474">
                <a:tc vMerge="1">
                  <a:txBody>
                    <a:bodyPr/>
                    <a:lstStyle/>
                    <a:p>
                      <a:endParaRPr lang="en-US" sz="2800" b="1" dirty="0"/>
                    </a:p>
                  </a:txBody>
                  <a:tcPr/>
                </a:tc>
                <a:tc>
                  <a:txBody>
                    <a:bodyPr/>
                    <a:lstStyle/>
                    <a:p>
                      <a:pPr algn="ctr"/>
                      <a:r>
                        <a:rPr lang="en-US" sz="2800" b="1" dirty="0"/>
                        <a:t>Fail to reject</a:t>
                      </a:r>
                    </a:p>
                  </a:txBody>
                  <a:tcPr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sz="2800" b="1" dirty="0">
                          <a:solidFill>
                            <a:schemeClr val="accent2"/>
                          </a:solidFill>
                        </a:rPr>
                        <a:t>Type II</a:t>
                      </a:r>
                    </a:p>
                  </a:txBody>
                  <a:tcPr anchor="ctr">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dirty="0">
                          <a:solidFill>
                            <a:schemeClr val="accent6"/>
                          </a:solidFill>
                        </a:rPr>
                        <a:t>Correct</a:t>
                      </a:r>
                    </a:p>
                  </a:txBody>
                  <a:tcPr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3966022"/>
                  </a:ext>
                </a:extLst>
              </a:tr>
            </a:tbl>
          </a:graphicData>
        </a:graphic>
      </p:graphicFrame>
    </p:spTree>
    <p:extLst>
      <p:ext uri="{BB962C8B-B14F-4D97-AF65-F5344CB8AC3E}">
        <p14:creationId xmlns:p14="http://schemas.microsoft.com/office/powerpoint/2010/main" val="4058039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856C-C959-442B-A060-75CC7529B15A}"/>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641D1BE7-2BEA-A249-B0B1-8C2BE4799DFD}"/>
              </a:ext>
            </a:extLst>
          </p:cNvPr>
          <p:cNvSpPr>
            <a:spLocks noGrp="1"/>
          </p:cNvSpPr>
          <p:nvPr>
            <p:ph type="body" idx="1"/>
          </p:nvPr>
        </p:nvSpPr>
        <p:spPr/>
        <p:txBody>
          <a:bodyPr/>
          <a:lstStyle/>
          <a:p>
            <a:r>
              <a:rPr lang="en-US" dirty="0"/>
              <a:t>Types of errors</a:t>
            </a:r>
          </a:p>
          <a:p>
            <a:r>
              <a:rPr lang="en-US" dirty="0"/>
              <a:t>Power</a:t>
            </a:r>
          </a:p>
          <a:p>
            <a:r>
              <a:rPr lang="en-US" dirty="0"/>
              <a:t>A worked example in R and an alternate example</a:t>
            </a:r>
          </a:p>
          <a:p>
            <a:r>
              <a:rPr lang="en-US" dirty="0"/>
              <a:t>The role of simulation</a:t>
            </a:r>
          </a:p>
          <a:p>
            <a:r>
              <a:rPr lang="en-US" dirty="0"/>
              <a:t>Some biases resulting from systemically underpowered studies</a:t>
            </a:r>
          </a:p>
          <a:p>
            <a:r>
              <a:rPr lang="en-US" dirty="0"/>
              <a:t>Lab: closed-form and simulation-based power analysis</a:t>
            </a:r>
          </a:p>
        </p:txBody>
      </p:sp>
    </p:spTree>
    <p:extLst>
      <p:ext uri="{BB962C8B-B14F-4D97-AF65-F5344CB8AC3E}">
        <p14:creationId xmlns:p14="http://schemas.microsoft.com/office/powerpoint/2010/main" val="3941915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8DCBC-2321-8545-B446-291D2E4C2F42}"/>
              </a:ext>
            </a:extLst>
          </p:cNvPr>
          <p:cNvSpPr>
            <a:spLocks noGrp="1"/>
          </p:cNvSpPr>
          <p:nvPr>
            <p:ph type="title"/>
          </p:nvPr>
        </p:nvSpPr>
        <p:spPr/>
        <p:txBody>
          <a:bodyPr/>
          <a:lstStyle/>
          <a:p>
            <a:r>
              <a:rPr lang="en-US" dirty="0"/>
              <a:t>Power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7C29196-B588-9A4C-8509-7F8B36C4240C}"/>
                  </a:ext>
                </a:extLst>
              </p:cNvPr>
              <p:cNvSpPr>
                <a:spLocks noGrp="1"/>
              </p:cNvSpPr>
              <p:nvPr>
                <p:ph type="body" idx="1"/>
              </p:nvPr>
            </p:nvSpPr>
            <p:spPr/>
            <p:txBody>
              <a:bodyPr/>
              <a:lstStyle/>
              <a:p>
                <a:r>
                  <a:rPr lang="en-US" dirty="0"/>
                  <a:t>Ideally, a hypothesis test should reject a null hypothesis when it is false. The probability that the test detects a false null hypothesis is called the power of the test.</a:t>
                </a:r>
              </a:p>
              <a:p>
                <a:endParaRPr lang="en-US" dirty="0"/>
              </a:p>
              <a:p>
                <a:r>
                  <a:rPr lang="en-US" dirty="0"/>
                  <a:t>If the null hypothesis is false, there are two possible outcomes for the test:</a:t>
                </a:r>
              </a:p>
              <a:p>
                <a:pPr lvl="1"/>
                <a:r>
                  <a:rPr lang="en-US" dirty="0"/>
                  <a:t>Fail to reject (</a:t>
                </a:r>
                <a14:m>
                  <m:oMath xmlns:m="http://schemas.openxmlformats.org/officeDocument/2006/math">
                    <m:r>
                      <a:rPr lang="en-US" i="1">
                        <a:latin typeface="Cambria Math" panose="02040503050406030204" pitchFamily="18" charset="0"/>
                        <a:ea typeface="Cambria Math" panose="02040503050406030204" pitchFamily="18" charset="0"/>
                      </a:rPr>
                      <m:t>𝛽</m:t>
                    </m:r>
                  </m:oMath>
                </a14:m>
                <a:r>
                  <a:rPr lang="en-US" dirty="0"/>
                  <a:t>)</a:t>
                </a:r>
              </a:p>
              <a:p>
                <a:pPr lvl="1"/>
                <a:r>
                  <a:rPr lang="en-US" dirty="0"/>
                  <a:t>Reject</a:t>
                </a:r>
              </a:p>
              <a:p>
                <a:pPr lvl="1"/>
                <a:endParaRPr lang="en-US" dirty="0"/>
              </a:p>
              <a:p>
                <a:r>
                  <a:rPr lang="en-US" dirty="0"/>
                  <a:t>These two comprise a "sure proposition." What is p(Reject)?</a:t>
                </a:r>
              </a:p>
              <a:p>
                <a:pPr lvl="1"/>
                <a:endParaRPr lang="en-US" dirty="0"/>
              </a:p>
              <a:p>
                <a:endParaRPr lang="en-US" dirty="0"/>
              </a:p>
            </p:txBody>
          </p:sp>
        </mc:Choice>
        <mc:Fallback xmlns="">
          <p:sp>
            <p:nvSpPr>
              <p:cNvPr id="3" name="Text Placeholder 2">
                <a:extLst>
                  <a:ext uri="{FF2B5EF4-FFF2-40B4-BE49-F238E27FC236}">
                    <a16:creationId xmlns:a16="http://schemas.microsoft.com/office/drawing/2014/main" id="{E7C29196-B588-9A4C-8509-7F8B36C4240C}"/>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1604795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10664</TotalTime>
  <Words>2426</Words>
  <Application>Microsoft Macintosh PowerPoint</Application>
  <PresentationFormat>Custom</PresentationFormat>
  <Paragraphs>249</Paragraphs>
  <Slides>39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Inconsolata Condensed</vt:lpstr>
      <vt:lpstr>Calibri</vt:lpstr>
      <vt:lpstr>Cambria Math</vt:lpstr>
      <vt:lpstr>Arial</vt:lpstr>
      <vt:lpstr>Office Theme</vt:lpstr>
      <vt:lpstr>BMI 585: Power Analysis and Sample Size</vt:lpstr>
      <vt:lpstr>Outline</vt:lpstr>
      <vt:lpstr>Statistical power</vt:lpstr>
      <vt:lpstr>Type I error and α</vt:lpstr>
      <vt:lpstr>Type I error and α</vt:lpstr>
      <vt:lpstr>Type II error and β</vt:lpstr>
      <vt:lpstr>Types of errors in hypothesis tests</vt:lpstr>
      <vt:lpstr>Outline</vt:lpstr>
      <vt:lpstr>Power</vt:lpstr>
      <vt:lpstr>Power</vt:lpstr>
      <vt:lpstr>Power</vt:lpstr>
      <vt:lpstr>Power increases with sample size for a given effect size</vt:lpstr>
      <vt:lpstr>Resolvable effect size decreases with sample size for a given power</vt:lpstr>
      <vt:lpstr>Selecting sample size</vt:lpstr>
      <vt:lpstr>An example of minimal clinically-important difference in Parkinson's disease</vt:lpstr>
      <vt:lpstr>Reasons to minimize sample size</vt:lpstr>
      <vt:lpstr>The way power calculations work in statistical packages</vt:lpstr>
      <vt:lpstr>Outline</vt:lpstr>
      <vt:lpstr>A worked example</vt:lpstr>
      <vt:lpstr>A worked example</vt:lpstr>
      <vt:lpstr>A worked example</vt:lpstr>
      <vt:lpstr>A variant of the worked example</vt:lpstr>
      <vt:lpstr>A variant of the worked example</vt:lpstr>
      <vt:lpstr>The way power calculations work during study design</vt:lpstr>
      <vt:lpstr>Outline</vt:lpstr>
      <vt:lpstr>The limitations of preformulated power calculations</vt:lpstr>
      <vt:lpstr>The role of simulation</vt:lpstr>
      <vt:lpstr>Difficult cases in simulation</vt:lpstr>
      <vt:lpstr>Some consequences of inadequate power</vt:lpstr>
      <vt:lpstr>Inadequate power in basic science and clinical studies leads to publication bias</vt:lpstr>
      <vt:lpstr>PowerPoint Presentation</vt:lpstr>
      <vt:lpstr>The winner's curse and the Proteus phenomenon</vt:lpstr>
      <vt:lpstr>Most studies reporting statistically-significant results are far underpowered</vt:lpstr>
      <vt:lpstr>The winner's curse in economics – winners in competitive auctions overestimate worth</vt:lpstr>
      <vt:lpstr>The winner's curse and the Proteus phenomenon</vt:lpstr>
      <vt:lpstr>A winner's curse simulation</vt:lpstr>
      <vt:lpstr>Simulations suggest that publication bias causes biased effect size estimates</vt:lpstr>
      <vt:lpstr>Outline</vt:lpstr>
      <vt:lpstr>Excess significance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BMI 585: Biostatistics for Machine Learning</dc:title>
  <cp:lastModifiedBy>McKay, J Lucas</cp:lastModifiedBy>
  <cp:revision>551</cp:revision>
  <dcterms:modified xsi:type="dcterms:W3CDTF">2024-02-26T17:26:32Z</dcterms:modified>
</cp:coreProperties>
</file>