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60"/>
  </p:notesMasterIdLst>
  <p:sldIdLst>
    <p:sldId id="431" r:id="rId2"/>
    <p:sldId id="257" r:id="rId3"/>
    <p:sldId id="506" r:id="rId4"/>
    <p:sldId id="259" r:id="rId5"/>
    <p:sldId id="260" r:id="rId6"/>
    <p:sldId id="261" r:id="rId7"/>
    <p:sldId id="530" r:id="rId8"/>
    <p:sldId id="541" r:id="rId9"/>
    <p:sldId id="531" r:id="rId10"/>
    <p:sldId id="532" r:id="rId11"/>
    <p:sldId id="533" r:id="rId12"/>
    <p:sldId id="534" r:id="rId13"/>
    <p:sldId id="535" r:id="rId14"/>
    <p:sldId id="536" r:id="rId15"/>
    <p:sldId id="519" r:id="rId16"/>
    <p:sldId id="523" r:id="rId17"/>
    <p:sldId id="522" r:id="rId18"/>
    <p:sldId id="558" r:id="rId19"/>
    <p:sldId id="508" r:id="rId20"/>
    <p:sldId id="507" r:id="rId21"/>
    <p:sldId id="263" r:id="rId22"/>
    <p:sldId id="511" r:id="rId23"/>
    <p:sldId id="513" r:id="rId24"/>
    <p:sldId id="514" r:id="rId25"/>
    <p:sldId id="510" r:id="rId26"/>
    <p:sldId id="548" r:id="rId27"/>
    <p:sldId id="509" r:id="rId28"/>
    <p:sldId id="540" r:id="rId29"/>
    <p:sldId id="539" r:id="rId30"/>
    <p:sldId id="528" r:id="rId31"/>
    <p:sldId id="526" r:id="rId32"/>
    <p:sldId id="529" r:id="rId33"/>
    <p:sldId id="525" r:id="rId34"/>
    <p:sldId id="524" r:id="rId35"/>
    <p:sldId id="521" r:id="rId36"/>
    <p:sldId id="520" r:id="rId37"/>
    <p:sldId id="527" r:id="rId38"/>
    <p:sldId id="549" r:id="rId39"/>
    <p:sldId id="512" r:id="rId40"/>
    <p:sldId id="544" r:id="rId41"/>
    <p:sldId id="542" r:id="rId42"/>
    <p:sldId id="546" r:id="rId43"/>
    <p:sldId id="550" r:id="rId44"/>
    <p:sldId id="262" r:id="rId45"/>
    <p:sldId id="557" r:id="rId46"/>
    <p:sldId id="547" r:id="rId47"/>
    <p:sldId id="256" r:id="rId48"/>
    <p:sldId id="551" r:id="rId49"/>
    <p:sldId id="258" r:id="rId50"/>
    <p:sldId id="552" r:id="rId51"/>
    <p:sldId id="553" r:id="rId52"/>
    <p:sldId id="554" r:id="rId53"/>
    <p:sldId id="555" r:id="rId54"/>
    <p:sldId id="556" r:id="rId55"/>
    <p:sldId id="264" r:id="rId56"/>
    <p:sldId id="265" r:id="rId57"/>
    <p:sldId id="266" r:id="rId58"/>
    <p:sldId id="267" r:id="rId59"/>
  </p:sldIdLst>
  <p:sldSz cx="10160000" cy="7620000"/>
  <p:notesSz cx="7620000" cy="10160000"/>
  <p:embeddedFontLst>
    <p:embeddedFont>
      <p:font typeface="Courier" panose="02070309020205020404" pitchFamily="49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DB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591F34-6BE0-48BB-932A-1E305F9E1863}">
  <a:tblStyle styleId="{D9591F34-6BE0-48BB-932A-1E305F9E18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5" autoAdjust="0"/>
    <p:restoredTop sz="86458"/>
  </p:normalViewPr>
  <p:slideViewPr>
    <p:cSldViewPr snapToGrid="0" snapToObjects="1">
      <p:cViewPr varScale="1">
        <p:scale>
          <a:sx n="131" d="100"/>
          <a:sy n="131" d="100"/>
        </p:scale>
        <p:origin x="1936" y="192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4BB62-C4D7-4C4F-B7B6-C234EFEEB15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EA98715-ABA9-4876-ADF5-AEEE510397CA}">
      <dgm:prSet/>
      <dgm:spPr/>
      <dgm:t>
        <a:bodyPr/>
        <a:lstStyle/>
        <a:p>
          <a:r>
            <a:rPr lang="en-US"/>
            <a:t>One of the most useful features of R is the ability to query the documentation straight from the command line, e.g., ?lm.</a:t>
          </a:r>
        </a:p>
      </dgm:t>
    </dgm:pt>
    <dgm:pt modelId="{49229BC6-B15A-403A-B202-E37615EFD449}" type="parTrans" cxnId="{6D8369BA-5F78-4322-920B-0F3F7F1FFA63}">
      <dgm:prSet/>
      <dgm:spPr/>
      <dgm:t>
        <a:bodyPr/>
        <a:lstStyle/>
        <a:p>
          <a:endParaRPr lang="en-US"/>
        </a:p>
      </dgm:t>
    </dgm:pt>
    <dgm:pt modelId="{E8A908EB-81FC-44F5-9899-D1A8D5A41D92}" type="sibTrans" cxnId="{6D8369BA-5F78-4322-920B-0F3F7F1FFA63}">
      <dgm:prSet/>
      <dgm:spPr/>
      <dgm:t>
        <a:bodyPr/>
        <a:lstStyle/>
        <a:p>
          <a:endParaRPr lang="en-US"/>
        </a:p>
      </dgm:t>
    </dgm:pt>
    <dgm:pt modelId="{8CF390E8-4918-4FB5-9DE7-B060F82FA132}">
      <dgm:prSet/>
      <dgm:spPr/>
      <dgm:t>
        <a:bodyPr/>
        <a:lstStyle/>
        <a:p>
          <a:r>
            <a:rPr lang="en-US"/>
            <a:t>This is also available in iPython/similar as ?sm.OLS or help(sm.OLS) in script Python. The deeply-nested module structure in Python can make this less useful, but this is improving.</a:t>
          </a:r>
        </a:p>
      </dgm:t>
    </dgm:pt>
    <dgm:pt modelId="{DE0E2B14-F165-49BA-9AA5-D95AD5927E69}" type="parTrans" cxnId="{A8B33588-BC2E-453C-8399-BE2716FB8AB5}">
      <dgm:prSet/>
      <dgm:spPr/>
      <dgm:t>
        <a:bodyPr/>
        <a:lstStyle/>
        <a:p>
          <a:endParaRPr lang="en-US"/>
        </a:p>
      </dgm:t>
    </dgm:pt>
    <dgm:pt modelId="{20C68ED1-91F9-4108-9BB4-47458B9AAB06}" type="sibTrans" cxnId="{A8B33588-BC2E-453C-8399-BE2716FB8AB5}">
      <dgm:prSet/>
      <dgm:spPr/>
      <dgm:t>
        <a:bodyPr/>
        <a:lstStyle/>
        <a:p>
          <a:endParaRPr lang="en-US"/>
        </a:p>
      </dgm:t>
    </dgm:pt>
    <dgm:pt modelId="{1E31F7EC-F750-490F-AD91-7B83EF3496EB}">
      <dgm:prSet/>
      <dgm:spPr/>
      <dgm:t>
        <a:bodyPr/>
        <a:lstStyle/>
        <a:p>
          <a:r>
            <a:rPr lang="en-US"/>
            <a:t>One of the most useful skills to develop as you start your thesis research is to modularize the software you develop and </a:t>
          </a:r>
          <a:r>
            <a:rPr lang="en-US" i="1"/>
            <a:t>document it</a:t>
          </a:r>
          <a:r>
            <a:rPr lang="en-US"/>
            <a:t>. This will prevent re-inventing the wheel, save time, and reduce random errors associated with re-implementing routines.</a:t>
          </a:r>
        </a:p>
      </dgm:t>
    </dgm:pt>
    <dgm:pt modelId="{B1038065-7D25-4571-9B5D-800F0E1EBF32}" type="parTrans" cxnId="{C02C4B64-94B1-4F4C-B945-9A147D2CC688}">
      <dgm:prSet/>
      <dgm:spPr/>
      <dgm:t>
        <a:bodyPr/>
        <a:lstStyle/>
        <a:p>
          <a:endParaRPr lang="en-US"/>
        </a:p>
      </dgm:t>
    </dgm:pt>
    <dgm:pt modelId="{62615529-053D-4C7C-A5D5-32A62C7B174D}" type="sibTrans" cxnId="{C02C4B64-94B1-4F4C-B945-9A147D2CC688}">
      <dgm:prSet/>
      <dgm:spPr/>
      <dgm:t>
        <a:bodyPr/>
        <a:lstStyle/>
        <a:p>
          <a:endParaRPr lang="en-US"/>
        </a:p>
      </dgm:t>
    </dgm:pt>
    <dgm:pt modelId="{56E01583-E88F-43CA-85F0-1354FB06591A}" type="pres">
      <dgm:prSet presAssocID="{2554BB62-C4D7-4C4F-B7B6-C234EFEEB151}" presName="root" presStyleCnt="0">
        <dgm:presLayoutVars>
          <dgm:dir/>
          <dgm:resizeHandles val="exact"/>
        </dgm:presLayoutVars>
      </dgm:prSet>
      <dgm:spPr/>
    </dgm:pt>
    <dgm:pt modelId="{103B35C4-5CB1-494F-B60E-F94FFFA4B5DB}" type="pres">
      <dgm:prSet presAssocID="{9EA98715-ABA9-4876-ADF5-AEEE510397CA}" presName="compNode" presStyleCnt="0"/>
      <dgm:spPr/>
    </dgm:pt>
    <dgm:pt modelId="{95DC1B67-A91B-4FE1-BF8B-D06327AD3566}" type="pres">
      <dgm:prSet presAssocID="{9EA98715-ABA9-4876-ADF5-AEEE510397CA}" presName="bgRect" presStyleLbl="bgShp" presStyleIdx="0" presStyleCnt="3"/>
      <dgm:spPr/>
    </dgm:pt>
    <dgm:pt modelId="{79F12BDA-0051-471D-A6D2-5F9F04FC7CAF}" type="pres">
      <dgm:prSet presAssocID="{9EA98715-ABA9-4876-ADF5-AEEE510397C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9234689B-71E0-4CC2-B87E-F4A98827C67E}" type="pres">
      <dgm:prSet presAssocID="{9EA98715-ABA9-4876-ADF5-AEEE510397CA}" presName="spaceRect" presStyleCnt="0"/>
      <dgm:spPr/>
    </dgm:pt>
    <dgm:pt modelId="{00026D93-8830-4F05-969A-30FDC3C88392}" type="pres">
      <dgm:prSet presAssocID="{9EA98715-ABA9-4876-ADF5-AEEE510397CA}" presName="parTx" presStyleLbl="revTx" presStyleIdx="0" presStyleCnt="3">
        <dgm:presLayoutVars>
          <dgm:chMax val="0"/>
          <dgm:chPref val="0"/>
        </dgm:presLayoutVars>
      </dgm:prSet>
      <dgm:spPr/>
    </dgm:pt>
    <dgm:pt modelId="{D22CAFC0-4823-404A-93FE-F5C1B71A0340}" type="pres">
      <dgm:prSet presAssocID="{E8A908EB-81FC-44F5-9899-D1A8D5A41D92}" presName="sibTrans" presStyleCnt="0"/>
      <dgm:spPr/>
    </dgm:pt>
    <dgm:pt modelId="{6562F643-DDBC-4779-A6B7-5A2793C35ADB}" type="pres">
      <dgm:prSet presAssocID="{8CF390E8-4918-4FB5-9DE7-B060F82FA132}" presName="compNode" presStyleCnt="0"/>
      <dgm:spPr/>
    </dgm:pt>
    <dgm:pt modelId="{F9CE8167-E315-4738-8460-D5FE904F69F7}" type="pres">
      <dgm:prSet presAssocID="{8CF390E8-4918-4FB5-9DE7-B060F82FA132}" presName="bgRect" presStyleLbl="bgShp" presStyleIdx="1" presStyleCnt="3"/>
      <dgm:spPr/>
    </dgm:pt>
    <dgm:pt modelId="{BEDB09B5-23A6-4ADA-88CF-BBC3FBA8740E}" type="pres">
      <dgm:prSet presAssocID="{8CF390E8-4918-4FB5-9DE7-B060F82FA13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D98D3D90-4084-4EA8-AC4D-ACAD005C029F}" type="pres">
      <dgm:prSet presAssocID="{8CF390E8-4918-4FB5-9DE7-B060F82FA132}" presName="spaceRect" presStyleCnt="0"/>
      <dgm:spPr/>
    </dgm:pt>
    <dgm:pt modelId="{8A11801A-C136-4A43-A2F3-7CEE1765D3F7}" type="pres">
      <dgm:prSet presAssocID="{8CF390E8-4918-4FB5-9DE7-B060F82FA132}" presName="parTx" presStyleLbl="revTx" presStyleIdx="1" presStyleCnt="3">
        <dgm:presLayoutVars>
          <dgm:chMax val="0"/>
          <dgm:chPref val="0"/>
        </dgm:presLayoutVars>
      </dgm:prSet>
      <dgm:spPr/>
    </dgm:pt>
    <dgm:pt modelId="{28F6BC8E-3547-417D-AF2F-B8CB95C4F74E}" type="pres">
      <dgm:prSet presAssocID="{20C68ED1-91F9-4108-9BB4-47458B9AAB06}" presName="sibTrans" presStyleCnt="0"/>
      <dgm:spPr/>
    </dgm:pt>
    <dgm:pt modelId="{D88BA70D-3803-41D1-A377-7DEA500B0B68}" type="pres">
      <dgm:prSet presAssocID="{1E31F7EC-F750-490F-AD91-7B83EF3496EB}" presName="compNode" presStyleCnt="0"/>
      <dgm:spPr/>
    </dgm:pt>
    <dgm:pt modelId="{BC147A39-236B-40D8-A25D-FE186FE37308}" type="pres">
      <dgm:prSet presAssocID="{1E31F7EC-F750-490F-AD91-7B83EF3496EB}" presName="bgRect" presStyleLbl="bgShp" presStyleIdx="2" presStyleCnt="3"/>
      <dgm:spPr/>
    </dgm:pt>
    <dgm:pt modelId="{C837361F-C45A-45D7-8458-CBF0B792CEDC}" type="pres">
      <dgm:prSet presAssocID="{1E31F7EC-F750-490F-AD91-7B83EF3496E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A0EDD23E-3EF8-4A7F-9021-8DAC885A5867}" type="pres">
      <dgm:prSet presAssocID="{1E31F7EC-F750-490F-AD91-7B83EF3496EB}" presName="spaceRect" presStyleCnt="0"/>
      <dgm:spPr/>
    </dgm:pt>
    <dgm:pt modelId="{1DE25612-7E85-43A1-B078-7706FDF051F3}" type="pres">
      <dgm:prSet presAssocID="{1E31F7EC-F750-490F-AD91-7B83EF3496E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35DCA1D-B5BB-47B0-8926-BEAB1C5F121B}" type="presOf" srcId="{9EA98715-ABA9-4876-ADF5-AEEE510397CA}" destId="{00026D93-8830-4F05-969A-30FDC3C88392}" srcOrd="0" destOrd="0" presId="urn:microsoft.com/office/officeart/2018/2/layout/IconVerticalSolidList"/>
    <dgm:cxn modelId="{9B9FFD28-00CE-4F1B-8D14-D4CEC3F8E6F9}" type="presOf" srcId="{8CF390E8-4918-4FB5-9DE7-B060F82FA132}" destId="{8A11801A-C136-4A43-A2F3-7CEE1765D3F7}" srcOrd="0" destOrd="0" presId="urn:microsoft.com/office/officeart/2018/2/layout/IconVerticalSolidList"/>
    <dgm:cxn modelId="{C02C4B64-94B1-4F4C-B945-9A147D2CC688}" srcId="{2554BB62-C4D7-4C4F-B7B6-C234EFEEB151}" destId="{1E31F7EC-F750-490F-AD91-7B83EF3496EB}" srcOrd="2" destOrd="0" parTransId="{B1038065-7D25-4571-9B5D-800F0E1EBF32}" sibTransId="{62615529-053D-4C7C-A5D5-32A62C7B174D}"/>
    <dgm:cxn modelId="{A8B33588-BC2E-453C-8399-BE2716FB8AB5}" srcId="{2554BB62-C4D7-4C4F-B7B6-C234EFEEB151}" destId="{8CF390E8-4918-4FB5-9DE7-B060F82FA132}" srcOrd="1" destOrd="0" parTransId="{DE0E2B14-F165-49BA-9AA5-D95AD5927E69}" sibTransId="{20C68ED1-91F9-4108-9BB4-47458B9AAB06}"/>
    <dgm:cxn modelId="{A26DEEB2-F8D4-44E2-849A-0D48B7ACABFA}" type="presOf" srcId="{2554BB62-C4D7-4C4F-B7B6-C234EFEEB151}" destId="{56E01583-E88F-43CA-85F0-1354FB06591A}" srcOrd="0" destOrd="0" presId="urn:microsoft.com/office/officeart/2018/2/layout/IconVerticalSolidList"/>
    <dgm:cxn modelId="{6D8369BA-5F78-4322-920B-0F3F7F1FFA63}" srcId="{2554BB62-C4D7-4C4F-B7B6-C234EFEEB151}" destId="{9EA98715-ABA9-4876-ADF5-AEEE510397CA}" srcOrd="0" destOrd="0" parTransId="{49229BC6-B15A-403A-B202-E37615EFD449}" sibTransId="{E8A908EB-81FC-44F5-9899-D1A8D5A41D92}"/>
    <dgm:cxn modelId="{896085C5-FB9B-4E42-8DFF-66A5F7995453}" type="presOf" srcId="{1E31F7EC-F750-490F-AD91-7B83EF3496EB}" destId="{1DE25612-7E85-43A1-B078-7706FDF051F3}" srcOrd="0" destOrd="0" presId="urn:microsoft.com/office/officeart/2018/2/layout/IconVerticalSolidList"/>
    <dgm:cxn modelId="{E26BDD63-FDCF-496B-8E3D-5A8B51C37955}" type="presParOf" srcId="{56E01583-E88F-43CA-85F0-1354FB06591A}" destId="{103B35C4-5CB1-494F-B60E-F94FFFA4B5DB}" srcOrd="0" destOrd="0" presId="urn:microsoft.com/office/officeart/2018/2/layout/IconVerticalSolidList"/>
    <dgm:cxn modelId="{0BAC1DF3-B619-48A0-9B94-267FADADF5BF}" type="presParOf" srcId="{103B35C4-5CB1-494F-B60E-F94FFFA4B5DB}" destId="{95DC1B67-A91B-4FE1-BF8B-D06327AD3566}" srcOrd="0" destOrd="0" presId="urn:microsoft.com/office/officeart/2018/2/layout/IconVerticalSolidList"/>
    <dgm:cxn modelId="{E94E67A2-DC49-42E2-A092-B9BC40BF7560}" type="presParOf" srcId="{103B35C4-5CB1-494F-B60E-F94FFFA4B5DB}" destId="{79F12BDA-0051-471D-A6D2-5F9F04FC7CAF}" srcOrd="1" destOrd="0" presId="urn:microsoft.com/office/officeart/2018/2/layout/IconVerticalSolidList"/>
    <dgm:cxn modelId="{6C7E27F0-833D-4D68-8FEF-ED848A9C579C}" type="presParOf" srcId="{103B35C4-5CB1-494F-B60E-F94FFFA4B5DB}" destId="{9234689B-71E0-4CC2-B87E-F4A98827C67E}" srcOrd="2" destOrd="0" presId="urn:microsoft.com/office/officeart/2018/2/layout/IconVerticalSolidList"/>
    <dgm:cxn modelId="{7B2C5BC5-79B5-4254-BC81-85858DF016EC}" type="presParOf" srcId="{103B35C4-5CB1-494F-B60E-F94FFFA4B5DB}" destId="{00026D93-8830-4F05-969A-30FDC3C88392}" srcOrd="3" destOrd="0" presId="urn:microsoft.com/office/officeart/2018/2/layout/IconVerticalSolidList"/>
    <dgm:cxn modelId="{85729B44-5833-44C0-9313-7E42CD02B921}" type="presParOf" srcId="{56E01583-E88F-43CA-85F0-1354FB06591A}" destId="{D22CAFC0-4823-404A-93FE-F5C1B71A0340}" srcOrd="1" destOrd="0" presId="urn:microsoft.com/office/officeart/2018/2/layout/IconVerticalSolidList"/>
    <dgm:cxn modelId="{4FF7CFE1-8078-4306-8738-9F36A18E94D4}" type="presParOf" srcId="{56E01583-E88F-43CA-85F0-1354FB06591A}" destId="{6562F643-DDBC-4779-A6B7-5A2793C35ADB}" srcOrd="2" destOrd="0" presId="urn:microsoft.com/office/officeart/2018/2/layout/IconVerticalSolidList"/>
    <dgm:cxn modelId="{E35A1DC9-1303-4469-A561-C75F12345B0A}" type="presParOf" srcId="{6562F643-DDBC-4779-A6B7-5A2793C35ADB}" destId="{F9CE8167-E315-4738-8460-D5FE904F69F7}" srcOrd="0" destOrd="0" presId="urn:microsoft.com/office/officeart/2018/2/layout/IconVerticalSolidList"/>
    <dgm:cxn modelId="{D0531AB4-B7A0-40BF-A4BE-95E3339A2220}" type="presParOf" srcId="{6562F643-DDBC-4779-A6B7-5A2793C35ADB}" destId="{BEDB09B5-23A6-4ADA-88CF-BBC3FBA8740E}" srcOrd="1" destOrd="0" presId="urn:microsoft.com/office/officeart/2018/2/layout/IconVerticalSolidList"/>
    <dgm:cxn modelId="{9ACE0D0B-BE18-48BE-A4A2-889578737850}" type="presParOf" srcId="{6562F643-DDBC-4779-A6B7-5A2793C35ADB}" destId="{D98D3D90-4084-4EA8-AC4D-ACAD005C029F}" srcOrd="2" destOrd="0" presId="urn:microsoft.com/office/officeart/2018/2/layout/IconVerticalSolidList"/>
    <dgm:cxn modelId="{AF4E151E-17AF-49CC-B080-F3D4BB271873}" type="presParOf" srcId="{6562F643-DDBC-4779-A6B7-5A2793C35ADB}" destId="{8A11801A-C136-4A43-A2F3-7CEE1765D3F7}" srcOrd="3" destOrd="0" presId="urn:microsoft.com/office/officeart/2018/2/layout/IconVerticalSolidList"/>
    <dgm:cxn modelId="{4E64B692-2F1F-4A45-9EDA-0E7AC00C9053}" type="presParOf" srcId="{56E01583-E88F-43CA-85F0-1354FB06591A}" destId="{28F6BC8E-3547-417D-AF2F-B8CB95C4F74E}" srcOrd="3" destOrd="0" presId="urn:microsoft.com/office/officeart/2018/2/layout/IconVerticalSolidList"/>
    <dgm:cxn modelId="{7E7420DE-69D2-477F-8BC0-A9C31F0D3498}" type="presParOf" srcId="{56E01583-E88F-43CA-85F0-1354FB06591A}" destId="{D88BA70D-3803-41D1-A377-7DEA500B0B68}" srcOrd="4" destOrd="0" presId="urn:microsoft.com/office/officeart/2018/2/layout/IconVerticalSolidList"/>
    <dgm:cxn modelId="{6D914A40-F037-459E-B171-7B8259211C56}" type="presParOf" srcId="{D88BA70D-3803-41D1-A377-7DEA500B0B68}" destId="{BC147A39-236B-40D8-A25D-FE186FE37308}" srcOrd="0" destOrd="0" presId="urn:microsoft.com/office/officeart/2018/2/layout/IconVerticalSolidList"/>
    <dgm:cxn modelId="{A7A8395F-859B-42BF-AC02-ACE2C23F943B}" type="presParOf" srcId="{D88BA70D-3803-41D1-A377-7DEA500B0B68}" destId="{C837361F-C45A-45D7-8458-CBF0B792CEDC}" srcOrd="1" destOrd="0" presId="urn:microsoft.com/office/officeart/2018/2/layout/IconVerticalSolidList"/>
    <dgm:cxn modelId="{A7F92A88-B469-4453-B9E9-C7BD9D834E07}" type="presParOf" srcId="{D88BA70D-3803-41D1-A377-7DEA500B0B68}" destId="{A0EDD23E-3EF8-4A7F-9021-8DAC885A5867}" srcOrd="2" destOrd="0" presId="urn:microsoft.com/office/officeart/2018/2/layout/IconVerticalSolidList"/>
    <dgm:cxn modelId="{11038E34-A375-48DF-AA43-4B037EC88C99}" type="presParOf" srcId="{D88BA70D-3803-41D1-A377-7DEA500B0B68}" destId="{1DE25612-7E85-43A1-B078-7706FDF051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1FA2C-9BF4-4058-9C6C-8927BE4C1B7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13894CA-4CB6-4499-BF7A-44586D24A145}">
      <dgm:prSet/>
      <dgm:spPr/>
      <dgm:t>
        <a:bodyPr/>
        <a:lstStyle/>
        <a:p>
          <a:pPr>
            <a:defRPr cap="all"/>
          </a:pPr>
          <a:r>
            <a:rPr lang="en-US" b="0" i="0"/>
            <a:t>The Roxygen2 package will create the NAMESPACE file for you based on comments in your R files.</a:t>
          </a:r>
          <a:endParaRPr lang="en-US"/>
        </a:p>
      </dgm:t>
    </dgm:pt>
    <dgm:pt modelId="{29D1207F-2CBD-4C32-A8EF-4BB87BBE604E}" type="parTrans" cxnId="{736C93EA-A1F8-4851-A10D-4E3D73407A9D}">
      <dgm:prSet/>
      <dgm:spPr/>
      <dgm:t>
        <a:bodyPr/>
        <a:lstStyle/>
        <a:p>
          <a:endParaRPr lang="en-US"/>
        </a:p>
      </dgm:t>
    </dgm:pt>
    <dgm:pt modelId="{AF6BF4B6-598D-4E0D-A614-C19AC4E3DD4C}" type="sibTrans" cxnId="{736C93EA-A1F8-4851-A10D-4E3D73407A9D}">
      <dgm:prSet/>
      <dgm:spPr/>
      <dgm:t>
        <a:bodyPr/>
        <a:lstStyle/>
        <a:p>
          <a:endParaRPr lang="en-US"/>
        </a:p>
      </dgm:t>
    </dgm:pt>
    <dgm:pt modelId="{485EE4B5-B7AE-45B8-B08D-E08CD2320B0B}">
      <dgm:prSet/>
      <dgm:spPr/>
      <dgm:t>
        <a:bodyPr/>
        <a:lstStyle/>
        <a:p>
          <a:pPr>
            <a:defRPr cap="all"/>
          </a:pPr>
          <a:r>
            <a:rPr lang="en-US" b="0" i="0"/>
            <a:t>For most purposes, simply documenting your functions will be sufficient to create a streamlined package.</a:t>
          </a:r>
          <a:endParaRPr lang="en-US"/>
        </a:p>
      </dgm:t>
    </dgm:pt>
    <dgm:pt modelId="{5181BDE7-3C28-46A7-AF01-ADFE7F343BD0}" type="parTrans" cxnId="{127F1C62-7317-43E7-BAAD-6BB2C9BB1A49}">
      <dgm:prSet/>
      <dgm:spPr/>
      <dgm:t>
        <a:bodyPr/>
        <a:lstStyle/>
        <a:p>
          <a:endParaRPr lang="en-US"/>
        </a:p>
      </dgm:t>
    </dgm:pt>
    <dgm:pt modelId="{F57B0A20-3BD2-4849-B7F8-694CA2B1E28A}" type="sibTrans" cxnId="{127F1C62-7317-43E7-BAAD-6BB2C9BB1A49}">
      <dgm:prSet/>
      <dgm:spPr/>
      <dgm:t>
        <a:bodyPr/>
        <a:lstStyle/>
        <a:p>
          <a:endParaRPr lang="en-US"/>
        </a:p>
      </dgm:t>
    </dgm:pt>
    <dgm:pt modelId="{116C0EBB-EAC3-4AE9-B141-3E9DC581E806}" type="pres">
      <dgm:prSet presAssocID="{6701FA2C-9BF4-4058-9C6C-8927BE4C1B72}" presName="root" presStyleCnt="0">
        <dgm:presLayoutVars>
          <dgm:dir/>
          <dgm:resizeHandles val="exact"/>
        </dgm:presLayoutVars>
      </dgm:prSet>
      <dgm:spPr/>
    </dgm:pt>
    <dgm:pt modelId="{AC33686E-D07D-47A5-9A56-740CFD95CE6C}" type="pres">
      <dgm:prSet presAssocID="{913894CA-4CB6-4499-BF7A-44586D24A145}" presName="compNode" presStyleCnt="0"/>
      <dgm:spPr/>
    </dgm:pt>
    <dgm:pt modelId="{512E10D6-2BA4-49BF-8A61-B6330D76ED77}" type="pres">
      <dgm:prSet presAssocID="{913894CA-4CB6-4499-BF7A-44586D24A145}" presName="iconBgRect" presStyleLbl="bgShp" presStyleIdx="0" presStyleCnt="2"/>
      <dgm:spPr/>
    </dgm:pt>
    <dgm:pt modelId="{4F6F0989-3D51-459A-88D4-999AC14DA3D1}" type="pres">
      <dgm:prSet presAssocID="{913894CA-4CB6-4499-BF7A-44586D24A14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981FCF23-6F77-4FE4-A533-F59A01056D71}" type="pres">
      <dgm:prSet presAssocID="{913894CA-4CB6-4499-BF7A-44586D24A145}" presName="spaceRect" presStyleCnt="0"/>
      <dgm:spPr/>
    </dgm:pt>
    <dgm:pt modelId="{8631899F-F96D-4BAF-BF85-0CDF88DB507B}" type="pres">
      <dgm:prSet presAssocID="{913894CA-4CB6-4499-BF7A-44586D24A145}" presName="textRect" presStyleLbl="revTx" presStyleIdx="0" presStyleCnt="2">
        <dgm:presLayoutVars>
          <dgm:chMax val="1"/>
          <dgm:chPref val="1"/>
        </dgm:presLayoutVars>
      </dgm:prSet>
      <dgm:spPr/>
    </dgm:pt>
    <dgm:pt modelId="{2F07FBA2-A36B-4184-BBAF-AD52A1EFA8D7}" type="pres">
      <dgm:prSet presAssocID="{AF6BF4B6-598D-4E0D-A614-C19AC4E3DD4C}" presName="sibTrans" presStyleCnt="0"/>
      <dgm:spPr/>
    </dgm:pt>
    <dgm:pt modelId="{59955418-219B-4CB1-92B5-6FC18E87113B}" type="pres">
      <dgm:prSet presAssocID="{485EE4B5-B7AE-45B8-B08D-E08CD2320B0B}" presName="compNode" presStyleCnt="0"/>
      <dgm:spPr/>
    </dgm:pt>
    <dgm:pt modelId="{B012A6A4-72CD-481D-B6DB-D1B938A4A5D8}" type="pres">
      <dgm:prSet presAssocID="{485EE4B5-B7AE-45B8-B08D-E08CD2320B0B}" presName="iconBgRect" presStyleLbl="bgShp" presStyleIdx="1" presStyleCnt="2"/>
      <dgm:spPr/>
    </dgm:pt>
    <dgm:pt modelId="{6F2C3B09-B249-4D1E-A7B4-1746A988133E}" type="pres">
      <dgm:prSet presAssocID="{485EE4B5-B7AE-45B8-B08D-E08CD2320B0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50954DEE-BD5B-4B56-A7EE-1414506D528A}" type="pres">
      <dgm:prSet presAssocID="{485EE4B5-B7AE-45B8-B08D-E08CD2320B0B}" presName="spaceRect" presStyleCnt="0"/>
      <dgm:spPr/>
    </dgm:pt>
    <dgm:pt modelId="{36EF4C0E-776E-4028-8FDD-8A116EB30C74}" type="pres">
      <dgm:prSet presAssocID="{485EE4B5-B7AE-45B8-B08D-E08CD2320B0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27F1C62-7317-43E7-BAAD-6BB2C9BB1A49}" srcId="{6701FA2C-9BF4-4058-9C6C-8927BE4C1B72}" destId="{485EE4B5-B7AE-45B8-B08D-E08CD2320B0B}" srcOrd="1" destOrd="0" parTransId="{5181BDE7-3C28-46A7-AF01-ADFE7F343BD0}" sibTransId="{F57B0A20-3BD2-4849-B7F8-694CA2B1E28A}"/>
    <dgm:cxn modelId="{8444F88A-7B89-4E31-97DA-605A9FBBC272}" type="presOf" srcId="{6701FA2C-9BF4-4058-9C6C-8927BE4C1B72}" destId="{116C0EBB-EAC3-4AE9-B141-3E9DC581E806}" srcOrd="0" destOrd="0" presId="urn:microsoft.com/office/officeart/2018/5/layout/IconCircleLabelList"/>
    <dgm:cxn modelId="{D39F928E-F696-4907-9239-EBB38D9E541A}" type="presOf" srcId="{913894CA-4CB6-4499-BF7A-44586D24A145}" destId="{8631899F-F96D-4BAF-BF85-0CDF88DB507B}" srcOrd="0" destOrd="0" presId="urn:microsoft.com/office/officeart/2018/5/layout/IconCircleLabelList"/>
    <dgm:cxn modelId="{18753198-597A-49B7-92DF-522967345C62}" type="presOf" srcId="{485EE4B5-B7AE-45B8-B08D-E08CD2320B0B}" destId="{36EF4C0E-776E-4028-8FDD-8A116EB30C74}" srcOrd="0" destOrd="0" presId="urn:microsoft.com/office/officeart/2018/5/layout/IconCircleLabelList"/>
    <dgm:cxn modelId="{736C93EA-A1F8-4851-A10D-4E3D73407A9D}" srcId="{6701FA2C-9BF4-4058-9C6C-8927BE4C1B72}" destId="{913894CA-4CB6-4499-BF7A-44586D24A145}" srcOrd="0" destOrd="0" parTransId="{29D1207F-2CBD-4C32-A8EF-4BB87BBE604E}" sibTransId="{AF6BF4B6-598D-4E0D-A614-C19AC4E3DD4C}"/>
    <dgm:cxn modelId="{3146ABD9-0213-42E6-88D1-E5CEB91D9026}" type="presParOf" srcId="{116C0EBB-EAC3-4AE9-B141-3E9DC581E806}" destId="{AC33686E-D07D-47A5-9A56-740CFD95CE6C}" srcOrd="0" destOrd="0" presId="urn:microsoft.com/office/officeart/2018/5/layout/IconCircleLabelList"/>
    <dgm:cxn modelId="{E63EB889-563C-4BFA-8C08-0DBA2CBB8BB6}" type="presParOf" srcId="{AC33686E-D07D-47A5-9A56-740CFD95CE6C}" destId="{512E10D6-2BA4-49BF-8A61-B6330D76ED77}" srcOrd="0" destOrd="0" presId="urn:microsoft.com/office/officeart/2018/5/layout/IconCircleLabelList"/>
    <dgm:cxn modelId="{FCEDEA99-5248-4F18-9574-29EECD049784}" type="presParOf" srcId="{AC33686E-D07D-47A5-9A56-740CFD95CE6C}" destId="{4F6F0989-3D51-459A-88D4-999AC14DA3D1}" srcOrd="1" destOrd="0" presId="urn:microsoft.com/office/officeart/2018/5/layout/IconCircleLabelList"/>
    <dgm:cxn modelId="{99E576C4-0226-47F6-A0EC-FB14F5E50A0F}" type="presParOf" srcId="{AC33686E-D07D-47A5-9A56-740CFD95CE6C}" destId="{981FCF23-6F77-4FE4-A533-F59A01056D71}" srcOrd="2" destOrd="0" presId="urn:microsoft.com/office/officeart/2018/5/layout/IconCircleLabelList"/>
    <dgm:cxn modelId="{136C4983-5E08-4958-8A2D-C74B029552EF}" type="presParOf" srcId="{AC33686E-D07D-47A5-9A56-740CFD95CE6C}" destId="{8631899F-F96D-4BAF-BF85-0CDF88DB507B}" srcOrd="3" destOrd="0" presId="urn:microsoft.com/office/officeart/2018/5/layout/IconCircleLabelList"/>
    <dgm:cxn modelId="{B1621C2C-2660-412A-B167-F7A225393E17}" type="presParOf" srcId="{116C0EBB-EAC3-4AE9-B141-3E9DC581E806}" destId="{2F07FBA2-A36B-4184-BBAF-AD52A1EFA8D7}" srcOrd="1" destOrd="0" presId="urn:microsoft.com/office/officeart/2018/5/layout/IconCircleLabelList"/>
    <dgm:cxn modelId="{10F45D26-725A-478E-8ABD-CA2FC935AA93}" type="presParOf" srcId="{116C0EBB-EAC3-4AE9-B141-3E9DC581E806}" destId="{59955418-219B-4CB1-92B5-6FC18E87113B}" srcOrd="2" destOrd="0" presId="urn:microsoft.com/office/officeart/2018/5/layout/IconCircleLabelList"/>
    <dgm:cxn modelId="{61D7705C-BC7F-4B92-83C5-640C45A7AD6C}" type="presParOf" srcId="{59955418-219B-4CB1-92B5-6FC18E87113B}" destId="{B012A6A4-72CD-481D-B6DB-D1B938A4A5D8}" srcOrd="0" destOrd="0" presId="urn:microsoft.com/office/officeart/2018/5/layout/IconCircleLabelList"/>
    <dgm:cxn modelId="{16E615CB-E449-4097-9767-BC77319BF1F6}" type="presParOf" srcId="{59955418-219B-4CB1-92B5-6FC18E87113B}" destId="{6F2C3B09-B249-4D1E-A7B4-1746A988133E}" srcOrd="1" destOrd="0" presId="urn:microsoft.com/office/officeart/2018/5/layout/IconCircleLabelList"/>
    <dgm:cxn modelId="{1616695F-3AB5-4877-B713-39DA57549F2C}" type="presParOf" srcId="{59955418-219B-4CB1-92B5-6FC18E87113B}" destId="{50954DEE-BD5B-4B56-A7EE-1414506D528A}" srcOrd="2" destOrd="0" presId="urn:microsoft.com/office/officeart/2018/5/layout/IconCircleLabelList"/>
    <dgm:cxn modelId="{7178B69D-5A94-4C1A-A89F-C47668828A9A}" type="presParOf" srcId="{59955418-219B-4CB1-92B5-6FC18E87113B}" destId="{36EF4C0E-776E-4028-8FDD-8A116EB30C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C1B67-A91B-4FE1-BF8B-D06327AD3566}">
      <dsp:nvSpPr>
        <dsp:cNvPr id="0" name=""/>
        <dsp:cNvSpPr/>
      </dsp:nvSpPr>
      <dsp:spPr>
        <a:xfrm>
          <a:off x="0" y="590"/>
          <a:ext cx="8763000" cy="13810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12BDA-0051-471D-A6D2-5F9F04FC7CAF}">
      <dsp:nvSpPr>
        <dsp:cNvPr id="0" name=""/>
        <dsp:cNvSpPr/>
      </dsp:nvSpPr>
      <dsp:spPr>
        <a:xfrm>
          <a:off x="417764" y="311324"/>
          <a:ext cx="759571" cy="7595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26D93-8830-4F05-969A-30FDC3C88392}">
      <dsp:nvSpPr>
        <dsp:cNvPr id="0" name=""/>
        <dsp:cNvSpPr/>
      </dsp:nvSpPr>
      <dsp:spPr>
        <a:xfrm>
          <a:off x="1595101" y="590"/>
          <a:ext cx="7167898" cy="138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60" tIns="146160" rIns="146160" bIns="1461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One of the most useful features of R is the ability to query the documentation straight from the command line, e.g., ?lm.</a:t>
          </a:r>
        </a:p>
      </dsp:txBody>
      <dsp:txXfrm>
        <a:off x="1595101" y="590"/>
        <a:ext cx="7167898" cy="1381039"/>
      </dsp:txXfrm>
    </dsp:sp>
    <dsp:sp modelId="{F9CE8167-E315-4738-8460-D5FE904F69F7}">
      <dsp:nvSpPr>
        <dsp:cNvPr id="0" name=""/>
        <dsp:cNvSpPr/>
      </dsp:nvSpPr>
      <dsp:spPr>
        <a:xfrm>
          <a:off x="0" y="1726890"/>
          <a:ext cx="8763000" cy="1381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B09B5-23A6-4ADA-88CF-BBC3FBA8740E}">
      <dsp:nvSpPr>
        <dsp:cNvPr id="0" name=""/>
        <dsp:cNvSpPr/>
      </dsp:nvSpPr>
      <dsp:spPr>
        <a:xfrm>
          <a:off x="417764" y="2037624"/>
          <a:ext cx="759571" cy="7595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1801A-C136-4A43-A2F3-7CEE1765D3F7}">
      <dsp:nvSpPr>
        <dsp:cNvPr id="0" name=""/>
        <dsp:cNvSpPr/>
      </dsp:nvSpPr>
      <dsp:spPr>
        <a:xfrm>
          <a:off x="1595101" y="1726890"/>
          <a:ext cx="7167898" cy="138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60" tIns="146160" rIns="146160" bIns="1461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is also available in iPython/similar as ?sm.OLS or help(sm.OLS) in script Python. The deeply-nested module structure in Python can make this less useful, but this is improving.</a:t>
          </a:r>
        </a:p>
      </dsp:txBody>
      <dsp:txXfrm>
        <a:off x="1595101" y="1726890"/>
        <a:ext cx="7167898" cy="1381039"/>
      </dsp:txXfrm>
    </dsp:sp>
    <dsp:sp modelId="{BC147A39-236B-40D8-A25D-FE186FE37308}">
      <dsp:nvSpPr>
        <dsp:cNvPr id="0" name=""/>
        <dsp:cNvSpPr/>
      </dsp:nvSpPr>
      <dsp:spPr>
        <a:xfrm>
          <a:off x="0" y="3453189"/>
          <a:ext cx="8763000" cy="13810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7361F-C45A-45D7-8458-CBF0B792CEDC}">
      <dsp:nvSpPr>
        <dsp:cNvPr id="0" name=""/>
        <dsp:cNvSpPr/>
      </dsp:nvSpPr>
      <dsp:spPr>
        <a:xfrm>
          <a:off x="417764" y="3763923"/>
          <a:ext cx="759571" cy="7595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25612-7E85-43A1-B078-7706FDF051F3}">
      <dsp:nvSpPr>
        <dsp:cNvPr id="0" name=""/>
        <dsp:cNvSpPr/>
      </dsp:nvSpPr>
      <dsp:spPr>
        <a:xfrm>
          <a:off x="1595101" y="3453189"/>
          <a:ext cx="7167898" cy="138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60" tIns="146160" rIns="146160" bIns="1461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One of the most useful skills to develop as you start your thesis research is to modularize the software you develop and </a:t>
          </a:r>
          <a:r>
            <a:rPr lang="en-US" sz="1800" i="1" kern="1200"/>
            <a:t>document it</a:t>
          </a:r>
          <a:r>
            <a:rPr lang="en-US" sz="1800" kern="1200"/>
            <a:t>. This will prevent re-inventing the wheel, save time, and reduce random errors associated with re-implementing routines.</a:t>
          </a:r>
        </a:p>
      </dsp:txBody>
      <dsp:txXfrm>
        <a:off x="1595101" y="3453189"/>
        <a:ext cx="7167898" cy="1381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E10D6-2BA4-49BF-8A61-B6330D76ED77}">
      <dsp:nvSpPr>
        <dsp:cNvPr id="0" name=""/>
        <dsp:cNvSpPr/>
      </dsp:nvSpPr>
      <dsp:spPr>
        <a:xfrm>
          <a:off x="1340262" y="529335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F0989-3D51-459A-88D4-999AC14DA3D1}">
      <dsp:nvSpPr>
        <dsp:cNvPr id="0" name=""/>
        <dsp:cNvSpPr/>
      </dsp:nvSpPr>
      <dsp:spPr>
        <a:xfrm>
          <a:off x="1808262" y="997335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1899F-F96D-4BAF-BF85-0CDF88DB507B}">
      <dsp:nvSpPr>
        <dsp:cNvPr id="0" name=""/>
        <dsp:cNvSpPr/>
      </dsp:nvSpPr>
      <dsp:spPr>
        <a:xfrm>
          <a:off x="638262" y="340933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0" i="0" kern="1200"/>
            <a:t>The Roxygen2 package will create the NAMESPACE file for you based on comments in your R files.</a:t>
          </a:r>
          <a:endParaRPr lang="en-US" sz="1300" kern="1200"/>
        </a:p>
      </dsp:txBody>
      <dsp:txXfrm>
        <a:off x="638262" y="3409336"/>
        <a:ext cx="3600000" cy="720000"/>
      </dsp:txXfrm>
    </dsp:sp>
    <dsp:sp modelId="{B012A6A4-72CD-481D-B6DB-D1B938A4A5D8}">
      <dsp:nvSpPr>
        <dsp:cNvPr id="0" name=""/>
        <dsp:cNvSpPr/>
      </dsp:nvSpPr>
      <dsp:spPr>
        <a:xfrm>
          <a:off x="5570262" y="529335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C3B09-B249-4D1E-A7B4-1746A988133E}">
      <dsp:nvSpPr>
        <dsp:cNvPr id="0" name=""/>
        <dsp:cNvSpPr/>
      </dsp:nvSpPr>
      <dsp:spPr>
        <a:xfrm>
          <a:off x="6038262" y="997335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4C0E-776E-4028-8FDD-8A116EB30C74}">
      <dsp:nvSpPr>
        <dsp:cNvPr id="0" name=""/>
        <dsp:cNvSpPr/>
      </dsp:nvSpPr>
      <dsp:spPr>
        <a:xfrm>
          <a:off x="4868262" y="340933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0" i="0" kern="1200"/>
            <a:t>For most purposes, simply documenting your functions will be sufficient to create a streamlined package.</a:t>
          </a:r>
          <a:endParaRPr lang="en-US" sz="1300" kern="1200"/>
        </a:p>
      </dsp:txBody>
      <dsp:txXfrm>
        <a:off x="4868262" y="3409336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83475b25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846138"/>
            <a:ext cx="5643562" cy="4233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d83475b256_0_14:notes"/>
          <p:cNvSpPr txBox="1">
            <a:spLocks noGrp="1"/>
          </p:cNvSpPr>
          <p:nvPr>
            <p:ph type="body" idx="1"/>
          </p:nvPr>
        </p:nvSpPr>
        <p:spPr>
          <a:xfrm>
            <a:off x="846667" y="5362222"/>
            <a:ext cx="67734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79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62000" y="2201333"/>
            <a:ext cx="423333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64667" y="2201333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5164667" y="4572000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762000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471333" y="6942667"/>
            <a:ext cx="321733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281333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 rot="5400000">
            <a:off x="2662590" y="64382"/>
            <a:ext cx="4834820" cy="8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 rot="5400000">
            <a:off x="5137326" y="2539118"/>
            <a:ext cx="6457598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 rot="5400000">
            <a:off x="692326" y="411868"/>
            <a:ext cx="6457598" cy="64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3" r:id="rId3"/>
    <p:sldLayoutId id="2147483664" r:id="rId4"/>
    <p:sldLayoutId id="2147483665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952775" y="6178825"/>
            <a:ext cx="87354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Lucas McKay, Ph.D., M.S.C.R.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of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Biomedical Informatics and Neurology, Emory University, Atlanta, GA USA  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Department of Biomedical Engineering, Georgia Institute of Technology, Atlanta, GA, USA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027" y="276804"/>
            <a:ext cx="3235945" cy="26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D5262-882B-0C4C-BF5C-1D301427D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3214481"/>
            <a:ext cx="7620000" cy="2652889"/>
          </a:xfrm>
        </p:spPr>
        <p:txBody>
          <a:bodyPr anchor="ctr"/>
          <a:lstStyle/>
          <a:p>
            <a:r>
              <a:rPr lang="en-US" dirty="0"/>
              <a:t>BMI 510:</a:t>
            </a:r>
            <a:br>
              <a:rPr lang="en-US" dirty="0"/>
            </a:br>
            <a:r>
              <a:rPr lang="en-US" dirty="0"/>
              <a:t>R Packages</a:t>
            </a:r>
          </a:p>
        </p:txBody>
      </p:sp>
    </p:spTree>
    <p:extLst>
      <p:ext uri="{BB962C8B-B14F-4D97-AF65-F5344CB8AC3E}">
        <p14:creationId xmlns:p14="http://schemas.microsoft.com/office/powerpoint/2010/main" val="224910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6291-EB3D-3042-AF31-2C605F9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R package (ggplot2)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FF70F-3F55-964B-9F71-C7942618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5" y="2329542"/>
            <a:ext cx="5386712" cy="3947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572FC7-11A1-AB49-8641-3C860696A272}"/>
              </a:ext>
            </a:extLst>
          </p:cNvPr>
          <p:cNvSpPr txBox="1"/>
          <p:nvPr/>
        </p:nvSpPr>
        <p:spPr>
          <a:xfrm>
            <a:off x="5950858" y="2452915"/>
            <a:ext cx="40847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 directory is by far the most important.</a:t>
            </a:r>
          </a:p>
          <a:p>
            <a:endParaRPr lang="en-US" dirty="0"/>
          </a:p>
          <a:p>
            <a:r>
              <a:rPr lang="en-US" dirty="0"/>
              <a:t>When the package is loaded, </a:t>
            </a:r>
            <a:r>
              <a:rPr lang="en-US" dirty="0" err="1">
                <a:latin typeface="Courier" pitchFamily="2" charset="0"/>
              </a:rPr>
              <a:t>zzz.R</a:t>
            </a:r>
            <a:r>
              <a:rPr lang="en-US" dirty="0"/>
              <a:t> is executed,</a:t>
            </a:r>
          </a:p>
          <a:p>
            <a:r>
              <a:rPr lang="en-US" dirty="0"/>
              <a:t>and all of the R files here are sourced.</a:t>
            </a:r>
          </a:p>
        </p:txBody>
      </p:sp>
    </p:spTree>
    <p:extLst>
      <p:ext uri="{BB962C8B-B14F-4D97-AF65-F5344CB8AC3E}">
        <p14:creationId xmlns:p14="http://schemas.microsoft.com/office/powerpoint/2010/main" val="281072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6291-EB3D-3042-AF31-2C605F9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zzz.R</a:t>
            </a:r>
            <a:r>
              <a:rPr lang="en-US" dirty="0"/>
              <a:t> (ggplot2)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572FC7-11A1-AB49-8641-3C860696A272}"/>
              </a:ext>
            </a:extLst>
          </p:cNvPr>
          <p:cNvSpPr txBox="1"/>
          <p:nvPr/>
        </p:nvSpPr>
        <p:spPr>
          <a:xfrm>
            <a:off x="6604000" y="2394857"/>
            <a:ext cx="3431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zzz.R</a:t>
            </a:r>
            <a:r>
              <a:rPr lang="en-US" dirty="0"/>
              <a:t> file may or may not be useful to you; it is what creates the </a:t>
            </a:r>
            <a:r>
              <a:rPr lang="en-US" dirty="0" err="1"/>
              <a:t>tidyverse</a:t>
            </a:r>
            <a:r>
              <a:rPr lang="en-US" dirty="0"/>
              <a:t> "splash" when loaded.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7BA9F-F03C-794A-A26B-AB5A31A52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41" y="1685603"/>
            <a:ext cx="5731181" cy="551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1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6291-EB3D-3042-AF31-2C605F9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zzz.R</a:t>
            </a:r>
            <a:r>
              <a:rPr lang="en-US" dirty="0"/>
              <a:t> (</a:t>
            </a:r>
            <a:r>
              <a:rPr lang="en-US" dirty="0" err="1"/>
              <a:t>motionTools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2676C-DD26-F145-A4AD-CDA2E7CE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1960657"/>
            <a:ext cx="9376229" cy="43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7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738CCD25-5E7C-BC24-1B29-DD4D815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87" r="33619" b="-1"/>
          <a:stretch/>
        </p:blipFill>
        <p:spPr>
          <a:xfrm>
            <a:off x="20" y="-2"/>
            <a:ext cx="4508477" cy="7620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8497" y="-1"/>
            <a:ext cx="5651502" cy="2539999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17884-AEEE-1042-AFEE-53887C2D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097" y="450761"/>
            <a:ext cx="4554140" cy="1732556"/>
          </a:xfrm>
        </p:spPr>
        <p:txBody>
          <a:bodyPr>
            <a:normAutofit/>
          </a:bodyPr>
          <a:lstStyle/>
          <a:p>
            <a:r>
              <a:rPr lang="en-US" sz="3900"/>
              <a:t>Bundling data with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DC452-0C82-194C-BB76-F1970630D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097" y="3048000"/>
            <a:ext cx="4372783" cy="3885420"/>
          </a:xfrm>
        </p:spPr>
        <p:txBody>
          <a:bodyPr anchor="ctr">
            <a:normAutofit/>
          </a:bodyPr>
          <a:lstStyle/>
          <a:p>
            <a:r>
              <a:rPr lang="en-US" sz="1900"/>
              <a:t>There are several ways to include data with packages for use in examples, vignettes, etc.</a:t>
            </a:r>
          </a:p>
          <a:p>
            <a:r>
              <a:rPr lang="en-US" sz="1900"/>
              <a:t>I find it's more compact to store the data on a server somewhere and download it as needed. (e.g., the way OpenPose is documented.) There are pretty substantial limits on file sizes for both Github and CRAN.</a:t>
            </a:r>
          </a:p>
        </p:txBody>
      </p:sp>
    </p:spTree>
    <p:extLst>
      <p:ext uri="{BB962C8B-B14F-4D97-AF65-F5344CB8AC3E}">
        <p14:creationId xmlns:p14="http://schemas.microsoft.com/office/powerpoint/2010/main" val="205796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7884-AEEE-1042-AFEE-53887C2D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Vignettes and 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DC452-0C82-194C-BB76-F1970630D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RStudio</a:t>
            </a:r>
            <a:r>
              <a:rPr lang="en-US" dirty="0"/>
              <a:t> is really focused on keeping demo code as "vignettes" that are viewable through </a:t>
            </a:r>
            <a:r>
              <a:rPr lang="en-US" dirty="0" err="1"/>
              <a:t>RStudio</a:t>
            </a:r>
            <a:r>
              <a:rPr lang="en-US" dirty="0"/>
              <a:t>.</a:t>
            </a:r>
          </a:p>
          <a:p>
            <a:r>
              <a:rPr lang="en-US" dirty="0"/>
              <a:t>I usually prefer to write </a:t>
            </a:r>
            <a:r>
              <a:rPr lang="en-US" dirty="0" err="1">
                <a:latin typeface="Courier" pitchFamily="2" charset="0"/>
              </a:rPr>
              <a:t>demo.md</a:t>
            </a:r>
            <a:r>
              <a:rPr lang="en-US" dirty="0"/>
              <a:t> files directly in the package, as these are viewable in </a:t>
            </a:r>
            <a:r>
              <a:rPr lang="en-US" dirty="0" err="1"/>
              <a:t>github</a:t>
            </a:r>
            <a:r>
              <a:rPr lang="en-US" dirty="0"/>
              <a:t>/similar without needing to have R installed. Either way is fine.</a:t>
            </a:r>
          </a:p>
        </p:txBody>
      </p:sp>
    </p:spTree>
    <p:extLst>
      <p:ext uri="{BB962C8B-B14F-4D97-AF65-F5344CB8AC3E}">
        <p14:creationId xmlns:p14="http://schemas.microsoft.com/office/powerpoint/2010/main" val="342830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6B99-2EE2-6944-82EA-C80EDE62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NAMESPACE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C9A2-0710-4C45-98F2-1B25324BD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" pitchFamily="2" charset="0"/>
              </a:rPr>
              <a:t>NAMESPACE</a:t>
            </a:r>
            <a:r>
              <a:rPr lang="en-US" dirty="0"/>
              <a:t> file manages imports from other packages and lists which functions / classes need to be visible from outside the package.</a:t>
            </a:r>
          </a:p>
          <a:p>
            <a:r>
              <a:rPr lang="en-US" dirty="0"/>
              <a:t>For a very simple package, this could just be: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dirty="0">
                <a:latin typeface="Courier" pitchFamily="2" charset="0"/>
              </a:rPr>
              <a:t>export(</a:t>
            </a:r>
            <a:r>
              <a:rPr lang="en-US" dirty="0" err="1">
                <a:latin typeface="Courier" pitchFamily="2" charset="0"/>
              </a:rPr>
              <a:t>hello_world</a:t>
            </a:r>
            <a:r>
              <a:rPr lang="en-US" dirty="0"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138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6B99-2EE2-6944-82EA-C80EDE62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NAMESPACE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C9A2-0710-4C45-98F2-1B25324BD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" pitchFamily="2" charset="0"/>
              </a:rPr>
              <a:t>NAMESPACE</a:t>
            </a:r>
            <a:r>
              <a:rPr lang="en-US" dirty="0"/>
              <a:t> file manages imports from other packages and lists which functions / classes need to be visible from outside the package.</a:t>
            </a:r>
          </a:p>
          <a:p>
            <a:r>
              <a:rPr lang="en-US" dirty="0"/>
              <a:t>For a more complex package, it will be more complex.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26F15-461D-884A-92DC-AB9666ACC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324" y="3864937"/>
            <a:ext cx="5711765" cy="32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8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0159999" cy="175106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774047" y="0"/>
            <a:ext cx="3385953" cy="1751568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04197" y="-4204198"/>
            <a:ext cx="1751607" cy="10160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36B99-2EE2-6944-82EA-C80EDE62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7" y="387627"/>
            <a:ext cx="8370019" cy="975255"/>
          </a:xfrm>
        </p:spPr>
        <p:txBody>
          <a:bodyPr anchor="ctr">
            <a:normAutofit/>
          </a:bodyPr>
          <a:lstStyle/>
          <a:p>
            <a:r>
              <a:rPr lang="en-US" sz="3900">
                <a:solidFill>
                  <a:srgbClr val="FFFFFF"/>
                </a:solidFill>
              </a:rPr>
              <a:t>Roxygen2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788A3E-25C2-61EC-BD81-CE73A0761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580537"/>
              </p:ext>
            </p:extLst>
          </p:nvPr>
        </p:nvGraphicFramePr>
        <p:xfrm>
          <a:off x="536713" y="2347310"/>
          <a:ext cx="9106524" cy="465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885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B36A2-8A45-0B1F-A76E-E7CD923C7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4DDD-8A6D-4C5C-578E-02640774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3590-2DF0-F9F4-EBE0-B35643FEE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Anatomy of an R package</a:t>
            </a:r>
          </a:p>
          <a:p>
            <a:r>
              <a:rPr lang="en-US" dirty="0"/>
              <a:t>Basic R package creation</a:t>
            </a:r>
          </a:p>
          <a:p>
            <a:r>
              <a:rPr lang="en-US" dirty="0"/>
              <a:t>R package development workflow</a:t>
            </a:r>
          </a:p>
          <a:p>
            <a:r>
              <a:rPr lang="en-US" dirty="0"/>
              <a:t>Managing secrets</a:t>
            </a:r>
          </a:p>
          <a:p>
            <a:r>
              <a:rPr lang="en-US" dirty="0"/>
              <a:t>Final package description</a:t>
            </a:r>
          </a:p>
          <a:p>
            <a:r>
              <a:rPr lang="en-US" dirty="0"/>
              <a:t>Final Package functions</a:t>
            </a:r>
          </a:p>
        </p:txBody>
      </p:sp>
    </p:spTree>
    <p:extLst>
      <p:ext uri="{BB962C8B-B14F-4D97-AF65-F5344CB8AC3E}">
        <p14:creationId xmlns:p14="http://schemas.microsoft.com/office/powerpoint/2010/main" val="2020268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746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80E23-2650-D84B-8F89-194B2CA7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1521"/>
            <a:ext cx="3640501" cy="2174267"/>
          </a:xfrm>
        </p:spPr>
        <p:txBody>
          <a:bodyPr anchor="b">
            <a:normAutofit/>
          </a:bodyPr>
          <a:lstStyle/>
          <a:p>
            <a:r>
              <a:rPr lang="en-US" sz="4400"/>
              <a:t>Basic R package creation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2874437"/>
            <a:ext cx="2895600" cy="20320"/>
          </a:xfrm>
          <a:custGeom>
            <a:avLst/>
            <a:gdLst>
              <a:gd name="connsiteX0" fmla="*/ 0 w 2895600"/>
              <a:gd name="connsiteY0" fmla="*/ 0 h 20320"/>
              <a:gd name="connsiteX1" fmla="*/ 579120 w 2895600"/>
              <a:gd name="connsiteY1" fmla="*/ 0 h 20320"/>
              <a:gd name="connsiteX2" fmla="*/ 1129284 w 2895600"/>
              <a:gd name="connsiteY2" fmla="*/ 0 h 20320"/>
              <a:gd name="connsiteX3" fmla="*/ 1679448 w 2895600"/>
              <a:gd name="connsiteY3" fmla="*/ 0 h 20320"/>
              <a:gd name="connsiteX4" fmla="*/ 2316480 w 2895600"/>
              <a:gd name="connsiteY4" fmla="*/ 0 h 20320"/>
              <a:gd name="connsiteX5" fmla="*/ 2895600 w 2895600"/>
              <a:gd name="connsiteY5" fmla="*/ 0 h 20320"/>
              <a:gd name="connsiteX6" fmla="*/ 2895600 w 2895600"/>
              <a:gd name="connsiteY6" fmla="*/ 20320 h 20320"/>
              <a:gd name="connsiteX7" fmla="*/ 2316480 w 2895600"/>
              <a:gd name="connsiteY7" fmla="*/ 20320 h 20320"/>
              <a:gd name="connsiteX8" fmla="*/ 1824228 w 2895600"/>
              <a:gd name="connsiteY8" fmla="*/ 20320 h 20320"/>
              <a:gd name="connsiteX9" fmla="*/ 1274064 w 2895600"/>
              <a:gd name="connsiteY9" fmla="*/ 20320 h 20320"/>
              <a:gd name="connsiteX10" fmla="*/ 723900 w 2895600"/>
              <a:gd name="connsiteY10" fmla="*/ 20320 h 20320"/>
              <a:gd name="connsiteX11" fmla="*/ 0 w 2895600"/>
              <a:gd name="connsiteY11" fmla="*/ 20320 h 20320"/>
              <a:gd name="connsiteX12" fmla="*/ 0 w 2895600"/>
              <a:gd name="connsiteY12" fmla="*/ 0 h 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0320" fill="none" extrusionOk="0">
                <a:moveTo>
                  <a:pt x="0" y="0"/>
                </a:moveTo>
                <a:cubicBezTo>
                  <a:pt x="165927" y="-8753"/>
                  <a:pt x="364052" y="-13998"/>
                  <a:pt x="579120" y="0"/>
                </a:cubicBezTo>
                <a:cubicBezTo>
                  <a:pt x="794188" y="13998"/>
                  <a:pt x="859747" y="-13089"/>
                  <a:pt x="1129284" y="0"/>
                </a:cubicBezTo>
                <a:cubicBezTo>
                  <a:pt x="1398821" y="13089"/>
                  <a:pt x="1406090" y="-11690"/>
                  <a:pt x="1679448" y="0"/>
                </a:cubicBezTo>
                <a:cubicBezTo>
                  <a:pt x="1952806" y="11690"/>
                  <a:pt x="2074352" y="-6726"/>
                  <a:pt x="2316480" y="0"/>
                </a:cubicBezTo>
                <a:cubicBezTo>
                  <a:pt x="2558608" y="6726"/>
                  <a:pt x="2764976" y="-21362"/>
                  <a:pt x="2895600" y="0"/>
                </a:cubicBezTo>
                <a:cubicBezTo>
                  <a:pt x="2896080" y="5263"/>
                  <a:pt x="2896251" y="16035"/>
                  <a:pt x="2895600" y="20320"/>
                </a:cubicBezTo>
                <a:cubicBezTo>
                  <a:pt x="2681830" y="26086"/>
                  <a:pt x="2563523" y="2567"/>
                  <a:pt x="2316480" y="20320"/>
                </a:cubicBezTo>
                <a:cubicBezTo>
                  <a:pt x="2069437" y="38073"/>
                  <a:pt x="2016742" y="2639"/>
                  <a:pt x="1824228" y="20320"/>
                </a:cubicBezTo>
                <a:cubicBezTo>
                  <a:pt x="1631714" y="38001"/>
                  <a:pt x="1542230" y="12778"/>
                  <a:pt x="1274064" y="20320"/>
                </a:cubicBezTo>
                <a:cubicBezTo>
                  <a:pt x="1005898" y="27862"/>
                  <a:pt x="845029" y="43535"/>
                  <a:pt x="723900" y="20320"/>
                </a:cubicBezTo>
                <a:cubicBezTo>
                  <a:pt x="602771" y="-2895"/>
                  <a:pt x="250067" y="10746"/>
                  <a:pt x="0" y="20320"/>
                </a:cubicBezTo>
                <a:cubicBezTo>
                  <a:pt x="162" y="14451"/>
                  <a:pt x="-442" y="7242"/>
                  <a:pt x="0" y="0"/>
                </a:cubicBezTo>
                <a:close/>
              </a:path>
              <a:path w="2895600" h="20320" stroke="0" extrusionOk="0">
                <a:moveTo>
                  <a:pt x="0" y="0"/>
                </a:moveTo>
                <a:cubicBezTo>
                  <a:pt x="118868" y="-8465"/>
                  <a:pt x="374343" y="25580"/>
                  <a:pt x="521208" y="0"/>
                </a:cubicBezTo>
                <a:cubicBezTo>
                  <a:pt x="668073" y="-25580"/>
                  <a:pt x="889445" y="9466"/>
                  <a:pt x="1158240" y="0"/>
                </a:cubicBezTo>
                <a:cubicBezTo>
                  <a:pt x="1427035" y="-9466"/>
                  <a:pt x="1549522" y="9270"/>
                  <a:pt x="1650492" y="0"/>
                </a:cubicBezTo>
                <a:cubicBezTo>
                  <a:pt x="1751462" y="-9270"/>
                  <a:pt x="1957379" y="8224"/>
                  <a:pt x="2142744" y="0"/>
                </a:cubicBezTo>
                <a:cubicBezTo>
                  <a:pt x="2328109" y="-8224"/>
                  <a:pt x="2582598" y="-5025"/>
                  <a:pt x="2895600" y="0"/>
                </a:cubicBezTo>
                <a:cubicBezTo>
                  <a:pt x="2896432" y="5866"/>
                  <a:pt x="2896019" y="10759"/>
                  <a:pt x="2895600" y="20320"/>
                </a:cubicBezTo>
                <a:cubicBezTo>
                  <a:pt x="2736751" y="17472"/>
                  <a:pt x="2483195" y="18948"/>
                  <a:pt x="2345436" y="20320"/>
                </a:cubicBezTo>
                <a:cubicBezTo>
                  <a:pt x="2207677" y="21692"/>
                  <a:pt x="2015273" y="43439"/>
                  <a:pt x="1795272" y="20320"/>
                </a:cubicBezTo>
                <a:cubicBezTo>
                  <a:pt x="1575271" y="-2799"/>
                  <a:pt x="1387275" y="34109"/>
                  <a:pt x="1245108" y="20320"/>
                </a:cubicBezTo>
                <a:cubicBezTo>
                  <a:pt x="1102941" y="6531"/>
                  <a:pt x="878017" y="-3424"/>
                  <a:pt x="608076" y="20320"/>
                </a:cubicBezTo>
                <a:cubicBezTo>
                  <a:pt x="338135" y="44064"/>
                  <a:pt x="277113" y="45385"/>
                  <a:pt x="0" y="20320"/>
                </a:cubicBezTo>
                <a:cubicBezTo>
                  <a:pt x="291" y="13163"/>
                  <a:pt x="-805" y="972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04EEA-815A-7D40-BAC5-A53B8BAB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192110"/>
            <a:ext cx="3536324" cy="3689631"/>
          </a:xfrm>
        </p:spPr>
        <p:txBody>
          <a:bodyPr>
            <a:normAutofit/>
          </a:bodyPr>
          <a:lstStyle/>
          <a:p>
            <a:r>
              <a:rPr lang="en-US" sz="1300"/>
              <a:t>Create a github repository on github</a:t>
            </a:r>
          </a:p>
          <a:p>
            <a:pPr lvl="1"/>
            <a:r>
              <a:rPr lang="en-US" sz="1300"/>
              <a:t>Add R .gitignore</a:t>
            </a:r>
          </a:p>
          <a:p>
            <a:r>
              <a:rPr lang="en-US" sz="1300"/>
              <a:t>Clone to local</a:t>
            </a:r>
          </a:p>
          <a:p>
            <a:pPr lvl="1"/>
            <a:r>
              <a:rPr lang="en-US" sz="1300">
                <a:latin typeface="Courier" pitchFamily="2" charset="0"/>
              </a:rPr>
              <a:t>cd ~/tmp</a:t>
            </a:r>
          </a:p>
          <a:p>
            <a:pPr lvl="1"/>
            <a:r>
              <a:rPr lang="en-US" sz="1300">
                <a:latin typeface="Courier" pitchFamily="2" charset="0"/>
              </a:rPr>
              <a:t>git clone https://github.com/jlucasmckay/bmi510jlm</a:t>
            </a:r>
          </a:p>
          <a:p>
            <a:r>
              <a:rPr lang="en-US" sz="1300"/>
              <a:t>Create a new package with devtools</a:t>
            </a:r>
          </a:p>
          <a:p>
            <a:pPr lvl="1"/>
            <a:r>
              <a:rPr lang="en-US" sz="1300">
                <a:latin typeface="Courier" pitchFamily="2" charset="0"/>
              </a:rPr>
              <a:t>devtools::create("~/tmp/bmi510jlm")</a:t>
            </a:r>
          </a:p>
          <a:p>
            <a:r>
              <a:rPr lang="en-US" sz="1300"/>
              <a:t>Push up the first changes</a:t>
            </a:r>
          </a:p>
          <a:p>
            <a:pPr lvl="1"/>
            <a:r>
              <a:rPr lang="en-US" sz="1300">
                <a:latin typeface="Courier" pitchFamily="2" charset="0"/>
              </a:rPr>
              <a:t>git add .</a:t>
            </a:r>
          </a:p>
          <a:p>
            <a:pPr lvl="1"/>
            <a:r>
              <a:rPr lang="en-US" sz="1300">
                <a:latin typeface="Courier" pitchFamily="2" charset="0"/>
              </a:rPr>
              <a:t>git commit –m "first"</a:t>
            </a:r>
          </a:p>
          <a:p>
            <a:pPr lvl="1"/>
            <a:r>
              <a:rPr lang="en-US" sz="1300">
                <a:latin typeface="Courier" pitchFamily="2" charset="0"/>
              </a:rPr>
              <a:t>git push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9FDFC5-37F7-A506-0F92-7D07BDF0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8"/>
          <a:stretch/>
        </p:blipFill>
        <p:spPr>
          <a:xfrm>
            <a:off x="4426418" y="10"/>
            <a:ext cx="5732312" cy="7619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215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Final Project</a:t>
            </a:r>
            <a:r>
              <a:rPr lang="en-US" dirty="0"/>
              <a:t>/Exam</a:t>
            </a:r>
            <a:r>
              <a:rPr dirty="0"/>
              <a:t> - an R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7394F-2BC0-0D49-9842-E3822CC3C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dirty="0"/>
              <a:t>The final project for this course is a completed, documented R package comprised of functions some of which you may have already written during the course.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dirty="0"/>
              <a:t>It should be about the same amount of work as a homework.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dirty="0"/>
              <a:t>Please do not discuss the final project with others. Internet resources are fine.</a:t>
            </a:r>
          </a:p>
        </p:txBody>
      </p:sp>
    </p:spTree>
    <p:extLst>
      <p:ext uri="{BB962C8B-B14F-4D97-AF65-F5344CB8AC3E}">
        <p14:creationId xmlns:p14="http://schemas.microsoft.com/office/powerpoint/2010/main" val="643728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</a:t>
            </a:r>
            <a:r>
              <a:rPr dirty="0"/>
              <a:t>ackage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83294-E107-4F47-B7A5-DA76973AC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23" y="3061213"/>
            <a:ext cx="8383954" cy="14984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6EF5B1-86CF-9D40-B0A7-97E11BB85211}"/>
              </a:ext>
            </a:extLst>
          </p:cNvPr>
          <p:cNvSpPr txBox="1"/>
          <p:nvPr/>
        </p:nvSpPr>
        <p:spPr>
          <a:xfrm>
            <a:off x="4472265" y="5225626"/>
            <a:ext cx="479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*Note that </a:t>
            </a:r>
            <a:r>
              <a:rPr lang="en-US" dirty="0" err="1"/>
              <a:t>devtools</a:t>
            </a:r>
            <a:r>
              <a:rPr lang="en-US" dirty="0"/>
              <a:t>::create() creates an empty R directory</a:t>
            </a:r>
          </a:p>
        </p:txBody>
      </p:sp>
    </p:spTree>
    <p:extLst>
      <p:ext uri="{BB962C8B-B14F-4D97-AF65-F5344CB8AC3E}">
        <p14:creationId xmlns:p14="http://schemas.microsoft.com/office/powerpoint/2010/main" val="3006189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</a:t>
            </a:r>
            <a:r>
              <a:rPr dirty="0"/>
              <a:t>ackage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A8CA6-5AC8-1444-949E-72F6227AF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"/>
          <a:stretch/>
        </p:blipFill>
        <p:spPr>
          <a:xfrm>
            <a:off x="474784" y="2365987"/>
            <a:ext cx="9210431" cy="42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2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DD19-8158-A04C-8825-E6B0E61E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</a:t>
            </a:r>
            <a:r>
              <a:rPr lang="en-US" dirty="0" err="1"/>
              <a:t>RStudio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10C8-6353-FF4F-8988-67C7074CC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dirty="0"/>
              <a:t>You do not need </a:t>
            </a:r>
            <a:r>
              <a:rPr lang="en-US" dirty="0" err="1"/>
              <a:t>RStudio</a:t>
            </a:r>
            <a:r>
              <a:rPr lang="en-US" dirty="0"/>
              <a:t> to develop packages (or at all, really), but it can be helpful.</a:t>
            </a:r>
          </a:p>
          <a:p>
            <a:pPr marL="82550" indent="0">
              <a:buNone/>
            </a:pPr>
            <a:r>
              <a:rPr lang="en-US" dirty="0" err="1"/>
              <a:t>RStudio</a:t>
            </a:r>
            <a:r>
              <a:rPr lang="en-US" dirty="0"/>
              <a:t> creates a few files when you create a project within an existing package directory:</a:t>
            </a:r>
          </a:p>
          <a:p>
            <a:pPr marL="82550" indent="0">
              <a:buNone/>
            </a:pPr>
            <a:r>
              <a:rPr lang="en-US" dirty="0"/>
              <a:t>	.</a:t>
            </a:r>
            <a:r>
              <a:rPr lang="en-US" dirty="0" err="1"/>
              <a:t>Rbuildignore</a:t>
            </a:r>
            <a:r>
              <a:rPr lang="en-US" dirty="0"/>
              <a:t> (similar to .</a:t>
            </a:r>
            <a:r>
              <a:rPr lang="en-US" dirty="0" err="1"/>
              <a:t>gitignore</a:t>
            </a:r>
            <a:r>
              <a:rPr lang="en-US" dirty="0"/>
              <a:t>)</a:t>
            </a:r>
          </a:p>
          <a:p>
            <a:pPr marL="82550" indent="0">
              <a:buNone/>
            </a:pPr>
            <a:r>
              <a:rPr lang="en-US" dirty="0"/>
              <a:t>	</a:t>
            </a:r>
            <a:r>
              <a:rPr lang="en-US" dirty="0" err="1"/>
              <a:t>directoryname.Rproj</a:t>
            </a:r>
            <a:r>
              <a:rPr lang="en-US" dirty="0"/>
              <a:t> – some configuration data.</a:t>
            </a:r>
          </a:p>
        </p:txBody>
      </p:sp>
    </p:spTree>
    <p:extLst>
      <p:ext uri="{BB962C8B-B14F-4D97-AF65-F5344CB8AC3E}">
        <p14:creationId xmlns:p14="http://schemas.microsoft.com/office/powerpoint/2010/main" val="2628120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DD19-8158-A04C-8825-E6B0E61E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</a:t>
            </a:r>
            <a:r>
              <a:rPr lang="en-US" dirty="0" err="1"/>
              <a:t>RStudio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10C8-6353-FF4F-8988-67C7074CC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dirty="0"/>
              <a:t>You do not need </a:t>
            </a:r>
            <a:r>
              <a:rPr lang="en-US" dirty="0" err="1"/>
              <a:t>RStudio</a:t>
            </a:r>
            <a:r>
              <a:rPr lang="en-US" dirty="0"/>
              <a:t> to develop packages (or at all, really), but it can be helpful.</a:t>
            </a:r>
          </a:p>
          <a:p>
            <a:pPr marL="82550" indent="0">
              <a:buNone/>
            </a:pPr>
            <a:r>
              <a:rPr lang="en-US" dirty="0" err="1"/>
              <a:t>RStudio</a:t>
            </a:r>
            <a:r>
              <a:rPr lang="en-US" dirty="0"/>
              <a:t> creates a few files when you create a project within an existing package directory:</a:t>
            </a:r>
          </a:p>
          <a:p>
            <a:pPr marL="82550" indent="0">
              <a:buNone/>
            </a:pPr>
            <a:r>
              <a:rPr lang="en-US" dirty="0"/>
              <a:t>	</a:t>
            </a:r>
            <a:r>
              <a:rPr lang="en-US" dirty="0" err="1"/>
              <a:t>directoryname.Rproj</a:t>
            </a:r>
            <a:endParaRPr lang="en-US" dirty="0"/>
          </a:p>
          <a:p>
            <a:pPr marL="82550" indent="0">
              <a:buNone/>
            </a:pPr>
            <a:r>
              <a:rPr lang="en-US" dirty="0"/>
              <a:t>	.</a:t>
            </a:r>
            <a:r>
              <a:rPr lang="en-US" dirty="0" err="1"/>
              <a:t>Rbuildignore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DBFAA-D991-8145-8236-7CFB6A3C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907" y="3384061"/>
            <a:ext cx="48514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3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DD19-8158-A04C-8825-E6B0E61E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</a:t>
            </a:r>
            <a:r>
              <a:rPr lang="en-US" dirty="0" err="1"/>
              <a:t>RStudio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10C8-6353-FF4F-8988-67C7074CC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dirty="0"/>
              <a:t>You do not need </a:t>
            </a:r>
            <a:r>
              <a:rPr lang="en-US" dirty="0" err="1"/>
              <a:t>RStudio</a:t>
            </a:r>
            <a:r>
              <a:rPr lang="en-US" dirty="0"/>
              <a:t> to develop packages (or at all, really), but it can be helpful.</a:t>
            </a:r>
          </a:p>
          <a:p>
            <a:pPr marL="82550" indent="0">
              <a:buNone/>
            </a:pPr>
            <a:r>
              <a:rPr lang="en-US" dirty="0" err="1"/>
              <a:t>RStudio</a:t>
            </a:r>
            <a:r>
              <a:rPr lang="en-US" dirty="0"/>
              <a:t> also creates the .</a:t>
            </a:r>
            <a:r>
              <a:rPr lang="en-US" dirty="0" err="1"/>
              <a:t>Rproj.user</a:t>
            </a:r>
            <a:r>
              <a:rPr lang="en-US" dirty="0"/>
              <a:t> directory; this contains information relating to chunk names in notebooks, etc.</a:t>
            </a:r>
          </a:p>
        </p:txBody>
      </p:sp>
    </p:spTree>
    <p:extLst>
      <p:ext uri="{BB962C8B-B14F-4D97-AF65-F5344CB8AC3E}">
        <p14:creationId xmlns:p14="http://schemas.microsoft.com/office/powerpoint/2010/main" val="2492979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dirty="0"/>
              <a:t>ackage structure</a:t>
            </a:r>
            <a:r>
              <a:rPr lang="en-US" dirty="0"/>
              <a:t> with first functions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734B5-60C6-444E-87D8-D97F094F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96" y="2846866"/>
            <a:ext cx="9236808" cy="24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80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83BE9-FD3C-A751-323C-A4AF00B24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5404-5D29-6777-32E5-1B20DBDB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2AD2B-C7FD-E438-E8F6-AD0701E3B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Anatomy of an R package</a:t>
            </a:r>
          </a:p>
          <a:p>
            <a:r>
              <a:rPr lang="en-US" dirty="0"/>
              <a:t>Basic R package creation</a:t>
            </a:r>
          </a:p>
          <a:p>
            <a:r>
              <a:rPr lang="en-US" dirty="0"/>
              <a:t>R package development workflow</a:t>
            </a:r>
          </a:p>
          <a:p>
            <a:r>
              <a:rPr lang="en-US" dirty="0"/>
              <a:t>Managing secrets</a:t>
            </a:r>
          </a:p>
          <a:p>
            <a:r>
              <a:rPr lang="en-US" dirty="0"/>
              <a:t>Final package description</a:t>
            </a:r>
          </a:p>
          <a:p>
            <a:r>
              <a:rPr lang="en-US" dirty="0"/>
              <a:t>Final Package functions</a:t>
            </a:r>
          </a:p>
        </p:txBody>
      </p:sp>
    </p:spTree>
    <p:extLst>
      <p:ext uri="{BB962C8B-B14F-4D97-AF65-F5344CB8AC3E}">
        <p14:creationId xmlns:p14="http://schemas.microsoft.com/office/powerpoint/2010/main" val="2027108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0E23-2650-D84B-8F89-194B2CA7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04EEA-815A-7D40-BAC5-A53B8BABC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R files in R directory (or other data directories)</a:t>
            </a:r>
          </a:p>
          <a:p>
            <a:r>
              <a:rPr lang="en-US" sz="1800" dirty="0" err="1">
                <a:latin typeface="Courier" pitchFamily="2" charset="0"/>
              </a:rPr>
              <a:t>devtools</a:t>
            </a:r>
            <a:r>
              <a:rPr lang="en-US" sz="1800" dirty="0">
                <a:latin typeface="Courier" pitchFamily="2" charset="0"/>
              </a:rPr>
              <a:t>::document()</a:t>
            </a:r>
          </a:p>
          <a:p>
            <a:pPr lvl="1"/>
            <a:r>
              <a:rPr lang="en-US" dirty="0"/>
              <a:t>Creates documentation</a:t>
            </a:r>
          </a:p>
          <a:p>
            <a:r>
              <a:rPr lang="en-US" sz="1800" dirty="0" err="1">
                <a:latin typeface="Courier" pitchFamily="2" charset="0"/>
              </a:rPr>
              <a:t>devtools</a:t>
            </a:r>
            <a:r>
              <a:rPr lang="en-US" sz="1800" dirty="0">
                <a:latin typeface="Courier" pitchFamily="2" charset="0"/>
              </a:rPr>
              <a:t>::install()</a:t>
            </a:r>
          </a:p>
          <a:p>
            <a:pPr lvl="1"/>
            <a:r>
              <a:rPr lang="en-US" dirty="0"/>
              <a:t>Installs package locally</a:t>
            </a:r>
          </a:p>
          <a:p>
            <a:r>
              <a:rPr lang="en-US" dirty="0"/>
              <a:t>Perform tests</a:t>
            </a:r>
          </a:p>
          <a:p>
            <a:pPr lvl="1"/>
            <a:r>
              <a:rPr lang="en-US" dirty="0"/>
              <a:t>This can (and should be) automated, but it is not required. Automated testing creates a lot of overhead.</a:t>
            </a:r>
          </a:p>
          <a:p>
            <a:r>
              <a:rPr lang="en-US" dirty="0"/>
              <a:t>Push up changes</a:t>
            </a:r>
          </a:p>
          <a:p>
            <a:pPr lvl="1"/>
            <a:r>
              <a:rPr lang="en-US" sz="1800" dirty="0">
                <a:latin typeface="Courier" pitchFamily="2" charset="0"/>
              </a:rPr>
              <a:t>git add .</a:t>
            </a:r>
          </a:p>
          <a:p>
            <a:pPr lvl="1"/>
            <a:r>
              <a:rPr lang="en-US" sz="1800" dirty="0">
                <a:latin typeface="Courier" pitchFamily="2" charset="0"/>
              </a:rPr>
              <a:t>git commit –m "added pc1approx()"</a:t>
            </a:r>
          </a:p>
          <a:p>
            <a:pPr lvl="1"/>
            <a:r>
              <a:rPr lang="en-US" sz="1800" dirty="0">
                <a:latin typeface="Courier" pitchFamily="2" charset="0"/>
              </a:rPr>
              <a:t>git push</a:t>
            </a:r>
          </a:p>
        </p:txBody>
      </p:sp>
    </p:spTree>
    <p:extLst>
      <p:ext uri="{BB962C8B-B14F-4D97-AF65-F5344CB8AC3E}">
        <p14:creationId xmlns:p14="http://schemas.microsoft.com/office/powerpoint/2010/main" val="469425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0E23-2650-D84B-8F89-194B2CA7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from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04EEA-815A-7D40-BAC5-A53B8BABC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your package is up, other users may simply:</a:t>
            </a:r>
          </a:p>
          <a:p>
            <a:r>
              <a:rPr lang="en-US" sz="1800" dirty="0" err="1"/>
              <a:t>devtools</a:t>
            </a:r>
            <a:r>
              <a:rPr lang="en-US" sz="1800" dirty="0"/>
              <a:t>::</a:t>
            </a:r>
            <a:r>
              <a:rPr lang="en-US" sz="1800" dirty="0" err="1"/>
              <a:t>install_github</a:t>
            </a:r>
            <a:r>
              <a:rPr lang="en-US" sz="1800" dirty="0"/>
              <a:t>("https://</a:t>
            </a:r>
            <a:r>
              <a:rPr lang="en-US" sz="1800" dirty="0" err="1"/>
              <a:t>github.com</a:t>
            </a:r>
            <a:r>
              <a:rPr lang="en-US" sz="1800" dirty="0"/>
              <a:t>/</a:t>
            </a:r>
            <a:r>
              <a:rPr lang="en-US" sz="1800" dirty="0" err="1"/>
              <a:t>jlucasmckay</a:t>
            </a:r>
            <a:r>
              <a:rPr lang="en-US" sz="1800" dirty="0"/>
              <a:t>/</a:t>
            </a:r>
            <a:r>
              <a:rPr lang="en-US" sz="1800" dirty="0" err="1"/>
              <a:t>motionTools</a:t>
            </a:r>
            <a:r>
              <a:rPr lang="en-US" sz="18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1054383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7643-3FD4-9E4F-9168-4FD3E58D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Roxygen</a:t>
            </a:r>
            <a:r>
              <a:rPr lang="en-US" dirty="0"/>
              <a:t> comments are converted directly into .Rd documentation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CE7AF-46B4-BC42-85E7-31B530BD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2806202"/>
            <a:ext cx="3232596" cy="2049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FC6566-2D87-2646-B1C7-3BB7FE5ED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343" y="2806202"/>
            <a:ext cx="4197350" cy="4259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98B51-EAB8-2A42-98DB-24F94D7ED349}"/>
              </a:ext>
            </a:extLst>
          </p:cNvPr>
          <p:cNvSpPr txBox="1"/>
          <p:nvPr/>
        </p:nvSpPr>
        <p:spPr>
          <a:xfrm>
            <a:off x="1607699" y="2498425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Roxygen</a:t>
            </a:r>
            <a:r>
              <a:rPr lang="en-US" dirty="0"/>
              <a:t> comments in 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634FC-B046-744C-B584-D5E7D20314F2}"/>
              </a:ext>
            </a:extLst>
          </p:cNvPr>
          <p:cNvSpPr txBox="1"/>
          <p:nvPr/>
        </p:nvSpPr>
        <p:spPr>
          <a:xfrm>
            <a:off x="6146022" y="2498425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project/man/</a:t>
            </a:r>
            <a:r>
              <a:rPr lang="en-US" dirty="0" err="1"/>
              <a:t>add.Rd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10958"/>
            <a:ext cx="8763000" cy="111621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Documentation in interactive languages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913" y="1764411"/>
            <a:ext cx="9194173" cy="529820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0B88FE-B852-882E-330E-F992FC06E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329542"/>
              </p:ext>
            </p:extLst>
          </p:nvPr>
        </p:nvGraphicFramePr>
        <p:xfrm>
          <a:off x="698500" y="2001012"/>
          <a:ext cx="8763000" cy="4834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9885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51E2-C6AF-DC42-B9EE-930F2703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Referencing other packages in your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7F4D-B72A-A140-9206-9E01072B7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not recommended to include </a:t>
            </a:r>
            <a:r>
              <a:rPr lang="en-US" dirty="0">
                <a:latin typeface="Courier" pitchFamily="2" charset="0"/>
              </a:rPr>
              <a:t>library()</a:t>
            </a:r>
            <a:r>
              <a:rPr lang="en-US" dirty="0"/>
              <a:t> statements in packages.</a:t>
            </a:r>
          </a:p>
          <a:p>
            <a:r>
              <a:rPr lang="en-US" dirty="0"/>
              <a:t>External functions should be referenced completely, e.g.:</a:t>
            </a:r>
          </a:p>
          <a:p>
            <a:pPr lvl="1"/>
            <a:r>
              <a:rPr lang="en-US" dirty="0">
                <a:latin typeface="Courier" pitchFamily="2" charset="0"/>
              </a:rPr>
              <a:t>stats::</a:t>
            </a:r>
            <a:r>
              <a:rPr lang="en-US" dirty="0" err="1">
                <a:latin typeface="Courier" pitchFamily="2" charset="0"/>
              </a:rPr>
              <a:t>lm</a:t>
            </a:r>
            <a:r>
              <a:rPr lang="en-US" dirty="0">
                <a:latin typeface="Courier" pitchFamily="2" charset="0"/>
              </a:rPr>
              <a:t>()</a:t>
            </a:r>
          </a:p>
          <a:p>
            <a:pPr lvl="1"/>
            <a:r>
              <a:rPr lang="en-US" dirty="0">
                <a:latin typeface="Courier" pitchFamily="2" charset="0"/>
              </a:rPr>
              <a:t>stats::</a:t>
            </a:r>
            <a:r>
              <a:rPr lang="en-US" dirty="0" err="1">
                <a:latin typeface="Courier" pitchFamily="2" charset="0"/>
              </a:rPr>
              <a:t>rnorm</a:t>
            </a:r>
            <a:r>
              <a:rPr lang="en-US" dirty="0">
                <a:latin typeface="Courier" pitchFamily="2" charset="0"/>
              </a:rPr>
              <a:t>()</a:t>
            </a:r>
          </a:p>
          <a:p>
            <a:pPr lvl="1"/>
            <a:r>
              <a:rPr lang="en-US" dirty="0" err="1">
                <a:latin typeface="Courier" pitchFamily="2" charset="0"/>
              </a:rPr>
              <a:t>dplyr</a:t>
            </a:r>
            <a:r>
              <a:rPr lang="en-US" dirty="0">
                <a:latin typeface="Courier" pitchFamily="2" charset="0"/>
              </a:rPr>
              <a:t>::select()</a:t>
            </a:r>
          </a:p>
          <a:p>
            <a:pPr lvl="1"/>
            <a:r>
              <a:rPr lang="en-US" dirty="0" err="1">
                <a:latin typeface="Courier" pitchFamily="2" charset="0"/>
              </a:rPr>
              <a:t>tidyr</a:t>
            </a:r>
            <a:r>
              <a:rPr lang="en-US" dirty="0">
                <a:latin typeface="Courier" pitchFamily="2" charset="0"/>
              </a:rPr>
              <a:t>::</a:t>
            </a:r>
            <a:r>
              <a:rPr lang="en-US" dirty="0" err="1">
                <a:latin typeface="Courier" pitchFamily="2" charset="0"/>
              </a:rPr>
              <a:t>pivot_longer</a:t>
            </a:r>
            <a:r>
              <a:rPr lang="en-US" dirty="0">
                <a:latin typeface="Courier" pitchFamily="2" charset="0"/>
              </a:rPr>
              <a:t>()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will allow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Roxygen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(discussed later) to assess dependencies more reliably.</a:t>
            </a:r>
          </a:p>
        </p:txBody>
      </p:sp>
    </p:spTree>
    <p:extLst>
      <p:ext uri="{BB962C8B-B14F-4D97-AF65-F5344CB8AC3E}">
        <p14:creationId xmlns:p14="http://schemas.microsoft.com/office/powerpoint/2010/main" val="1256692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5853-304E-DE45-823A-D4D02A4B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"infix"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A901-BBAD-8347-AB9E-FB211E699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"Infix" R operators can make code much easier to write (and read)</a:t>
            </a:r>
          </a:p>
          <a:p>
            <a:r>
              <a:rPr lang="en-US" dirty="0"/>
              <a:t>Many packages include some helper infix functions that are not exported.</a:t>
            </a:r>
          </a:p>
          <a:p>
            <a:r>
              <a:rPr lang="en-US" dirty="0"/>
              <a:t>These are from </a:t>
            </a:r>
            <a:r>
              <a:rPr lang="en-US" dirty="0">
                <a:latin typeface="Courier" pitchFamily="2" charset="0"/>
              </a:rPr>
              <a:t>ggplot2</a:t>
            </a:r>
            <a:r>
              <a:rPr lang="en-US" dirty="0"/>
              <a:t>. What do they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315E6-385C-654F-B6F7-672D374C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282" y="4099345"/>
            <a:ext cx="30353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33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5853-304E-DE45-823A-D4D02A4B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"infix"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A901-BBAD-8347-AB9E-FB211E699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"Infix" R operators can make code much easier to write (and read)</a:t>
            </a:r>
          </a:p>
          <a:p>
            <a:r>
              <a:rPr lang="en-US" dirty="0"/>
              <a:t>Many packages include some helper infix functions that are not exported.</a:t>
            </a:r>
          </a:p>
          <a:p>
            <a:r>
              <a:rPr lang="en-US" dirty="0"/>
              <a:t>These are from the </a:t>
            </a:r>
            <a:r>
              <a:rPr lang="en-US" dirty="0" err="1">
                <a:latin typeface="Courier" pitchFamily="2" charset="0"/>
              </a:rPr>
              <a:t>motionTools</a:t>
            </a:r>
            <a:r>
              <a:rPr lang="en-US" dirty="0"/>
              <a:t> package. Note that: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US" dirty="0"/>
              <a:t>They are exported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US" dirty="0"/>
              <a:t>They include the tag @</a:t>
            </a:r>
            <a:r>
              <a:rPr lang="en-US" dirty="0" err="1"/>
              <a:t>rdname</a:t>
            </a:r>
            <a:endParaRPr lang="en-US" dirty="0"/>
          </a:p>
          <a:p>
            <a:pPr marL="1016000" lvl="1" indent="-457200">
              <a:buFont typeface="+mj-lt"/>
              <a:buAutoNum type="arabicPeriod"/>
            </a:pPr>
            <a:r>
              <a:rPr lang="en-US" dirty="0"/>
              <a:t>This will tell </a:t>
            </a:r>
            <a:r>
              <a:rPr lang="en-US" dirty="0" err="1"/>
              <a:t>Roxygen</a:t>
            </a:r>
            <a:r>
              <a:rPr lang="en-US" dirty="0"/>
              <a:t> what to name the documentation file.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826CBC-CC92-4340-924A-5C9F80935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98"/>
          <a:stretch/>
        </p:blipFill>
        <p:spPr>
          <a:xfrm>
            <a:off x="2098854" y="4916567"/>
            <a:ext cx="5967731" cy="23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10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0159998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02039" cy="2539998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36B99-2EE2-6944-82EA-C80EDE62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5" y="389106"/>
            <a:ext cx="3872420" cy="1805022"/>
          </a:xfrm>
        </p:spPr>
        <p:txBody>
          <a:bodyPr anchor="ctr">
            <a:normAutofit/>
          </a:bodyPr>
          <a:lstStyle/>
          <a:p>
            <a:r>
              <a:rPr lang="en-US" sz="3900"/>
              <a:t>The pipe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C9A2-0710-4C45-98F2-1B25324B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35" y="3048000"/>
            <a:ext cx="3872420" cy="4014610"/>
          </a:xfrm>
        </p:spPr>
        <p:txBody>
          <a:bodyPr anchor="ctr">
            <a:normAutofit/>
          </a:bodyPr>
          <a:lstStyle/>
          <a:p>
            <a:r>
              <a:rPr lang="en-US" sz="1500" dirty="0"/>
              <a:t>For several years almost every package had to either replicate or import the </a:t>
            </a:r>
            <a:r>
              <a:rPr lang="en-US" sz="1500" dirty="0" err="1"/>
              <a:t>Magrittr</a:t>
            </a:r>
            <a:r>
              <a:rPr lang="en-US" sz="1500" dirty="0"/>
              <a:t> pipe (</a:t>
            </a:r>
            <a:r>
              <a:rPr lang="en-US" sz="1500" dirty="0">
                <a:latin typeface="Courier" pitchFamily="2" charset="0"/>
              </a:rPr>
              <a:t>%&gt;%</a:t>
            </a:r>
            <a:r>
              <a:rPr lang="en-US" sz="1500" dirty="0"/>
              <a:t>) operator, as it was so common.</a:t>
            </a:r>
          </a:p>
          <a:p>
            <a:endParaRPr lang="en-US" sz="1500" dirty="0"/>
          </a:p>
          <a:p>
            <a:r>
              <a:rPr lang="en-US" sz="1500" dirty="0"/>
              <a:t>This was often the only imported function, and because it is an "infix" operator the quotes caused issues.</a:t>
            </a:r>
          </a:p>
          <a:p>
            <a:endParaRPr lang="en-US" sz="1500" dirty="0"/>
          </a:p>
          <a:p>
            <a:r>
              <a:rPr lang="en-US" sz="1500" dirty="0"/>
              <a:t>For your package, it may be worthwhile to:</a:t>
            </a:r>
          </a:p>
          <a:p>
            <a:pPr lvl="1"/>
            <a:r>
              <a:rPr lang="en-US" sz="1500" dirty="0"/>
              <a:t>Refactor the code to omit the pipe operation (this can be faster)</a:t>
            </a:r>
          </a:p>
          <a:p>
            <a:pPr lvl="1"/>
            <a:r>
              <a:rPr lang="en-US" sz="1500" dirty="0"/>
              <a:t>Use the new native pipe </a:t>
            </a:r>
            <a:r>
              <a:rPr lang="en-US" sz="1500" dirty="0">
                <a:latin typeface="Courier" pitchFamily="2" charset="0"/>
              </a:rPr>
              <a:t>|&gt;</a:t>
            </a:r>
          </a:p>
        </p:txBody>
      </p:sp>
      <p:pic>
        <p:nvPicPr>
          <p:cNvPr id="5" name="Picture 4" descr="Metal tubes aligned in an angle">
            <a:extLst>
              <a:ext uri="{FF2B5EF4-FFF2-40B4-BE49-F238E27FC236}">
                <a16:creationId xmlns:a16="http://schemas.microsoft.com/office/drawing/2014/main" id="{EC9B8011-9FC4-EEBA-460D-874E1BC18E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25" r="23625" b="-1"/>
          <a:stretch/>
        </p:blipFill>
        <p:spPr>
          <a:xfrm>
            <a:off x="5080000" y="1"/>
            <a:ext cx="5085687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53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6B99-2EE2-6944-82EA-C80EDE62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Exported vs. internal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C9A2-0710-4C45-98F2-1B25324BD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roxygen</a:t>
            </a:r>
            <a:r>
              <a:rPr lang="en-US" dirty="0"/>
              <a:t> comment #' @export before a function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E06C4-CC2F-2C4E-AD49-D1D1E680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872547"/>
            <a:ext cx="57785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12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6B99-2EE2-6944-82EA-C80EDE62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Exported vs. internal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C9A2-0710-4C45-98F2-1B25324BD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have a look at two functions in ggplot2/R/</a:t>
            </a:r>
            <a:r>
              <a:rPr lang="en-US" dirty="0" err="1"/>
              <a:t>utilities.R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E06C4-CC2F-2C4E-AD49-D1D1E680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872547"/>
            <a:ext cx="5778500" cy="410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E64127-8508-C74C-87D8-56595F052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94" y="4691161"/>
            <a:ext cx="4923766" cy="22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00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6B99-2EE2-6944-82EA-C80EDE62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Exported vs. internal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C9A2-0710-4C45-98F2-1B25324BD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have a look at two functions in ggplot2/R/</a:t>
            </a:r>
            <a:r>
              <a:rPr lang="en-US" dirty="0" err="1"/>
              <a:t>utilities.R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E46B5-C2BA-234D-8C39-4338C2988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97" y="3210464"/>
            <a:ext cx="3568700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08197-5A8B-3A45-8DAD-0D2CDAA96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631" y="4731992"/>
            <a:ext cx="5892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35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FE54-1DD5-3948-A177-E260D74A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package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A9438-A6F3-354D-9979-AF3F718B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R/</a:t>
            </a:r>
            <a:r>
              <a:rPr lang="en-US" dirty="0" err="1">
                <a:latin typeface="Courier" pitchFamily="2" charset="0"/>
              </a:rPr>
              <a:t>packagename.R</a:t>
            </a:r>
            <a:r>
              <a:rPr lang="en-US" dirty="0"/>
              <a:t> can be used to document the package and perform any manual imports needed (discouraged).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CB343-8270-D446-A88E-C3B02124A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3140016"/>
            <a:ext cx="84963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93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1F569-EC89-E2AC-A298-4F070113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41EA-674E-47BB-7409-DC973601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8FD40-8A80-4A06-9E85-50080291B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Anatomy of an R package</a:t>
            </a:r>
          </a:p>
          <a:p>
            <a:r>
              <a:rPr lang="en-US" dirty="0"/>
              <a:t>Basic R package creation</a:t>
            </a:r>
          </a:p>
          <a:p>
            <a:r>
              <a:rPr lang="en-US" dirty="0"/>
              <a:t>R package development workflow</a:t>
            </a:r>
          </a:p>
          <a:p>
            <a:r>
              <a:rPr lang="en-US" dirty="0"/>
              <a:t>Managing secrets</a:t>
            </a:r>
          </a:p>
          <a:p>
            <a:r>
              <a:rPr lang="en-US" dirty="0"/>
              <a:t>Final package description</a:t>
            </a:r>
          </a:p>
          <a:p>
            <a:r>
              <a:rPr lang="en-US" dirty="0"/>
              <a:t>Final Package functions</a:t>
            </a:r>
          </a:p>
        </p:txBody>
      </p:sp>
    </p:spTree>
    <p:extLst>
      <p:ext uri="{BB962C8B-B14F-4D97-AF65-F5344CB8AC3E}">
        <p14:creationId xmlns:p14="http://schemas.microsoft.com/office/powerpoint/2010/main" val="4096402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3197591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DDD19-8158-A04C-8825-E6B0E61E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701040"/>
            <a:ext cx="2999740" cy="1625600"/>
          </a:xfrm>
        </p:spPr>
        <p:txBody>
          <a:bodyPr anchor="ctr"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Managing secrets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55899" y="1506220"/>
            <a:ext cx="1727200" cy="15240"/>
          </a:xfrm>
          <a:custGeom>
            <a:avLst/>
            <a:gdLst>
              <a:gd name="connsiteX0" fmla="*/ 0 w 1727200"/>
              <a:gd name="connsiteY0" fmla="*/ 0 h 15240"/>
              <a:gd name="connsiteX1" fmla="*/ 610277 w 1727200"/>
              <a:gd name="connsiteY1" fmla="*/ 0 h 15240"/>
              <a:gd name="connsiteX2" fmla="*/ 1203283 w 1727200"/>
              <a:gd name="connsiteY2" fmla="*/ 0 h 15240"/>
              <a:gd name="connsiteX3" fmla="*/ 1727200 w 1727200"/>
              <a:gd name="connsiteY3" fmla="*/ 0 h 15240"/>
              <a:gd name="connsiteX4" fmla="*/ 1727200 w 1727200"/>
              <a:gd name="connsiteY4" fmla="*/ 15240 h 15240"/>
              <a:gd name="connsiteX5" fmla="*/ 1186011 w 1727200"/>
              <a:gd name="connsiteY5" fmla="*/ 15240 h 15240"/>
              <a:gd name="connsiteX6" fmla="*/ 610277 w 1727200"/>
              <a:gd name="connsiteY6" fmla="*/ 15240 h 15240"/>
              <a:gd name="connsiteX7" fmla="*/ 0 w 1727200"/>
              <a:gd name="connsiteY7" fmla="*/ 15240 h 15240"/>
              <a:gd name="connsiteX8" fmla="*/ 0 w 1727200"/>
              <a:gd name="connsiteY8" fmla="*/ 0 h 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15240" fill="none" extrusionOk="0">
                <a:moveTo>
                  <a:pt x="0" y="0"/>
                </a:moveTo>
                <a:cubicBezTo>
                  <a:pt x="186104" y="2614"/>
                  <a:pt x="417752" y="15259"/>
                  <a:pt x="610277" y="0"/>
                </a:cubicBezTo>
                <a:cubicBezTo>
                  <a:pt x="802802" y="-15259"/>
                  <a:pt x="914156" y="-23001"/>
                  <a:pt x="1203283" y="0"/>
                </a:cubicBezTo>
                <a:cubicBezTo>
                  <a:pt x="1492410" y="23001"/>
                  <a:pt x="1531748" y="4384"/>
                  <a:pt x="1727200" y="0"/>
                </a:cubicBezTo>
                <a:cubicBezTo>
                  <a:pt x="1727531" y="6973"/>
                  <a:pt x="1726781" y="8137"/>
                  <a:pt x="1727200" y="15240"/>
                </a:cubicBezTo>
                <a:cubicBezTo>
                  <a:pt x="1548565" y="-4957"/>
                  <a:pt x="1359401" y="22033"/>
                  <a:pt x="1186011" y="15240"/>
                </a:cubicBezTo>
                <a:cubicBezTo>
                  <a:pt x="1012621" y="8447"/>
                  <a:pt x="821525" y="-1483"/>
                  <a:pt x="610277" y="15240"/>
                </a:cubicBezTo>
                <a:cubicBezTo>
                  <a:pt x="399029" y="31963"/>
                  <a:pt x="126819" y="19417"/>
                  <a:pt x="0" y="15240"/>
                </a:cubicBezTo>
                <a:cubicBezTo>
                  <a:pt x="-198" y="11512"/>
                  <a:pt x="-53" y="6132"/>
                  <a:pt x="0" y="0"/>
                </a:cubicBezTo>
                <a:close/>
              </a:path>
              <a:path w="1727200" h="15240" stroke="0" extrusionOk="0">
                <a:moveTo>
                  <a:pt x="0" y="0"/>
                </a:moveTo>
                <a:cubicBezTo>
                  <a:pt x="195170" y="-19310"/>
                  <a:pt x="363144" y="26771"/>
                  <a:pt x="558461" y="0"/>
                </a:cubicBezTo>
                <a:cubicBezTo>
                  <a:pt x="753778" y="-26771"/>
                  <a:pt x="943753" y="22882"/>
                  <a:pt x="1082379" y="0"/>
                </a:cubicBezTo>
                <a:cubicBezTo>
                  <a:pt x="1221005" y="-22882"/>
                  <a:pt x="1565152" y="10097"/>
                  <a:pt x="1727200" y="0"/>
                </a:cubicBezTo>
                <a:cubicBezTo>
                  <a:pt x="1727485" y="6418"/>
                  <a:pt x="1727622" y="10707"/>
                  <a:pt x="1727200" y="15240"/>
                </a:cubicBezTo>
                <a:cubicBezTo>
                  <a:pt x="1562401" y="34157"/>
                  <a:pt x="1373103" y="19949"/>
                  <a:pt x="1186011" y="15240"/>
                </a:cubicBezTo>
                <a:cubicBezTo>
                  <a:pt x="998919" y="10531"/>
                  <a:pt x="857392" y="29623"/>
                  <a:pt x="575733" y="15240"/>
                </a:cubicBezTo>
                <a:cubicBezTo>
                  <a:pt x="294074" y="857"/>
                  <a:pt x="144629" y="2693"/>
                  <a:pt x="0" y="15240"/>
                </a:cubicBezTo>
                <a:cubicBezTo>
                  <a:pt x="729" y="7753"/>
                  <a:pt x="727" y="640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10C8-6353-FF4F-8988-67C7074CC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718" y="701040"/>
            <a:ext cx="5895341" cy="1625600"/>
          </a:xfrm>
        </p:spPr>
        <p:txBody>
          <a:bodyPr anchor="ctr">
            <a:normAutofit/>
          </a:bodyPr>
          <a:lstStyle/>
          <a:p>
            <a:pPr marL="82550" indent="0">
              <a:buNone/>
            </a:pPr>
            <a:r>
              <a:rPr lang="en-US" sz="1600">
                <a:solidFill>
                  <a:srgbClr val="FFFFFF"/>
                </a:solidFill>
              </a:rPr>
              <a:t>Secrets like API tokens, etc., should never be stored on github.</a:t>
            </a:r>
          </a:p>
          <a:p>
            <a:pPr marL="82550" indent="0">
              <a:buNone/>
            </a:pPr>
            <a:endParaRPr lang="en-US" sz="1600">
              <a:solidFill>
                <a:srgbClr val="FFFFFF"/>
              </a:solidFill>
            </a:endParaRPr>
          </a:p>
          <a:p>
            <a:pPr marL="82550" indent="0">
              <a:buNone/>
            </a:pPr>
            <a:r>
              <a:rPr lang="en-US" sz="1600">
                <a:solidFill>
                  <a:srgbClr val="FFFFFF"/>
                </a:solidFill>
              </a:rPr>
              <a:t>The MOST correct place for these is in an .REnviron file within your local copy of the project directory.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21A221-005C-1A46-83B3-DE0B69FF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3804131"/>
            <a:ext cx="9098280" cy="26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3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" y="-6338"/>
            <a:ext cx="10159992" cy="18826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42" y="708624"/>
            <a:ext cx="8240413" cy="1000146"/>
          </a:xfrm>
        </p:spPr>
        <p:txBody>
          <a:bodyPr anchor="t">
            <a:normAutofit/>
          </a:bodyPr>
          <a:lstStyle/>
          <a:p>
            <a:r>
              <a:rPr lang="en-US" sz="3900">
                <a:solidFill>
                  <a:schemeClr val="bg1"/>
                </a:solidFill>
              </a:rPr>
              <a:t>A situation to avoid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76267"/>
            <a:ext cx="10159991" cy="57437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042" y="2234175"/>
            <a:ext cx="380992" cy="50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956" y="2463714"/>
            <a:ext cx="8234078" cy="4399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Many researchers end up compiling one file of helper routines called </a:t>
            </a:r>
            <a:r>
              <a:rPr lang="en-US">
                <a:latin typeface="Courier"/>
              </a:rPr>
              <a:t>labfunctions.R</a:t>
            </a:r>
            <a:r>
              <a:rPr dirty="0"/>
              <a:t> or </a:t>
            </a:r>
            <a:r>
              <a:rPr lang="en-US">
                <a:latin typeface="Courier"/>
              </a:rPr>
              <a:t>statsstuff.py</a:t>
            </a:r>
            <a:r>
              <a:rPr dirty="0"/>
              <a:t> with useful code. The problems with this include: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pPr marL="507995" indent="-507995">
              <a:buAutoNum type="arabicPeriod"/>
            </a:pPr>
            <a:r>
              <a:rPr dirty="0"/>
              <a:t>Version creep over multi-year projects</a:t>
            </a:r>
          </a:p>
          <a:p>
            <a:pPr marL="507995" indent="-507995">
              <a:buAutoNum type="arabicPeriod"/>
            </a:pPr>
            <a:r>
              <a:rPr lang="en-US" dirty="0"/>
              <a:t>Suboptimal incorporation of breaking changes</a:t>
            </a:r>
            <a:endParaRPr dirty="0"/>
          </a:p>
          <a:p>
            <a:pPr marL="507995" indent="-507995">
              <a:buAutoNum type="arabicPeriod"/>
            </a:pPr>
            <a:r>
              <a:rPr lang="en-US" dirty="0"/>
              <a:t>Outdated</a:t>
            </a:r>
            <a:r>
              <a:rPr dirty="0"/>
              <a:t> or totally absent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221517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DD19-8158-A04C-8825-E6B0E61E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secrets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10C8-6353-FF4F-8988-67C7074CC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878544"/>
            <a:ext cx="8763000" cy="4805285"/>
          </a:xfrm>
        </p:spPr>
        <p:txBody>
          <a:bodyPr/>
          <a:lstStyle/>
          <a:p>
            <a:pPr marL="82550" indent="0">
              <a:buNone/>
            </a:pPr>
            <a:r>
              <a:rPr lang="en-US" dirty="0"/>
              <a:t>Note about the .</a:t>
            </a:r>
            <a:r>
              <a:rPr lang="en-US" dirty="0" err="1"/>
              <a:t>REnviron</a:t>
            </a:r>
            <a:r>
              <a:rPr lang="en-US" dirty="0"/>
              <a:t> file: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b="1" dirty="0"/>
              <a:t>It is read only at startup.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dirty="0"/>
              <a:t>If you change directories during a session it is not re-read.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dirty="0"/>
              <a:t>Be sure to reboot R prior to calling </a:t>
            </a:r>
            <a:r>
              <a:rPr lang="en-US" dirty="0" err="1">
                <a:latin typeface="Courier" pitchFamily="2" charset="0"/>
              </a:rPr>
              <a:t>Sys.getenv</a:t>
            </a:r>
            <a:r>
              <a:rPr lang="en-US" dirty="0">
                <a:latin typeface="Courier" pitchFamily="2" charset="0"/>
              </a:rPr>
              <a:t>("</a:t>
            </a:r>
            <a:r>
              <a:rPr lang="en-US" dirty="0" err="1">
                <a:latin typeface="Courier" pitchFamily="2" charset="0"/>
              </a:rPr>
              <a:t>your_token</a:t>
            </a:r>
            <a:r>
              <a:rPr lang="en-US" dirty="0">
                <a:latin typeface="Courier" pitchFamily="2" charset="0"/>
              </a:rPr>
              <a:t>")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582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746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DDD19-8158-A04C-8825-E6B0E61E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609600"/>
            <a:ext cx="3000716" cy="6035040"/>
          </a:xfrm>
        </p:spPr>
        <p:txBody>
          <a:bodyPr>
            <a:normAutofit/>
          </a:bodyPr>
          <a:lstStyle/>
          <a:p>
            <a:r>
              <a:rPr lang="en-US" sz="5200"/>
              <a:t>Managing secrets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497686" y="3623334"/>
            <a:ext cx="4978400" cy="15240"/>
          </a:xfrm>
          <a:custGeom>
            <a:avLst/>
            <a:gdLst>
              <a:gd name="connsiteX0" fmla="*/ 0 w 4978400"/>
              <a:gd name="connsiteY0" fmla="*/ 0 h 15240"/>
              <a:gd name="connsiteX1" fmla="*/ 522732 w 4978400"/>
              <a:gd name="connsiteY1" fmla="*/ 0 h 15240"/>
              <a:gd name="connsiteX2" fmla="*/ 1194816 w 4978400"/>
              <a:gd name="connsiteY2" fmla="*/ 0 h 15240"/>
              <a:gd name="connsiteX3" fmla="*/ 1767332 w 4978400"/>
              <a:gd name="connsiteY3" fmla="*/ 0 h 15240"/>
              <a:gd name="connsiteX4" fmla="*/ 2290064 w 4978400"/>
              <a:gd name="connsiteY4" fmla="*/ 0 h 15240"/>
              <a:gd name="connsiteX5" fmla="*/ 2962148 w 4978400"/>
              <a:gd name="connsiteY5" fmla="*/ 0 h 15240"/>
              <a:gd name="connsiteX6" fmla="*/ 3584448 w 4978400"/>
              <a:gd name="connsiteY6" fmla="*/ 0 h 15240"/>
              <a:gd name="connsiteX7" fmla="*/ 4206748 w 4978400"/>
              <a:gd name="connsiteY7" fmla="*/ 0 h 15240"/>
              <a:gd name="connsiteX8" fmla="*/ 4978400 w 4978400"/>
              <a:gd name="connsiteY8" fmla="*/ 0 h 15240"/>
              <a:gd name="connsiteX9" fmla="*/ 4978400 w 4978400"/>
              <a:gd name="connsiteY9" fmla="*/ 15240 h 15240"/>
              <a:gd name="connsiteX10" fmla="*/ 4455668 w 4978400"/>
              <a:gd name="connsiteY10" fmla="*/ 15240 h 15240"/>
              <a:gd name="connsiteX11" fmla="*/ 3982720 w 4978400"/>
              <a:gd name="connsiteY11" fmla="*/ 15240 h 15240"/>
              <a:gd name="connsiteX12" fmla="*/ 3310636 w 4978400"/>
              <a:gd name="connsiteY12" fmla="*/ 15240 h 15240"/>
              <a:gd name="connsiteX13" fmla="*/ 2787904 w 4978400"/>
              <a:gd name="connsiteY13" fmla="*/ 15240 h 15240"/>
              <a:gd name="connsiteX14" fmla="*/ 2115820 w 4978400"/>
              <a:gd name="connsiteY14" fmla="*/ 15240 h 15240"/>
              <a:gd name="connsiteX15" fmla="*/ 1393952 w 4978400"/>
              <a:gd name="connsiteY15" fmla="*/ 15240 h 15240"/>
              <a:gd name="connsiteX16" fmla="*/ 821436 w 4978400"/>
              <a:gd name="connsiteY16" fmla="*/ 15240 h 15240"/>
              <a:gd name="connsiteX17" fmla="*/ 0 w 4978400"/>
              <a:gd name="connsiteY17" fmla="*/ 15240 h 15240"/>
              <a:gd name="connsiteX18" fmla="*/ 0 w 4978400"/>
              <a:gd name="connsiteY18" fmla="*/ 0 h 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78400" h="15240" fill="none" extrusionOk="0">
                <a:moveTo>
                  <a:pt x="0" y="0"/>
                </a:moveTo>
                <a:cubicBezTo>
                  <a:pt x="130653" y="-8706"/>
                  <a:pt x="349719" y="6172"/>
                  <a:pt x="522732" y="0"/>
                </a:cubicBezTo>
                <a:cubicBezTo>
                  <a:pt x="695745" y="-6172"/>
                  <a:pt x="961329" y="26165"/>
                  <a:pt x="1194816" y="0"/>
                </a:cubicBezTo>
                <a:cubicBezTo>
                  <a:pt x="1428303" y="-26165"/>
                  <a:pt x="1612596" y="12260"/>
                  <a:pt x="1767332" y="0"/>
                </a:cubicBezTo>
                <a:cubicBezTo>
                  <a:pt x="1922068" y="-12260"/>
                  <a:pt x="2161692" y="21221"/>
                  <a:pt x="2290064" y="0"/>
                </a:cubicBezTo>
                <a:cubicBezTo>
                  <a:pt x="2418436" y="-21221"/>
                  <a:pt x="2787901" y="-22454"/>
                  <a:pt x="2962148" y="0"/>
                </a:cubicBezTo>
                <a:cubicBezTo>
                  <a:pt x="3136395" y="22454"/>
                  <a:pt x="3426647" y="27059"/>
                  <a:pt x="3584448" y="0"/>
                </a:cubicBezTo>
                <a:cubicBezTo>
                  <a:pt x="3742249" y="-27059"/>
                  <a:pt x="4009706" y="22174"/>
                  <a:pt x="4206748" y="0"/>
                </a:cubicBezTo>
                <a:cubicBezTo>
                  <a:pt x="4403790" y="-22174"/>
                  <a:pt x="4613303" y="-20651"/>
                  <a:pt x="4978400" y="0"/>
                </a:cubicBezTo>
                <a:cubicBezTo>
                  <a:pt x="4978168" y="5073"/>
                  <a:pt x="4978677" y="10745"/>
                  <a:pt x="4978400" y="15240"/>
                </a:cubicBezTo>
                <a:cubicBezTo>
                  <a:pt x="4765440" y="3303"/>
                  <a:pt x="4581374" y="39322"/>
                  <a:pt x="4455668" y="15240"/>
                </a:cubicBezTo>
                <a:cubicBezTo>
                  <a:pt x="4329962" y="-8842"/>
                  <a:pt x="4168188" y="29725"/>
                  <a:pt x="3982720" y="15240"/>
                </a:cubicBezTo>
                <a:cubicBezTo>
                  <a:pt x="3797252" y="755"/>
                  <a:pt x="3616651" y="34092"/>
                  <a:pt x="3310636" y="15240"/>
                </a:cubicBezTo>
                <a:cubicBezTo>
                  <a:pt x="3004621" y="-3612"/>
                  <a:pt x="2900581" y="21230"/>
                  <a:pt x="2787904" y="15240"/>
                </a:cubicBezTo>
                <a:cubicBezTo>
                  <a:pt x="2675227" y="9250"/>
                  <a:pt x="2351793" y="36176"/>
                  <a:pt x="2115820" y="15240"/>
                </a:cubicBezTo>
                <a:cubicBezTo>
                  <a:pt x="1879847" y="-5696"/>
                  <a:pt x="1587892" y="24280"/>
                  <a:pt x="1393952" y="15240"/>
                </a:cubicBezTo>
                <a:cubicBezTo>
                  <a:pt x="1200012" y="6200"/>
                  <a:pt x="1101230" y="35316"/>
                  <a:pt x="821436" y="15240"/>
                </a:cubicBezTo>
                <a:cubicBezTo>
                  <a:pt x="541642" y="-4836"/>
                  <a:pt x="214337" y="-12839"/>
                  <a:pt x="0" y="15240"/>
                </a:cubicBezTo>
                <a:cubicBezTo>
                  <a:pt x="-113" y="10747"/>
                  <a:pt x="589" y="3418"/>
                  <a:pt x="0" y="0"/>
                </a:cubicBezTo>
                <a:close/>
              </a:path>
              <a:path w="4978400" h="15240" stroke="0" extrusionOk="0">
                <a:moveTo>
                  <a:pt x="0" y="0"/>
                </a:moveTo>
                <a:cubicBezTo>
                  <a:pt x="229017" y="-25518"/>
                  <a:pt x="349122" y="8102"/>
                  <a:pt x="572516" y="0"/>
                </a:cubicBezTo>
                <a:cubicBezTo>
                  <a:pt x="795910" y="-8102"/>
                  <a:pt x="879794" y="12416"/>
                  <a:pt x="1045464" y="0"/>
                </a:cubicBezTo>
                <a:cubicBezTo>
                  <a:pt x="1211134" y="-12416"/>
                  <a:pt x="1465823" y="-20876"/>
                  <a:pt x="1767332" y="0"/>
                </a:cubicBezTo>
                <a:cubicBezTo>
                  <a:pt x="2068841" y="20876"/>
                  <a:pt x="2201615" y="12390"/>
                  <a:pt x="2339848" y="0"/>
                </a:cubicBezTo>
                <a:cubicBezTo>
                  <a:pt x="2478081" y="-12390"/>
                  <a:pt x="2743639" y="11803"/>
                  <a:pt x="2912364" y="0"/>
                </a:cubicBezTo>
                <a:cubicBezTo>
                  <a:pt x="3081089" y="-11803"/>
                  <a:pt x="3322703" y="-16576"/>
                  <a:pt x="3634232" y="0"/>
                </a:cubicBezTo>
                <a:cubicBezTo>
                  <a:pt x="3945761" y="16576"/>
                  <a:pt x="3917999" y="20024"/>
                  <a:pt x="4156964" y="0"/>
                </a:cubicBezTo>
                <a:cubicBezTo>
                  <a:pt x="4395929" y="-20024"/>
                  <a:pt x="4731119" y="26108"/>
                  <a:pt x="4978400" y="0"/>
                </a:cubicBezTo>
                <a:cubicBezTo>
                  <a:pt x="4979089" y="6245"/>
                  <a:pt x="4978442" y="8870"/>
                  <a:pt x="4978400" y="15240"/>
                </a:cubicBezTo>
                <a:cubicBezTo>
                  <a:pt x="4805103" y="12709"/>
                  <a:pt x="4560860" y="4844"/>
                  <a:pt x="4455668" y="15240"/>
                </a:cubicBezTo>
                <a:cubicBezTo>
                  <a:pt x="4350476" y="25636"/>
                  <a:pt x="4083693" y="28881"/>
                  <a:pt x="3833368" y="15240"/>
                </a:cubicBezTo>
                <a:cubicBezTo>
                  <a:pt x="3583043" y="1599"/>
                  <a:pt x="3469727" y="-5186"/>
                  <a:pt x="3260852" y="15240"/>
                </a:cubicBezTo>
                <a:cubicBezTo>
                  <a:pt x="3051977" y="35666"/>
                  <a:pt x="2758849" y="44567"/>
                  <a:pt x="2538984" y="15240"/>
                </a:cubicBezTo>
                <a:cubicBezTo>
                  <a:pt x="2319119" y="-14087"/>
                  <a:pt x="2057615" y="-597"/>
                  <a:pt x="1817116" y="15240"/>
                </a:cubicBezTo>
                <a:cubicBezTo>
                  <a:pt x="1576617" y="31077"/>
                  <a:pt x="1470739" y="3239"/>
                  <a:pt x="1294384" y="15240"/>
                </a:cubicBezTo>
                <a:cubicBezTo>
                  <a:pt x="1118029" y="27241"/>
                  <a:pt x="865969" y="29482"/>
                  <a:pt x="672084" y="15240"/>
                </a:cubicBezTo>
                <a:cubicBezTo>
                  <a:pt x="478199" y="998"/>
                  <a:pt x="267696" y="20985"/>
                  <a:pt x="0" y="15240"/>
                </a:cubicBezTo>
                <a:cubicBezTo>
                  <a:pt x="456" y="9454"/>
                  <a:pt x="-198" y="69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10C8-6353-FF4F-8988-67C7074CC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15" y="613434"/>
            <a:ext cx="5186945" cy="6035040"/>
          </a:xfrm>
        </p:spPr>
        <p:txBody>
          <a:bodyPr anchor="ctr">
            <a:normAutofit/>
          </a:bodyPr>
          <a:lstStyle/>
          <a:p>
            <a:pPr marL="82550" indent="0">
              <a:buNone/>
            </a:pPr>
            <a:r>
              <a:rPr lang="en-US" sz="2100"/>
              <a:t>Secrets like PHI should never, in any circumstances, be pushed to github.</a:t>
            </a:r>
          </a:p>
          <a:p>
            <a:pPr marL="82550" indent="0">
              <a:buNone/>
            </a:pPr>
            <a:endParaRPr lang="en-US" sz="2100"/>
          </a:p>
          <a:p>
            <a:pPr marL="82550" indent="0">
              <a:buNone/>
            </a:pPr>
            <a:r>
              <a:rPr lang="en-US" sz="2100"/>
              <a:t>For this reason I typically suggest including the following lines in .gitignore:</a:t>
            </a:r>
          </a:p>
          <a:p>
            <a:pPr marL="82550" indent="0">
              <a:buNone/>
            </a:pPr>
            <a:endParaRPr lang="en-US" sz="2100"/>
          </a:p>
          <a:p>
            <a:pPr marL="82550" indent="0">
              <a:buNone/>
            </a:pPr>
            <a:r>
              <a:rPr lang="en-US" sz="2100">
                <a:latin typeface="Courier" pitchFamily="2" charset="0"/>
              </a:rPr>
              <a:t>*.xlsx</a:t>
            </a:r>
          </a:p>
          <a:p>
            <a:pPr marL="82550" indent="0">
              <a:buNone/>
            </a:pPr>
            <a:r>
              <a:rPr lang="en-US" sz="2100">
                <a:latin typeface="Courier" pitchFamily="2" charset="0"/>
              </a:rPr>
              <a:t>*.csv</a:t>
            </a:r>
          </a:p>
          <a:p>
            <a:pPr marL="82550" indent="0">
              <a:buNone/>
            </a:pPr>
            <a:endParaRPr lang="en-US" sz="2100"/>
          </a:p>
          <a:p>
            <a:pPr marL="82550" indent="0">
              <a:buNone/>
            </a:pPr>
            <a:r>
              <a:rPr lang="en-US" sz="2100"/>
              <a:t>This will (mostly) ensure that data files are not pushed to github; in addition to security problems these files can disrupt your pushes if they are large.</a:t>
            </a:r>
          </a:p>
          <a:p>
            <a:pPr marL="82550" indent="0">
              <a:buNone/>
            </a:pPr>
            <a:endParaRPr lang="en-US" sz="210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12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0FA39-CBF3-CBF7-B2B6-1DD86BAFC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5C379-C44C-003A-F16D-31D2B306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710577"/>
            <a:ext cx="2857500" cy="1910080"/>
          </a:xfrm>
        </p:spPr>
        <p:txBody>
          <a:bodyPr anchor="b">
            <a:normAutofit/>
          </a:bodyPr>
          <a:lstStyle/>
          <a:p>
            <a:r>
              <a:rPr lang="en-US" sz="2900"/>
              <a:t>Managing secrets – slightly less secure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65" y="2859728"/>
            <a:ext cx="2712579" cy="20320"/>
          </a:xfrm>
          <a:custGeom>
            <a:avLst/>
            <a:gdLst>
              <a:gd name="connsiteX0" fmla="*/ 0 w 2712579"/>
              <a:gd name="connsiteY0" fmla="*/ 0 h 20320"/>
              <a:gd name="connsiteX1" fmla="*/ 651019 w 2712579"/>
              <a:gd name="connsiteY1" fmla="*/ 0 h 20320"/>
              <a:gd name="connsiteX2" fmla="*/ 1329164 w 2712579"/>
              <a:gd name="connsiteY2" fmla="*/ 0 h 20320"/>
              <a:gd name="connsiteX3" fmla="*/ 2007308 w 2712579"/>
              <a:gd name="connsiteY3" fmla="*/ 0 h 20320"/>
              <a:gd name="connsiteX4" fmla="*/ 2712579 w 2712579"/>
              <a:gd name="connsiteY4" fmla="*/ 0 h 20320"/>
              <a:gd name="connsiteX5" fmla="*/ 2712579 w 2712579"/>
              <a:gd name="connsiteY5" fmla="*/ 20320 h 20320"/>
              <a:gd name="connsiteX6" fmla="*/ 2034434 w 2712579"/>
              <a:gd name="connsiteY6" fmla="*/ 20320 h 20320"/>
              <a:gd name="connsiteX7" fmla="*/ 1410541 w 2712579"/>
              <a:gd name="connsiteY7" fmla="*/ 20320 h 20320"/>
              <a:gd name="connsiteX8" fmla="*/ 786648 w 2712579"/>
              <a:gd name="connsiteY8" fmla="*/ 20320 h 20320"/>
              <a:gd name="connsiteX9" fmla="*/ 0 w 2712579"/>
              <a:gd name="connsiteY9" fmla="*/ 20320 h 20320"/>
              <a:gd name="connsiteX10" fmla="*/ 0 w 2712579"/>
              <a:gd name="connsiteY10" fmla="*/ 0 h 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2579" h="20320" fill="none" extrusionOk="0">
                <a:moveTo>
                  <a:pt x="0" y="0"/>
                </a:moveTo>
                <a:cubicBezTo>
                  <a:pt x="150802" y="-14563"/>
                  <a:pt x="487075" y="-7710"/>
                  <a:pt x="651019" y="0"/>
                </a:cubicBezTo>
                <a:cubicBezTo>
                  <a:pt x="814963" y="7710"/>
                  <a:pt x="1008745" y="5501"/>
                  <a:pt x="1329164" y="0"/>
                </a:cubicBezTo>
                <a:cubicBezTo>
                  <a:pt x="1649583" y="-5501"/>
                  <a:pt x="1839831" y="14520"/>
                  <a:pt x="2007308" y="0"/>
                </a:cubicBezTo>
                <a:cubicBezTo>
                  <a:pt x="2174785" y="-14520"/>
                  <a:pt x="2504550" y="-13163"/>
                  <a:pt x="2712579" y="0"/>
                </a:cubicBezTo>
                <a:cubicBezTo>
                  <a:pt x="2711714" y="8708"/>
                  <a:pt x="2712203" y="13553"/>
                  <a:pt x="2712579" y="20320"/>
                </a:cubicBezTo>
                <a:cubicBezTo>
                  <a:pt x="2570548" y="16478"/>
                  <a:pt x="2202458" y="25154"/>
                  <a:pt x="2034434" y="20320"/>
                </a:cubicBezTo>
                <a:cubicBezTo>
                  <a:pt x="1866411" y="15486"/>
                  <a:pt x="1640411" y="-3833"/>
                  <a:pt x="1410541" y="20320"/>
                </a:cubicBezTo>
                <a:cubicBezTo>
                  <a:pt x="1180671" y="44473"/>
                  <a:pt x="1092998" y="38524"/>
                  <a:pt x="786648" y="20320"/>
                </a:cubicBezTo>
                <a:cubicBezTo>
                  <a:pt x="480298" y="2116"/>
                  <a:pt x="183375" y="3192"/>
                  <a:pt x="0" y="20320"/>
                </a:cubicBezTo>
                <a:cubicBezTo>
                  <a:pt x="-383" y="14224"/>
                  <a:pt x="977" y="7705"/>
                  <a:pt x="0" y="0"/>
                </a:cubicBezTo>
                <a:close/>
              </a:path>
              <a:path w="2712579" h="20320" stroke="0" extrusionOk="0">
                <a:moveTo>
                  <a:pt x="0" y="0"/>
                </a:moveTo>
                <a:cubicBezTo>
                  <a:pt x="259649" y="-18124"/>
                  <a:pt x="360205" y="6724"/>
                  <a:pt x="651019" y="0"/>
                </a:cubicBezTo>
                <a:cubicBezTo>
                  <a:pt x="941833" y="-6724"/>
                  <a:pt x="1094940" y="18627"/>
                  <a:pt x="1247786" y="0"/>
                </a:cubicBezTo>
                <a:cubicBezTo>
                  <a:pt x="1400632" y="-18627"/>
                  <a:pt x="1759168" y="-29253"/>
                  <a:pt x="1980183" y="0"/>
                </a:cubicBezTo>
                <a:cubicBezTo>
                  <a:pt x="2201198" y="29253"/>
                  <a:pt x="2380209" y="33451"/>
                  <a:pt x="2712579" y="0"/>
                </a:cubicBezTo>
                <a:cubicBezTo>
                  <a:pt x="2712282" y="6047"/>
                  <a:pt x="2712707" y="12013"/>
                  <a:pt x="2712579" y="20320"/>
                </a:cubicBezTo>
                <a:cubicBezTo>
                  <a:pt x="2403882" y="-10597"/>
                  <a:pt x="2336165" y="50244"/>
                  <a:pt x="2088686" y="20320"/>
                </a:cubicBezTo>
                <a:cubicBezTo>
                  <a:pt x="1841207" y="-9604"/>
                  <a:pt x="1745120" y="12962"/>
                  <a:pt x="1464793" y="20320"/>
                </a:cubicBezTo>
                <a:cubicBezTo>
                  <a:pt x="1184466" y="27678"/>
                  <a:pt x="1071596" y="11863"/>
                  <a:pt x="732396" y="20320"/>
                </a:cubicBezTo>
                <a:cubicBezTo>
                  <a:pt x="393196" y="28777"/>
                  <a:pt x="322366" y="-5169"/>
                  <a:pt x="0" y="20320"/>
                </a:cubicBezTo>
                <a:cubicBezTo>
                  <a:pt x="566" y="13714"/>
                  <a:pt x="-926" y="809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E8AB-BA2E-BB38-611B-8606DAA4C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3119120"/>
            <a:ext cx="2857500" cy="3789680"/>
          </a:xfrm>
        </p:spPr>
        <p:txBody>
          <a:bodyPr anchor="t">
            <a:normAutofit/>
          </a:bodyPr>
          <a:lstStyle/>
          <a:p>
            <a:pPr marL="82550" indent="0">
              <a:buNone/>
            </a:pPr>
            <a:r>
              <a:rPr lang="en-US" sz="1900"/>
              <a:t>The most secure way to manage secrets is within .Renviron; sometimes this is not all the way necessary. </a:t>
            </a:r>
          </a:p>
          <a:p>
            <a:pPr marL="82550" indent="0">
              <a:buNone/>
            </a:pPr>
            <a:r>
              <a:rPr lang="en-US" sz="1900"/>
              <a:t>An alternative is to use a constants.R file in your R directory; this can include machine-specific information like paths and control logic.</a:t>
            </a:r>
            <a:endParaRPr lang="en-US" sz="1900">
              <a:latin typeface="Courier" pitchFamily="2" charset="0"/>
            </a:endParaRPr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54FDA262-2BA4-2853-3AAF-0B0DA08F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80" y="1566291"/>
            <a:ext cx="5753100" cy="448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47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A3022-558D-D4BA-A047-32061C066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E12E-7511-E802-9118-C5704559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42B25-D2EF-87C3-89B8-0D5B0B038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Anatomy of an R package</a:t>
            </a:r>
          </a:p>
          <a:p>
            <a:r>
              <a:rPr lang="en-US" dirty="0"/>
              <a:t>Basic R package creation</a:t>
            </a:r>
          </a:p>
          <a:p>
            <a:r>
              <a:rPr lang="en-US" dirty="0"/>
              <a:t>R package development workflow</a:t>
            </a:r>
          </a:p>
          <a:p>
            <a:r>
              <a:rPr lang="en-US" dirty="0"/>
              <a:t>Managing secrets</a:t>
            </a:r>
          </a:p>
          <a:p>
            <a:r>
              <a:rPr lang="en-US" dirty="0"/>
              <a:t>Final package description</a:t>
            </a:r>
          </a:p>
          <a:p>
            <a:r>
              <a:rPr lang="en-US" dirty="0"/>
              <a:t>Final Package functions</a:t>
            </a:r>
          </a:p>
        </p:txBody>
      </p:sp>
    </p:spTree>
    <p:extLst>
      <p:ext uri="{BB962C8B-B14F-4D97-AF65-F5344CB8AC3E}">
        <p14:creationId xmlns:p14="http://schemas.microsoft.com/office/powerpoint/2010/main" val="3603282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" y="0"/>
            <a:ext cx="1015746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2726" cy="7620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61" y="1281746"/>
            <a:ext cx="2667000" cy="495684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Final project concept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92001" y="2728310"/>
            <a:ext cx="3402861" cy="4537147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090" y="657048"/>
            <a:ext cx="5755409" cy="62062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dirty="0"/>
              <a:t>So, for your final project, you will assemble some </a:t>
            </a:r>
            <a:r>
              <a:rPr lang="en-US" dirty="0"/>
              <a:t>functions </a:t>
            </a:r>
            <a:r>
              <a:rPr dirty="0"/>
              <a:t>into a simple R package.</a:t>
            </a:r>
            <a:endParaRPr lang="en-US" dirty="0"/>
          </a:p>
          <a:p>
            <a:pPr marL="0" indent="0">
              <a:buNone/>
            </a:pPr>
            <a:r>
              <a:rPr dirty="0"/>
              <a:t>You will assemble appropriate documentation for each of them that can be queried with </a:t>
            </a:r>
            <a:r>
              <a:rPr dirty="0">
                <a:latin typeface="Courier"/>
              </a:rPr>
              <a:t>?</a:t>
            </a:r>
            <a:r>
              <a:rPr dirty="0"/>
              <a:t>. </a:t>
            </a:r>
            <a:endParaRPr lang="en-US" dirty="0"/>
          </a:p>
          <a:p>
            <a:pPr marL="0" indent="0">
              <a:buNone/>
            </a:pPr>
            <a:r>
              <a:rPr dirty="0"/>
              <a:t>You will post the package as a </a:t>
            </a:r>
            <a:r>
              <a:rPr lang="en-US" i="1" dirty="0"/>
              <a:t>private</a:t>
            </a:r>
            <a:r>
              <a:rPr lang="en-US" dirty="0"/>
              <a:t> </a:t>
            </a:r>
            <a:r>
              <a:rPr dirty="0"/>
              <a:t>repository on </a:t>
            </a:r>
            <a:r>
              <a:rPr dirty="0" err="1"/>
              <a:t>github</a:t>
            </a:r>
            <a:r>
              <a:rPr dirty="0"/>
              <a:t> to enable version control.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Online resources and CoPilot/etc. are fine, but please do not discuss with each other.</a:t>
            </a:r>
          </a:p>
          <a:p>
            <a:pPr marL="0" indent="0">
              <a:buNone/>
            </a:pPr>
            <a:r>
              <a:rPr lang="en-US" dirty="0"/>
              <a:t>Masoud will send out a survey that will include:</a:t>
            </a:r>
          </a:p>
          <a:p>
            <a:pPr marL="342900" indent="-342900"/>
            <a:r>
              <a:rPr lang="en-US" dirty="0"/>
              <a:t>The person to add to your repo</a:t>
            </a:r>
          </a:p>
          <a:p>
            <a:pPr marL="342900" indent="-342900"/>
            <a:r>
              <a:rPr lang="en-US" dirty="0"/>
              <a:t>A place to upload the location of your repo</a:t>
            </a:r>
          </a:p>
          <a:p>
            <a:pPr marL="0" indent="0" algn="ctr">
              <a:buNone/>
            </a:pPr>
            <a:r>
              <a:rPr lang="en-US" b="1" dirty="0"/>
              <a:t>Due 5 PM Thursday 8 May 2025</a:t>
            </a:r>
          </a:p>
          <a:p>
            <a:pPr marL="0" indent="0" algn="ctr">
              <a:buNone/>
            </a:pPr>
            <a:r>
              <a:rPr lang="en-US" b="1" dirty="0"/>
              <a:t>ABSOLUTELY NO EXTENSIONS</a:t>
            </a:r>
          </a:p>
        </p:txBody>
      </p:sp>
    </p:spTree>
    <p:extLst>
      <p:ext uri="{BB962C8B-B14F-4D97-AF65-F5344CB8AC3E}">
        <p14:creationId xmlns:p14="http://schemas.microsoft.com/office/powerpoint/2010/main" val="2157883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0159998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02039" cy="2539998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68EE0-7432-4DE0-0396-588E6E78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5" y="389106"/>
            <a:ext cx="3872420" cy="1805022"/>
          </a:xfrm>
        </p:spPr>
        <p:txBody>
          <a:bodyPr anchor="ctr">
            <a:normAutofit/>
          </a:bodyPr>
          <a:lstStyle/>
          <a:p>
            <a:r>
              <a:rPr lang="en-US" sz="3900"/>
              <a:t>Final project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7B260-12BF-C087-1C3B-3606BB24B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35" y="3048000"/>
            <a:ext cx="3872420" cy="4014610"/>
          </a:xfrm>
        </p:spPr>
        <p:txBody>
          <a:bodyPr anchor="ctr">
            <a:normAutofit/>
          </a:bodyPr>
          <a:lstStyle/>
          <a:p>
            <a:pPr marL="82550" rtl="0">
              <a:spcBef>
                <a:spcPts val="800"/>
              </a:spcBef>
              <a:buNone/>
            </a:pPr>
            <a:r>
              <a:rPr lang="en-US" sz="1900" b="0" i="0" u="none" strike="noStrike">
                <a:effectLst/>
                <a:latin typeface="Calibri" panose="020F0502020204030204" pitchFamily="34" charset="0"/>
              </a:rPr>
              <a:t>Each of the following 12 functions will be graded as:</a:t>
            </a:r>
          </a:p>
          <a:p>
            <a:pPr marL="82550"/>
            <a:r>
              <a:rPr lang="en-US" sz="1900">
                <a:latin typeface="Calibri" panose="020F0502020204030204" pitchFamily="34" charset="0"/>
              </a:rPr>
              <a:t>C</a:t>
            </a:r>
            <a:r>
              <a:rPr lang="en-US" sz="1900" b="0" i="0" u="none" strike="noStrike">
                <a:effectLst/>
                <a:latin typeface="Calibri" panose="020F0502020204030204" pitchFamily="34" charset="0"/>
              </a:rPr>
              <a:t>omplete documentation queryable with ? (1 point)</a:t>
            </a:r>
          </a:p>
          <a:p>
            <a:pPr marL="82550"/>
            <a:r>
              <a:rPr lang="en-US" sz="1900" b="0" i="0" u="none" strike="noStrike">
                <a:effectLst/>
                <a:latin typeface="Calibri" panose="020F0502020204030204" pitchFamily="34" charset="0"/>
              </a:rPr>
              <a:t>Works on test data (1 point)</a:t>
            </a:r>
            <a:endParaRPr lang="en-US" sz="1900" b="0">
              <a:effectLst/>
            </a:endParaRPr>
          </a:p>
          <a:p>
            <a:pPr marL="82550" rtl="0">
              <a:spcBef>
                <a:spcPts val="800"/>
              </a:spcBef>
              <a:buNone/>
            </a:pPr>
            <a:r>
              <a:rPr lang="en-US" sz="1900" b="0" i="0" u="none" strike="noStrike">
                <a:effectLst/>
                <a:latin typeface="Calibri" panose="020F0502020204030204" pitchFamily="34" charset="0"/>
              </a:rPr>
              <a:t>There are 12 total functions, for 24 total points on the final project.</a:t>
            </a:r>
            <a:endParaRPr lang="en-US" sz="1900" b="0">
              <a:effectLst/>
            </a:endParaRPr>
          </a:p>
        </p:txBody>
      </p:sp>
      <p:pic>
        <p:nvPicPr>
          <p:cNvPr id="14" name="Picture 13" descr="Black pen against a sheet with shaded numbers">
            <a:extLst>
              <a:ext uri="{FF2B5EF4-FFF2-40B4-BE49-F238E27FC236}">
                <a16:creationId xmlns:a16="http://schemas.microsoft.com/office/drawing/2014/main" id="{B71C8BF1-57B9-5F6D-5DE1-F2AB3F19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451" r="-1" b="-1"/>
          <a:stretch/>
        </p:blipFill>
        <p:spPr>
          <a:xfrm>
            <a:off x="5080000" y="1"/>
            <a:ext cx="5085687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2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s and rulers">
            <a:extLst>
              <a:ext uri="{FF2B5EF4-FFF2-40B4-BE49-F238E27FC236}">
                <a16:creationId xmlns:a16="http://schemas.microsoft.com/office/drawing/2014/main" id="{CBAD76CD-CA0C-DC9E-F14B-97DBF0CA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4" r="8735" b="-1"/>
          <a:stretch/>
        </p:blipFill>
        <p:spPr>
          <a:xfrm>
            <a:off x="20" y="10"/>
            <a:ext cx="10159980" cy="7619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4ED19-8A68-D1E9-B7FD-5A9848BD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833" y="3390654"/>
            <a:ext cx="7362332" cy="838691"/>
          </a:xfrm>
          <a:solidFill>
            <a:srgbClr val="404040">
              <a:alpha val="84706"/>
            </a:srgbClr>
          </a:solidFill>
          <a:ln w="381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FINAL PROJECT FUNCTIONS</a:t>
            </a:r>
          </a:p>
        </p:txBody>
      </p:sp>
    </p:spTree>
    <p:extLst>
      <p:ext uri="{BB962C8B-B14F-4D97-AF65-F5344CB8AC3E}">
        <p14:creationId xmlns:p14="http://schemas.microsoft.com/office/powerpoint/2010/main" val="4155005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add4_or(exposure, outcome)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Computes the add-4 odds ratio.</a:t>
            </a:r>
          </a:p>
          <a:p>
            <a:r>
              <a:t>Inputs: Two logical vectors of equal length.</a:t>
            </a:r>
          </a:p>
          <a:p>
            <a:r>
              <a:t>Output: Numeric odds ratio value.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adjust_and_filter_p(p_values, method = "holm", alpha = 0.05)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Adjusts and filters p-values for multiple comparisons.</a:t>
            </a:r>
          </a:p>
          <a:p>
            <a:r>
              <a:t>Inputs: Numeric vector, method, and alpha.</a:t>
            </a:r>
          </a:p>
          <a:p>
            <a:r>
              <a:t>Output: Numeric vector with adjusted p-values or NA.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coalesce_nonempty(x)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Returns the first non-missing, non-empty string.</a:t>
            </a:r>
          </a:p>
          <a:p>
            <a:r>
              <a:t>Inputs: Character vector.</a:t>
            </a:r>
          </a:p>
          <a:p>
            <a:r>
              <a:t>Output: A single character value or NA.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les of paperwork">
            <a:extLst>
              <a:ext uri="{FF2B5EF4-FFF2-40B4-BE49-F238E27FC236}">
                <a16:creationId xmlns:a16="http://schemas.microsoft.com/office/drawing/2014/main" id="{F2CBB67E-4957-FD8D-392E-56133F56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61" r="25264"/>
          <a:stretch/>
        </p:blipFill>
        <p:spPr>
          <a:xfrm>
            <a:off x="20" y="-2"/>
            <a:ext cx="4508477" cy="7620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8497" y="-1"/>
            <a:ext cx="5651502" cy="2539999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097" y="450761"/>
            <a:ext cx="4554140" cy="1732556"/>
          </a:xfrm>
        </p:spPr>
        <p:txBody>
          <a:bodyPr>
            <a:normAutofit/>
          </a:bodyPr>
          <a:lstStyle/>
          <a:p>
            <a:r>
              <a:rPr lang="en-US" sz="3900"/>
              <a:t>Documentation in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097" y="3048000"/>
            <a:ext cx="4372783" cy="38854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/>
              <a:t>Time spent on documentation is just as valuable as time spent developing your projects - except the audience for documentation can be much smaller, perhaps only a few team members.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Extensive documentation is wasteful, but no documentation causes problems. “Just in time” documentation may delay a project from shipping.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Consider the benefits and trade-offs of these as you work on your projects.</a:t>
            </a:r>
          </a:p>
        </p:txBody>
      </p:sp>
    </p:spTree>
    <p:extLst>
      <p:ext uri="{BB962C8B-B14F-4D97-AF65-F5344CB8AC3E}">
        <p14:creationId xmlns:p14="http://schemas.microsoft.com/office/powerpoint/2010/main" val="10546395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fit_bernoulli(x)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Estimates the success probability using MLE.</a:t>
            </a:r>
          </a:p>
          <a:p>
            <a:r>
              <a:t>Inputs: Logical or binary numeric vector.</a:t>
            </a:r>
          </a:p>
          <a:p>
            <a:r>
              <a:t>Output: List with estimated probability.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fit_gaussian(x)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Computes MLE estimates of mean and variance.</a:t>
            </a:r>
          </a:p>
          <a:p>
            <a:r>
              <a:t>Inputs: Numeric vector.</a:t>
            </a:r>
          </a:p>
          <a:p>
            <a:r>
              <a:t>Output: List with mean and variance.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gt_zero(x)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Truncates values below zero.</a:t>
            </a:r>
          </a:p>
          <a:p>
            <a:r>
              <a:t>Inputs: Numeric value or vector.</a:t>
            </a:r>
          </a:p>
          <a:p>
            <a:r>
              <a:t>Output: Numeric value with negatives set to zero.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make_flat_case(var_names)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Converts names to flat lowercase with no separators.</a:t>
            </a:r>
          </a:p>
          <a:p>
            <a:r>
              <a:t>Inputs: Character vector of variable names.</a:t>
            </a:r>
          </a:p>
          <a:p>
            <a:r>
              <a:t>Output: Cleaned character vector.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print_colnames(df)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Prints each column name on a new line.</a:t>
            </a:r>
          </a:p>
          <a:p>
            <a:r>
              <a:t>Inputs: Data frame or tibble.</a:t>
            </a:r>
          </a:p>
          <a:p>
            <a:r>
              <a:t>Output: Invisibly returns column names.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fair_accuracy(truth, pred, group)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Calculates classification accuracy by group.</a:t>
            </a:r>
          </a:p>
          <a:p>
            <a:r>
              <a:t>Inputs: Binary truth, pred, and group vectors.</a:t>
            </a:r>
          </a:p>
          <a:p>
            <a:r>
              <a:t>Output: Named vector of group-wise accuracy.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confusion_metrics(truth, pred)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Computes accuracy, sensitivity, and specificity.</a:t>
            </a:r>
          </a:p>
          <a:p>
            <a:r>
              <a:t>Inputs: Binary truth and prediction vectors.</a:t>
            </a:r>
          </a:p>
          <a:p>
            <a:r>
              <a:t>Output: List with accuracy, sensitivity, specificity.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is_binary(x, strict = FALSE)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Checks whether a vector is binary.</a:t>
            </a:r>
          </a:p>
          <a:p>
            <a:r>
              <a:t>Inputs: Any vector, optional strict check.</a:t>
            </a:r>
          </a:p>
          <a:p>
            <a:r>
              <a:t>Output: Logical TRUE or FALSE.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majority_label(x, na.rm = TRUE)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Returns the most frequent non-NA value.</a:t>
            </a:r>
          </a:p>
          <a:p>
            <a:r>
              <a:t>Inputs: Any vector, na.rm to exclude NAs.</a:t>
            </a:r>
          </a:p>
          <a:p>
            <a:r>
              <a:t>Output: Most frequent value or NA.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Useful cases for re-factoring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7995" indent="-507995">
              <a:buAutoNum type="arabicPeriod"/>
            </a:pPr>
            <a:r>
              <a:rPr dirty="0"/>
              <a:t>Any method like </a:t>
            </a:r>
            <a:r>
              <a:rPr dirty="0" err="1">
                <a:latin typeface="Courier"/>
              </a:rPr>
              <a:t>load_data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obscure_</a:t>
            </a:r>
            <a:r>
              <a:rPr lang="en-US" dirty="0" err="1">
                <a:latin typeface="Courier"/>
              </a:rPr>
              <a:t>lab_</a:t>
            </a:r>
            <a:r>
              <a:rPr dirty="0" err="1">
                <a:latin typeface="Courier"/>
              </a:rPr>
              <a:t>filetype.dat</a:t>
            </a:r>
            <a:r>
              <a:rPr dirty="0">
                <a:latin typeface="Courier"/>
              </a:rPr>
              <a:t>)</a:t>
            </a:r>
            <a:r>
              <a:rPr dirty="0"/>
              <a:t> will potentially be useful for multiple team members and should be re-factored </a:t>
            </a:r>
            <a:r>
              <a:rPr lang="en-US" dirty="0"/>
              <a:t>for performance </a:t>
            </a:r>
            <a:r>
              <a:rPr dirty="0"/>
              <a:t>and documented.</a:t>
            </a:r>
            <a:endParaRPr lang="en-US" dirty="0"/>
          </a:p>
          <a:p>
            <a:pPr marL="507995" indent="-507995">
              <a:buAutoNum type="arabicPeriod"/>
            </a:pPr>
            <a:endParaRPr dirty="0"/>
          </a:p>
          <a:p>
            <a:pPr marL="507995" indent="-507995">
              <a:buAutoNum type="arabicPeriod"/>
            </a:pPr>
            <a:r>
              <a:rPr dirty="0"/>
              <a:t>Any analysis pipeline that you use more than, say, three times is probably be a good target for re-factoring </a:t>
            </a:r>
            <a:r>
              <a:rPr lang="en-US" dirty="0"/>
              <a:t>as a general purpose tool </a:t>
            </a:r>
            <a:r>
              <a:rPr dirty="0"/>
              <a:t>and </a:t>
            </a:r>
            <a:r>
              <a:rPr lang="en-US" dirty="0"/>
              <a:t>related </a:t>
            </a:r>
            <a:r>
              <a:rPr dirty="0"/>
              <a:t>documentation.</a:t>
            </a:r>
          </a:p>
        </p:txBody>
      </p:sp>
    </p:spTree>
    <p:extLst>
      <p:ext uri="{BB962C8B-B14F-4D97-AF65-F5344CB8AC3E}">
        <p14:creationId xmlns:p14="http://schemas.microsoft.com/office/powerpoint/2010/main" val="330019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FCD9-DBB0-4B4A-840D-92ED7B91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24D6-FD79-B34F-A853-B6AC7E674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Anatomy of an R package</a:t>
            </a:r>
          </a:p>
          <a:p>
            <a:r>
              <a:rPr lang="en-US" dirty="0"/>
              <a:t>Basic R package creation</a:t>
            </a:r>
          </a:p>
          <a:p>
            <a:r>
              <a:rPr lang="en-US" dirty="0"/>
              <a:t>R package development workflow</a:t>
            </a:r>
          </a:p>
          <a:p>
            <a:r>
              <a:rPr lang="en-US" dirty="0"/>
              <a:t>Managing secrets</a:t>
            </a:r>
          </a:p>
          <a:p>
            <a:r>
              <a:rPr lang="en-US" dirty="0"/>
              <a:t>Final package description</a:t>
            </a:r>
          </a:p>
          <a:p>
            <a:r>
              <a:rPr lang="en-US" dirty="0"/>
              <a:t>Final Package functions</a:t>
            </a:r>
          </a:p>
        </p:txBody>
      </p:sp>
    </p:spTree>
    <p:extLst>
      <p:ext uri="{BB962C8B-B14F-4D97-AF65-F5344CB8AC3E}">
        <p14:creationId xmlns:p14="http://schemas.microsoft.com/office/powerpoint/2010/main" val="276757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10C3-0A83-CC46-B735-5E879298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R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3D32B-1099-E743-9745-6787DFFB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R package is really just a directory; there is nothing compiled/compressed by default. (Although it is quite possible to incorporate other languages.)</a:t>
            </a:r>
          </a:p>
        </p:txBody>
      </p:sp>
    </p:spTree>
    <p:extLst>
      <p:ext uri="{BB962C8B-B14F-4D97-AF65-F5344CB8AC3E}">
        <p14:creationId xmlns:p14="http://schemas.microsoft.com/office/powerpoint/2010/main" val="363019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6291-EB3D-3042-AF31-2C605F9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R package (ggplot2)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99DA0-65A8-574F-8425-395711FA3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785" y="1574799"/>
            <a:ext cx="4489060" cy="5885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3CE315-A1FE-0648-9D20-2B191EF4E79D}"/>
              </a:ext>
            </a:extLst>
          </p:cNvPr>
          <p:cNvSpPr txBox="1"/>
          <p:nvPr/>
        </p:nvSpPr>
        <p:spPr>
          <a:xfrm>
            <a:off x="2228957" y="1937657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Functions go here: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850FD4-9D3F-574F-AEEC-C9B30D16B77F}"/>
              </a:ext>
            </a:extLst>
          </p:cNvPr>
          <p:cNvCxnSpPr>
            <a:cxnSpLocks/>
          </p:cNvCxnSpPr>
          <p:nvPr/>
        </p:nvCxnSpPr>
        <p:spPr>
          <a:xfrm>
            <a:off x="3976914" y="2098802"/>
            <a:ext cx="562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8C16CA-F372-AB40-9B55-9CB067ACEDEB}"/>
              </a:ext>
            </a:extLst>
          </p:cNvPr>
          <p:cNvSpPr txBox="1"/>
          <p:nvPr/>
        </p:nvSpPr>
        <p:spPr>
          <a:xfrm>
            <a:off x="1962729" y="7212111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RStudio</a:t>
            </a:r>
            <a:r>
              <a:rPr lang="en-US" dirty="0"/>
              <a:t> configuration: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E494C9-58F8-2B4F-84EA-F094FBD55845}"/>
              </a:ext>
            </a:extLst>
          </p:cNvPr>
          <p:cNvCxnSpPr>
            <a:cxnSpLocks/>
          </p:cNvCxnSpPr>
          <p:nvPr/>
        </p:nvCxnSpPr>
        <p:spPr>
          <a:xfrm>
            <a:off x="3976914" y="7366000"/>
            <a:ext cx="562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CCDFD46-C8C1-734E-BFA5-B04F16024DFB}"/>
              </a:ext>
            </a:extLst>
          </p:cNvPr>
          <p:cNvSpPr txBox="1"/>
          <p:nvPr/>
        </p:nvSpPr>
        <p:spPr>
          <a:xfrm>
            <a:off x="2539810" y="2923140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Help files (.Rd)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AF9FDC-9E0D-1B41-A962-556BED475795}"/>
              </a:ext>
            </a:extLst>
          </p:cNvPr>
          <p:cNvCxnSpPr>
            <a:cxnSpLocks/>
          </p:cNvCxnSpPr>
          <p:nvPr/>
        </p:nvCxnSpPr>
        <p:spPr>
          <a:xfrm>
            <a:off x="3976914" y="3077029"/>
            <a:ext cx="562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AC4BFD-E73D-9B5C-6355-C74BE6B20111}"/>
              </a:ext>
            </a:extLst>
          </p:cNvPr>
          <p:cNvSpPr txBox="1"/>
          <p:nvPr/>
        </p:nvSpPr>
        <p:spPr>
          <a:xfrm>
            <a:off x="2913439" y="3491608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Unit tests: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8AEF08-2912-D8D3-3A9C-6E8671050E7F}"/>
              </a:ext>
            </a:extLst>
          </p:cNvPr>
          <p:cNvCxnSpPr>
            <a:cxnSpLocks/>
          </p:cNvCxnSpPr>
          <p:nvPr/>
        </p:nvCxnSpPr>
        <p:spPr>
          <a:xfrm>
            <a:off x="3962616" y="3645497"/>
            <a:ext cx="562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29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27326</TotalTime>
  <Words>2335</Words>
  <Application>Microsoft Macintosh PowerPoint</Application>
  <PresentationFormat>Custom</PresentationFormat>
  <Paragraphs>270</Paragraphs>
  <Slides>58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Courier</vt:lpstr>
      <vt:lpstr>Office Theme</vt:lpstr>
      <vt:lpstr>BMI 510: R Packages</vt:lpstr>
      <vt:lpstr>Final Project/Exam - an R Package</vt:lpstr>
      <vt:lpstr>Documentation in interactive languages</vt:lpstr>
      <vt:lpstr>A situation to avoid</vt:lpstr>
      <vt:lpstr>Documentation in industry</vt:lpstr>
      <vt:lpstr>Useful cases for re-factoring</vt:lpstr>
      <vt:lpstr>Outline</vt:lpstr>
      <vt:lpstr>Anatomy of an R package</vt:lpstr>
      <vt:lpstr>Anatomy of an R package (ggplot2)</vt:lpstr>
      <vt:lpstr>Anatomy of an R package (ggplot2)</vt:lpstr>
      <vt:lpstr>zzz.R (ggplot2)</vt:lpstr>
      <vt:lpstr>zzz.R (motionTools)</vt:lpstr>
      <vt:lpstr>Bundling data with packages</vt:lpstr>
      <vt:lpstr>Vignettes and demos</vt:lpstr>
      <vt:lpstr>The NAMESPACE file</vt:lpstr>
      <vt:lpstr>The NAMESPACE file</vt:lpstr>
      <vt:lpstr>Roxygen2</vt:lpstr>
      <vt:lpstr>Outline</vt:lpstr>
      <vt:lpstr>Basic R package creation</vt:lpstr>
      <vt:lpstr>Initial package structure</vt:lpstr>
      <vt:lpstr>Typical package structure</vt:lpstr>
      <vt:lpstr>Relationship with RStudio</vt:lpstr>
      <vt:lpstr>Relationship with RStudio</vt:lpstr>
      <vt:lpstr>Relationship with RStudio</vt:lpstr>
      <vt:lpstr>Package structure with first functions</vt:lpstr>
      <vt:lpstr>Outline</vt:lpstr>
      <vt:lpstr>Subsequent Workflow</vt:lpstr>
      <vt:lpstr>Installing from github</vt:lpstr>
      <vt:lpstr>Roxygen comments are converted directly into .Rd documentation files</vt:lpstr>
      <vt:lpstr>Referencing other packages in your package</vt:lpstr>
      <vt:lpstr>Defining "infix" functions</vt:lpstr>
      <vt:lpstr>Defining "infix" functions</vt:lpstr>
      <vt:lpstr>The pipe operator</vt:lpstr>
      <vt:lpstr>Exported vs. internal functions</vt:lpstr>
      <vt:lpstr>Exported vs. internal functions</vt:lpstr>
      <vt:lpstr>Exported vs. internal functions</vt:lpstr>
      <vt:lpstr>Overall package help</vt:lpstr>
      <vt:lpstr>Outline</vt:lpstr>
      <vt:lpstr>Managing secrets</vt:lpstr>
      <vt:lpstr>Managing secrets</vt:lpstr>
      <vt:lpstr>Managing secrets</vt:lpstr>
      <vt:lpstr>Managing secrets – slightly less secure</vt:lpstr>
      <vt:lpstr>Outline</vt:lpstr>
      <vt:lpstr>Final project concept</vt:lpstr>
      <vt:lpstr>Final project grading</vt:lpstr>
      <vt:lpstr>FINAL PROJECT FUNCTIONS</vt:lpstr>
      <vt:lpstr>add4_or(exposure, outcome)</vt:lpstr>
      <vt:lpstr>adjust_and_filter_p(p_values, method = "holm", alpha = 0.05)</vt:lpstr>
      <vt:lpstr>coalesce_nonempty(x)</vt:lpstr>
      <vt:lpstr>fit_bernoulli(x)</vt:lpstr>
      <vt:lpstr>fit_gaussian(x)</vt:lpstr>
      <vt:lpstr>gt_zero(x)</vt:lpstr>
      <vt:lpstr>make_flat_case(var_names)</vt:lpstr>
      <vt:lpstr>print_colnames(df)</vt:lpstr>
      <vt:lpstr>fair_accuracy(truth, pred, group)</vt:lpstr>
      <vt:lpstr>confusion_metrics(truth, pred)</vt:lpstr>
      <vt:lpstr>is_binary(x, strict = FALSE)</vt:lpstr>
      <vt:lpstr>majority_label(x, na.rm = TRUE)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 585: Biostatistics for Machine Learning</dc:title>
  <cp:lastModifiedBy>Mckay, Lucas</cp:lastModifiedBy>
  <cp:revision>926</cp:revision>
  <dcterms:modified xsi:type="dcterms:W3CDTF">2025-04-25T16:51:54Z</dcterms:modified>
</cp:coreProperties>
</file>