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8" r:id="rId1"/>
  </p:sldMasterIdLst>
  <p:notesMasterIdLst>
    <p:notesMasterId r:id="rId53"/>
  </p:notesMasterIdLst>
  <p:sldIdLst>
    <p:sldId id="431" r:id="rId2"/>
    <p:sldId id="584" r:id="rId3"/>
    <p:sldId id="585" r:id="rId4"/>
    <p:sldId id="258" r:id="rId5"/>
    <p:sldId id="553" r:id="rId6"/>
    <p:sldId id="586" r:id="rId7"/>
    <p:sldId id="261" r:id="rId8"/>
    <p:sldId id="552" r:id="rId9"/>
    <p:sldId id="262" r:id="rId10"/>
    <p:sldId id="264" r:id="rId11"/>
    <p:sldId id="266" r:id="rId12"/>
    <p:sldId id="267" r:id="rId13"/>
    <p:sldId id="270" r:id="rId14"/>
    <p:sldId id="556" r:id="rId15"/>
    <p:sldId id="557" r:id="rId16"/>
    <p:sldId id="555" r:id="rId17"/>
    <p:sldId id="559" r:id="rId18"/>
    <p:sldId id="499" r:id="rId19"/>
    <p:sldId id="560" r:id="rId20"/>
    <p:sldId id="554" r:id="rId21"/>
    <p:sldId id="561" r:id="rId22"/>
    <p:sldId id="562" r:id="rId23"/>
    <p:sldId id="563" r:id="rId24"/>
    <p:sldId id="564" r:id="rId25"/>
    <p:sldId id="565" r:id="rId26"/>
    <p:sldId id="272" r:id="rId27"/>
    <p:sldId id="566" r:id="rId28"/>
    <p:sldId id="567" r:id="rId29"/>
    <p:sldId id="570" r:id="rId30"/>
    <p:sldId id="568" r:id="rId31"/>
    <p:sldId id="569" r:id="rId32"/>
    <p:sldId id="571" r:id="rId33"/>
    <p:sldId id="572" r:id="rId34"/>
    <p:sldId id="573" r:id="rId35"/>
    <p:sldId id="574" r:id="rId36"/>
    <p:sldId id="576" r:id="rId37"/>
    <p:sldId id="577" r:id="rId38"/>
    <p:sldId id="578" r:id="rId39"/>
    <p:sldId id="589" r:id="rId40"/>
    <p:sldId id="580" r:id="rId41"/>
    <p:sldId id="581" r:id="rId42"/>
    <p:sldId id="582" r:id="rId43"/>
    <p:sldId id="279" r:id="rId44"/>
    <p:sldId id="280" r:id="rId45"/>
    <p:sldId id="281" r:id="rId46"/>
    <p:sldId id="588" r:id="rId47"/>
    <p:sldId id="282" r:id="rId48"/>
    <p:sldId id="583" r:id="rId49"/>
    <p:sldId id="278" r:id="rId50"/>
    <p:sldId id="579" r:id="rId51"/>
    <p:sldId id="587" r:id="rId52"/>
  </p:sldIdLst>
  <p:sldSz cx="10160000" cy="7620000"/>
  <p:notesSz cx="7620000" cy="10160000"/>
  <p:embeddedFontLst>
    <p:embeddedFont>
      <p:font typeface="Calibri" panose="020F0502020204030204" pitchFamily="34" charset="0"/>
      <p:regular r:id="rId54"/>
      <p:bold r:id="rId55"/>
      <p:italic r:id="rId56"/>
      <p:boldItalic r:id="rId57"/>
    </p:embeddedFont>
    <p:embeddedFont>
      <p:font typeface="Cambria Math" panose="02040503050406030204" pitchFamily="18" charset="0"/>
      <p:regular r:id="rId58"/>
    </p:embeddedFont>
    <p:embeddedFont>
      <p:font typeface="Courier" panose="02070309020205020404" pitchFamily="49"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9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591F34-6BE0-48BB-932A-1E305F9E1863}">
  <a:tblStyle styleId="{D9591F34-6BE0-48BB-932A-1E305F9E186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57" autoAdjust="0"/>
    <p:restoredTop sz="86371"/>
  </p:normalViewPr>
  <p:slideViewPr>
    <p:cSldViewPr snapToGrid="0" snapToObjects="1">
      <p:cViewPr varScale="1">
        <p:scale>
          <a:sx n="171" d="100"/>
          <a:sy n="171" d="100"/>
        </p:scale>
        <p:origin x="1152" y="168"/>
      </p:cViewPr>
      <p:guideLst>
        <p:guide orient="horz" pos="2400"/>
        <p:guide pos="320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70250" y="762000"/>
            <a:ext cx="508025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83475b256_0_14:notes"/>
          <p:cNvSpPr>
            <a:spLocks noGrp="1" noRot="1" noChangeAspect="1"/>
          </p:cNvSpPr>
          <p:nvPr>
            <p:ph type="sldImg" idx="2"/>
          </p:nvPr>
        </p:nvSpPr>
        <p:spPr>
          <a:xfrm>
            <a:off x="1411288" y="846138"/>
            <a:ext cx="5643562" cy="4233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d83475b256_0_14:notes"/>
          <p:cNvSpPr txBox="1">
            <a:spLocks noGrp="1"/>
          </p:cNvSpPr>
          <p:nvPr>
            <p:ph type="body" idx="1"/>
          </p:nvPr>
        </p:nvSpPr>
        <p:spPr>
          <a:xfrm>
            <a:off x="846667" y="5362222"/>
            <a:ext cx="6773400" cy="5079900"/>
          </a:xfrm>
          <a:prstGeom prst="rect">
            <a:avLst/>
          </a:prstGeom>
          <a:noFill/>
          <a:ln>
            <a:noFill/>
          </a:ln>
        </p:spPr>
        <p:txBody>
          <a:bodyPr spcFirstLastPara="1" wrap="square" lIns="101575" tIns="101575" rIns="101575" bIns="10157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8795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8"/>
          <p:cNvSpPr txBox="1">
            <a:spLocks noGrp="1"/>
          </p:cNvSpPr>
          <p:nvPr>
            <p:ph type="ctrTitle"/>
          </p:nvPr>
        </p:nvSpPr>
        <p:spPr>
          <a:xfrm>
            <a:off x="1270000" y="1247070"/>
            <a:ext cx="7620000" cy="2652889"/>
          </a:xfrm>
          <a:prstGeom prst="rect">
            <a:avLst/>
          </a:prstGeom>
          <a:noFill/>
          <a:ln>
            <a:noFill/>
          </a:ln>
        </p:spPr>
        <p:txBody>
          <a:bodyPr spcFirstLastPara="1" wrap="square" lIns="101575" tIns="101575" rIns="101575" bIns="101575" anchor="b" anchorCtr="0">
            <a:noAutofit/>
          </a:bodyPr>
          <a:lstStyle>
            <a:lvl1pPr marL="0" marR="0" lvl="0" indent="0" algn="ctr" rtl="0">
              <a:lnSpc>
                <a:spcPct val="90000"/>
              </a:lnSpc>
              <a:spcBef>
                <a:spcPts val="0"/>
              </a:spcBef>
              <a:spcAft>
                <a:spcPts val="0"/>
              </a:spcAft>
              <a:buClr>
                <a:schemeClr val="dk1"/>
              </a:buClr>
              <a:buSzPts val="1600"/>
              <a:buFont typeface="Calibri"/>
              <a:buNone/>
              <a:defRPr sz="50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27" name="Google Shape;27;p8"/>
          <p:cNvSpPr txBox="1">
            <a:spLocks noGrp="1"/>
          </p:cNvSpPr>
          <p:nvPr>
            <p:ph type="subTitle" idx="1"/>
          </p:nvPr>
        </p:nvSpPr>
        <p:spPr>
          <a:xfrm>
            <a:off x="1270000" y="4002264"/>
            <a:ext cx="7620000" cy="1839736"/>
          </a:xfrm>
          <a:prstGeom prst="rect">
            <a:avLst/>
          </a:prstGeom>
          <a:noFill/>
          <a:ln>
            <a:noFill/>
          </a:ln>
        </p:spPr>
        <p:txBody>
          <a:bodyPr spcFirstLastPara="1" wrap="square" lIns="101575" tIns="101575" rIns="101575" bIns="101575" anchor="t" anchorCtr="0">
            <a:noAutofit/>
          </a:bodyPr>
          <a:lstStyle>
            <a:lvl1pPr marL="0" marR="0" lvl="0" indent="0" algn="ctr" rtl="0">
              <a:lnSpc>
                <a:spcPct val="90000"/>
              </a:lnSpc>
              <a:spcBef>
                <a:spcPts val="800"/>
              </a:spcBef>
              <a:spcAft>
                <a:spcPts val="0"/>
              </a:spcAft>
              <a:buClr>
                <a:schemeClr val="dk1"/>
              </a:buClr>
              <a:buSzPts val="2300"/>
              <a:buFont typeface="Arial"/>
              <a:buNone/>
              <a:defRPr sz="2000" b="0" i="0" u="none" strike="noStrike" cap="none">
                <a:solidFill>
                  <a:schemeClr val="dk1"/>
                </a:solidFill>
                <a:latin typeface="Calibri"/>
                <a:ea typeface="Calibri"/>
                <a:cs typeface="Calibri"/>
                <a:sym typeface="Calibri"/>
              </a:defRPr>
            </a:lvl1pPr>
            <a:lvl2pPr marL="381000" marR="0" lvl="1" indent="0" algn="ctr" rtl="0">
              <a:lnSpc>
                <a:spcPct val="90000"/>
              </a:lnSpc>
              <a:spcBef>
                <a:spcPts val="400"/>
              </a:spcBef>
              <a:spcAft>
                <a:spcPts val="0"/>
              </a:spcAft>
              <a:buClr>
                <a:schemeClr val="dk1"/>
              </a:buClr>
              <a:buSzPts val="2000"/>
              <a:buFont typeface="Arial"/>
              <a:buNone/>
              <a:defRPr sz="1700" b="0" i="0" u="none" strike="noStrike" cap="none">
                <a:solidFill>
                  <a:schemeClr val="dk1"/>
                </a:solidFill>
                <a:latin typeface="Calibri"/>
                <a:ea typeface="Calibri"/>
                <a:cs typeface="Calibri"/>
                <a:sym typeface="Calibri"/>
              </a:defRPr>
            </a:lvl2pPr>
            <a:lvl3pPr marL="762000" marR="0" lvl="2" indent="0" algn="ctr" rtl="0">
              <a:lnSpc>
                <a:spcPct val="90000"/>
              </a:lnSpc>
              <a:spcBef>
                <a:spcPts val="400"/>
              </a:spcBef>
              <a:spcAft>
                <a:spcPts val="0"/>
              </a:spcAft>
              <a:buClr>
                <a:schemeClr val="dk1"/>
              </a:buClr>
              <a:buSzPts val="1700"/>
              <a:buFont typeface="Arial"/>
              <a:buNone/>
              <a:defRPr sz="1500" b="0" i="0" u="none" strike="noStrike" cap="none">
                <a:solidFill>
                  <a:schemeClr val="dk1"/>
                </a:solidFill>
                <a:latin typeface="Calibri"/>
                <a:ea typeface="Calibri"/>
                <a:cs typeface="Calibri"/>
                <a:sym typeface="Calibri"/>
              </a:defRPr>
            </a:lvl3pPr>
            <a:lvl4pPr marL="1143000" marR="0" lvl="3"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4pPr>
            <a:lvl5pPr marL="1524000" marR="0" lvl="4"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5pPr>
            <a:lvl6pPr marL="1905000" marR="0" lvl="5"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6pPr>
            <a:lvl7pPr marL="2286000" marR="0" lvl="6"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7pPr>
            <a:lvl8pPr marL="2667000" marR="0" lvl="7"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8pPr>
            <a:lvl9pPr marL="3048000" marR="0" lvl="8"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9pPr>
          </a:lstStyle>
          <a:p>
            <a:endParaRPr/>
          </a:p>
        </p:txBody>
      </p:sp>
      <p:sp>
        <p:nvSpPr>
          <p:cNvPr id="28" name="Google Shape;28;p8"/>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9" name="Google Shape;29;p8"/>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30" name="Google Shape;30;p8"/>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33" name="Google Shape;33;p9"/>
          <p:cNvSpPr txBox="1">
            <a:spLocks noGrp="1"/>
          </p:cNvSpPr>
          <p:nvPr>
            <p:ph type="body" idx="1"/>
          </p:nvPr>
        </p:nvSpPr>
        <p:spPr>
          <a:xfrm>
            <a:off x="698500" y="2028472"/>
            <a:ext cx="8763000" cy="483482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4" name="Google Shape;34;p9"/>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35" name="Google Shape;35;p9"/>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36" name="Google Shape;36;p9"/>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762000" y="677333"/>
            <a:ext cx="8636000" cy="1270000"/>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46" name="Google Shape;46;p11"/>
          <p:cNvSpPr txBox="1">
            <a:spLocks noGrp="1"/>
          </p:cNvSpPr>
          <p:nvPr>
            <p:ph type="body" idx="1"/>
          </p:nvPr>
        </p:nvSpPr>
        <p:spPr>
          <a:xfrm>
            <a:off x="762000" y="2201333"/>
            <a:ext cx="4233333" cy="457200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7" name="Google Shape;47;p11"/>
          <p:cNvSpPr txBox="1">
            <a:spLocks noGrp="1"/>
          </p:cNvSpPr>
          <p:nvPr>
            <p:ph type="body" idx="2"/>
          </p:nvPr>
        </p:nvSpPr>
        <p:spPr>
          <a:xfrm>
            <a:off x="5164667" y="2201333"/>
            <a:ext cx="4233333" cy="2201333"/>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8" name="Google Shape;48;p11"/>
          <p:cNvSpPr txBox="1">
            <a:spLocks noGrp="1"/>
          </p:cNvSpPr>
          <p:nvPr>
            <p:ph type="body" idx="3"/>
          </p:nvPr>
        </p:nvSpPr>
        <p:spPr>
          <a:xfrm>
            <a:off x="5164667" y="4572000"/>
            <a:ext cx="4233333" cy="2201333"/>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9" name="Google Shape;49;p11"/>
          <p:cNvSpPr txBox="1">
            <a:spLocks noGrp="1"/>
          </p:cNvSpPr>
          <p:nvPr>
            <p:ph type="dt" idx="10"/>
          </p:nvPr>
        </p:nvSpPr>
        <p:spPr>
          <a:xfrm>
            <a:off x="762000" y="6942667"/>
            <a:ext cx="2116667" cy="508000"/>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50" name="Google Shape;50;p11"/>
          <p:cNvSpPr txBox="1">
            <a:spLocks noGrp="1"/>
          </p:cNvSpPr>
          <p:nvPr>
            <p:ph type="ftr" idx="11"/>
          </p:nvPr>
        </p:nvSpPr>
        <p:spPr>
          <a:xfrm>
            <a:off x="3471333" y="6942667"/>
            <a:ext cx="3217333" cy="508000"/>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51" name="Google Shape;51;p11"/>
          <p:cNvSpPr txBox="1">
            <a:spLocks noGrp="1"/>
          </p:cNvSpPr>
          <p:nvPr>
            <p:ph type="sldNum" idx="12"/>
          </p:nvPr>
        </p:nvSpPr>
        <p:spPr>
          <a:xfrm>
            <a:off x="7281333" y="6942667"/>
            <a:ext cx="2116667" cy="508000"/>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693209" y="1899710"/>
            <a:ext cx="8763000" cy="3169708"/>
          </a:xfrm>
          <a:prstGeom prst="rect">
            <a:avLst/>
          </a:prstGeom>
          <a:noFill/>
          <a:ln>
            <a:noFill/>
          </a:ln>
        </p:spPr>
        <p:txBody>
          <a:bodyPr spcFirstLastPara="1" wrap="square" lIns="101575" tIns="101575" rIns="101575" bIns="101575" anchor="b" anchorCtr="0">
            <a:noAutofit/>
          </a:bodyPr>
          <a:lstStyle>
            <a:lvl1pPr marL="0" marR="0" lvl="0" indent="0" algn="l" rtl="0">
              <a:lnSpc>
                <a:spcPct val="90000"/>
              </a:lnSpc>
              <a:spcBef>
                <a:spcPts val="0"/>
              </a:spcBef>
              <a:spcAft>
                <a:spcPts val="0"/>
              </a:spcAft>
              <a:buClr>
                <a:schemeClr val="dk1"/>
              </a:buClr>
              <a:buSzPts val="1600"/>
              <a:buFont typeface="Calibri"/>
              <a:buNone/>
              <a:defRPr sz="50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58" name="Google Shape;58;p13"/>
          <p:cNvSpPr txBox="1">
            <a:spLocks noGrp="1"/>
          </p:cNvSpPr>
          <p:nvPr>
            <p:ph type="body" idx="1"/>
          </p:nvPr>
        </p:nvSpPr>
        <p:spPr>
          <a:xfrm>
            <a:off x="693209" y="5099405"/>
            <a:ext cx="8763000" cy="1666874"/>
          </a:xfrm>
          <a:prstGeom prst="rect">
            <a:avLst/>
          </a:prstGeom>
          <a:noFill/>
          <a:ln>
            <a:noFill/>
          </a:ln>
        </p:spPr>
        <p:txBody>
          <a:bodyPr spcFirstLastPara="1" wrap="square" lIns="101575" tIns="101575" rIns="101575" bIns="101575" anchor="t" anchorCtr="0">
            <a:noAutofit/>
          </a:bodyPr>
          <a:lstStyle>
            <a:lvl1pPr marL="457200" marR="0" lvl="0" indent="-228600" algn="l" rtl="0">
              <a:lnSpc>
                <a:spcPct val="90000"/>
              </a:lnSpc>
              <a:spcBef>
                <a:spcPts val="800"/>
              </a:spcBef>
              <a:spcAft>
                <a:spcPts val="0"/>
              </a:spcAft>
              <a:buClr>
                <a:srgbClr val="888888"/>
              </a:buClr>
              <a:buSzPts val="23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400"/>
              </a:spcBef>
              <a:spcAft>
                <a:spcPts val="0"/>
              </a:spcAft>
              <a:buClr>
                <a:srgbClr val="888888"/>
              </a:buClr>
              <a:buSzPts val="2000"/>
              <a:buFont typeface="Arial"/>
              <a:buNone/>
              <a:defRPr sz="17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400"/>
              </a:spcBef>
              <a:spcAft>
                <a:spcPts val="0"/>
              </a:spcAft>
              <a:buClr>
                <a:srgbClr val="888888"/>
              </a:buClr>
              <a:buSzPts val="1700"/>
              <a:buFont typeface="Arial"/>
              <a:buNone/>
              <a:defRPr sz="15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9pPr>
          </a:lstStyle>
          <a:p>
            <a:endParaRPr/>
          </a:p>
        </p:txBody>
      </p:sp>
      <p:sp>
        <p:nvSpPr>
          <p:cNvPr id="59" name="Google Shape;59;p13"/>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60" name="Google Shape;60;p13"/>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61" name="Google Shape;61;p13"/>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699823" y="508000"/>
            <a:ext cx="3276864" cy="1778000"/>
          </a:xfrm>
          <a:prstGeom prst="rect">
            <a:avLst/>
          </a:prstGeom>
          <a:noFill/>
          <a:ln>
            <a:noFill/>
          </a:ln>
        </p:spPr>
        <p:txBody>
          <a:bodyPr spcFirstLastPara="1" wrap="square" lIns="101575" tIns="101575" rIns="101575" bIns="101575" anchor="b" anchorCtr="0">
            <a:noAutofit/>
          </a:bodyPr>
          <a:lstStyle>
            <a:lvl1pPr marL="0" marR="0" lvl="0" indent="0" algn="l" rtl="0">
              <a:lnSpc>
                <a:spcPct val="90000"/>
              </a:lnSpc>
              <a:spcBef>
                <a:spcPts val="0"/>
              </a:spcBef>
              <a:spcAft>
                <a:spcPts val="0"/>
              </a:spcAft>
              <a:buClr>
                <a:schemeClr val="dk1"/>
              </a:buClr>
              <a:buSzPts val="1600"/>
              <a:buFont typeface="Calibri"/>
              <a:buNone/>
              <a:defRPr sz="2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85" name="Google Shape;85;p17"/>
          <p:cNvSpPr txBox="1">
            <a:spLocks noGrp="1"/>
          </p:cNvSpPr>
          <p:nvPr>
            <p:ph type="body" idx="1"/>
          </p:nvPr>
        </p:nvSpPr>
        <p:spPr>
          <a:xfrm>
            <a:off x="4319323" y="1097140"/>
            <a:ext cx="5143500" cy="5415139"/>
          </a:xfrm>
          <a:prstGeom prst="rect">
            <a:avLst/>
          </a:prstGeom>
          <a:noFill/>
          <a:ln>
            <a:noFill/>
          </a:ln>
        </p:spPr>
        <p:txBody>
          <a:bodyPr spcFirstLastPara="1" wrap="square" lIns="101575" tIns="101575" rIns="101575" bIns="101575" anchor="t" anchorCtr="0">
            <a:noAutofit/>
          </a:bodyPr>
          <a:lstStyle>
            <a:lvl1pPr marL="457200" marR="0" lvl="0"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1pPr>
            <a:lvl2pPr marL="914400" marR="0" lvl="1" indent="-374650" algn="l" rtl="0">
              <a:lnSpc>
                <a:spcPct val="90000"/>
              </a:lnSpc>
              <a:spcBef>
                <a:spcPts val="4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86" name="Google Shape;86;p17"/>
          <p:cNvSpPr txBox="1">
            <a:spLocks noGrp="1"/>
          </p:cNvSpPr>
          <p:nvPr>
            <p:ph type="body" idx="2"/>
          </p:nvPr>
        </p:nvSpPr>
        <p:spPr>
          <a:xfrm>
            <a:off x="699823" y="2286000"/>
            <a:ext cx="3276864" cy="4235098"/>
          </a:xfrm>
          <a:prstGeom prst="rect">
            <a:avLst/>
          </a:prstGeom>
          <a:noFill/>
          <a:ln>
            <a:noFill/>
          </a:ln>
        </p:spPr>
        <p:txBody>
          <a:bodyPr spcFirstLastPara="1" wrap="square" lIns="101575" tIns="101575" rIns="101575" bIns="101575" anchor="t" anchorCtr="0">
            <a:noAutofit/>
          </a:bodyPr>
          <a:lstStyle>
            <a:lvl1pPr marL="457200" marR="0" lvl="0" indent="-228600" algn="l" rtl="0">
              <a:lnSpc>
                <a:spcPct val="90000"/>
              </a:lnSpc>
              <a:spcBef>
                <a:spcPts val="800"/>
              </a:spcBef>
              <a:spcAft>
                <a:spcPts val="0"/>
              </a:spcAft>
              <a:buClr>
                <a:schemeClr val="dk1"/>
              </a:buClr>
              <a:buSzPts val="2300"/>
              <a:buFont typeface="Arial"/>
              <a:buNone/>
              <a:defRPr sz="13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7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87" name="Google Shape;87;p17"/>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88" name="Google Shape;88;p17"/>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89" name="Google Shape;89;p17"/>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699823" y="508000"/>
            <a:ext cx="3276864" cy="1778000"/>
          </a:xfrm>
          <a:prstGeom prst="rect">
            <a:avLst/>
          </a:prstGeom>
          <a:noFill/>
          <a:ln>
            <a:noFill/>
          </a:ln>
        </p:spPr>
        <p:txBody>
          <a:bodyPr spcFirstLastPara="1" wrap="square" lIns="101575" tIns="101575" rIns="101575" bIns="101575" anchor="b" anchorCtr="0">
            <a:noAutofit/>
          </a:bodyPr>
          <a:lstStyle>
            <a:lvl1pPr marL="0" marR="0" lvl="0" indent="0" algn="l" rtl="0">
              <a:lnSpc>
                <a:spcPct val="90000"/>
              </a:lnSpc>
              <a:spcBef>
                <a:spcPts val="0"/>
              </a:spcBef>
              <a:spcAft>
                <a:spcPts val="0"/>
              </a:spcAft>
              <a:buClr>
                <a:schemeClr val="dk1"/>
              </a:buClr>
              <a:buSzPts val="1600"/>
              <a:buFont typeface="Calibri"/>
              <a:buNone/>
              <a:defRPr sz="2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92" name="Google Shape;92;p18"/>
          <p:cNvSpPr>
            <a:spLocks noGrp="1"/>
          </p:cNvSpPr>
          <p:nvPr>
            <p:ph type="pic" idx="2"/>
          </p:nvPr>
        </p:nvSpPr>
        <p:spPr>
          <a:xfrm>
            <a:off x="4319323" y="1097140"/>
            <a:ext cx="5143500" cy="5415139"/>
          </a:xfrm>
          <a:prstGeom prst="rect">
            <a:avLst/>
          </a:prstGeom>
          <a:noFill/>
          <a:ln>
            <a:noFill/>
          </a:ln>
        </p:spPr>
        <p:txBody>
          <a:bodyPr spcFirstLastPara="1" wrap="square" lIns="101575" tIns="101575" rIns="101575" bIns="101575" anchor="t" anchorCtr="0">
            <a:noAutofit/>
          </a:bodyPr>
          <a:lstStyle>
            <a:lvl1pPr marL="0" marR="0" lvl="0" indent="0" algn="l" rtl="0">
              <a:lnSpc>
                <a:spcPct val="90000"/>
              </a:lnSpc>
              <a:spcBef>
                <a:spcPts val="800"/>
              </a:spcBef>
              <a:spcAft>
                <a:spcPts val="0"/>
              </a:spcAft>
              <a:buClr>
                <a:schemeClr val="dk1"/>
              </a:buClr>
              <a:buSzPts val="1600"/>
              <a:buFont typeface="Arial"/>
              <a:buNone/>
              <a:defRPr sz="2700" b="0" i="0" u="none" strike="noStrike" cap="none">
                <a:solidFill>
                  <a:schemeClr val="dk1"/>
                </a:solidFill>
                <a:latin typeface="Calibri"/>
                <a:ea typeface="Calibri"/>
                <a:cs typeface="Calibri"/>
                <a:sym typeface="Calibri"/>
              </a:defRPr>
            </a:lvl1pPr>
            <a:lvl2pPr marL="381000" marR="0" lvl="1" indent="0" algn="l" rtl="0">
              <a:lnSpc>
                <a:spcPct val="90000"/>
              </a:lnSpc>
              <a:spcBef>
                <a:spcPts val="400"/>
              </a:spcBef>
              <a:spcAft>
                <a:spcPts val="0"/>
              </a:spcAft>
              <a:buClr>
                <a:schemeClr val="dk1"/>
              </a:buClr>
              <a:buSzPts val="1600"/>
              <a:buFont typeface="Arial"/>
              <a:buNone/>
              <a:defRPr sz="2300" b="0" i="0" u="none" strike="noStrike" cap="none">
                <a:solidFill>
                  <a:schemeClr val="dk1"/>
                </a:solidFill>
                <a:latin typeface="Calibri"/>
                <a:ea typeface="Calibri"/>
                <a:cs typeface="Calibri"/>
                <a:sym typeface="Calibri"/>
              </a:defRPr>
            </a:lvl2pPr>
            <a:lvl3pPr marL="762000" marR="0" lvl="2" indent="0" algn="l" rtl="0">
              <a:lnSpc>
                <a:spcPct val="90000"/>
              </a:lnSpc>
              <a:spcBef>
                <a:spcPts val="400"/>
              </a:spcBef>
              <a:spcAft>
                <a:spcPts val="0"/>
              </a:spcAft>
              <a:buClr>
                <a:schemeClr val="dk1"/>
              </a:buClr>
              <a:buSzPts val="1600"/>
              <a:buFont typeface="Arial"/>
              <a:buNone/>
              <a:defRPr sz="2000" b="0" i="0" u="none" strike="noStrike" cap="none">
                <a:solidFill>
                  <a:schemeClr val="dk1"/>
                </a:solidFill>
                <a:latin typeface="Calibri"/>
                <a:ea typeface="Calibri"/>
                <a:cs typeface="Calibri"/>
                <a:sym typeface="Calibri"/>
              </a:defRPr>
            </a:lvl3pPr>
            <a:lvl4pPr marL="1143000" marR="0" lvl="3"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4pPr>
            <a:lvl5pPr marL="1524000" marR="0" lvl="4"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5pPr>
            <a:lvl6pPr marL="1905000" marR="0" lvl="5"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6pPr>
            <a:lvl7pPr marL="2286000" marR="0" lvl="6"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7pPr>
            <a:lvl8pPr marL="2667000" marR="0" lvl="7"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8pPr>
            <a:lvl9pPr marL="3048000" marR="0" lvl="8"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93" name="Google Shape;93;p18"/>
          <p:cNvSpPr txBox="1">
            <a:spLocks noGrp="1"/>
          </p:cNvSpPr>
          <p:nvPr>
            <p:ph type="body" idx="1"/>
          </p:nvPr>
        </p:nvSpPr>
        <p:spPr>
          <a:xfrm>
            <a:off x="699823" y="2286000"/>
            <a:ext cx="3276864" cy="4235098"/>
          </a:xfrm>
          <a:prstGeom prst="rect">
            <a:avLst/>
          </a:prstGeom>
          <a:noFill/>
          <a:ln>
            <a:noFill/>
          </a:ln>
        </p:spPr>
        <p:txBody>
          <a:bodyPr spcFirstLastPara="1" wrap="square" lIns="101575" tIns="101575" rIns="101575" bIns="101575" anchor="t" anchorCtr="0">
            <a:noAutofit/>
          </a:bodyPr>
          <a:lstStyle>
            <a:lvl1pPr marL="457200" marR="0" lvl="0" indent="-228600" algn="l" rtl="0">
              <a:lnSpc>
                <a:spcPct val="90000"/>
              </a:lnSpc>
              <a:spcBef>
                <a:spcPts val="800"/>
              </a:spcBef>
              <a:spcAft>
                <a:spcPts val="0"/>
              </a:spcAft>
              <a:buClr>
                <a:schemeClr val="dk1"/>
              </a:buClr>
              <a:buSzPts val="2300"/>
              <a:buFont typeface="Arial"/>
              <a:buNone/>
              <a:defRPr sz="13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7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94" name="Google Shape;94;p18"/>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95" name="Google Shape;95;p18"/>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96" name="Google Shape;96;p18"/>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99" name="Google Shape;99;p19"/>
          <p:cNvSpPr txBox="1">
            <a:spLocks noGrp="1"/>
          </p:cNvSpPr>
          <p:nvPr>
            <p:ph type="body" idx="1"/>
          </p:nvPr>
        </p:nvSpPr>
        <p:spPr>
          <a:xfrm rot="5400000">
            <a:off x="2662590" y="64382"/>
            <a:ext cx="4834820" cy="876300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0" name="Google Shape;100;p19"/>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1" name="Google Shape;101;p19"/>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2" name="Google Shape;102;p19"/>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rot="5400000">
            <a:off x="5137326" y="2539118"/>
            <a:ext cx="6457598" cy="2190750"/>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105" name="Google Shape;105;p20"/>
          <p:cNvSpPr txBox="1">
            <a:spLocks noGrp="1"/>
          </p:cNvSpPr>
          <p:nvPr>
            <p:ph type="body" idx="1"/>
          </p:nvPr>
        </p:nvSpPr>
        <p:spPr>
          <a:xfrm rot="5400000">
            <a:off x="692326" y="411868"/>
            <a:ext cx="6457598" cy="644525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6" name="Google Shape;106;p20"/>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7" name="Google Shape;107;p20"/>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8" name="Google Shape;108;p20"/>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7"/>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21" name="Google Shape;21;p7"/>
          <p:cNvSpPr txBox="1">
            <a:spLocks noGrp="1"/>
          </p:cNvSpPr>
          <p:nvPr>
            <p:ph type="body" idx="1"/>
          </p:nvPr>
        </p:nvSpPr>
        <p:spPr>
          <a:xfrm>
            <a:off x="698500" y="2028472"/>
            <a:ext cx="8763000" cy="483482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2" name="Google Shape;22;p7"/>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3" name="Google Shape;23;p7"/>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4" name="Google Shape;24;p7"/>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6" r:id="rId3"/>
    <p:sldLayoutId id="2147483658" r:id="rId4"/>
    <p:sldLayoutId id="2147483662" r:id="rId5"/>
    <p:sldLayoutId id="2147483663" r:id="rId6"/>
    <p:sldLayoutId id="2147483664" r:id="rId7"/>
    <p:sldLayoutId id="214748366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p:nvPr/>
        </p:nvSpPr>
        <p:spPr>
          <a:xfrm>
            <a:off x="952775" y="6178825"/>
            <a:ext cx="8735400" cy="1441200"/>
          </a:xfrm>
          <a:prstGeom prst="rect">
            <a:avLst/>
          </a:prstGeom>
          <a:noFill/>
          <a:ln>
            <a:noFill/>
          </a:ln>
        </p:spPr>
        <p:txBody>
          <a:bodyPr spcFirstLastPara="1" wrap="square" lIns="38075" tIns="38075" rIns="38075" bIns="38075" anchor="t" anchorCtr="0">
            <a:noAutofit/>
          </a:bodyPr>
          <a:lstStyle/>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 </a:t>
            </a:r>
            <a:endParaRPr sz="1600"/>
          </a:p>
          <a:p>
            <a:pPr marL="0" marR="0" lvl="0" indent="0" algn="ctr" rtl="0">
              <a:spcBef>
                <a:spcPts val="0"/>
              </a:spcBef>
              <a:spcAft>
                <a:spcPts val="0"/>
              </a:spcAft>
              <a:buNone/>
            </a:pPr>
            <a:r>
              <a:rPr lang="en-US" sz="2400">
                <a:solidFill>
                  <a:schemeClr val="dk1"/>
                </a:solidFill>
                <a:latin typeface="Calibri"/>
                <a:ea typeface="Calibri"/>
                <a:cs typeface="Calibri"/>
                <a:sym typeface="Calibri"/>
              </a:rPr>
              <a:t>J. Lucas McKay, Ph.D., M.S.C.R.</a:t>
            </a: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1600">
                <a:solidFill>
                  <a:schemeClr val="dk1"/>
                </a:solidFill>
                <a:latin typeface="Calibri"/>
                <a:ea typeface="Calibri"/>
                <a:cs typeface="Calibri"/>
                <a:sym typeface="Calibri"/>
              </a:rPr>
              <a:t>Departments of </a:t>
            </a:r>
            <a:r>
              <a:rPr lang="en-US" sz="1600" b="0" i="0" u="none" strike="noStrike" cap="none">
                <a:solidFill>
                  <a:schemeClr val="dk1"/>
                </a:solidFill>
                <a:latin typeface="Calibri"/>
                <a:ea typeface="Calibri"/>
                <a:cs typeface="Calibri"/>
                <a:sym typeface="Calibri"/>
              </a:rPr>
              <a:t>Biomedical Informatics and Neurology, Emory University, Atlanta, GA USA  </a:t>
            </a:r>
            <a:endParaRPr sz="1600"/>
          </a:p>
          <a:p>
            <a:pPr marL="0" marR="0" lvl="0" indent="0" algn="ctr" rtl="0">
              <a:spcBef>
                <a:spcPts val="0"/>
              </a:spcBef>
              <a:spcAft>
                <a:spcPts val="0"/>
              </a:spcAft>
              <a:buNone/>
            </a:pPr>
            <a:r>
              <a:rPr lang="en-US" sz="1600" b="0" i="0" u="none" strike="noStrike" cap="none">
                <a:solidFill>
                  <a:schemeClr val="dk1"/>
                </a:solidFill>
                <a:latin typeface="Calibri"/>
                <a:ea typeface="Calibri"/>
                <a:cs typeface="Calibri"/>
                <a:sym typeface="Calibri"/>
              </a:rPr>
              <a:t> Department of Biomedical Engineering, Georgia Institute of Technology, Atlanta, GA, USA</a:t>
            </a:r>
            <a:endParaRPr sz="1600"/>
          </a:p>
          <a:p>
            <a:pPr marL="0" marR="0" lvl="0" indent="0" algn="ctr" rtl="0">
              <a:spcBef>
                <a:spcPts val="0"/>
              </a:spcBef>
              <a:spcAft>
                <a:spcPts val="0"/>
              </a:spcAft>
              <a:buNone/>
            </a:pPr>
            <a:endParaRPr sz="16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21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1900" b="0" i="0" u="none" strike="noStrike" cap="none">
              <a:solidFill>
                <a:schemeClr val="dk1"/>
              </a:solidFill>
              <a:latin typeface="Calibri"/>
              <a:ea typeface="Calibri"/>
              <a:cs typeface="Calibri"/>
              <a:sym typeface="Calibri"/>
            </a:endParaRPr>
          </a:p>
        </p:txBody>
      </p:sp>
      <p:pic>
        <p:nvPicPr>
          <p:cNvPr id="145" name="Google Shape;145;p26"/>
          <p:cNvPicPr preferRelativeResize="0"/>
          <p:nvPr/>
        </p:nvPicPr>
        <p:blipFill rotWithShape="1">
          <a:blip r:embed="rId3">
            <a:alphaModFix/>
          </a:blip>
          <a:srcRect/>
          <a:stretch/>
        </p:blipFill>
        <p:spPr>
          <a:xfrm>
            <a:off x="3462027" y="276804"/>
            <a:ext cx="3235945" cy="2626223"/>
          </a:xfrm>
          <a:prstGeom prst="rect">
            <a:avLst/>
          </a:prstGeom>
          <a:noFill/>
          <a:ln>
            <a:noFill/>
          </a:ln>
        </p:spPr>
      </p:pic>
      <p:sp>
        <p:nvSpPr>
          <p:cNvPr id="2" name="Title 1">
            <a:extLst>
              <a:ext uri="{FF2B5EF4-FFF2-40B4-BE49-F238E27FC236}">
                <a16:creationId xmlns:a16="http://schemas.microsoft.com/office/drawing/2014/main" id="{A44D5262-882B-0C4C-BF5C-1D301427DB50}"/>
              </a:ext>
            </a:extLst>
          </p:cNvPr>
          <p:cNvSpPr>
            <a:spLocks noGrp="1"/>
          </p:cNvSpPr>
          <p:nvPr>
            <p:ph type="ctrTitle"/>
          </p:nvPr>
        </p:nvSpPr>
        <p:spPr>
          <a:xfrm>
            <a:off x="1270000" y="3214481"/>
            <a:ext cx="7620000" cy="2652889"/>
          </a:xfrm>
        </p:spPr>
        <p:txBody>
          <a:bodyPr anchor="ctr"/>
          <a:lstStyle/>
          <a:p>
            <a:r>
              <a:rPr lang="en-US" dirty="0"/>
              <a:t>BMI 510: One- and Two-Sample Tests</a:t>
            </a:r>
          </a:p>
        </p:txBody>
      </p:sp>
    </p:spTree>
    <p:extLst>
      <p:ext uri="{BB962C8B-B14F-4D97-AF65-F5344CB8AC3E}">
        <p14:creationId xmlns:p14="http://schemas.microsoft.com/office/powerpoint/2010/main" val="2249101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a:t>
            </a:r>
            <a:r>
              <a:rPr dirty="0"/>
              <a:t>ariance of </a:t>
            </a:r>
            <a:r>
              <a:rPr lang="en-US" dirty="0"/>
              <a:t>the sample mean</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If we consider some random variable </a:t>
                </a:r>
                <a14:m>
                  <m:oMath xmlns:m="http://schemas.openxmlformats.org/officeDocument/2006/math">
                    <m:r>
                      <m:rPr>
                        <m:sty m:val="p"/>
                      </m:rPr>
                      <a:rPr lang="en-US" b="0" i="0" smtClean="0">
                        <a:latin typeface="Cambria Math" panose="02040503050406030204" pitchFamily="18" charset="0"/>
                      </a:rPr>
                      <m:t>Z</m:t>
                    </m:r>
                    <m:r>
                      <a:rPr lang="en-US">
                        <a:latin typeface="Cambria Math" panose="02040503050406030204" pitchFamily="18" charset="0"/>
                      </a:rPr>
                      <m:t>=</m:t>
                    </m:r>
                    <m:sSub>
                      <m:sSubPr>
                        <m:ctrlPr>
                          <a:rPr lang="ar-AE" i="1">
                            <a:latin typeface="Cambria Math" panose="02040503050406030204" pitchFamily="18" charset="0"/>
                          </a:rPr>
                        </m:ctrlPr>
                      </m:sSubPr>
                      <m:e>
                        <m:r>
                          <m:rPr>
                            <m:sty m:val="p"/>
                          </m:rPr>
                          <a:rPr lang="en-US" b="0" i="0" smtClean="0">
                            <a:latin typeface="Cambria Math" panose="02040503050406030204" pitchFamily="18" charset="0"/>
                          </a:rPr>
                          <m:t>Y</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m:rPr>
                            <m:sty m:val="p"/>
                          </m:rPr>
                          <a:rPr lang="en-US" b="0" i="0" smtClean="0">
                            <a:latin typeface="Cambria Math" panose="02040503050406030204" pitchFamily="18" charset="0"/>
                          </a:rPr>
                          <m:t>Y</m:t>
                        </m:r>
                      </m:e>
                      <m:sub>
                        <m:r>
                          <a:rPr lang="ar-AE">
                            <a:latin typeface="Cambria Math" panose="02040503050406030204" pitchFamily="18" charset="0"/>
                          </a:rPr>
                          <m:t>2</m:t>
                        </m:r>
                      </m:sub>
                    </m:sSub>
                    <m:r>
                      <a:rPr lang="ar-AE">
                        <a:latin typeface="Cambria Math" panose="02040503050406030204" pitchFamily="18" charset="0"/>
                      </a:rPr>
                      <m:t>+</m:t>
                    </m:r>
                    <m:r>
                      <a:rPr lang="en-US" b="0" i="0" smtClean="0">
                        <a:latin typeface="Cambria Math" panose="02040503050406030204" pitchFamily="18" charset="0"/>
                      </a:rPr>
                      <m:t>…</m:t>
                    </m:r>
                    <m:r>
                      <a:rPr lang="ar-AE">
                        <a:latin typeface="Cambria Math" panose="02040503050406030204" pitchFamily="18" charset="0"/>
                      </a:rPr>
                      <m:t>+</m:t>
                    </m:r>
                    <m:sSub>
                      <m:sSubPr>
                        <m:ctrlPr>
                          <a:rPr lang="ar-AE" i="1">
                            <a:latin typeface="Cambria Math" panose="02040503050406030204" pitchFamily="18" charset="0"/>
                          </a:rPr>
                        </m:ctrlPr>
                      </m:sSubPr>
                      <m:e>
                        <m:r>
                          <m:rPr>
                            <m:sty m:val="p"/>
                          </m:rPr>
                          <a:rPr lang="en-US" b="0" i="0" smtClean="0">
                            <a:latin typeface="Cambria Math" panose="02040503050406030204" pitchFamily="18" charset="0"/>
                          </a:rPr>
                          <m:t>Y</m:t>
                        </m:r>
                      </m:e>
                      <m:sub>
                        <m:r>
                          <a:rPr lang="ar-AE">
                            <a:latin typeface="Cambria Math" panose="02040503050406030204" pitchFamily="18" charset="0"/>
                          </a:rPr>
                          <m:t>𝑛</m:t>
                        </m:r>
                      </m:sub>
                    </m:sSub>
                  </m:oMath>
                </a14:m>
                <a:r>
                  <a:rPr lang="ar-AE" dirty="0"/>
                  <a:t>, </a:t>
                </a:r>
                <a:r>
                  <a:rPr lang="en-US" dirty="0"/>
                  <a:t>then, if the </a:t>
                </a:r>
                <a14:m>
                  <m:oMath xmlns:m="http://schemas.openxmlformats.org/officeDocument/2006/math">
                    <m:sSub>
                      <m:sSubPr>
                        <m:ctrlPr>
                          <a:rPr lang="ar-AE" i="1">
                            <a:latin typeface="Cambria Math" panose="02040503050406030204" pitchFamily="18" charset="0"/>
                          </a:rPr>
                        </m:ctrlPr>
                      </m:sSubPr>
                      <m:e>
                        <m:r>
                          <m:rPr>
                            <m:sty m:val="p"/>
                          </m:rPr>
                          <a:rPr lang="en-US" b="0" i="0" smtClean="0">
                            <a:latin typeface="Cambria Math" panose="02040503050406030204" pitchFamily="18" charset="0"/>
                          </a:rPr>
                          <m:t>Y</m:t>
                        </m:r>
                      </m:e>
                      <m:sub>
                        <m:r>
                          <a:rPr lang="ar-AE">
                            <a:latin typeface="Cambria Math" panose="02040503050406030204" pitchFamily="18" charset="0"/>
                          </a:rPr>
                          <m:t>𝑖</m:t>
                        </m:r>
                      </m:sub>
                    </m:sSub>
                  </m:oMath>
                </a14:m>
                <a:r>
                  <a:rPr lang="ar-AE" dirty="0"/>
                  <a:t>’</a:t>
                </a:r>
                <a:r>
                  <a:rPr lang="en-US" dirty="0"/>
                  <a:t>s are independent,</a:t>
                </a:r>
              </a:p>
              <a:p>
                <a:pPr marL="0" indent="0">
                  <a:buNone/>
                </a:pPr>
                <a:endParaRPr lang="en-US" dirty="0"/>
              </a:p>
              <a:p>
                <a:pPr marL="0" indent="0">
                  <a:buNone/>
                </a:pPr>
                <a14:m>
                  <m:oMathPara xmlns:m="http://schemas.openxmlformats.org/officeDocument/2006/math">
                    <m:oMathParaPr>
                      <m:jc m:val="center"/>
                    </m:oMathParaPr>
                    <m:oMath xmlns:m="http://schemas.openxmlformats.org/officeDocument/2006/math">
                      <m:r>
                        <a:rPr lang="en-US">
                          <a:latin typeface="Cambria Math" panose="02040503050406030204" pitchFamily="18" charset="0"/>
                        </a:rPr>
                        <m:t>𝑉𝑎𝑟</m:t>
                      </m:r>
                      <m:d>
                        <m:dPr>
                          <m:ctrlPr>
                            <a:rPr lang="en-US" i="1">
                              <a:latin typeface="Cambria Math" panose="02040503050406030204" pitchFamily="18" charset="0"/>
                            </a:rPr>
                          </m:ctrlPr>
                        </m:dPr>
                        <m:e>
                          <m:r>
                            <m:rPr>
                              <m:sty m:val="p"/>
                            </m:rPr>
                            <a:rPr lang="en-US" b="0" i="0" smtClean="0">
                              <a:latin typeface="Cambria Math" panose="02040503050406030204" pitchFamily="18" charset="0"/>
                            </a:rPr>
                            <m:t>Z</m:t>
                          </m:r>
                        </m:e>
                      </m:d>
                      <m:r>
                        <a:rPr lang="en-US">
                          <a:latin typeface="Cambria Math" panose="02040503050406030204" pitchFamily="18" charset="0"/>
                        </a:rPr>
                        <m:t>=</m:t>
                      </m:r>
                      <m:r>
                        <a:rPr lang="en-US">
                          <a:latin typeface="Cambria Math" panose="02040503050406030204" pitchFamily="18" charset="0"/>
                        </a:rPr>
                        <m:t>𝑉𝑎𝑟</m:t>
                      </m:r>
                      <m:d>
                        <m:dPr>
                          <m:ctrlPr>
                            <a:rPr lang="en-US" i="1">
                              <a:latin typeface="Cambria Math" panose="02040503050406030204" pitchFamily="18" charset="0"/>
                            </a:rPr>
                          </m:ctrlPr>
                        </m:dPr>
                        <m:e>
                          <m:sSub>
                            <m:sSubPr>
                              <m:ctrlPr>
                                <a:rPr lang="ar-AE" i="1">
                                  <a:latin typeface="Cambria Math" panose="02040503050406030204" pitchFamily="18" charset="0"/>
                                </a:rPr>
                              </m:ctrlPr>
                            </m:sSubPr>
                            <m:e>
                              <m:r>
                                <m:rPr>
                                  <m:sty m:val="p"/>
                                </m:rPr>
                                <a:rPr lang="en-US" b="0" i="0" smtClean="0">
                                  <a:latin typeface="Cambria Math" panose="02040503050406030204" pitchFamily="18" charset="0"/>
                                </a:rPr>
                                <m:t>Y</m:t>
                              </m:r>
                            </m:e>
                            <m:sub>
                              <m:r>
                                <a:rPr lang="ar-AE">
                                  <a:latin typeface="Cambria Math" panose="02040503050406030204" pitchFamily="18" charset="0"/>
                                </a:rPr>
                                <m:t>1</m:t>
                              </m:r>
                            </m:sub>
                          </m:sSub>
                        </m:e>
                      </m:d>
                      <m:r>
                        <a:rPr lang="ar-AE">
                          <a:latin typeface="Cambria Math" panose="02040503050406030204" pitchFamily="18" charset="0"/>
                        </a:rPr>
                        <m:t>+</m:t>
                      </m:r>
                      <m:r>
                        <a:rPr lang="ar-AE">
                          <a:latin typeface="Cambria Math" panose="02040503050406030204" pitchFamily="18" charset="0"/>
                        </a:rPr>
                        <m:t>𝑉𝑎𝑟</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m:rPr>
                                  <m:sty m:val="p"/>
                                </m:rPr>
                                <a:rPr lang="en-US" b="0" i="0" smtClean="0">
                                  <a:latin typeface="Cambria Math" panose="02040503050406030204" pitchFamily="18" charset="0"/>
                                </a:rPr>
                                <m:t>Y</m:t>
                              </m:r>
                            </m:e>
                            <m:sub>
                              <m:r>
                                <a:rPr lang="ar-AE">
                                  <a:latin typeface="Cambria Math" panose="02040503050406030204" pitchFamily="18" charset="0"/>
                                </a:rPr>
                                <m:t>2</m:t>
                              </m:r>
                            </m:sub>
                          </m:sSub>
                        </m:e>
                      </m:d>
                      <m:r>
                        <a:rPr lang="en-US" b="0" i="0" smtClean="0">
                          <a:latin typeface="Cambria Math" panose="02040503050406030204" pitchFamily="18" charset="0"/>
                        </a:rPr>
                        <m:t>…</m:t>
                      </m:r>
                      <m:r>
                        <a:rPr lang="ar-AE">
                          <a:latin typeface="Cambria Math" panose="02040503050406030204" pitchFamily="18" charset="0"/>
                        </a:rPr>
                        <m:t>+</m:t>
                      </m:r>
                      <m:r>
                        <a:rPr lang="ar-AE">
                          <a:latin typeface="Cambria Math" panose="02040503050406030204" pitchFamily="18" charset="0"/>
                        </a:rPr>
                        <m:t>𝑉𝑎𝑟</m:t>
                      </m:r>
                      <m:r>
                        <a:rPr lang="ar-AE">
                          <a:latin typeface="Cambria Math" panose="02040503050406030204" pitchFamily="18" charset="0"/>
                        </a:rPr>
                        <m:t>(</m:t>
                      </m:r>
                      <m:sSub>
                        <m:sSubPr>
                          <m:ctrlPr>
                            <a:rPr lang="ar-AE" i="1">
                              <a:latin typeface="Cambria Math" panose="02040503050406030204" pitchFamily="18" charset="0"/>
                            </a:rPr>
                          </m:ctrlPr>
                        </m:sSubPr>
                        <m:e>
                          <m:r>
                            <m:rPr>
                              <m:sty m:val="p"/>
                            </m:rPr>
                            <a:rPr lang="en-US" b="0" i="0" smtClean="0">
                              <a:latin typeface="Cambria Math" panose="02040503050406030204" pitchFamily="18" charset="0"/>
                            </a:rPr>
                            <m:t>Y</m:t>
                          </m:r>
                        </m:e>
                        <m:sub>
                          <m:r>
                            <a:rPr lang="ar-AE">
                              <a:latin typeface="Cambria Math" panose="02040503050406030204" pitchFamily="18" charset="0"/>
                            </a:rPr>
                            <m:t>𝑛</m:t>
                          </m:r>
                        </m:sub>
                      </m:sSub>
                      <m:r>
                        <a:rPr lang="ar-AE">
                          <a:latin typeface="Cambria Math" panose="02040503050406030204" pitchFamily="18" charset="0"/>
                        </a:rPr>
                        <m:t>)</m:t>
                      </m:r>
                    </m:oMath>
                  </m:oMathPara>
                </a14:m>
                <a:endParaRPr lang="ar-AE" dirty="0"/>
              </a:p>
              <a:p>
                <a:pPr marL="0" indent="0">
                  <a:buNone/>
                </a:pPr>
                <a:r>
                  <a:rPr lang="en-US" dirty="0"/>
                  <a:t>and, recall that</a:t>
                </a:r>
              </a:p>
              <a:p>
                <a:pPr marL="0" indent="0">
                  <a:buNone/>
                </a:pPr>
                <a14:m>
                  <m:oMathPara xmlns:m="http://schemas.openxmlformats.org/officeDocument/2006/math">
                    <m:oMathParaPr>
                      <m:jc m:val="center"/>
                    </m:oMathParaPr>
                    <m:oMath xmlns:m="http://schemas.openxmlformats.org/officeDocument/2006/math">
                      <m:r>
                        <a:rPr lang="en-US">
                          <a:latin typeface="Cambria Math" panose="02040503050406030204" pitchFamily="18" charset="0"/>
                        </a:rPr>
                        <m:t>𝑉𝑎𝑟</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𝑎</m:t>
                              </m:r>
                            </m:den>
                          </m:f>
                          <m:r>
                            <a:rPr lang="ar-AE">
                              <a:latin typeface="Cambria Math" panose="02040503050406030204" pitchFamily="18" charset="0"/>
                            </a:rPr>
                            <m:t>𝑌</m:t>
                          </m:r>
                        </m:e>
                      </m:d>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2</m:t>
                              </m:r>
                            </m:sup>
                          </m:sSup>
                        </m:den>
                      </m:f>
                      <m:r>
                        <a:rPr lang="ar-AE">
                          <a:latin typeface="Cambria Math" panose="02040503050406030204" pitchFamily="18" charset="0"/>
                        </a:rPr>
                        <m:t>𝑉𝑎𝑟</m:t>
                      </m:r>
                      <m:d>
                        <m:dPr>
                          <m:ctrlPr>
                            <a:rPr lang="ar-AE" i="1">
                              <a:latin typeface="Cambria Math" panose="02040503050406030204" pitchFamily="18" charset="0"/>
                            </a:rPr>
                          </m:ctrlPr>
                        </m:dPr>
                        <m:e>
                          <m:r>
                            <a:rPr lang="ar-AE">
                              <a:latin typeface="Cambria Math" panose="02040503050406030204" pitchFamily="18" charset="0"/>
                            </a:rPr>
                            <m:t>𝑌</m:t>
                          </m:r>
                        </m:e>
                      </m:d>
                    </m:oMath>
                  </m:oMathPara>
                </a14:m>
                <a:endParaRPr lang="ar-AE" dirty="0"/>
              </a:p>
              <a:p>
                <a:pPr marL="0" indent="0">
                  <a:buNone/>
                </a:pPr>
                <a:endParaRPr lang="en-US" dirty="0"/>
              </a:p>
              <a:p>
                <a:pPr marL="0" indent="0">
                  <a:buNone/>
                </a:pPr>
                <a:r>
                  <a:rPr lang="en-US" dirty="0"/>
                  <a:t>Therefore, the variance of the sample mean is </a:t>
                </a:r>
              </a:p>
              <a:p>
                <a:pPr marL="0" indent="0">
                  <a:buNone/>
                </a:pPr>
                <a14:m>
                  <m:oMathPara xmlns:m="http://schemas.openxmlformats.org/officeDocument/2006/math">
                    <m:oMathParaPr>
                      <m:jc m:val="center"/>
                    </m:oMathParaPr>
                    <m:oMath xmlns:m="http://schemas.openxmlformats.org/officeDocument/2006/math">
                      <m:r>
                        <a:rPr lang="ar-AE">
                          <a:latin typeface="Cambria Math" panose="02040503050406030204" pitchFamily="18" charset="0"/>
                        </a:rPr>
                        <m:t>𝑉𝑎𝑟</m:t>
                      </m:r>
                      <m:r>
                        <a:rPr lang="ar-AE">
                          <a:latin typeface="Cambria Math" panose="02040503050406030204" pitchFamily="18" charset="0"/>
                        </a:rPr>
                        <m:t>(</m:t>
                      </m:r>
                      <m:bar>
                        <m:barPr>
                          <m:pos m:val="top"/>
                          <m:ctrlPr>
                            <a:rPr lang="ar-AE" i="1">
                              <a:latin typeface="Cambria Math" panose="02040503050406030204" pitchFamily="18" charset="0"/>
                            </a:rPr>
                          </m:ctrlPr>
                        </m:barPr>
                        <m:e>
                          <m:r>
                            <a:rPr lang="ar-AE">
                              <a:latin typeface="Cambria Math" panose="02040503050406030204" pitchFamily="18" charset="0"/>
                            </a:rPr>
                            <m:t>𝑋</m:t>
                          </m:r>
                        </m:e>
                      </m:bar>
                      <m:r>
                        <a:rPr lang="ar-AE">
                          <a:latin typeface="Cambria Math" panose="02040503050406030204" pitchFamily="18" charset="0"/>
                        </a:rPr>
                        <m:t>)=</m:t>
                      </m:r>
                      <m:r>
                        <a:rPr lang="ar-AE">
                          <a:latin typeface="Cambria Math" panose="02040503050406030204" pitchFamily="18" charset="0"/>
                        </a:rPr>
                        <m:t>𝑉𝑎𝑟</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𝑛</m:t>
                          </m:r>
                        </m:den>
                      </m:f>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𝑋</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𝑋</m:t>
                          </m:r>
                        </m:e>
                        <m:sub>
                          <m:r>
                            <a:rPr lang="ar-AE">
                              <a:latin typeface="Cambria Math" panose="02040503050406030204" pitchFamily="18" charset="0"/>
                            </a:rPr>
                            <m:t>2</m:t>
                          </m:r>
                        </m:sub>
                      </m:sSub>
                      <m:r>
                        <a:rPr lang="ar-AE">
                          <a:latin typeface="Cambria Math" panose="02040503050406030204" pitchFamily="18" charset="0"/>
                        </a:rPr>
                        <m:t>+</m:t>
                      </m:r>
                      <m:r>
                        <a:rPr lang="en-US" b="0" i="0" smtClean="0">
                          <a:latin typeface="Cambria Math" panose="02040503050406030204" pitchFamily="18" charset="0"/>
                        </a:rPr>
                        <m:t>…</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𝑋</m:t>
                          </m:r>
                        </m:e>
                        <m:sub>
                          <m:r>
                            <a:rPr lang="ar-AE">
                              <a:latin typeface="Cambria Math" panose="02040503050406030204" pitchFamily="18" charset="0"/>
                            </a:rPr>
                            <m:t>𝑛</m:t>
                          </m:r>
                        </m:sub>
                      </m:sSub>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sSup>
                            <m:sSupPr>
                              <m:ctrlPr>
                                <a:rPr lang="ar-AE" i="1">
                                  <a:latin typeface="Cambria Math" panose="02040503050406030204" pitchFamily="18" charset="0"/>
                                </a:rPr>
                              </m:ctrlPr>
                            </m:sSupPr>
                            <m:e>
                              <m:r>
                                <a:rPr lang="ar-AE">
                                  <a:latin typeface="Cambria Math" panose="02040503050406030204" pitchFamily="18" charset="0"/>
                                </a:rPr>
                                <m:t>𝑛</m:t>
                              </m:r>
                            </m:e>
                            <m:sup>
                              <m:r>
                                <a:rPr lang="ar-AE">
                                  <a:latin typeface="Cambria Math" panose="02040503050406030204" pitchFamily="18" charset="0"/>
                                </a:rPr>
                                <m:t>2</m:t>
                              </m:r>
                            </m:sup>
                          </m:sSup>
                        </m:den>
                      </m:f>
                      <m:r>
                        <a:rPr lang="ar-AE">
                          <a:latin typeface="Cambria Math" panose="02040503050406030204" pitchFamily="18" charset="0"/>
                        </a:rPr>
                        <m:t>𝑉𝑎𝑟</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𝑋</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𝑋</m:t>
                          </m:r>
                        </m:e>
                        <m:sub>
                          <m:r>
                            <a:rPr lang="ar-AE">
                              <a:latin typeface="Cambria Math" panose="02040503050406030204" pitchFamily="18" charset="0"/>
                            </a:rPr>
                            <m:t>2</m:t>
                          </m:r>
                        </m:sub>
                      </m:sSub>
                      <m:r>
                        <a:rPr lang="ar-AE">
                          <a:latin typeface="Cambria Math" panose="02040503050406030204" pitchFamily="18" charset="0"/>
                        </a:rPr>
                        <m:t>+</m:t>
                      </m:r>
                      <m:r>
                        <a:rPr lang="en-US" b="0" i="0" smtClean="0">
                          <a:latin typeface="Cambria Math" panose="02040503050406030204" pitchFamily="18" charset="0"/>
                        </a:rPr>
                        <m:t>…</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𝑋</m:t>
                          </m:r>
                        </m:e>
                        <m:sub>
                          <m:r>
                            <a:rPr lang="ar-AE">
                              <a:latin typeface="Cambria Math" panose="02040503050406030204" pitchFamily="18" charset="0"/>
                            </a:rPr>
                            <m:t>𝑛</m:t>
                          </m:r>
                        </m:sub>
                      </m:sSub>
                      <m:r>
                        <a:rPr lang="ar-AE">
                          <a:latin typeface="Cambria Math" panose="02040503050406030204" pitchFamily="18" charset="0"/>
                        </a:rPr>
                        <m:t>)</m:t>
                      </m:r>
                    </m:oMath>
                  </m:oMathPara>
                </a14:m>
                <a:endParaRPr lang="en-US" dirty="0"/>
              </a:p>
              <a:p>
                <a:pPr marL="0" indent="0">
                  <a:buNone/>
                </a:pPr>
                <a:endParaRPr lang="ar-AE" dirty="0"/>
              </a:p>
              <a:p>
                <a:pPr marL="0" indent="0">
                  <a:buNone/>
                </a:pPr>
                <a14:m>
                  <m:oMathPara xmlns:m="http://schemas.openxmlformats.org/officeDocument/2006/math">
                    <m:oMathParaPr>
                      <m:jc m:val="center"/>
                    </m:oMathParaPr>
                    <m:oMath xmlns:m="http://schemas.openxmlformats.org/officeDocument/2006/math">
                      <m:r>
                        <a:rPr lang="ar-AE">
                          <a:latin typeface="Cambria Math" panose="02040503050406030204" pitchFamily="18" charset="0"/>
                        </a:rPr>
                        <m:t>𝑉𝑎𝑟</m:t>
                      </m:r>
                      <m:r>
                        <a:rPr lang="ar-AE">
                          <a:latin typeface="Cambria Math" panose="02040503050406030204" pitchFamily="18" charset="0"/>
                        </a:rPr>
                        <m:t>(</m:t>
                      </m:r>
                      <m:bar>
                        <m:barPr>
                          <m:pos m:val="top"/>
                          <m:ctrlPr>
                            <a:rPr lang="ar-AE" i="1">
                              <a:latin typeface="Cambria Math" panose="02040503050406030204" pitchFamily="18" charset="0"/>
                            </a:rPr>
                          </m:ctrlPr>
                        </m:barPr>
                        <m:e>
                          <m:r>
                            <a:rPr lang="ar-AE">
                              <a:latin typeface="Cambria Math" panose="02040503050406030204" pitchFamily="18" charset="0"/>
                            </a:rPr>
                            <m:t>𝑋</m:t>
                          </m:r>
                        </m:e>
                      </m:ba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sSup>
                            <m:sSupPr>
                              <m:ctrlPr>
                                <a:rPr lang="ar-AE" i="1">
                                  <a:latin typeface="Cambria Math" panose="02040503050406030204" pitchFamily="18" charset="0"/>
                                </a:rPr>
                              </m:ctrlPr>
                            </m:sSupPr>
                            <m:e>
                              <m:r>
                                <a:rPr lang="ar-AE">
                                  <a:latin typeface="Cambria Math" panose="02040503050406030204" pitchFamily="18" charset="0"/>
                                </a:rPr>
                                <m:t>𝑛</m:t>
                              </m:r>
                            </m:e>
                            <m:sup>
                              <m:r>
                                <a:rPr lang="ar-AE">
                                  <a:latin typeface="Cambria Math" panose="02040503050406030204" pitchFamily="18" charset="0"/>
                                </a:rPr>
                                <m:t>2</m:t>
                              </m:r>
                            </m:sup>
                          </m:sSup>
                        </m:den>
                      </m:f>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𝜎</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𝜎</m:t>
                          </m:r>
                        </m:e>
                        <m:sup>
                          <m:r>
                            <a:rPr lang="ar-AE">
                              <a:latin typeface="Cambria Math" panose="02040503050406030204" pitchFamily="18" charset="0"/>
                            </a:rPr>
                            <m:t>2</m:t>
                          </m:r>
                        </m:sup>
                      </m:sSup>
                      <m:r>
                        <a:rPr lang="ar-AE">
                          <a:latin typeface="Cambria Math" panose="02040503050406030204" pitchFamily="18" charset="0"/>
                        </a:rPr>
                        <m:t>+</m:t>
                      </m:r>
                      <m:r>
                        <a:rPr lang="en-US" b="0" i="0" smtClean="0">
                          <a:latin typeface="Cambria Math" panose="02040503050406030204" pitchFamily="18" charset="0"/>
                        </a:rPr>
                        <m:t>…</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𝜎</m:t>
                          </m:r>
                        </m:e>
                        <m:sup>
                          <m:r>
                            <a:rPr lang="ar-AE">
                              <a:latin typeface="Cambria Math" panose="02040503050406030204" pitchFamily="18" charset="0"/>
                            </a:rPr>
                            <m:t>2</m:t>
                          </m:r>
                        </m:sup>
                      </m:sSup>
                      <m:r>
                        <a:rPr lang="ar-AE">
                          <a:latin typeface="Cambria Math" panose="02040503050406030204" pitchFamily="18" charset="0"/>
                        </a:rPr>
                        <m:t>)=</m:t>
                      </m:r>
                      <m:f>
                        <m:fPr>
                          <m:ctrlPr>
                            <a:rPr lang="ar-AE" i="1">
                              <a:latin typeface="Cambria Math" panose="02040503050406030204" pitchFamily="18" charset="0"/>
                            </a:rPr>
                          </m:ctrlPr>
                        </m:fPr>
                        <m:num>
                          <m:sSup>
                            <m:sSupPr>
                              <m:ctrlPr>
                                <a:rPr lang="ar-AE" i="1">
                                  <a:latin typeface="Cambria Math" panose="02040503050406030204" pitchFamily="18" charset="0"/>
                                </a:rPr>
                              </m:ctrlPr>
                            </m:sSupPr>
                            <m:e>
                              <m:r>
                                <a:rPr lang="ar-AE">
                                  <a:latin typeface="Cambria Math" panose="02040503050406030204" pitchFamily="18" charset="0"/>
                                </a:rPr>
                                <m:t>𝜎</m:t>
                              </m:r>
                            </m:e>
                            <m:sup>
                              <m:r>
                                <a:rPr lang="ar-AE">
                                  <a:latin typeface="Cambria Math" panose="02040503050406030204" pitchFamily="18" charset="0"/>
                                </a:rPr>
                                <m:t>2</m:t>
                              </m:r>
                            </m:sup>
                          </m:sSup>
                        </m:num>
                        <m:den>
                          <m:r>
                            <a:rPr lang="ar-AE">
                              <a:latin typeface="Cambria Math" panose="02040503050406030204" pitchFamily="18" charset="0"/>
                            </a:rPr>
                            <m:t>𝑛</m:t>
                          </m:r>
                        </m:den>
                      </m:f>
                    </m:oMath>
                  </m:oMathPara>
                </a14:m>
                <a:endParaRPr lang="ar-AE" dirty="0"/>
              </a:p>
              <a:p>
                <a:pPr marL="0" indent="0">
                  <a:buNone/>
                </a:pPr>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14" b="-6283"/>
                </a:stretch>
              </a:blipFill>
            </p:spPr>
            <p:txBody>
              <a:bodyPr/>
              <a:lstStyle/>
              <a:p>
                <a:r>
                  <a:rPr lang="en-US">
                    <a:noFill/>
                  </a:rPr>
                  <a:t> </a:t>
                </a:r>
              </a:p>
            </p:txBody>
          </p:sp>
        </mc:Fallback>
      </mc:AlternateContent>
    </p:spTree>
    <p:extLst>
      <p:ext uri="{BB962C8B-B14F-4D97-AF65-F5344CB8AC3E}">
        <p14:creationId xmlns:p14="http://schemas.microsoft.com/office/powerpoint/2010/main" val="2585851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The standard deviation (or standard error) of the sample mean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It is common to refer to the standard deviation of the sample mean </a:t>
                </a:r>
                <a14:m>
                  <m:oMath xmlns:m="http://schemas.openxmlformats.org/officeDocument/2006/math">
                    <m:r>
                      <a:rPr lang="en-US">
                        <a:latin typeface="Cambria Math" panose="02040503050406030204" pitchFamily="18" charset="0"/>
                      </a:rPr>
                      <m:t>𝑆𝑡𝑑</m:t>
                    </m:r>
                    <m:r>
                      <a:rPr lang="en-US">
                        <a:latin typeface="Cambria Math" panose="02040503050406030204" pitchFamily="18" charset="0"/>
                      </a:rPr>
                      <m:t>(</m:t>
                    </m:r>
                    <m:bar>
                      <m:barPr>
                        <m:pos m:val="top"/>
                        <m:ctrlPr>
                          <a:rPr lang="ar-AE" i="1">
                            <a:latin typeface="Cambria Math" panose="02040503050406030204" pitchFamily="18" charset="0"/>
                          </a:rPr>
                        </m:ctrlPr>
                      </m:barPr>
                      <m:e>
                        <m:r>
                          <a:rPr lang="ar-AE">
                            <a:latin typeface="Cambria Math" panose="02040503050406030204" pitchFamily="18" charset="0"/>
                          </a:rPr>
                          <m:t>𝑋</m:t>
                        </m:r>
                      </m:e>
                    </m:bar>
                    <m:r>
                      <a:rPr lang="ar-AE">
                        <a:latin typeface="Cambria Math" panose="02040503050406030204" pitchFamily="18" charset="0"/>
                      </a:rPr>
                      <m:t>)</m:t>
                    </m:r>
                  </m:oMath>
                </a14:m>
                <a:r>
                  <a:rPr lang="ar-AE" dirty="0"/>
                  <a:t> </a:t>
                </a:r>
                <a:r>
                  <a:rPr lang="en-US" dirty="0"/>
                  <a:t>as the </a:t>
                </a:r>
                <a:r>
                  <a:rPr lang="en-US" i="1" dirty="0"/>
                  <a:t>standard error of the mean</a:t>
                </a:r>
                <a:r>
                  <a:rPr lang="en-US" dirty="0"/>
                  <a:t> to avoid confusion with the standard deviation of the random variable </a:t>
                </a:r>
                <a14:m>
                  <m:oMath xmlns:m="http://schemas.openxmlformats.org/officeDocument/2006/math">
                    <m:r>
                      <a:rPr lang="en-US" b="0" i="1" smtClean="0">
                        <a:latin typeface="Cambria Math" panose="02040503050406030204" pitchFamily="18" charset="0"/>
                      </a:rPr>
                      <m:t>𝑋</m:t>
                    </m:r>
                  </m:oMath>
                </a14:m>
                <a:r>
                  <a:rPr lang="en-US" dirty="0"/>
                  <a:t>.</a:t>
                </a:r>
              </a:p>
              <a:p>
                <a:pPr marL="0" indent="0">
                  <a:buNone/>
                </a:pPr>
                <a:endParaRPr lang="en-US" dirty="0"/>
              </a:p>
              <a:p>
                <a:pPr marL="0" indent="0">
                  <a:buNone/>
                </a:pPr>
                <a:r>
                  <a:rPr lang="en-US" dirty="0"/>
                  <a:t>We saw the equation for the variance of </a:t>
                </a:r>
                <a14:m>
                  <m:oMath xmlns:m="http://schemas.openxmlformats.org/officeDocument/2006/math">
                    <m:bar>
                      <m:barPr>
                        <m:pos m:val="top"/>
                        <m:ctrlPr>
                          <a:rPr lang="ar-AE" i="1">
                            <a:latin typeface="Cambria Math" panose="02040503050406030204" pitchFamily="18" charset="0"/>
                          </a:rPr>
                        </m:ctrlPr>
                      </m:barPr>
                      <m:e>
                        <m:r>
                          <a:rPr lang="ar-AE">
                            <a:latin typeface="Cambria Math" panose="02040503050406030204" pitchFamily="18" charset="0"/>
                          </a:rPr>
                          <m:t>𝑋</m:t>
                        </m:r>
                      </m:e>
                    </m:bar>
                  </m:oMath>
                </a14:m>
                <a:r>
                  <a:rPr lang="ar-AE" dirty="0"/>
                  <a:t> - </a:t>
                </a:r>
                <a:r>
                  <a:rPr lang="en-US" dirty="0"/>
                  <a:t>the standard error of </a:t>
                </a:r>
                <a14:m>
                  <m:oMath xmlns:m="http://schemas.openxmlformats.org/officeDocument/2006/math">
                    <m:bar>
                      <m:barPr>
                        <m:pos m:val="top"/>
                        <m:ctrlPr>
                          <a:rPr lang="ar-AE" i="1">
                            <a:latin typeface="Cambria Math" panose="02040503050406030204" pitchFamily="18" charset="0"/>
                          </a:rPr>
                        </m:ctrlPr>
                      </m:barPr>
                      <m:e>
                        <m:r>
                          <a:rPr lang="ar-AE">
                            <a:latin typeface="Cambria Math" panose="02040503050406030204" pitchFamily="18" charset="0"/>
                          </a:rPr>
                          <m:t>𝑋</m:t>
                        </m:r>
                      </m:e>
                    </m:bar>
                  </m:oMath>
                </a14:m>
                <a:r>
                  <a:rPr lang="ar-AE" dirty="0"/>
                  <a:t> </a:t>
                </a:r>
                <a:r>
                  <a:rPr lang="en-US" dirty="0"/>
                  <a:t>is simply the square root of the variance of </a:t>
                </a:r>
                <a14:m>
                  <m:oMath xmlns:m="http://schemas.openxmlformats.org/officeDocument/2006/math">
                    <m:bar>
                      <m:barPr>
                        <m:pos m:val="top"/>
                        <m:ctrlPr>
                          <a:rPr lang="ar-AE" i="1">
                            <a:latin typeface="Cambria Math" panose="02040503050406030204" pitchFamily="18" charset="0"/>
                          </a:rPr>
                        </m:ctrlPr>
                      </m:barPr>
                      <m:e>
                        <m:r>
                          <a:rPr lang="ar-AE">
                            <a:latin typeface="Cambria Math" panose="02040503050406030204" pitchFamily="18" charset="0"/>
                          </a:rPr>
                          <m:t>𝑋</m:t>
                        </m:r>
                      </m:e>
                    </m:bar>
                    <m:r>
                      <a:rPr lang="ar-AE" i="1">
                        <a:latin typeface="Cambria Math" panose="02040503050406030204" pitchFamily="18" charset="0"/>
                      </a:rPr>
                      <m:t> </m:t>
                    </m:r>
                  </m:oMath>
                </a14:m>
                <a:r>
                  <a:rPr lang="ar-AE" dirty="0"/>
                  <a:t>:</a:t>
                </a:r>
              </a:p>
              <a:p>
                <a:pPr marL="0" indent="0">
                  <a:buNone/>
                </a:pPr>
                <a:endParaRPr lang="ar-AE" dirty="0"/>
              </a:p>
              <a:p>
                <a:pPr marL="0" indent="0">
                  <a:buNone/>
                </a:pPr>
                <a14:m>
                  <m:oMathPara xmlns:m="http://schemas.openxmlformats.org/officeDocument/2006/math">
                    <m:oMathParaPr>
                      <m:jc m:val="center"/>
                    </m:oMathParaPr>
                    <m:oMath xmlns:m="http://schemas.openxmlformats.org/officeDocument/2006/math">
                      <m:r>
                        <a:rPr lang="ar-AE">
                          <a:latin typeface="Cambria Math" panose="02040503050406030204" pitchFamily="18" charset="0"/>
                        </a:rPr>
                        <m:t>𝑆𝑡𝑑</m:t>
                      </m:r>
                      <m:r>
                        <a:rPr lang="ar-AE">
                          <a:latin typeface="Cambria Math" panose="02040503050406030204" pitchFamily="18" charset="0"/>
                        </a:rPr>
                        <m:t>(</m:t>
                      </m:r>
                      <m:bar>
                        <m:barPr>
                          <m:pos m:val="top"/>
                          <m:ctrlPr>
                            <a:rPr lang="ar-AE" i="1">
                              <a:latin typeface="Cambria Math" panose="02040503050406030204" pitchFamily="18" charset="0"/>
                            </a:rPr>
                          </m:ctrlPr>
                        </m:barPr>
                        <m:e>
                          <m:r>
                            <a:rPr lang="ar-AE">
                              <a:latin typeface="Cambria Math" panose="02040503050406030204" pitchFamily="18" charset="0"/>
                            </a:rPr>
                            <m:t>𝑋</m:t>
                          </m:r>
                        </m:e>
                      </m:bar>
                      <m:r>
                        <a:rPr lang="ar-AE">
                          <a:latin typeface="Cambria Math" panose="02040503050406030204" pitchFamily="18" charset="0"/>
                        </a:rPr>
                        <m:t>)=</m:t>
                      </m:r>
                      <m:rad>
                        <m:radPr>
                          <m:degHide m:val="on"/>
                          <m:ctrlPr>
                            <a:rPr lang="ar-AE" i="1" smtClean="0">
                              <a:latin typeface="Cambria Math" panose="02040503050406030204" pitchFamily="18" charset="0"/>
                            </a:rPr>
                          </m:ctrlPr>
                        </m:radPr>
                        <m:deg/>
                        <m:e>
                          <m:r>
                            <a:rPr lang="ar-AE">
                              <a:latin typeface="Cambria Math" panose="02040503050406030204" pitchFamily="18" charset="0"/>
                            </a:rPr>
                            <m:t>𝑉𝑎𝑟</m:t>
                          </m:r>
                          <m:r>
                            <a:rPr lang="ar-AE">
                              <a:latin typeface="Cambria Math" panose="02040503050406030204" pitchFamily="18" charset="0"/>
                            </a:rPr>
                            <m:t>(</m:t>
                          </m:r>
                          <m:bar>
                            <m:barPr>
                              <m:pos m:val="top"/>
                              <m:ctrlPr>
                                <a:rPr lang="ar-AE" i="1">
                                  <a:latin typeface="Cambria Math" panose="02040503050406030204" pitchFamily="18" charset="0"/>
                                </a:rPr>
                              </m:ctrlPr>
                            </m:barPr>
                            <m:e>
                              <m:r>
                                <a:rPr lang="ar-AE">
                                  <a:latin typeface="Cambria Math" panose="02040503050406030204" pitchFamily="18" charset="0"/>
                                </a:rPr>
                                <m:t>𝑋</m:t>
                              </m:r>
                            </m:e>
                          </m:bar>
                          <m:r>
                            <a:rPr lang="ar-AE">
                              <a:latin typeface="Cambria Math" panose="02040503050406030204" pitchFamily="18" charset="0"/>
                            </a:rPr>
                            <m:t>)</m:t>
                          </m:r>
                        </m:e>
                      </m:rad>
                      <m:r>
                        <a:rPr lang="ar-AE">
                          <a:latin typeface="Cambria Math" panose="02040503050406030204" pitchFamily="18" charset="0"/>
                        </a:rPr>
                        <m:t>=</m:t>
                      </m:r>
                      <m:rad>
                        <m:radPr>
                          <m:ctrlPr>
                            <a:rPr lang="ar-AE" i="1">
                              <a:latin typeface="Cambria Math" panose="02040503050406030204" pitchFamily="18" charset="0"/>
                            </a:rPr>
                          </m:ctrlPr>
                        </m:radPr>
                        <m:deg/>
                        <m:e>
                          <m:f>
                            <m:fPr>
                              <m:ctrlPr>
                                <a:rPr lang="ar-AE" i="1">
                                  <a:latin typeface="Cambria Math" panose="02040503050406030204" pitchFamily="18" charset="0"/>
                                </a:rPr>
                              </m:ctrlPr>
                            </m:fPr>
                            <m:num>
                              <m:sSup>
                                <m:sSupPr>
                                  <m:ctrlPr>
                                    <a:rPr lang="ar-AE" i="1">
                                      <a:latin typeface="Cambria Math" panose="02040503050406030204" pitchFamily="18" charset="0"/>
                                    </a:rPr>
                                  </m:ctrlPr>
                                </m:sSupPr>
                                <m:e>
                                  <m:r>
                                    <a:rPr lang="ar-AE">
                                      <a:latin typeface="Cambria Math" panose="02040503050406030204" pitchFamily="18" charset="0"/>
                                    </a:rPr>
                                    <m:t>𝜎</m:t>
                                  </m:r>
                                </m:e>
                                <m:sup>
                                  <m:r>
                                    <a:rPr lang="ar-AE">
                                      <a:latin typeface="Cambria Math" panose="02040503050406030204" pitchFamily="18" charset="0"/>
                                    </a:rPr>
                                    <m:t>2</m:t>
                                  </m:r>
                                </m:sup>
                              </m:sSup>
                            </m:num>
                            <m:den>
                              <m:r>
                                <a:rPr lang="ar-AE">
                                  <a:latin typeface="Cambria Math" panose="02040503050406030204" pitchFamily="18" charset="0"/>
                                </a:rPr>
                                <m:t>𝑛</m:t>
                              </m:r>
                            </m:den>
                          </m:f>
                        </m:e>
                      </m:rad>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𝜎</m:t>
                          </m:r>
                        </m:num>
                        <m:den>
                          <m:rad>
                            <m:radPr>
                              <m:degHide m:val="on"/>
                              <m:ctrlPr>
                                <a:rPr lang="ar-AE" i="1" smtClean="0">
                                  <a:latin typeface="Cambria Math" panose="02040503050406030204" pitchFamily="18" charset="0"/>
                                </a:rPr>
                              </m:ctrlPr>
                            </m:radPr>
                            <m:deg/>
                            <m:e>
                              <m:r>
                                <a:rPr lang="ar-AE" b="0" i="1" smtClean="0">
                                  <a:latin typeface="Cambria Math" panose="02040503050406030204" pitchFamily="18" charset="0"/>
                                </a:rPr>
                                <m:t>𝑛</m:t>
                              </m:r>
                            </m:e>
                          </m:rad>
                        </m:den>
                      </m:f>
                    </m:oMath>
                  </m:oMathPara>
                </a14:m>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a:stretch>
              </a:blipFill>
            </p:spPr>
            <p:txBody>
              <a:bodyPr/>
              <a:lstStyle/>
              <a:p>
                <a:r>
                  <a:rPr lang="en-US">
                    <a:noFill/>
                  </a:rPr>
                  <a:t> </a:t>
                </a:r>
              </a:p>
            </p:txBody>
          </p:sp>
        </mc:Fallback>
      </mc:AlternateContent>
    </p:spTree>
    <p:extLst>
      <p:ext uri="{BB962C8B-B14F-4D97-AF65-F5344CB8AC3E}">
        <p14:creationId xmlns:p14="http://schemas.microsoft.com/office/powerpoint/2010/main" val="227362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The sample variance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lang="en-US" dirty="0"/>
                  <a:t>The </a:t>
                </a:r>
                <a:r>
                  <a:rPr lang="en-US" i="1" dirty="0"/>
                  <a:t>sample variance</a:t>
                </a:r>
                <a:r>
                  <a:rPr lang="en-US" dirty="0"/>
                  <a:t> (</a:t>
                </a:r>
                <a:r>
                  <a:rPr lang="en-US" b="1" dirty="0"/>
                  <a:t>not</a:t>
                </a:r>
                <a:r>
                  <a:rPr lang="en-US" dirty="0"/>
                  <a:t> the variance of the sample mean!) is also calculated by the familiar formula:</a:t>
                </a:r>
              </a:p>
              <a:p>
                <a:pPr marL="0" indent="0">
                  <a:buNone/>
                </a:pPr>
                <a:endParaRPr lang="en-US" dirty="0"/>
              </a:p>
              <a:p>
                <a:pPr marL="0" indent="0">
                  <a:buNone/>
                </a:pPr>
                <a14:m>
                  <m:oMathPara xmlns:m="http://schemas.openxmlformats.org/officeDocument/2006/math">
                    <m:oMathParaPr>
                      <m:jc m:val="center"/>
                    </m:oMathParaPr>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𝑆</m:t>
                          </m:r>
                        </m:e>
                        <m:sup>
                          <m:r>
                            <a:rPr lang="ar-AE">
                              <a:latin typeface="Cambria Math" panose="02040503050406030204" pitchFamily="18" charset="0"/>
                            </a:rPr>
                            <m:t>2</m:t>
                          </m:r>
                        </m:sup>
                      </m:sSup>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𝑛</m:t>
                          </m:r>
                          <m:r>
                            <a:rPr lang="ar-AE">
                              <a:latin typeface="Cambria Math" panose="02040503050406030204" pitchFamily="18" charset="0"/>
                            </a:rPr>
                            <m:t>−1</m:t>
                          </m:r>
                        </m:den>
                      </m:f>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=1</m:t>
                          </m:r>
                        </m:sub>
                        <m:sup>
                          <m:r>
                            <a:rPr lang="ar-AE">
                              <a:latin typeface="Cambria Math" panose="02040503050406030204" pitchFamily="18" charset="0"/>
                            </a:rPr>
                            <m:t>𝑛</m:t>
                          </m:r>
                        </m:sup>
                        <m:e>
                          <m:r>
                            <a:rPr lang="ar-AE">
                              <a:latin typeface="Cambria Math" panose="02040503050406030204" pitchFamily="18" charset="0"/>
                            </a:rPr>
                            <m:t>(</m:t>
                          </m:r>
                        </m:e>
                      </m:nary>
                      <m:sSub>
                        <m:sSubPr>
                          <m:ctrlPr>
                            <a:rPr lang="ar-AE" i="1">
                              <a:latin typeface="Cambria Math" panose="02040503050406030204" pitchFamily="18" charset="0"/>
                            </a:rPr>
                          </m:ctrlPr>
                        </m:sSubPr>
                        <m:e>
                          <m:r>
                            <a:rPr lang="ar-AE">
                              <a:latin typeface="Cambria Math" panose="02040503050406030204" pitchFamily="18" charset="0"/>
                            </a:rPr>
                            <m:t>𝑋</m:t>
                          </m:r>
                        </m:e>
                        <m:sub>
                          <m:r>
                            <a:rPr lang="ar-AE">
                              <a:latin typeface="Cambria Math" panose="02040503050406030204" pitchFamily="18" charset="0"/>
                            </a:rPr>
                            <m:t>𝑖</m:t>
                          </m:r>
                        </m:sub>
                      </m:sSub>
                      <m:r>
                        <a:rPr lang="ar-AE">
                          <a:latin typeface="Cambria Math" panose="02040503050406030204" pitchFamily="18" charset="0"/>
                        </a:rPr>
                        <m:t>−</m:t>
                      </m:r>
                      <m:bar>
                        <m:barPr>
                          <m:pos m:val="top"/>
                          <m:ctrlPr>
                            <a:rPr lang="ar-AE" i="1">
                              <a:latin typeface="Cambria Math" panose="02040503050406030204" pitchFamily="18" charset="0"/>
                            </a:rPr>
                          </m:ctrlPr>
                        </m:barPr>
                        <m:e>
                          <m:r>
                            <a:rPr lang="ar-AE">
                              <a:latin typeface="Cambria Math" panose="02040503050406030204" pitchFamily="18" charset="0"/>
                            </a:rPr>
                            <m:t>𝑋</m:t>
                          </m:r>
                        </m:e>
                      </m:bar>
                      <m:sSup>
                        <m:sSupPr>
                          <m:ctrlPr>
                            <a:rPr lang="ar-AE" i="1">
                              <a:latin typeface="Cambria Math" panose="02040503050406030204" pitchFamily="18" charset="0"/>
                            </a:rPr>
                          </m:ctrlPr>
                        </m:sSupPr>
                        <m:e>
                          <m:r>
                            <a:rPr lang="ar-AE">
                              <a:latin typeface="Cambria Math" panose="02040503050406030204" pitchFamily="18" charset="0"/>
                            </a:rPr>
                            <m:t>)</m:t>
                          </m:r>
                        </m:e>
                        <m:sup>
                          <m:r>
                            <a:rPr lang="ar-AE">
                              <a:latin typeface="Cambria Math" panose="02040503050406030204" pitchFamily="18" charset="0"/>
                            </a:rPr>
                            <m:t>2</m:t>
                          </m:r>
                        </m:sup>
                      </m:sSup>
                    </m:oMath>
                  </m:oMathPara>
                </a14:m>
                <a:endParaRPr lang="ar-AE" dirty="0"/>
              </a:p>
              <a:p>
                <a:pPr marL="0" indent="0">
                  <a:buNone/>
                </a:pPr>
                <a:endParaRPr lang="ar-AE" dirty="0"/>
              </a:p>
              <a:p>
                <a:pPr marL="0" indent="0">
                  <a:buNone/>
                </a:pPr>
                <a:r>
                  <a:rPr lang="en-US" dirty="0"/>
                  <a:t>Where the sample standard deviation </a:t>
                </a:r>
                <a14:m>
                  <m:oMath xmlns:m="http://schemas.openxmlformats.org/officeDocument/2006/math">
                    <m:r>
                      <a:rPr lang="en-US" b="0" i="1" smtClean="0">
                        <a:latin typeface="Cambria Math" panose="02040503050406030204" pitchFamily="18" charset="0"/>
                      </a:rPr>
                      <m:t>𝑆</m:t>
                    </m:r>
                  </m:oMath>
                </a14:m>
                <a:r>
                  <a:rPr lang="en-US" dirty="0"/>
                  <a:t> is the square root.</a:t>
                </a:r>
              </a:p>
              <a:p>
                <a:pPr marL="0" indent="0">
                  <a:buNone/>
                </a:pPr>
                <a:endParaRPr lang="en-US" dirty="0"/>
              </a:p>
              <a:p>
                <a:pPr marL="0" indent="0">
                  <a:buNone/>
                </a:pPr>
                <a:r>
                  <a:rPr lang="en-US" dirty="0"/>
                  <a:t>Note that the use of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instead of </a:t>
                </a:r>
                <a14:m>
                  <m:oMath xmlns:m="http://schemas.openxmlformats.org/officeDocument/2006/math">
                    <m:r>
                      <a:rPr lang="en-US" b="0" i="1" smtClean="0">
                        <a:latin typeface="Cambria Math" panose="02040503050406030204" pitchFamily="18" charset="0"/>
                      </a:rPr>
                      <m:t>𝑛</m:t>
                    </m:r>
                  </m:oMath>
                </a14:m>
                <a:r>
                  <a:rPr lang="en-US" dirty="0"/>
                  <a:t> here is called </a:t>
                </a:r>
                <a:r>
                  <a:rPr lang="en-US" b="1" i="1" dirty="0"/>
                  <a:t>Bessel’s correction</a:t>
                </a:r>
                <a:r>
                  <a:rPr lang="en-US" dirty="0"/>
                  <a:t>: it’s an interesting Wikipedia rabbit hole but in my opinion doesn’t provide a lot of insight.</a:t>
                </a:r>
                <a:endParaRP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14"/>
                </a:stretch>
              </a:blipFill>
            </p:spPr>
            <p:txBody>
              <a:bodyPr/>
              <a:lstStyle/>
              <a:p>
                <a:r>
                  <a:rPr lang="en-US">
                    <a:noFill/>
                  </a:rPr>
                  <a:t> </a:t>
                </a:r>
              </a:p>
            </p:txBody>
          </p:sp>
        </mc:Fallback>
      </mc:AlternateContent>
    </p:spTree>
    <p:extLst>
      <p:ext uri="{BB962C8B-B14F-4D97-AF65-F5344CB8AC3E}">
        <p14:creationId xmlns:p14="http://schemas.microsoft.com/office/powerpoint/2010/main" val="3451371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 test statistic for the sample mean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lang="en-US" dirty="0"/>
                  <a:t>It is possible to show through a change of variables that the deviation of the sample mean from the population mean – normalized by a measurement of the expected amount of deviation, is distributed as a </a:t>
                </a:r>
                <a14:m>
                  <m:oMath xmlns:m="http://schemas.openxmlformats.org/officeDocument/2006/math">
                    <m:r>
                      <a:rPr lang="en-US" b="0" i="1" smtClean="0">
                        <a:latin typeface="Cambria Math" panose="02040503050406030204" pitchFamily="18" charset="0"/>
                      </a:rPr>
                      <m:t>𝑡</m:t>
                    </m:r>
                  </m:oMath>
                </a14:m>
                <a:r>
                  <a:rPr lang="en-US" dirty="0"/>
                  <a:t> distribution:</a:t>
                </a:r>
              </a:p>
              <a:p>
                <a:pPr marL="0" indent="0">
                  <a:buNone/>
                </a:pPr>
                <a:endParaRPr lang="en-US"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f>
                        <m:fPr>
                          <m:ctrlPr>
                            <a:rPr lang="ar-AE" i="1">
                              <a:latin typeface="Cambria Math" panose="02040503050406030204" pitchFamily="18" charset="0"/>
                            </a:rPr>
                          </m:ctrlPr>
                        </m:fPr>
                        <m:num>
                          <m:bar>
                            <m:barPr>
                              <m:pos m:val="top"/>
                              <m:ctrlPr>
                                <a:rPr lang="ar-AE" i="1">
                                  <a:latin typeface="Cambria Math" panose="02040503050406030204" pitchFamily="18" charset="0"/>
                                </a:rPr>
                              </m:ctrlPr>
                            </m:barPr>
                            <m:e>
                              <m:r>
                                <a:rPr lang="ar-AE">
                                  <a:latin typeface="Cambria Math" panose="02040503050406030204" pitchFamily="18" charset="0"/>
                                </a:rPr>
                                <m:t>𝑋</m:t>
                              </m:r>
                            </m:e>
                          </m:bar>
                          <m:r>
                            <a:rPr lang="ar-AE">
                              <a:latin typeface="Cambria Math" panose="02040503050406030204" pitchFamily="18" charset="0"/>
                            </a:rPr>
                            <m:t>−</m:t>
                          </m:r>
                          <m:r>
                            <a:rPr lang="ar-AE">
                              <a:latin typeface="Cambria Math" panose="02040503050406030204" pitchFamily="18" charset="0"/>
                            </a:rPr>
                            <m:t>𝜇</m:t>
                          </m:r>
                        </m:num>
                        <m:den>
                          <m:r>
                            <a:rPr lang="ar-AE">
                              <a:latin typeface="Cambria Math" panose="02040503050406030204" pitchFamily="18" charset="0"/>
                            </a:rPr>
                            <m:t>𝑆</m:t>
                          </m:r>
                          <m:r>
                            <a:rPr lang="ar-AE">
                              <a:latin typeface="Cambria Math" panose="02040503050406030204" pitchFamily="18" charset="0"/>
                            </a:rPr>
                            <m:t>/</m:t>
                          </m:r>
                          <m:rad>
                            <m:radPr>
                              <m:degHide m:val="on"/>
                              <m:ctrlPr>
                                <a:rPr lang="ar-AE" i="1" smtClean="0">
                                  <a:latin typeface="Cambria Math" panose="02040503050406030204" pitchFamily="18" charset="0"/>
                                </a:rPr>
                              </m:ctrlPr>
                            </m:radPr>
                            <m:deg/>
                            <m:e>
                              <m:r>
                                <a:rPr lang="en-US" b="0" i="1" smtClean="0">
                                  <a:latin typeface="Cambria Math" panose="02040503050406030204" pitchFamily="18" charset="0"/>
                                </a:rPr>
                                <m:t>𝑛</m:t>
                              </m:r>
                            </m:e>
                          </m:rad>
                        </m:den>
                      </m:f>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𝑡</m:t>
                          </m:r>
                        </m:e>
                        <m:sub>
                          <m:r>
                            <a:rPr lang="ar-AE">
                              <a:latin typeface="Cambria Math" panose="02040503050406030204" pitchFamily="18" charset="0"/>
                            </a:rPr>
                            <m:t>𝑛</m:t>
                          </m:r>
                          <m:r>
                            <a:rPr lang="ar-AE">
                              <a:latin typeface="Cambria Math" panose="02040503050406030204" pitchFamily="18" charset="0"/>
                            </a:rPr>
                            <m:t>−1</m:t>
                          </m:r>
                        </m:sub>
                      </m:sSub>
                    </m:oMath>
                  </m:oMathPara>
                </a14:m>
                <a:endParaRPr lang="ar-AE" dirty="0"/>
              </a:p>
              <a:p>
                <a:pPr marL="0" indent="0">
                  <a:buNone/>
                </a:pPr>
                <a:endParaRPr lang="ar-AE" dirty="0"/>
              </a:p>
              <a:p>
                <a:pPr marL="0" indent="0">
                  <a:buNone/>
                </a:pPr>
                <a:r>
                  <a:rPr lang="en-US" dirty="0"/>
                  <a:t>We will use this information to test hypotheses about the population parameter </a:t>
                </a:r>
                <a14:m>
                  <m:oMath xmlns:m="http://schemas.openxmlformats.org/officeDocument/2006/math">
                    <m:r>
                      <a:rPr lang="en-US">
                        <a:latin typeface="Cambria Math" panose="02040503050406030204" pitchFamily="18" charset="0"/>
                      </a:rPr>
                      <m:t>𝜇</m:t>
                    </m:r>
                  </m:oMath>
                </a14:m>
                <a:r>
                  <a:rPr lang="en-US" dirty="0"/>
                  <a:t> given sample values </a:t>
                </a:r>
                <a14:m>
                  <m:oMath xmlns:m="http://schemas.openxmlformats.org/officeDocument/2006/math">
                    <m:bar>
                      <m:barPr>
                        <m:pos m:val="top"/>
                        <m:ctrlPr>
                          <a:rPr lang="ar-AE" i="1">
                            <a:latin typeface="Cambria Math" panose="02040503050406030204" pitchFamily="18" charset="0"/>
                          </a:rPr>
                        </m:ctrlPr>
                      </m:barPr>
                      <m:e>
                        <m:r>
                          <a:rPr lang="ar-AE">
                            <a:latin typeface="Cambria Math" panose="02040503050406030204" pitchFamily="18" charset="0"/>
                          </a:rPr>
                          <m:t>𝑋</m:t>
                        </m:r>
                      </m:e>
                    </m:bar>
                  </m:oMath>
                </a14:m>
                <a:r>
                  <a:rPr lang="ar-AE" dirty="0"/>
                  <a:t>, </a:t>
                </a:r>
                <a14:m>
                  <m:oMath xmlns:m="http://schemas.openxmlformats.org/officeDocument/2006/math">
                    <m:r>
                      <a:rPr lang="ar-AE">
                        <a:latin typeface="Cambria Math" panose="02040503050406030204" pitchFamily="18" charset="0"/>
                      </a:rPr>
                      <m:t>𝑆</m:t>
                    </m:r>
                  </m:oMath>
                </a14:m>
                <a:r>
                  <a:rPr lang="ar-AE" dirty="0"/>
                  <a:t>, </a:t>
                </a:r>
                <a:r>
                  <a:rPr lang="en-US" dirty="0"/>
                  <a:t>and </a:t>
                </a:r>
                <a14:m>
                  <m:oMath xmlns:m="http://schemas.openxmlformats.org/officeDocument/2006/math">
                    <m:r>
                      <a:rPr lang="en-US">
                        <a:latin typeface="Cambria Math" panose="02040503050406030204" pitchFamily="18" charset="0"/>
                      </a:rPr>
                      <m:t>𝑛</m:t>
                    </m:r>
                  </m:oMath>
                </a14:m>
                <a:r>
                  <a:rPr lang="en-US" dirty="0"/>
                  <a:t>.</a:t>
                </a:r>
              </a:p>
              <a:p>
                <a:pPr marL="0" indent="0">
                  <a:buNone/>
                </a:pPr>
                <a:endParaRPr lang="en-US" dirty="0"/>
              </a:p>
              <a:p>
                <a:pPr marL="0" indent="0">
                  <a:buNone/>
                </a:pPr>
                <a:r>
                  <a:rPr lang="en-US" dirty="0"/>
                  <a:t>Note that </a:t>
                </a:r>
                <a14:m>
                  <m:oMath xmlns:m="http://schemas.openxmlformats.org/officeDocument/2006/math">
                    <m:r>
                      <a:rPr lang="en-US" b="0" i="1" smtClean="0">
                        <a:latin typeface="Cambria Math" panose="02040503050406030204" pitchFamily="18" charset="0"/>
                      </a:rPr>
                      <m:t>𝑛</m:t>
                    </m:r>
                  </m:oMath>
                </a14:m>
                <a:r>
                  <a:rPr lang="en-US" dirty="0"/>
                  <a:t> as used here is </a:t>
                </a:r>
                <a:r>
                  <a:rPr lang="en-US" b="1" dirty="0"/>
                  <a:t>the number of independent normal variables</a:t>
                </a:r>
                <a:r>
                  <a:rPr lang="en-US" dirty="0"/>
                  <a:t> in the sample. (And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seems like it should be related to Bessel’s correction, but is not…)</a:t>
                </a:r>
                <a:endParaRP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14" b="-12565"/>
                </a:stretch>
              </a:blipFill>
            </p:spPr>
            <p:txBody>
              <a:bodyPr/>
              <a:lstStyle/>
              <a:p>
                <a:r>
                  <a:rPr lang="en-US">
                    <a:noFill/>
                  </a:rPr>
                  <a:t> </a:t>
                </a:r>
              </a:p>
            </p:txBody>
          </p:sp>
        </mc:Fallback>
      </mc:AlternateContent>
    </p:spTree>
    <p:extLst>
      <p:ext uri="{BB962C8B-B14F-4D97-AF65-F5344CB8AC3E}">
        <p14:creationId xmlns:p14="http://schemas.microsoft.com/office/powerpoint/2010/main" val="2053621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test statistic is a unitless number</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Note that any units attached to the test statistic cancel out:</a:t>
                </a:r>
              </a:p>
              <a:p>
                <a:pPr marL="0" indent="0">
                  <a:buNone/>
                </a:pPr>
                <a:endParaRPr lang="en-US"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f>
                        <m:fPr>
                          <m:ctrlPr>
                            <a:rPr lang="ar-AE" i="1">
                              <a:latin typeface="Cambria Math" panose="02040503050406030204" pitchFamily="18" charset="0"/>
                            </a:rPr>
                          </m:ctrlPr>
                        </m:fPr>
                        <m:num>
                          <m:bar>
                            <m:barPr>
                              <m:pos m:val="top"/>
                              <m:ctrlPr>
                                <a:rPr lang="ar-AE" i="1">
                                  <a:latin typeface="Cambria Math" panose="02040503050406030204" pitchFamily="18" charset="0"/>
                                </a:rPr>
                              </m:ctrlPr>
                            </m:barPr>
                            <m:e>
                              <m:r>
                                <a:rPr lang="ar-AE">
                                  <a:latin typeface="Cambria Math" panose="02040503050406030204" pitchFamily="18" charset="0"/>
                                </a:rPr>
                                <m:t>𝑋</m:t>
                              </m:r>
                            </m:e>
                          </m:bar>
                          <m:r>
                            <a:rPr lang="ar-AE">
                              <a:latin typeface="Cambria Math" panose="02040503050406030204" pitchFamily="18" charset="0"/>
                            </a:rPr>
                            <m:t>−</m:t>
                          </m:r>
                          <m:r>
                            <a:rPr lang="ar-AE">
                              <a:latin typeface="Cambria Math" panose="02040503050406030204" pitchFamily="18" charset="0"/>
                            </a:rPr>
                            <m:t>𝜇</m:t>
                          </m:r>
                        </m:num>
                        <m:den>
                          <m:r>
                            <a:rPr lang="ar-AE">
                              <a:latin typeface="Cambria Math" panose="02040503050406030204" pitchFamily="18" charset="0"/>
                            </a:rPr>
                            <m:t>𝑆</m:t>
                          </m:r>
                          <m:r>
                            <a:rPr lang="ar-AE">
                              <a:latin typeface="Cambria Math" panose="02040503050406030204" pitchFamily="18" charset="0"/>
                            </a:rPr>
                            <m:t>/</m:t>
                          </m:r>
                          <m:rad>
                            <m:radPr>
                              <m:degHide m:val="on"/>
                              <m:ctrlPr>
                                <a:rPr lang="ar-AE" i="1" smtClean="0">
                                  <a:latin typeface="Cambria Math" panose="02040503050406030204" pitchFamily="18" charset="0"/>
                                </a:rPr>
                              </m:ctrlPr>
                            </m:radPr>
                            <m:deg/>
                            <m:e>
                              <m:r>
                                <a:rPr lang="en-US" b="0" i="1" smtClean="0">
                                  <a:latin typeface="Cambria Math" panose="02040503050406030204" pitchFamily="18" charset="0"/>
                                </a:rPr>
                                <m:t>𝑛</m:t>
                              </m:r>
                            </m:e>
                          </m:rad>
                        </m:den>
                      </m:f>
                    </m:oMath>
                  </m:oMathPara>
                </a14:m>
                <a:endParaRPr lang="ar-AE" dirty="0"/>
              </a:p>
              <a:p>
                <a:pPr marL="0" indent="0">
                  <a:buNone/>
                </a:pPr>
                <a:endParaRPr lang="ar-AE" dirty="0"/>
              </a:p>
              <a:p>
                <a:pPr marL="0" indent="0">
                  <a:buNone/>
                </a:pPr>
                <a:r>
                  <a:rPr lang="en-US" dirty="0"/>
                  <a:t>Because of this, it is the analyst's choice of what distribution to use in order to see how probable values of the test statistic (a number like 2, or 4.5, or 0.05) are.</a:t>
                </a:r>
              </a:p>
              <a:p>
                <a:pPr marL="0" indent="0">
                  <a:buNone/>
                </a:pPr>
                <a:endParaRPr lang="en-US" dirty="0"/>
              </a:p>
              <a:p>
                <a:pPr marL="0" indent="0">
                  <a:buNone/>
                </a:pPr>
                <a:r>
                  <a:rPr lang="en-US" dirty="0"/>
                  <a:t>If the test statistic is 2.0, 10% of the area under the t5 density is located at values of |test statistic|&gt;2.0, but only 5% of the area under the z density is located at these values.</a:t>
                </a:r>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r="-1158"/>
                </a:stretch>
              </a:blipFill>
            </p:spPr>
            <p:txBody>
              <a:bodyPr/>
              <a:lstStyle/>
              <a:p>
                <a:r>
                  <a:rPr lang="en-US">
                    <a:noFill/>
                  </a:rPr>
                  <a:t> </a:t>
                </a:r>
              </a:p>
            </p:txBody>
          </p:sp>
        </mc:Fallback>
      </mc:AlternateContent>
    </p:spTree>
    <p:extLst>
      <p:ext uri="{BB962C8B-B14F-4D97-AF65-F5344CB8AC3E}">
        <p14:creationId xmlns:p14="http://schemas.microsoft.com/office/powerpoint/2010/main" val="4006154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statistics at different densities</a:t>
            </a:r>
            <a:endParaRPr dirty="0"/>
          </a:p>
        </p:txBody>
      </p:sp>
      <p:pic>
        <p:nvPicPr>
          <p:cNvPr id="5" name="Content Placeholder 4">
            <a:extLst>
              <a:ext uri="{FF2B5EF4-FFF2-40B4-BE49-F238E27FC236}">
                <a16:creationId xmlns:a16="http://schemas.microsoft.com/office/drawing/2014/main" id="{9BB28D45-1CC2-4649-9409-F2BEF17845C3}"/>
              </a:ext>
            </a:extLst>
          </p:cNvPr>
          <p:cNvPicPr>
            <a:picLocks noGrp="1" noChangeAspect="1"/>
          </p:cNvPicPr>
          <p:nvPr>
            <p:ph idx="1"/>
          </p:nvPr>
        </p:nvPicPr>
        <p:blipFill>
          <a:blip r:embed="rId2"/>
          <a:stretch>
            <a:fillRect/>
          </a:stretch>
        </p:blipFill>
        <p:spPr>
          <a:xfrm>
            <a:off x="1166301" y="2028825"/>
            <a:ext cx="7827398" cy="4833938"/>
          </a:xfrm>
        </p:spPr>
      </p:pic>
    </p:spTree>
    <p:extLst>
      <p:ext uri="{BB962C8B-B14F-4D97-AF65-F5344CB8AC3E}">
        <p14:creationId xmlns:p14="http://schemas.microsoft.com/office/powerpoint/2010/main" val="2798142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A </a:t>
            </a:r>
            <a:r>
              <a:rPr lang="en-US" dirty="0"/>
              <a:t>more in-depth look</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
                    </m:oMathParaPr>
                    <m:oMath xmlns:m="http://schemas.openxmlformats.org/officeDocument/2006/math">
                      <m:f>
                        <m:fPr>
                          <m:ctrlPr>
                            <a:rPr lang="ar-AE" i="1" smtClean="0">
                              <a:latin typeface="Cambria Math" panose="02040503050406030204" pitchFamily="18" charset="0"/>
                            </a:rPr>
                          </m:ctrlPr>
                        </m:fPr>
                        <m:num>
                          <m:bar>
                            <m:barPr>
                              <m:pos m:val="top"/>
                              <m:ctrlPr>
                                <a:rPr lang="ar-AE" i="1">
                                  <a:latin typeface="Cambria Math" panose="02040503050406030204" pitchFamily="18" charset="0"/>
                                </a:rPr>
                              </m:ctrlPr>
                            </m:barPr>
                            <m:e>
                              <m:r>
                                <a:rPr lang="ar-AE">
                                  <a:latin typeface="Cambria Math" panose="02040503050406030204" pitchFamily="18" charset="0"/>
                                </a:rPr>
                                <m:t>𝑋</m:t>
                              </m:r>
                            </m:e>
                          </m:bar>
                          <m:r>
                            <a:rPr lang="ar-AE">
                              <a:latin typeface="Cambria Math" panose="02040503050406030204" pitchFamily="18" charset="0"/>
                            </a:rPr>
                            <m:t>−</m:t>
                          </m:r>
                          <m:r>
                            <a:rPr lang="ar-AE">
                              <a:latin typeface="Cambria Math" panose="02040503050406030204" pitchFamily="18" charset="0"/>
                            </a:rPr>
                            <m:t>𝜇</m:t>
                          </m:r>
                        </m:num>
                        <m:den>
                          <m:r>
                            <a:rPr lang="ar-AE">
                              <a:latin typeface="Cambria Math" panose="02040503050406030204" pitchFamily="18" charset="0"/>
                            </a:rPr>
                            <m:t>𝑆</m:t>
                          </m:r>
                          <m:r>
                            <a:rPr lang="ar-AE">
                              <a:latin typeface="Cambria Math" panose="02040503050406030204" pitchFamily="18" charset="0"/>
                            </a:rPr>
                            <m:t>/</m:t>
                          </m:r>
                          <m:rad>
                            <m:radPr>
                              <m:degHide m:val="on"/>
                              <m:ctrlPr>
                                <a:rPr lang="ar-AE" i="1" smtClean="0">
                                  <a:latin typeface="Cambria Math" panose="02040503050406030204" pitchFamily="18" charset="0"/>
                                </a:rPr>
                              </m:ctrlPr>
                            </m:radPr>
                            <m:deg/>
                            <m:e>
                              <m:r>
                                <a:rPr lang="en-US" b="0" i="1" smtClean="0">
                                  <a:latin typeface="Cambria Math" panose="02040503050406030204" pitchFamily="18" charset="0"/>
                                </a:rPr>
                                <m:t>𝑛</m:t>
                              </m:r>
                            </m:e>
                          </m:rad>
                        </m:den>
                      </m:f>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𝑡</m:t>
                          </m:r>
                        </m:e>
                        <m:sub>
                          <m:r>
                            <a:rPr lang="ar-AE">
                              <a:latin typeface="Cambria Math" panose="02040503050406030204" pitchFamily="18" charset="0"/>
                            </a:rPr>
                            <m:t>𝑛</m:t>
                          </m:r>
                          <m:r>
                            <a:rPr lang="ar-AE">
                              <a:latin typeface="Cambria Math" panose="02040503050406030204" pitchFamily="18" charset="0"/>
                            </a:rPr>
                            <m:t>−1</m:t>
                          </m:r>
                        </m:sub>
                      </m:sSub>
                    </m:oMath>
                  </m:oMathPara>
                </a14:m>
                <a:endParaRPr lang="ar-AE" dirty="0"/>
              </a:p>
              <a:p>
                <a:pPr marL="0" indent="0">
                  <a:buNone/>
                </a:pPr>
                <a:endParaRPr lang="en-US" dirty="0"/>
              </a:p>
              <a:p>
                <a:pPr marL="0" indent="0" algn="ctr">
                  <a:buNone/>
                </a:pPr>
                <a14:m>
                  <m:oMath xmlns:m="http://schemas.openxmlformats.org/officeDocument/2006/math">
                    <m:bar>
                      <m:barPr>
                        <m:pos m:val="top"/>
                        <m:ctrlPr>
                          <a:rPr lang="ar-AE" i="1">
                            <a:latin typeface="Cambria Math" panose="02040503050406030204" pitchFamily="18" charset="0"/>
                          </a:rPr>
                        </m:ctrlPr>
                      </m:barPr>
                      <m:e>
                        <m:r>
                          <a:rPr lang="ar-AE">
                            <a:latin typeface="Cambria Math" panose="02040503050406030204" pitchFamily="18" charset="0"/>
                          </a:rPr>
                          <m:t>𝑋</m:t>
                        </m:r>
                      </m:e>
                    </m:bar>
                  </m:oMath>
                </a14:m>
                <a:r>
                  <a:rPr lang="en-US" dirty="0"/>
                  <a:t>: measured from sample</a:t>
                </a:r>
              </a:p>
              <a:p>
                <a:pPr marL="0" indent="0" algn="ctr">
                  <a:buNone/>
                </a:pPr>
                <a14:m>
                  <m:oMath xmlns:m="http://schemas.openxmlformats.org/officeDocument/2006/math">
                    <m:r>
                      <a:rPr lang="en-US" i="1" smtClean="0">
                        <a:latin typeface="Cambria Math" panose="02040503050406030204" pitchFamily="18" charset="0"/>
                        <a:ea typeface="Cambria Math" panose="02040503050406030204" pitchFamily="18" charset="0"/>
                      </a:rPr>
                      <m:t>𝜇</m:t>
                    </m:r>
                  </m:oMath>
                </a14:m>
                <a:r>
                  <a:rPr lang="en-US" dirty="0"/>
                  <a:t>: usually hypothesized</a:t>
                </a:r>
              </a:p>
              <a:p>
                <a:pPr marL="0" indent="0" algn="ctr">
                  <a:buNone/>
                </a:pPr>
                <a14:m>
                  <m:oMath xmlns:m="http://schemas.openxmlformats.org/officeDocument/2006/math">
                    <m:r>
                      <a:rPr lang="en-US" b="0" i="1" smtClean="0">
                        <a:latin typeface="Cambria Math" panose="02040503050406030204" pitchFamily="18" charset="0"/>
                      </a:rPr>
                      <m:t>𝑆</m:t>
                    </m:r>
                  </m:oMath>
                </a14:m>
                <a:r>
                  <a:rPr lang="en-US" dirty="0"/>
                  <a:t>: measured from sample</a:t>
                </a:r>
              </a:p>
              <a:p>
                <a:pPr marL="0" indent="0" algn="ctr">
                  <a:buNone/>
                </a:pPr>
                <a:endParaRPr lang="en-US" dirty="0"/>
              </a:p>
              <a:p>
                <a:pPr marL="0" indent="0" algn="ctr">
                  <a:buNone/>
                </a:pPr>
                <a14:m>
                  <m:oMath xmlns:m="http://schemas.openxmlformats.org/officeDocument/2006/math">
                    <m:r>
                      <a:rPr lang="en-US" b="0" i="1" smtClean="0">
                        <a:latin typeface="Cambria Math" panose="02040503050406030204" pitchFamily="18" charset="0"/>
                      </a:rPr>
                      <m:t>𝑆𝑡𝑑</m:t>
                    </m:r>
                    <m:r>
                      <a:rPr lang="en-US" b="0" i="1" smtClean="0">
                        <a:latin typeface="Cambria Math" panose="02040503050406030204" pitchFamily="18" charset="0"/>
                      </a:rPr>
                      <m:t>(</m:t>
                    </m:r>
                    <m:bar>
                      <m:barPr>
                        <m:pos m:val="top"/>
                        <m:ctrlPr>
                          <a:rPr lang="ar-AE" i="1">
                            <a:latin typeface="Cambria Math" panose="02040503050406030204" pitchFamily="18" charset="0"/>
                          </a:rPr>
                        </m:ctrlPr>
                      </m:barPr>
                      <m:e>
                        <m:r>
                          <a:rPr lang="ar-AE">
                            <a:latin typeface="Cambria Math" panose="02040503050406030204" pitchFamily="18" charset="0"/>
                          </a:rPr>
                          <m:t>𝑋</m:t>
                        </m:r>
                      </m:e>
                    </m:bar>
                    <m:r>
                      <a:rPr lang="en-US" b="0" i="1" smtClean="0">
                        <a:latin typeface="Cambria Math" panose="02040503050406030204" pitchFamily="18" charset="0"/>
                      </a:rPr>
                      <m:t>)</m:t>
                    </m:r>
                  </m:oMath>
                </a14:m>
                <a:r>
                  <a:rPr lang="en-US" dirty="0"/>
                  <a:t>: </a:t>
                </a:r>
                <a14:m>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panose="02040503050406030204" pitchFamily="18" charset="0"/>
                            <a:ea typeface="Cambria Math" panose="02040503050406030204" pitchFamily="18" charset="0"/>
                          </a:rPr>
                          <m:t>𝜎</m:t>
                        </m:r>
                      </m:num>
                      <m:den>
                        <m:rad>
                          <m:radPr>
                            <m:degHide m:val="on"/>
                            <m:ctrlPr>
                              <a:rPr lang="en-US" i="1" dirty="0" smtClean="0">
                                <a:latin typeface="Cambria Math" panose="02040503050406030204" pitchFamily="18" charset="0"/>
                              </a:rPr>
                            </m:ctrlPr>
                          </m:radPr>
                          <m:deg/>
                          <m:e>
                            <m:r>
                              <a:rPr lang="en-US" b="0" i="1" dirty="0" smtClean="0">
                                <a:latin typeface="Cambria Math" panose="02040503050406030204" pitchFamily="18" charset="0"/>
                              </a:rPr>
                              <m:t>𝑛</m:t>
                            </m:r>
                          </m:e>
                        </m:rad>
                      </m:den>
                    </m:f>
                  </m:oMath>
                </a14:m>
                <a:r>
                  <a:rPr lang="en-US" dirty="0"/>
                  <a:t>            </a:t>
                </a:r>
                <a14:m>
                  <m:oMath xmlns:m="http://schemas.openxmlformats.org/officeDocument/2006/math">
                    <m:f>
                      <m:fPr>
                        <m:ctrlPr>
                          <a:rPr lang="ar-AE" i="1">
                            <a:latin typeface="Cambria Math" panose="02040503050406030204" pitchFamily="18" charset="0"/>
                          </a:rPr>
                        </m:ctrlPr>
                      </m:fPr>
                      <m:num>
                        <m:bar>
                          <m:barPr>
                            <m:pos m:val="top"/>
                            <m:ctrlPr>
                              <a:rPr lang="ar-AE" i="1">
                                <a:latin typeface="Cambria Math" panose="02040503050406030204" pitchFamily="18" charset="0"/>
                              </a:rPr>
                            </m:ctrlPr>
                          </m:barPr>
                          <m:e>
                            <m:r>
                              <a:rPr lang="ar-AE">
                                <a:latin typeface="Cambria Math" panose="02040503050406030204" pitchFamily="18" charset="0"/>
                              </a:rPr>
                              <m:t>𝑋</m:t>
                            </m:r>
                          </m:e>
                        </m:bar>
                        <m:r>
                          <a:rPr lang="ar-AE">
                            <a:latin typeface="Cambria Math" panose="02040503050406030204" pitchFamily="18" charset="0"/>
                          </a:rPr>
                          <m:t>−</m:t>
                        </m:r>
                        <m:r>
                          <a:rPr lang="ar-AE">
                            <a:latin typeface="Cambria Math" panose="02040503050406030204" pitchFamily="18" charset="0"/>
                          </a:rPr>
                          <m:t>𝜇</m:t>
                        </m:r>
                      </m:num>
                      <m:den>
                        <m:r>
                          <m:rPr>
                            <m:sty m:val="p"/>
                          </m:rPr>
                          <a:rPr lang="el-GR" i="1" smtClean="0">
                            <a:latin typeface="Cambria Math" panose="02040503050406030204" pitchFamily="18" charset="0"/>
                            <a:ea typeface="Cambria Math" panose="02040503050406030204" pitchFamily="18" charset="0"/>
                          </a:rPr>
                          <m:t>σ</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en-US" i="1">
                                <a:latin typeface="Cambria Math" panose="02040503050406030204" pitchFamily="18" charset="0"/>
                              </a:rPr>
                              <m:t>𝑛</m:t>
                            </m:r>
                          </m:e>
                        </m:rad>
                      </m:den>
                    </m:f>
                    <m:r>
                      <a:rPr lang="ar-AE">
                        <a:latin typeface="Cambria Math" panose="02040503050406030204" pitchFamily="18" charset="0"/>
                      </a:rPr>
                      <m:t>∼</m:t>
                    </m:r>
                    <m:r>
                      <a:rPr lang="en-US" b="0" i="1" smtClean="0">
                        <a:latin typeface="Cambria Math" panose="02040503050406030204" pitchFamily="18" charset="0"/>
                      </a:rPr>
                      <m:t>𝑍</m:t>
                    </m:r>
                    <m:r>
                      <a:rPr lang="ar-AE"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𝑁</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oMath>
                </a14:m>
                <a:endParaRPr lang="en-US" b="0" dirty="0"/>
              </a:p>
              <a:p>
                <a:pPr marL="0" indent="0" algn="ctr">
                  <a:buNone/>
                </a:pPr>
                <a:endParaRPr lang="en-US" dirty="0"/>
              </a:p>
              <a:p>
                <a:pPr marL="0" indent="0" algn="ctr">
                  <a:buNone/>
                </a:pPr>
                <a:r>
                  <a:rPr lang="en-US" dirty="0"/>
                  <a:t>We would be doing a </a:t>
                </a:r>
                <a14:m>
                  <m:oMath xmlns:m="http://schemas.openxmlformats.org/officeDocument/2006/math">
                    <m:r>
                      <a:rPr lang="en-US" b="0" i="1" smtClean="0">
                        <a:latin typeface="Cambria Math" panose="02040503050406030204" pitchFamily="18" charset="0"/>
                      </a:rPr>
                      <m:t>𝑍</m:t>
                    </m:r>
                  </m:oMath>
                </a14:m>
                <a:r>
                  <a:rPr lang="en-US" dirty="0"/>
                  <a:t> test here, but the population standard deviation </a:t>
                </a:r>
                <a14:m>
                  <m:oMath xmlns:m="http://schemas.openxmlformats.org/officeDocument/2006/math">
                    <m:r>
                      <a:rPr lang="en-US" i="1" smtClean="0">
                        <a:latin typeface="Cambria Math" panose="02040503050406030204" pitchFamily="18" charset="0"/>
                        <a:ea typeface="Cambria Math" panose="02040503050406030204" pitchFamily="18" charset="0"/>
                      </a:rPr>
                      <m:t>𝜎</m:t>
                    </m:r>
                  </m:oMath>
                </a14:m>
                <a:r>
                  <a:rPr lang="en-US" dirty="0"/>
                  <a:t> is unknown. As a result, we'll use the </a:t>
                </a:r>
                <a14:m>
                  <m:oMath xmlns:m="http://schemas.openxmlformats.org/officeDocument/2006/math">
                    <m:r>
                      <a:rPr lang="en-US" b="0" i="1" smtClean="0">
                        <a:latin typeface="Cambria Math" panose="02040503050406030204" pitchFamily="18" charset="0"/>
                      </a:rPr>
                      <m:t>𝑡</m:t>
                    </m:r>
                  </m:oMath>
                </a14:m>
                <a:r>
                  <a:rPr lang="en-US" b="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b="-2094"/>
                </a:stretch>
              </a:blipFill>
            </p:spPr>
            <p:txBody>
              <a:bodyPr/>
              <a:lstStyle/>
              <a:p>
                <a:r>
                  <a:rPr lang="en-US">
                    <a:noFill/>
                  </a:rPr>
                  <a:t> </a:t>
                </a:r>
              </a:p>
            </p:txBody>
          </p:sp>
        </mc:Fallback>
      </mc:AlternateContent>
    </p:spTree>
    <p:extLst>
      <p:ext uri="{BB962C8B-B14F-4D97-AF65-F5344CB8AC3E}">
        <p14:creationId xmlns:p14="http://schemas.microsoft.com/office/powerpoint/2010/main" val="3482469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46A9-C2AD-6243-B012-C229FA6DDA6B}"/>
              </a:ext>
            </a:extLst>
          </p:cNvPr>
          <p:cNvSpPr>
            <a:spLocks noGrp="1"/>
          </p:cNvSpPr>
          <p:nvPr>
            <p:ph type="title"/>
          </p:nvPr>
        </p:nvSpPr>
        <p:spPr/>
        <p:txBody>
          <a:bodyPr/>
          <a:lstStyle/>
          <a:p>
            <a:r>
              <a:rPr lang="en-US" dirty="0"/>
              <a:t>One-sample hypothesis tests</a:t>
            </a:r>
          </a:p>
        </p:txBody>
      </p:sp>
      <p:sp>
        <p:nvSpPr>
          <p:cNvPr id="3" name="Text Placeholder 2">
            <a:extLst>
              <a:ext uri="{FF2B5EF4-FFF2-40B4-BE49-F238E27FC236}">
                <a16:creationId xmlns:a16="http://schemas.microsoft.com/office/drawing/2014/main" id="{E859E8A3-D73A-F040-A3E4-A1764FA4D39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42569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856C-C959-442B-A060-75CC7529B15A}"/>
              </a:ext>
            </a:extLst>
          </p:cNvPr>
          <p:cNvSpPr>
            <a:spLocks noGrp="1"/>
          </p:cNvSpPr>
          <p:nvPr>
            <p:ph type="title"/>
          </p:nvPr>
        </p:nvSpPr>
        <p:spPr/>
        <p:txBody>
          <a:bodyPr/>
          <a:lstStyle/>
          <a:p>
            <a:r>
              <a:rPr lang="en-US" dirty="0"/>
              <a:t>We will discuss two fundamental statistical modeling steps</a:t>
            </a:r>
          </a:p>
        </p:txBody>
      </p:sp>
      <p:sp>
        <p:nvSpPr>
          <p:cNvPr id="3" name="Text Placeholder 2">
            <a:extLst>
              <a:ext uri="{FF2B5EF4-FFF2-40B4-BE49-F238E27FC236}">
                <a16:creationId xmlns:a16="http://schemas.microsoft.com/office/drawing/2014/main" id="{641D1BE7-2BEA-A249-B0B1-8C2BE4799DFD}"/>
              </a:ext>
            </a:extLst>
          </p:cNvPr>
          <p:cNvSpPr>
            <a:spLocks noGrp="1"/>
          </p:cNvSpPr>
          <p:nvPr>
            <p:ph type="body" idx="1"/>
          </p:nvPr>
        </p:nvSpPr>
        <p:spPr/>
        <p:txBody>
          <a:bodyPr anchor="ctr"/>
          <a:lstStyle/>
          <a:p>
            <a:pPr marL="539750" indent="-457200">
              <a:buFont typeface="+mj-lt"/>
              <a:buAutoNum type="arabicPeriod"/>
            </a:pPr>
            <a:r>
              <a:rPr lang="en-US" dirty="0"/>
              <a:t>Fit model parameters to data</a:t>
            </a:r>
          </a:p>
          <a:p>
            <a:pPr marL="539750" indent="-457200">
              <a:buFont typeface="+mj-lt"/>
              <a:buAutoNum type="arabicPeriod"/>
            </a:pPr>
            <a:endParaRPr lang="en-US" dirty="0"/>
          </a:p>
          <a:p>
            <a:pPr marL="539750" indent="-457200">
              <a:buFont typeface="+mj-lt"/>
              <a:buAutoNum type="arabicPeriod"/>
            </a:pPr>
            <a:r>
              <a:rPr lang="en-US" dirty="0"/>
              <a:t>Make inferences about models</a:t>
            </a:r>
          </a:p>
        </p:txBody>
      </p:sp>
    </p:spTree>
    <p:extLst>
      <p:ext uri="{BB962C8B-B14F-4D97-AF65-F5344CB8AC3E}">
        <p14:creationId xmlns:p14="http://schemas.microsoft.com/office/powerpoint/2010/main" val="2610857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856C-C959-442B-A060-75CC7529B15A}"/>
              </a:ext>
            </a:extLst>
          </p:cNvPr>
          <p:cNvSpPr>
            <a:spLocks noGrp="1"/>
          </p:cNvSpPr>
          <p:nvPr>
            <p:ph type="title"/>
          </p:nvPr>
        </p:nvSpPr>
        <p:spPr/>
        <p:txBody>
          <a:bodyPr/>
          <a:lstStyle/>
          <a:p>
            <a:r>
              <a:rPr lang="en-US" dirty="0"/>
              <a:t>We will discuss two fundamental statistical modeling steps</a:t>
            </a:r>
          </a:p>
        </p:txBody>
      </p:sp>
      <p:sp>
        <p:nvSpPr>
          <p:cNvPr id="3" name="Text Placeholder 2">
            <a:extLst>
              <a:ext uri="{FF2B5EF4-FFF2-40B4-BE49-F238E27FC236}">
                <a16:creationId xmlns:a16="http://schemas.microsoft.com/office/drawing/2014/main" id="{641D1BE7-2BEA-A249-B0B1-8C2BE4799DFD}"/>
              </a:ext>
            </a:extLst>
          </p:cNvPr>
          <p:cNvSpPr>
            <a:spLocks noGrp="1"/>
          </p:cNvSpPr>
          <p:nvPr>
            <p:ph type="body" idx="1"/>
          </p:nvPr>
        </p:nvSpPr>
        <p:spPr/>
        <p:txBody>
          <a:bodyPr anchor="ctr"/>
          <a:lstStyle/>
          <a:p>
            <a:pPr marL="539750" indent="-457200">
              <a:buFont typeface="+mj-lt"/>
              <a:buAutoNum type="arabicPeriod"/>
            </a:pPr>
            <a:r>
              <a:rPr lang="en-US" dirty="0"/>
              <a:t>Fit model parameters to data</a:t>
            </a:r>
          </a:p>
          <a:p>
            <a:pPr marL="539750" indent="-457200">
              <a:buFont typeface="+mj-lt"/>
              <a:buAutoNum type="arabicPeriod"/>
            </a:pPr>
            <a:endParaRPr lang="en-US" dirty="0"/>
          </a:p>
          <a:p>
            <a:pPr marL="539750" indent="-457200">
              <a:buFont typeface="+mj-lt"/>
              <a:buAutoNum type="arabicPeriod"/>
            </a:pPr>
            <a:r>
              <a:rPr lang="en-US" dirty="0"/>
              <a:t>Make inferences about models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64DD6E6-A376-C94D-8332-487962418550}"/>
                  </a:ext>
                </a:extLst>
              </p:cNvPr>
              <p:cNvSpPr txBox="1"/>
              <p:nvPr/>
            </p:nvSpPr>
            <p:spPr>
              <a:xfrm>
                <a:off x="5284268" y="3295968"/>
                <a:ext cx="4381071" cy="954107"/>
              </a:xfrm>
              <a:prstGeom prst="rect">
                <a:avLst/>
              </a:prstGeom>
              <a:noFill/>
            </p:spPr>
            <p:txBody>
              <a:bodyPr wrap="none" rtlCol="0">
                <a:spAutoFit/>
              </a:bodyPr>
              <a:lstStyle/>
              <a:p>
                <a:r>
                  <a:rPr lang="en-US" sz="2800" dirty="0">
                    <a:solidFill>
                      <a:srgbClr val="C00000"/>
                    </a:solidFill>
                  </a:rPr>
                  <a:t>Measure </a:t>
                </a:r>
                <a14:m>
                  <m:oMath xmlns:m="http://schemas.openxmlformats.org/officeDocument/2006/math">
                    <m:acc>
                      <m:accPr>
                        <m:chr m:val="̅"/>
                        <m:ctrlPr>
                          <a:rPr lang="en-US" sz="2800" i="1" smtClean="0">
                            <a:solidFill>
                              <a:srgbClr val="C00000"/>
                            </a:solidFill>
                            <a:latin typeface="Cambria Math" panose="02040503050406030204" pitchFamily="18" charset="0"/>
                          </a:rPr>
                        </m:ctrlPr>
                      </m:accPr>
                      <m:e>
                        <m:r>
                          <a:rPr lang="en-US" sz="2800" b="0" i="1" smtClean="0">
                            <a:solidFill>
                              <a:srgbClr val="C00000"/>
                            </a:solidFill>
                            <a:latin typeface="Cambria Math" panose="02040503050406030204" pitchFamily="18" charset="0"/>
                          </a:rPr>
                          <m:t>𝑋</m:t>
                        </m:r>
                      </m:e>
                    </m:acc>
                  </m:oMath>
                </a14:m>
                <a:r>
                  <a:rPr lang="en-US" sz="2800" dirty="0">
                    <a:solidFill>
                      <a:srgbClr val="C00000"/>
                    </a:solidFill>
                  </a:rPr>
                  <a:t> and </a:t>
                </a:r>
                <a14:m>
                  <m:oMath xmlns:m="http://schemas.openxmlformats.org/officeDocument/2006/math">
                    <m:r>
                      <a:rPr lang="en-US" sz="2800" b="0" i="1" smtClean="0">
                        <a:solidFill>
                          <a:srgbClr val="C00000"/>
                        </a:solidFill>
                        <a:latin typeface="Cambria Math" panose="02040503050406030204" pitchFamily="18" charset="0"/>
                      </a:rPr>
                      <m:t>𝑆</m:t>
                    </m:r>
                  </m:oMath>
                </a14:m>
                <a:r>
                  <a:rPr lang="en-US" sz="2800" dirty="0">
                    <a:solidFill>
                      <a:srgbClr val="C00000"/>
                    </a:solidFill>
                  </a:rPr>
                  <a:t>, assume</a:t>
                </a:r>
              </a:p>
              <a:p>
                <a:r>
                  <a:rPr lang="en-US" sz="2800" dirty="0">
                    <a:solidFill>
                      <a:srgbClr val="C00000"/>
                    </a:solidFill>
                  </a:rPr>
                  <a:t>a distribution (</a:t>
                </a:r>
                <a:r>
                  <a:rPr lang="en-US" sz="2800" i="1" dirty="0">
                    <a:solidFill>
                      <a:srgbClr val="C00000"/>
                    </a:solidFill>
                  </a:rPr>
                  <a:t>t</a:t>
                </a:r>
                <a:r>
                  <a:rPr lang="en-US" sz="2800" dirty="0">
                    <a:solidFill>
                      <a:srgbClr val="C00000"/>
                    </a:solidFill>
                  </a:rPr>
                  <a:t>) for </a:t>
                </a:r>
                <a14:m>
                  <m:oMath xmlns:m="http://schemas.openxmlformats.org/officeDocument/2006/math">
                    <m:acc>
                      <m:accPr>
                        <m:chr m:val="̅"/>
                        <m:ctrlPr>
                          <a:rPr lang="en-US" sz="2800" i="1">
                            <a:solidFill>
                              <a:srgbClr val="C00000"/>
                            </a:solidFill>
                            <a:latin typeface="Cambria Math" panose="02040503050406030204" pitchFamily="18" charset="0"/>
                          </a:rPr>
                        </m:ctrlPr>
                      </m:accPr>
                      <m:e>
                        <m:r>
                          <a:rPr lang="en-US" sz="2800" i="1">
                            <a:solidFill>
                              <a:srgbClr val="C00000"/>
                            </a:solidFill>
                            <a:latin typeface="Cambria Math" panose="02040503050406030204" pitchFamily="18" charset="0"/>
                          </a:rPr>
                          <m:t>𝑋</m:t>
                        </m:r>
                      </m:e>
                    </m:acc>
                  </m:oMath>
                </a14:m>
                <a:endParaRPr lang="en-US" sz="2800" dirty="0">
                  <a:solidFill>
                    <a:srgbClr val="C00000"/>
                  </a:solidFill>
                </a:endParaRPr>
              </a:p>
            </p:txBody>
          </p:sp>
        </mc:Choice>
        <mc:Fallback xmlns="">
          <p:sp>
            <p:nvSpPr>
              <p:cNvPr id="4" name="TextBox 3">
                <a:extLst>
                  <a:ext uri="{FF2B5EF4-FFF2-40B4-BE49-F238E27FC236}">
                    <a16:creationId xmlns:a16="http://schemas.microsoft.com/office/drawing/2014/main" id="{864DD6E6-A376-C94D-8332-487962418550}"/>
                  </a:ext>
                </a:extLst>
              </p:cNvPr>
              <p:cNvSpPr txBox="1">
                <a:spLocks noRot="1" noChangeAspect="1" noMove="1" noResize="1" noEditPoints="1" noAdjustHandles="1" noChangeArrowheads="1" noChangeShapeType="1" noTextEdit="1"/>
              </p:cNvSpPr>
              <p:nvPr/>
            </p:nvSpPr>
            <p:spPr>
              <a:xfrm>
                <a:off x="5284268" y="3295968"/>
                <a:ext cx="4381071" cy="954107"/>
              </a:xfrm>
              <a:prstGeom prst="rect">
                <a:avLst/>
              </a:prstGeom>
              <a:blipFill>
                <a:blip r:embed="rId2"/>
                <a:stretch>
                  <a:fillRect l="-2601" t="-6579" r="-1734" b="-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D861AB7-4920-C941-9432-58E9AC3B8BAA}"/>
                  </a:ext>
                </a:extLst>
              </p:cNvPr>
              <p:cNvSpPr txBox="1"/>
              <p:nvPr/>
            </p:nvSpPr>
            <p:spPr>
              <a:xfrm>
                <a:off x="5284268" y="4562376"/>
                <a:ext cx="4875732" cy="1815882"/>
              </a:xfrm>
              <a:prstGeom prst="rect">
                <a:avLst/>
              </a:prstGeom>
              <a:noFill/>
            </p:spPr>
            <p:txBody>
              <a:bodyPr wrap="square" rtlCol="0">
                <a:spAutoFit/>
              </a:bodyPr>
              <a:lstStyle/>
              <a:p>
                <a:r>
                  <a:rPr lang="en-US" sz="2800" dirty="0">
                    <a:solidFill>
                      <a:srgbClr val="C00000"/>
                    </a:solidFill>
                  </a:rPr>
                  <a:t>Decide how likely it would be for a </a:t>
                </a:r>
                <a:r>
                  <a:rPr lang="en-US" sz="2800" i="1" dirty="0">
                    <a:solidFill>
                      <a:srgbClr val="C00000"/>
                    </a:solidFill>
                  </a:rPr>
                  <a:t>t </a:t>
                </a:r>
                <a:r>
                  <a:rPr lang="en-US" sz="2800" dirty="0">
                    <a:solidFill>
                      <a:srgbClr val="C00000"/>
                    </a:solidFill>
                  </a:rPr>
                  <a:t>distribution with some hypothesized value </a:t>
                </a:r>
                <a14:m>
                  <m:oMath xmlns:m="http://schemas.openxmlformats.org/officeDocument/2006/math">
                    <m:r>
                      <a:rPr lang="en-US" sz="2800" i="1" smtClean="0">
                        <a:solidFill>
                          <a:srgbClr val="C00000"/>
                        </a:solidFill>
                        <a:latin typeface="Cambria Math" panose="02040503050406030204" pitchFamily="18" charset="0"/>
                        <a:ea typeface="Cambria Math" panose="02040503050406030204" pitchFamily="18" charset="0"/>
                      </a:rPr>
                      <m:t>𝜇</m:t>
                    </m:r>
                    <m:r>
                      <a:rPr lang="en-US" sz="2800" b="0" i="0" smtClean="0">
                        <a:solidFill>
                          <a:srgbClr val="C00000"/>
                        </a:solidFill>
                        <a:latin typeface="Cambria Math" panose="02040503050406030204" pitchFamily="18" charset="0"/>
                        <a:ea typeface="Cambria Math" panose="02040503050406030204" pitchFamily="18" charset="0"/>
                      </a:rPr>
                      <m:t> </m:t>
                    </m:r>
                  </m:oMath>
                </a14:m>
                <a:r>
                  <a:rPr lang="en-US" sz="2800" dirty="0">
                    <a:solidFill>
                      <a:srgbClr val="C00000"/>
                    </a:solidFill>
                  </a:rPr>
                  <a:t>to have produced </a:t>
                </a:r>
                <a14:m>
                  <m:oMath xmlns:m="http://schemas.openxmlformats.org/officeDocument/2006/math">
                    <m:acc>
                      <m:accPr>
                        <m:chr m:val="̅"/>
                        <m:ctrlPr>
                          <a:rPr lang="en-US" sz="2800" i="1" smtClean="0">
                            <a:solidFill>
                              <a:srgbClr val="C00000"/>
                            </a:solidFill>
                            <a:latin typeface="Cambria Math" panose="02040503050406030204" pitchFamily="18" charset="0"/>
                          </a:rPr>
                        </m:ctrlPr>
                      </m:accPr>
                      <m:e>
                        <m:r>
                          <a:rPr lang="en-US" sz="2800" b="0" i="1" smtClean="0">
                            <a:solidFill>
                              <a:srgbClr val="C00000"/>
                            </a:solidFill>
                            <a:latin typeface="Cambria Math" panose="02040503050406030204" pitchFamily="18" charset="0"/>
                          </a:rPr>
                          <m:t>𝑋</m:t>
                        </m:r>
                      </m:e>
                    </m:acc>
                    <m:r>
                      <a:rPr lang="en-US" sz="2800" b="0" i="0" smtClean="0">
                        <a:solidFill>
                          <a:srgbClr val="C00000"/>
                        </a:solidFill>
                        <a:latin typeface="Cambria Math" panose="02040503050406030204" pitchFamily="18" charset="0"/>
                      </a:rPr>
                      <m:t> </m:t>
                    </m:r>
                  </m:oMath>
                </a14:m>
                <a:r>
                  <a:rPr lang="en-US" sz="2800" dirty="0">
                    <a:solidFill>
                      <a:srgbClr val="C00000"/>
                    </a:solidFill>
                  </a:rPr>
                  <a:t>and </a:t>
                </a:r>
                <a14:m>
                  <m:oMath xmlns:m="http://schemas.openxmlformats.org/officeDocument/2006/math">
                    <m:r>
                      <a:rPr lang="en-US" sz="2800" b="0" i="1" smtClean="0">
                        <a:solidFill>
                          <a:srgbClr val="C00000"/>
                        </a:solidFill>
                        <a:latin typeface="Cambria Math" panose="02040503050406030204" pitchFamily="18" charset="0"/>
                      </a:rPr>
                      <m:t>𝑆</m:t>
                    </m:r>
                  </m:oMath>
                </a14:m>
                <a:r>
                  <a:rPr lang="en-US" sz="2800" dirty="0">
                    <a:solidFill>
                      <a:srgbClr val="C00000"/>
                    </a:solidFill>
                  </a:rPr>
                  <a:t> </a:t>
                </a:r>
              </a:p>
            </p:txBody>
          </p:sp>
        </mc:Choice>
        <mc:Fallback xmlns="">
          <p:sp>
            <p:nvSpPr>
              <p:cNvPr id="5" name="TextBox 4">
                <a:extLst>
                  <a:ext uri="{FF2B5EF4-FFF2-40B4-BE49-F238E27FC236}">
                    <a16:creationId xmlns:a16="http://schemas.microsoft.com/office/drawing/2014/main" id="{5D861AB7-4920-C941-9432-58E9AC3B8BAA}"/>
                  </a:ext>
                </a:extLst>
              </p:cNvPr>
              <p:cNvSpPr txBox="1">
                <a:spLocks noRot="1" noChangeAspect="1" noMove="1" noResize="1" noEditPoints="1" noAdjustHandles="1" noChangeArrowheads="1" noChangeShapeType="1" noTextEdit="1"/>
              </p:cNvSpPr>
              <p:nvPr/>
            </p:nvSpPr>
            <p:spPr>
              <a:xfrm>
                <a:off x="5284268" y="4562376"/>
                <a:ext cx="4875732" cy="1815882"/>
              </a:xfrm>
              <a:prstGeom prst="rect">
                <a:avLst/>
              </a:prstGeom>
              <a:blipFill>
                <a:blip r:embed="rId3"/>
                <a:stretch>
                  <a:fillRect l="-2338" t="-2778" r="-2597" b="-8333"/>
                </a:stretch>
              </a:blipFill>
            </p:spPr>
            <p:txBody>
              <a:bodyPr/>
              <a:lstStyle/>
              <a:p>
                <a:r>
                  <a:rPr lang="en-US">
                    <a:noFill/>
                  </a:rPr>
                  <a:t> </a:t>
                </a:r>
              </a:p>
            </p:txBody>
          </p:sp>
        </mc:Fallback>
      </mc:AlternateContent>
    </p:spTree>
    <p:extLst>
      <p:ext uri="{BB962C8B-B14F-4D97-AF65-F5344CB8AC3E}">
        <p14:creationId xmlns:p14="http://schemas.microsoft.com/office/powerpoint/2010/main" val="2876381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B33E6-ED20-2A40-A979-2A018F59AB84}"/>
              </a:ext>
            </a:extLst>
          </p:cNvPr>
          <p:cNvSpPr>
            <a:spLocks noGrp="1"/>
          </p:cNvSpPr>
          <p:nvPr>
            <p:ph type="title"/>
          </p:nvPr>
        </p:nvSpPr>
        <p:spPr/>
        <p:txBody>
          <a:bodyPr/>
          <a:lstStyle/>
          <a:p>
            <a:r>
              <a:rPr lang="en-US" dirty="0"/>
              <a:t>Outline</a:t>
            </a:r>
          </a:p>
        </p:txBody>
      </p:sp>
      <p:sp>
        <p:nvSpPr>
          <p:cNvPr id="3" name="Text Placeholder 2">
            <a:extLst>
              <a:ext uri="{FF2B5EF4-FFF2-40B4-BE49-F238E27FC236}">
                <a16:creationId xmlns:a16="http://schemas.microsoft.com/office/drawing/2014/main" id="{1C69C1E1-9C88-6E47-93C5-F60E59F99D8E}"/>
              </a:ext>
            </a:extLst>
          </p:cNvPr>
          <p:cNvSpPr>
            <a:spLocks noGrp="1"/>
          </p:cNvSpPr>
          <p:nvPr>
            <p:ph type="body" idx="1"/>
          </p:nvPr>
        </p:nvSpPr>
        <p:spPr/>
        <p:txBody>
          <a:bodyPr/>
          <a:lstStyle/>
          <a:p>
            <a:r>
              <a:rPr lang="en-US" dirty="0"/>
              <a:t>Key definitions</a:t>
            </a:r>
          </a:p>
          <a:p>
            <a:r>
              <a:rPr lang="en-US" dirty="0"/>
              <a:t>The sample mean</a:t>
            </a:r>
          </a:p>
          <a:p>
            <a:r>
              <a:rPr lang="en-US" dirty="0"/>
              <a:t>One-sample hypothesis tests</a:t>
            </a:r>
          </a:p>
          <a:p>
            <a:r>
              <a:rPr lang="en-US" dirty="0"/>
              <a:t>Two-sample hypothesis tests</a:t>
            </a:r>
          </a:p>
          <a:p>
            <a:r>
              <a:rPr lang="en-US" dirty="0"/>
              <a:t>Additional topics</a:t>
            </a:r>
          </a:p>
          <a:p>
            <a:endParaRPr lang="en-US" dirty="0"/>
          </a:p>
        </p:txBody>
      </p:sp>
    </p:spTree>
    <p:extLst>
      <p:ext uri="{BB962C8B-B14F-4D97-AF65-F5344CB8AC3E}">
        <p14:creationId xmlns:p14="http://schemas.microsoft.com/office/powerpoint/2010/main" val="4034821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8A790-F559-814D-B300-E5900E799BCF}"/>
              </a:ext>
            </a:extLst>
          </p:cNvPr>
          <p:cNvSpPr>
            <a:spLocks noGrp="1"/>
          </p:cNvSpPr>
          <p:nvPr>
            <p:ph type="title"/>
          </p:nvPr>
        </p:nvSpPr>
        <p:spPr/>
        <p:txBody>
          <a:bodyPr/>
          <a:lstStyle/>
          <a:p>
            <a:r>
              <a:rPr lang="en-US" dirty="0"/>
              <a:t>A paired-sample test</a:t>
            </a:r>
          </a:p>
        </p:txBody>
      </p:sp>
      <p:sp>
        <p:nvSpPr>
          <p:cNvPr id="3" name="Text Placeholder 2">
            <a:extLst>
              <a:ext uri="{FF2B5EF4-FFF2-40B4-BE49-F238E27FC236}">
                <a16:creationId xmlns:a16="http://schemas.microsoft.com/office/drawing/2014/main" id="{FEACAE0D-7B19-0D4E-9D98-06B2D3C13BF7}"/>
              </a:ext>
            </a:extLst>
          </p:cNvPr>
          <p:cNvSpPr>
            <a:spLocks noGrp="1"/>
          </p:cNvSpPr>
          <p:nvPr>
            <p:ph type="body" idx="1"/>
          </p:nvPr>
        </p:nvSpPr>
        <p:spPr>
          <a:xfrm>
            <a:off x="698499" y="2028472"/>
            <a:ext cx="5291483" cy="4834820"/>
          </a:xfrm>
        </p:spPr>
        <p:txBody>
          <a:bodyPr/>
          <a:lstStyle/>
          <a:p>
            <a:pPr marL="82550" indent="0">
              <a:buNone/>
            </a:pPr>
            <a:r>
              <a:rPr lang="en-US" dirty="0"/>
              <a:t>One of the most common tests we see in practice is very similar to the amlodipine clinical trial we considered in the first lecture.</a:t>
            </a:r>
          </a:p>
          <a:p>
            <a:pPr marL="82550" indent="0">
              <a:buNone/>
            </a:pPr>
            <a:r>
              <a:rPr lang="en-US" dirty="0"/>
              <a:t>In this design, we have two numbers for each patient – their blood pressure at study entry, and their blood pressure at the end of the trial.</a:t>
            </a:r>
          </a:p>
          <a:p>
            <a:pPr marL="82550" indent="0">
              <a:buNone/>
            </a:pPr>
            <a:r>
              <a:rPr lang="en-US" dirty="0"/>
              <a:t>If we just consider the treatment arm, we can ask whether the average blood pressure was changed after the treatment.</a:t>
            </a:r>
          </a:p>
          <a:p>
            <a:pPr marL="82550" indent="0">
              <a:buNone/>
            </a:pPr>
            <a:r>
              <a:rPr lang="en-US" dirty="0"/>
              <a:t>What is </a:t>
            </a:r>
            <a:r>
              <a:rPr lang="en-US" i="1" dirty="0"/>
              <a:t>n</a:t>
            </a:r>
            <a:r>
              <a:rPr lang="en-US" dirty="0"/>
              <a:t>?</a:t>
            </a:r>
          </a:p>
        </p:txBody>
      </p:sp>
      <p:graphicFrame>
        <p:nvGraphicFramePr>
          <p:cNvPr id="4" name="Table 3">
            <a:extLst>
              <a:ext uri="{FF2B5EF4-FFF2-40B4-BE49-F238E27FC236}">
                <a16:creationId xmlns:a16="http://schemas.microsoft.com/office/drawing/2014/main" id="{2ED92C7E-D4C0-FF45-9F87-6413445A5D4F}"/>
              </a:ext>
            </a:extLst>
          </p:cNvPr>
          <p:cNvGraphicFramePr>
            <a:graphicFrameLocks noGrp="1"/>
          </p:cNvGraphicFramePr>
          <p:nvPr>
            <p:extLst>
              <p:ext uri="{D42A27DB-BD31-4B8C-83A1-F6EECF244321}">
                <p14:modId xmlns:p14="http://schemas.microsoft.com/office/powerpoint/2010/main" val="2590593145"/>
              </p:ext>
            </p:extLst>
          </p:nvPr>
        </p:nvGraphicFramePr>
        <p:xfrm>
          <a:off x="6652591" y="1454474"/>
          <a:ext cx="3008244" cy="5408820"/>
        </p:xfrm>
        <a:graphic>
          <a:graphicData uri="http://schemas.openxmlformats.org/drawingml/2006/table">
            <a:tbl>
              <a:tblPr firstRow="1" bandRow="1">
                <a:tableStyleId>{69C7853C-536D-4A76-A0AE-DD22124D55A5}</a:tableStyleId>
              </a:tblPr>
              <a:tblGrid>
                <a:gridCol w="1002748">
                  <a:extLst>
                    <a:ext uri="{9D8B030D-6E8A-4147-A177-3AD203B41FA5}">
                      <a16:colId xmlns:a16="http://schemas.microsoft.com/office/drawing/2014/main" val="3229380565"/>
                    </a:ext>
                  </a:extLst>
                </a:gridCol>
                <a:gridCol w="1002748">
                  <a:extLst>
                    <a:ext uri="{9D8B030D-6E8A-4147-A177-3AD203B41FA5}">
                      <a16:colId xmlns:a16="http://schemas.microsoft.com/office/drawing/2014/main" val="3038143902"/>
                    </a:ext>
                  </a:extLst>
                </a:gridCol>
                <a:gridCol w="1002748">
                  <a:extLst>
                    <a:ext uri="{9D8B030D-6E8A-4147-A177-3AD203B41FA5}">
                      <a16:colId xmlns:a16="http://schemas.microsoft.com/office/drawing/2014/main" val="1413646075"/>
                    </a:ext>
                  </a:extLst>
                </a:gridCol>
              </a:tblGrid>
              <a:tr h="901470">
                <a:tc>
                  <a:txBody>
                    <a:bodyPr/>
                    <a:lstStyle/>
                    <a:p>
                      <a:pPr algn="ctr"/>
                      <a:r>
                        <a:rPr lang="en-US" dirty="0"/>
                        <a:t>Patient</a:t>
                      </a:r>
                    </a:p>
                  </a:txBody>
                  <a:tcPr/>
                </a:tc>
                <a:tc>
                  <a:txBody>
                    <a:bodyPr/>
                    <a:lstStyle/>
                    <a:p>
                      <a:pPr algn="ctr"/>
                      <a:r>
                        <a:rPr lang="en-US" dirty="0"/>
                        <a:t>BP0</a:t>
                      </a:r>
                    </a:p>
                  </a:txBody>
                  <a:tcPr/>
                </a:tc>
                <a:tc>
                  <a:txBody>
                    <a:bodyPr/>
                    <a:lstStyle/>
                    <a:p>
                      <a:pPr algn="ctr"/>
                      <a:r>
                        <a:rPr lang="en-US" dirty="0"/>
                        <a:t>BP1</a:t>
                      </a:r>
                    </a:p>
                  </a:txBody>
                  <a:tcPr/>
                </a:tc>
                <a:extLst>
                  <a:ext uri="{0D108BD9-81ED-4DB2-BD59-A6C34878D82A}">
                    <a16:rowId xmlns:a16="http://schemas.microsoft.com/office/drawing/2014/main" val="235497422"/>
                  </a:ext>
                </a:extLst>
              </a:tr>
              <a:tr h="901470">
                <a:tc>
                  <a:txBody>
                    <a:bodyPr/>
                    <a:lstStyle/>
                    <a:p>
                      <a:pPr algn="ctr"/>
                      <a:r>
                        <a:rPr lang="en-US" dirty="0"/>
                        <a:t>A</a:t>
                      </a:r>
                    </a:p>
                  </a:txBody>
                  <a:tcPr/>
                </a:tc>
                <a:tc>
                  <a:txBody>
                    <a:bodyPr/>
                    <a:lstStyle/>
                    <a:p>
                      <a:pPr algn="ctr"/>
                      <a:r>
                        <a:rPr lang="en-US" dirty="0"/>
                        <a:t>205</a:t>
                      </a:r>
                    </a:p>
                  </a:txBody>
                  <a:tcPr/>
                </a:tc>
                <a:tc>
                  <a:txBody>
                    <a:bodyPr/>
                    <a:lstStyle/>
                    <a:p>
                      <a:pPr algn="ctr"/>
                      <a:r>
                        <a:rPr lang="en-US" dirty="0"/>
                        <a:t>190</a:t>
                      </a:r>
                    </a:p>
                  </a:txBody>
                  <a:tcPr/>
                </a:tc>
                <a:extLst>
                  <a:ext uri="{0D108BD9-81ED-4DB2-BD59-A6C34878D82A}">
                    <a16:rowId xmlns:a16="http://schemas.microsoft.com/office/drawing/2014/main" val="960923851"/>
                  </a:ext>
                </a:extLst>
              </a:tr>
              <a:tr h="901470">
                <a:tc>
                  <a:txBody>
                    <a:bodyPr/>
                    <a:lstStyle/>
                    <a:p>
                      <a:pPr algn="ctr"/>
                      <a:r>
                        <a:rPr lang="en-US" dirty="0"/>
                        <a:t>B</a:t>
                      </a:r>
                    </a:p>
                  </a:txBody>
                  <a:tcPr/>
                </a:tc>
                <a:tc>
                  <a:txBody>
                    <a:bodyPr/>
                    <a:lstStyle/>
                    <a:p>
                      <a:pPr algn="ctr"/>
                      <a:r>
                        <a:rPr lang="en-US" dirty="0"/>
                        <a:t>164</a:t>
                      </a:r>
                    </a:p>
                  </a:txBody>
                  <a:tcPr/>
                </a:tc>
                <a:tc>
                  <a:txBody>
                    <a:bodyPr/>
                    <a:lstStyle/>
                    <a:p>
                      <a:pPr algn="ctr"/>
                      <a:r>
                        <a:rPr lang="en-US" dirty="0"/>
                        <a:t>162</a:t>
                      </a:r>
                    </a:p>
                  </a:txBody>
                  <a:tcPr/>
                </a:tc>
                <a:extLst>
                  <a:ext uri="{0D108BD9-81ED-4DB2-BD59-A6C34878D82A}">
                    <a16:rowId xmlns:a16="http://schemas.microsoft.com/office/drawing/2014/main" val="3351130111"/>
                  </a:ext>
                </a:extLst>
              </a:tr>
              <a:tr h="901470">
                <a:tc>
                  <a:txBody>
                    <a:bodyPr/>
                    <a:lstStyle/>
                    <a:p>
                      <a:pPr algn="ctr"/>
                      <a:r>
                        <a:rPr lang="en-US" dirty="0"/>
                        <a:t>C</a:t>
                      </a:r>
                    </a:p>
                  </a:txBody>
                  <a:tcPr/>
                </a:tc>
                <a:tc>
                  <a:txBody>
                    <a:bodyPr/>
                    <a:lstStyle/>
                    <a:p>
                      <a:pPr algn="ctr"/>
                      <a:r>
                        <a:rPr lang="en-US" dirty="0"/>
                        <a:t>180</a:t>
                      </a:r>
                    </a:p>
                  </a:txBody>
                  <a:tcPr/>
                </a:tc>
                <a:tc>
                  <a:txBody>
                    <a:bodyPr/>
                    <a:lstStyle/>
                    <a:p>
                      <a:pPr algn="ctr"/>
                      <a:r>
                        <a:rPr lang="en-US" dirty="0"/>
                        <a:t>178</a:t>
                      </a:r>
                    </a:p>
                  </a:txBody>
                  <a:tcPr/>
                </a:tc>
                <a:extLst>
                  <a:ext uri="{0D108BD9-81ED-4DB2-BD59-A6C34878D82A}">
                    <a16:rowId xmlns:a16="http://schemas.microsoft.com/office/drawing/2014/main" val="140437922"/>
                  </a:ext>
                </a:extLst>
              </a:tr>
              <a:tr h="901470">
                <a:tc>
                  <a:txBody>
                    <a:bodyPr/>
                    <a:lstStyle/>
                    <a:p>
                      <a:pPr algn="ctr"/>
                      <a:r>
                        <a:rPr lang="en-US" dirty="0"/>
                        <a:t>D</a:t>
                      </a:r>
                    </a:p>
                  </a:txBody>
                  <a:tcPr/>
                </a:tc>
                <a:tc>
                  <a:txBody>
                    <a:bodyPr/>
                    <a:lstStyle/>
                    <a:p>
                      <a:pPr algn="ctr"/>
                      <a:r>
                        <a:rPr lang="en-US" dirty="0"/>
                        <a:t>190</a:t>
                      </a:r>
                    </a:p>
                  </a:txBody>
                  <a:tcPr/>
                </a:tc>
                <a:tc>
                  <a:txBody>
                    <a:bodyPr/>
                    <a:lstStyle/>
                    <a:p>
                      <a:pPr algn="ctr"/>
                      <a:r>
                        <a:rPr lang="en-US" dirty="0"/>
                        <a:t>192</a:t>
                      </a:r>
                    </a:p>
                  </a:txBody>
                  <a:tcPr/>
                </a:tc>
                <a:extLst>
                  <a:ext uri="{0D108BD9-81ED-4DB2-BD59-A6C34878D82A}">
                    <a16:rowId xmlns:a16="http://schemas.microsoft.com/office/drawing/2014/main" val="82157575"/>
                  </a:ext>
                </a:extLst>
              </a:tr>
              <a:tr h="901470">
                <a:tc>
                  <a:txBody>
                    <a:bodyPr/>
                    <a:lstStyle/>
                    <a:p>
                      <a:pPr algn="ctr"/>
                      <a:r>
                        <a:rPr lang="en-US" dirty="0"/>
                        <a:t>E</a:t>
                      </a:r>
                    </a:p>
                  </a:txBody>
                  <a:tcPr/>
                </a:tc>
                <a:tc>
                  <a:txBody>
                    <a:bodyPr/>
                    <a:lstStyle/>
                    <a:p>
                      <a:pPr algn="ctr"/>
                      <a:r>
                        <a:rPr lang="en-US" dirty="0"/>
                        <a:t>156</a:t>
                      </a:r>
                    </a:p>
                  </a:txBody>
                  <a:tcPr/>
                </a:tc>
                <a:tc>
                  <a:txBody>
                    <a:bodyPr/>
                    <a:lstStyle/>
                    <a:p>
                      <a:pPr algn="ctr"/>
                      <a:r>
                        <a:rPr lang="en-US" dirty="0"/>
                        <a:t>156</a:t>
                      </a:r>
                    </a:p>
                  </a:txBody>
                  <a:tcPr/>
                </a:tc>
                <a:extLst>
                  <a:ext uri="{0D108BD9-81ED-4DB2-BD59-A6C34878D82A}">
                    <a16:rowId xmlns:a16="http://schemas.microsoft.com/office/drawing/2014/main" val="994519342"/>
                  </a:ext>
                </a:extLst>
              </a:tr>
            </a:tbl>
          </a:graphicData>
        </a:graphic>
      </p:graphicFrame>
    </p:spTree>
    <p:extLst>
      <p:ext uri="{BB962C8B-B14F-4D97-AF65-F5344CB8AC3E}">
        <p14:creationId xmlns:p14="http://schemas.microsoft.com/office/powerpoint/2010/main" val="2462137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8A790-F559-814D-B300-E5900E799BCF}"/>
              </a:ext>
            </a:extLst>
          </p:cNvPr>
          <p:cNvSpPr>
            <a:spLocks noGrp="1"/>
          </p:cNvSpPr>
          <p:nvPr>
            <p:ph type="title"/>
          </p:nvPr>
        </p:nvSpPr>
        <p:spPr/>
        <p:txBody>
          <a:bodyPr/>
          <a:lstStyle/>
          <a:p>
            <a:r>
              <a:rPr lang="en-US" dirty="0"/>
              <a:t>A paired-sample test</a:t>
            </a:r>
          </a:p>
        </p:txBody>
      </p:sp>
      <p:sp>
        <p:nvSpPr>
          <p:cNvPr id="3" name="Text Placeholder 2">
            <a:extLst>
              <a:ext uri="{FF2B5EF4-FFF2-40B4-BE49-F238E27FC236}">
                <a16:creationId xmlns:a16="http://schemas.microsoft.com/office/drawing/2014/main" id="{FEACAE0D-7B19-0D4E-9D98-06B2D3C13BF7}"/>
              </a:ext>
            </a:extLst>
          </p:cNvPr>
          <p:cNvSpPr>
            <a:spLocks noGrp="1"/>
          </p:cNvSpPr>
          <p:nvPr>
            <p:ph type="body" idx="1"/>
          </p:nvPr>
        </p:nvSpPr>
        <p:spPr>
          <a:xfrm>
            <a:off x="698499" y="2028472"/>
            <a:ext cx="4239261" cy="4834820"/>
          </a:xfrm>
        </p:spPr>
        <p:txBody>
          <a:bodyPr/>
          <a:lstStyle/>
          <a:p>
            <a:pPr marL="82550" indent="0">
              <a:buNone/>
            </a:pPr>
            <a:r>
              <a:rPr lang="en-US" dirty="0"/>
              <a:t>In this design, the outcome is the difference between BP0 and BP1.</a:t>
            </a:r>
          </a:p>
          <a:p>
            <a:pPr marL="82550" indent="0">
              <a:buNone/>
            </a:pPr>
            <a:endParaRPr lang="en-US" dirty="0"/>
          </a:p>
          <a:p>
            <a:pPr marL="82550" indent="0">
              <a:buNone/>
            </a:pPr>
            <a:r>
              <a:rPr lang="en-US" dirty="0"/>
              <a:t>It is fairly natural to use "wide" format data for this design –although if there are drop outs there will be empty cells.</a:t>
            </a:r>
          </a:p>
          <a:p>
            <a:pPr marL="82550" indent="0">
              <a:buNone/>
            </a:pPr>
            <a:endParaRPr lang="en-US" dirty="0"/>
          </a:p>
          <a:p>
            <a:pPr marL="82550" indent="0">
              <a:buNone/>
            </a:pPr>
            <a:r>
              <a:rPr lang="en-US" dirty="0"/>
              <a:t>(And there is always at least one unusual patient with &gt;2 measurements for some reason.)</a:t>
            </a:r>
          </a:p>
          <a:p>
            <a:pPr marL="82550" indent="0">
              <a:buNone/>
            </a:pPr>
            <a:endParaRPr lang="en-US" dirty="0"/>
          </a:p>
        </p:txBody>
      </p:sp>
      <p:graphicFrame>
        <p:nvGraphicFramePr>
          <p:cNvPr id="4" name="Table 3">
            <a:extLst>
              <a:ext uri="{FF2B5EF4-FFF2-40B4-BE49-F238E27FC236}">
                <a16:creationId xmlns:a16="http://schemas.microsoft.com/office/drawing/2014/main" id="{2ED92C7E-D4C0-FF45-9F87-6413445A5D4F}"/>
              </a:ext>
            </a:extLst>
          </p:cNvPr>
          <p:cNvGraphicFramePr>
            <a:graphicFrameLocks noGrp="1"/>
          </p:cNvGraphicFramePr>
          <p:nvPr>
            <p:extLst>
              <p:ext uri="{D42A27DB-BD31-4B8C-83A1-F6EECF244321}">
                <p14:modId xmlns:p14="http://schemas.microsoft.com/office/powerpoint/2010/main" val="2980644316"/>
              </p:ext>
            </p:extLst>
          </p:nvPr>
        </p:nvGraphicFramePr>
        <p:xfrm>
          <a:off x="5727032" y="1454474"/>
          <a:ext cx="3933804" cy="5408820"/>
        </p:xfrm>
        <a:graphic>
          <a:graphicData uri="http://schemas.openxmlformats.org/drawingml/2006/table">
            <a:tbl>
              <a:tblPr firstRow="1" bandRow="1">
                <a:tableStyleId>{69C7853C-536D-4A76-A0AE-DD22124D55A5}</a:tableStyleId>
              </a:tblPr>
              <a:tblGrid>
                <a:gridCol w="983451">
                  <a:extLst>
                    <a:ext uri="{9D8B030D-6E8A-4147-A177-3AD203B41FA5}">
                      <a16:colId xmlns:a16="http://schemas.microsoft.com/office/drawing/2014/main" val="3229380565"/>
                    </a:ext>
                  </a:extLst>
                </a:gridCol>
                <a:gridCol w="983451">
                  <a:extLst>
                    <a:ext uri="{9D8B030D-6E8A-4147-A177-3AD203B41FA5}">
                      <a16:colId xmlns:a16="http://schemas.microsoft.com/office/drawing/2014/main" val="3038143902"/>
                    </a:ext>
                  </a:extLst>
                </a:gridCol>
                <a:gridCol w="983451">
                  <a:extLst>
                    <a:ext uri="{9D8B030D-6E8A-4147-A177-3AD203B41FA5}">
                      <a16:colId xmlns:a16="http://schemas.microsoft.com/office/drawing/2014/main" val="1413646075"/>
                    </a:ext>
                  </a:extLst>
                </a:gridCol>
                <a:gridCol w="983451">
                  <a:extLst>
                    <a:ext uri="{9D8B030D-6E8A-4147-A177-3AD203B41FA5}">
                      <a16:colId xmlns:a16="http://schemas.microsoft.com/office/drawing/2014/main" val="3633303422"/>
                    </a:ext>
                  </a:extLst>
                </a:gridCol>
              </a:tblGrid>
              <a:tr h="901470">
                <a:tc>
                  <a:txBody>
                    <a:bodyPr/>
                    <a:lstStyle/>
                    <a:p>
                      <a:pPr algn="ctr"/>
                      <a:r>
                        <a:rPr lang="en-US" dirty="0"/>
                        <a:t>Patient</a:t>
                      </a:r>
                    </a:p>
                  </a:txBody>
                  <a:tcPr/>
                </a:tc>
                <a:tc>
                  <a:txBody>
                    <a:bodyPr/>
                    <a:lstStyle/>
                    <a:p>
                      <a:pPr algn="ctr"/>
                      <a:r>
                        <a:rPr lang="en-US" dirty="0"/>
                        <a:t>BP0</a:t>
                      </a:r>
                    </a:p>
                  </a:txBody>
                  <a:tcPr/>
                </a:tc>
                <a:tc>
                  <a:txBody>
                    <a:bodyPr/>
                    <a:lstStyle/>
                    <a:p>
                      <a:pPr algn="ctr"/>
                      <a:r>
                        <a:rPr lang="en-US" dirty="0"/>
                        <a:t>BP1</a:t>
                      </a:r>
                    </a:p>
                  </a:txBody>
                  <a:tcPr/>
                </a:tc>
                <a:tc>
                  <a:txBody>
                    <a:bodyPr/>
                    <a:lstStyle/>
                    <a:p>
                      <a:pPr algn="ctr"/>
                      <a:r>
                        <a:rPr lang="en-US" dirty="0"/>
                        <a:t>BP</a:t>
                      </a:r>
                    </a:p>
                    <a:p>
                      <a:pPr algn="ctr"/>
                      <a:r>
                        <a:rPr lang="en-US" dirty="0"/>
                        <a:t>Change</a:t>
                      </a:r>
                    </a:p>
                  </a:txBody>
                  <a:tcPr/>
                </a:tc>
                <a:extLst>
                  <a:ext uri="{0D108BD9-81ED-4DB2-BD59-A6C34878D82A}">
                    <a16:rowId xmlns:a16="http://schemas.microsoft.com/office/drawing/2014/main" val="235497422"/>
                  </a:ext>
                </a:extLst>
              </a:tr>
              <a:tr h="901470">
                <a:tc>
                  <a:txBody>
                    <a:bodyPr/>
                    <a:lstStyle/>
                    <a:p>
                      <a:pPr algn="ctr"/>
                      <a:r>
                        <a:rPr lang="en-US" dirty="0"/>
                        <a:t>A</a:t>
                      </a:r>
                    </a:p>
                  </a:txBody>
                  <a:tcPr/>
                </a:tc>
                <a:tc>
                  <a:txBody>
                    <a:bodyPr/>
                    <a:lstStyle/>
                    <a:p>
                      <a:pPr algn="ctr"/>
                      <a:r>
                        <a:rPr lang="en-US" dirty="0"/>
                        <a:t>205</a:t>
                      </a:r>
                    </a:p>
                  </a:txBody>
                  <a:tcPr/>
                </a:tc>
                <a:tc>
                  <a:txBody>
                    <a:bodyPr/>
                    <a:lstStyle/>
                    <a:p>
                      <a:pPr algn="ctr"/>
                      <a:r>
                        <a:rPr lang="en-US" dirty="0"/>
                        <a:t>190</a:t>
                      </a:r>
                    </a:p>
                  </a:txBody>
                  <a:tcPr/>
                </a:tc>
                <a:tc>
                  <a:txBody>
                    <a:bodyPr/>
                    <a:lstStyle/>
                    <a:p>
                      <a:pPr algn="ctr"/>
                      <a:r>
                        <a:rPr lang="en-US" dirty="0"/>
                        <a:t>-15</a:t>
                      </a:r>
                    </a:p>
                  </a:txBody>
                  <a:tcPr/>
                </a:tc>
                <a:extLst>
                  <a:ext uri="{0D108BD9-81ED-4DB2-BD59-A6C34878D82A}">
                    <a16:rowId xmlns:a16="http://schemas.microsoft.com/office/drawing/2014/main" val="960923851"/>
                  </a:ext>
                </a:extLst>
              </a:tr>
              <a:tr h="901470">
                <a:tc>
                  <a:txBody>
                    <a:bodyPr/>
                    <a:lstStyle/>
                    <a:p>
                      <a:pPr algn="ctr"/>
                      <a:r>
                        <a:rPr lang="en-US" dirty="0"/>
                        <a:t>B</a:t>
                      </a:r>
                    </a:p>
                  </a:txBody>
                  <a:tcPr/>
                </a:tc>
                <a:tc>
                  <a:txBody>
                    <a:bodyPr/>
                    <a:lstStyle/>
                    <a:p>
                      <a:pPr algn="ctr"/>
                      <a:r>
                        <a:rPr lang="en-US" dirty="0"/>
                        <a:t>164</a:t>
                      </a:r>
                    </a:p>
                  </a:txBody>
                  <a:tcPr/>
                </a:tc>
                <a:tc>
                  <a:txBody>
                    <a:bodyPr/>
                    <a:lstStyle/>
                    <a:p>
                      <a:pPr algn="ctr"/>
                      <a:r>
                        <a:rPr lang="en-US" dirty="0"/>
                        <a:t>162</a:t>
                      </a:r>
                    </a:p>
                  </a:txBody>
                  <a:tcPr/>
                </a:tc>
                <a:tc>
                  <a:txBody>
                    <a:bodyPr/>
                    <a:lstStyle/>
                    <a:p>
                      <a:pPr algn="ctr"/>
                      <a:r>
                        <a:rPr lang="en-US" dirty="0"/>
                        <a:t>-2</a:t>
                      </a:r>
                    </a:p>
                  </a:txBody>
                  <a:tcPr/>
                </a:tc>
                <a:extLst>
                  <a:ext uri="{0D108BD9-81ED-4DB2-BD59-A6C34878D82A}">
                    <a16:rowId xmlns:a16="http://schemas.microsoft.com/office/drawing/2014/main" val="3351130111"/>
                  </a:ext>
                </a:extLst>
              </a:tr>
              <a:tr h="901470">
                <a:tc>
                  <a:txBody>
                    <a:bodyPr/>
                    <a:lstStyle/>
                    <a:p>
                      <a:pPr algn="ctr"/>
                      <a:r>
                        <a:rPr lang="en-US" dirty="0"/>
                        <a:t>C</a:t>
                      </a:r>
                    </a:p>
                  </a:txBody>
                  <a:tcPr/>
                </a:tc>
                <a:tc>
                  <a:txBody>
                    <a:bodyPr/>
                    <a:lstStyle/>
                    <a:p>
                      <a:pPr algn="ctr"/>
                      <a:r>
                        <a:rPr lang="en-US" dirty="0"/>
                        <a:t>180</a:t>
                      </a:r>
                    </a:p>
                  </a:txBody>
                  <a:tcPr/>
                </a:tc>
                <a:tc>
                  <a:txBody>
                    <a:bodyPr/>
                    <a:lstStyle/>
                    <a:p>
                      <a:pPr algn="ctr"/>
                      <a:r>
                        <a:rPr lang="en-US" dirty="0"/>
                        <a:t>178</a:t>
                      </a:r>
                    </a:p>
                  </a:txBody>
                  <a:tcPr/>
                </a:tc>
                <a:tc>
                  <a:txBody>
                    <a:bodyPr/>
                    <a:lstStyle/>
                    <a:p>
                      <a:pPr algn="ctr"/>
                      <a:r>
                        <a:rPr lang="en-US" dirty="0"/>
                        <a:t>-2</a:t>
                      </a:r>
                    </a:p>
                  </a:txBody>
                  <a:tcPr/>
                </a:tc>
                <a:extLst>
                  <a:ext uri="{0D108BD9-81ED-4DB2-BD59-A6C34878D82A}">
                    <a16:rowId xmlns:a16="http://schemas.microsoft.com/office/drawing/2014/main" val="140437922"/>
                  </a:ext>
                </a:extLst>
              </a:tr>
              <a:tr h="901470">
                <a:tc>
                  <a:txBody>
                    <a:bodyPr/>
                    <a:lstStyle/>
                    <a:p>
                      <a:pPr algn="ctr"/>
                      <a:r>
                        <a:rPr lang="en-US" dirty="0"/>
                        <a:t>D</a:t>
                      </a:r>
                    </a:p>
                  </a:txBody>
                  <a:tcPr/>
                </a:tc>
                <a:tc>
                  <a:txBody>
                    <a:bodyPr/>
                    <a:lstStyle/>
                    <a:p>
                      <a:pPr algn="ctr"/>
                      <a:r>
                        <a:rPr lang="en-US" dirty="0"/>
                        <a:t>190</a:t>
                      </a:r>
                    </a:p>
                  </a:txBody>
                  <a:tcPr/>
                </a:tc>
                <a:tc>
                  <a:txBody>
                    <a:bodyPr/>
                    <a:lstStyle/>
                    <a:p>
                      <a:pPr algn="ctr"/>
                      <a:r>
                        <a:rPr lang="en-US" dirty="0"/>
                        <a:t>192</a:t>
                      </a:r>
                    </a:p>
                  </a:txBody>
                  <a:tcPr/>
                </a:tc>
                <a:tc>
                  <a:txBody>
                    <a:bodyPr/>
                    <a:lstStyle/>
                    <a:p>
                      <a:pPr algn="ctr"/>
                      <a:r>
                        <a:rPr lang="en-US" dirty="0"/>
                        <a:t>+2</a:t>
                      </a:r>
                    </a:p>
                  </a:txBody>
                  <a:tcPr/>
                </a:tc>
                <a:extLst>
                  <a:ext uri="{0D108BD9-81ED-4DB2-BD59-A6C34878D82A}">
                    <a16:rowId xmlns:a16="http://schemas.microsoft.com/office/drawing/2014/main" val="82157575"/>
                  </a:ext>
                </a:extLst>
              </a:tr>
              <a:tr h="901470">
                <a:tc>
                  <a:txBody>
                    <a:bodyPr/>
                    <a:lstStyle/>
                    <a:p>
                      <a:pPr algn="ctr"/>
                      <a:r>
                        <a:rPr lang="en-US" dirty="0"/>
                        <a:t>E</a:t>
                      </a:r>
                    </a:p>
                  </a:txBody>
                  <a:tcPr/>
                </a:tc>
                <a:tc>
                  <a:txBody>
                    <a:bodyPr/>
                    <a:lstStyle/>
                    <a:p>
                      <a:pPr algn="ctr"/>
                      <a:r>
                        <a:rPr lang="en-US" dirty="0"/>
                        <a:t>156</a:t>
                      </a:r>
                    </a:p>
                  </a:txBody>
                  <a:tcPr/>
                </a:tc>
                <a:tc>
                  <a:txBody>
                    <a:bodyPr/>
                    <a:lstStyle/>
                    <a:p>
                      <a:pPr algn="ctr"/>
                      <a:r>
                        <a:rPr lang="en-US" dirty="0"/>
                        <a:t>156</a:t>
                      </a:r>
                    </a:p>
                  </a:txBody>
                  <a:tcPr/>
                </a:tc>
                <a:tc>
                  <a:txBody>
                    <a:bodyPr/>
                    <a:lstStyle/>
                    <a:p>
                      <a:pPr algn="ctr"/>
                      <a:r>
                        <a:rPr lang="en-US" dirty="0"/>
                        <a:t>0</a:t>
                      </a:r>
                    </a:p>
                  </a:txBody>
                  <a:tcPr/>
                </a:tc>
                <a:extLst>
                  <a:ext uri="{0D108BD9-81ED-4DB2-BD59-A6C34878D82A}">
                    <a16:rowId xmlns:a16="http://schemas.microsoft.com/office/drawing/2014/main" val="994519342"/>
                  </a:ext>
                </a:extLst>
              </a:tr>
            </a:tbl>
          </a:graphicData>
        </a:graphic>
      </p:graphicFrame>
    </p:spTree>
    <p:extLst>
      <p:ext uri="{BB962C8B-B14F-4D97-AF65-F5344CB8AC3E}">
        <p14:creationId xmlns:p14="http://schemas.microsoft.com/office/powerpoint/2010/main" val="3470114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8A790-F559-814D-B300-E5900E799BCF}"/>
              </a:ext>
            </a:extLst>
          </p:cNvPr>
          <p:cNvSpPr>
            <a:spLocks noGrp="1"/>
          </p:cNvSpPr>
          <p:nvPr>
            <p:ph type="title"/>
          </p:nvPr>
        </p:nvSpPr>
        <p:spPr/>
        <p:txBody>
          <a:bodyPr/>
          <a:lstStyle/>
          <a:p>
            <a:r>
              <a:rPr lang="en-US" dirty="0"/>
              <a:t>A paired-sample test</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EACAE0D-7B19-0D4E-9D98-06B2D3C13BF7}"/>
                  </a:ext>
                </a:extLst>
              </p:cNvPr>
              <p:cNvSpPr>
                <a:spLocks noGrp="1"/>
              </p:cNvSpPr>
              <p:nvPr>
                <p:ph type="body" idx="1"/>
              </p:nvPr>
            </p:nvSpPr>
            <p:spPr>
              <a:xfrm>
                <a:off x="698499" y="2028472"/>
                <a:ext cx="4884154" cy="4834820"/>
              </a:xfrm>
            </p:spPr>
            <p:txBody>
              <a:bodyPr/>
              <a:lstStyle/>
              <a:p>
                <a:pPr marL="82550" indent="0">
                  <a:buNone/>
                </a:pPr>
                <a:endParaRPr lang="en-US" b="0" i="1" dirty="0">
                  <a:latin typeface="Cambria Math" panose="02040503050406030204" pitchFamily="18" charset="0"/>
                </a:endParaRPr>
              </a:p>
              <a:p>
                <a:pPr marL="82550" indent="0">
                  <a:buNone/>
                </a:pPr>
                <a:endParaRPr lang="en-US" i="1" dirty="0">
                  <a:latin typeface="Cambria Math" panose="02040503050406030204" pitchFamily="18" charset="0"/>
                </a:endParaRPr>
              </a:p>
              <a:p>
                <a:pPr marL="82550" indent="0">
                  <a:buNone/>
                </a:pPr>
                <a14:m>
                  <m:oMath xmlns:m="http://schemas.openxmlformats.org/officeDocument/2006/math">
                    <m:r>
                      <a:rPr lang="en-US" b="0" i="1" smtClean="0">
                        <a:latin typeface="Cambria Math" panose="02040503050406030204" pitchFamily="18" charset="0"/>
                      </a:rPr>
                      <m:t>𝑛</m:t>
                    </m:r>
                  </m:oMath>
                </a14:m>
                <a:r>
                  <a:rPr lang="en-US" dirty="0"/>
                  <a:t>: </a:t>
                </a:r>
                <a14:m>
                  <m:oMath xmlns:m="http://schemas.openxmlformats.org/officeDocument/2006/math">
                    <m:r>
                      <a:rPr lang="en-US" b="0" i="1" smtClean="0">
                        <a:latin typeface="Cambria Math" panose="02040503050406030204" pitchFamily="18" charset="0"/>
                      </a:rPr>
                      <m:t>5</m:t>
                    </m:r>
                  </m:oMath>
                </a14:m>
                <a:endParaRPr lang="en-US" dirty="0"/>
              </a:p>
              <a:p>
                <a:pPr marL="82550" indent="0">
                  <a:buNone/>
                </a:pPr>
                <a:r>
                  <a:rPr lang="en-US" dirty="0"/>
                  <a:t>sample mean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𝑋</m:t>
                        </m:r>
                      </m:e>
                    </m:acc>
                  </m:oMath>
                </a14:m>
                <a:r>
                  <a:rPr lang="en-US" dirty="0"/>
                  <a:t>: </a:t>
                </a:r>
                <a14:m>
                  <m:oMath xmlns:m="http://schemas.openxmlformats.org/officeDocument/2006/math">
                    <m:r>
                      <a:rPr lang="en-US" b="0" i="1" smtClean="0">
                        <a:latin typeface="Cambria Math" panose="02040503050406030204" pitchFamily="18" charset="0"/>
                      </a:rPr>
                      <m:t>−3.4</m:t>
                    </m:r>
                  </m:oMath>
                </a14:m>
                <a:endParaRPr lang="en-US" dirty="0"/>
              </a:p>
              <a:p>
                <a:pPr marL="82550" indent="0">
                  <a:buNone/>
                </a:pPr>
                <a:r>
                  <a:rPr lang="en-US" dirty="0"/>
                  <a:t>sample </a:t>
                </a:r>
                <a:r>
                  <a:rPr lang="en-US" dirty="0" err="1"/>
                  <a:t>sd</a:t>
                </a:r>
                <a:r>
                  <a:rPr lang="en-US" dirty="0"/>
                  <a:t> </a:t>
                </a:r>
                <a14:m>
                  <m:oMath xmlns:m="http://schemas.openxmlformats.org/officeDocument/2006/math">
                    <m:r>
                      <a:rPr lang="en-US" b="0" i="1" smtClean="0">
                        <a:latin typeface="Cambria Math" panose="02040503050406030204" pitchFamily="18" charset="0"/>
                      </a:rPr>
                      <m:t>𝑆</m:t>
                    </m:r>
                  </m:oMath>
                </a14:m>
                <a:r>
                  <a:rPr lang="en-US" dirty="0"/>
                  <a:t>: </a:t>
                </a:r>
                <a14:m>
                  <m:oMath xmlns:m="http://schemas.openxmlformats.org/officeDocument/2006/math">
                    <m:r>
                      <a:rPr lang="en-US" b="0" i="1" smtClean="0">
                        <a:latin typeface="Cambria Math" panose="02040503050406030204" pitchFamily="18" charset="0"/>
                      </a:rPr>
                      <m:t>6.7</m:t>
                    </m:r>
                  </m:oMath>
                </a14:m>
                <a:endParaRPr lang="en-US" dirty="0"/>
              </a:p>
              <a:p>
                <a:pPr marL="82550" indent="0">
                  <a:buNone/>
                </a:pPr>
                <a:r>
                  <a:rPr lang="en-US" dirty="0"/>
                  <a:t>standard error of the mean: </a:t>
                </a:r>
                <a14:m>
                  <m:oMath xmlns:m="http://schemas.openxmlformats.org/officeDocument/2006/math">
                    <m:f>
                      <m:fPr>
                        <m:type m:val="skw"/>
                        <m:ctrlPr>
                          <a:rPr lang="en-US" i="1" smtClean="0">
                            <a:latin typeface="Cambria Math" panose="02040503050406030204" pitchFamily="18" charset="0"/>
                          </a:rPr>
                        </m:ctrlPr>
                      </m:fPr>
                      <m:num>
                        <m:r>
                          <a:rPr lang="en-US" b="0" i="1" smtClean="0">
                            <a:latin typeface="Cambria Math" panose="02040503050406030204" pitchFamily="18" charset="0"/>
                          </a:rPr>
                          <m:t>𝑆</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𝑛</m:t>
                            </m:r>
                          </m:e>
                        </m:rad>
                      </m:den>
                    </m:f>
                  </m:oMath>
                </a14:m>
                <a:endParaRPr lang="en-US" dirty="0"/>
              </a:p>
              <a:p>
                <a:pPr marL="82550" indent="0">
                  <a:buNone/>
                </a:pPr>
                <a:r>
                  <a:rPr lang="en-US" dirty="0">
                    <a:solidFill>
                      <a:schemeClr val="bg1"/>
                    </a:solidFill>
                  </a:rPr>
                  <a:t>standard error of the mean:</a:t>
                </a:r>
                <a:r>
                  <a:rPr lang="en-US" dirty="0"/>
                  <a:t> </a:t>
                </a:r>
                <a14:m>
                  <m:oMath xmlns:m="http://schemas.openxmlformats.org/officeDocument/2006/math">
                    <m:f>
                      <m:fPr>
                        <m:type m:val="skw"/>
                        <m:ctrlPr>
                          <a:rPr lang="en-US" i="1">
                            <a:latin typeface="Cambria Math" panose="02040503050406030204" pitchFamily="18" charset="0"/>
                          </a:rPr>
                        </m:ctrlPr>
                      </m:fPr>
                      <m:num>
                        <m:r>
                          <a:rPr lang="en-US" b="0" i="1" smtClean="0">
                            <a:latin typeface="Cambria Math" panose="02040503050406030204" pitchFamily="18" charset="0"/>
                          </a:rPr>
                          <m:t>6.7</m:t>
                        </m:r>
                      </m:num>
                      <m:den>
                        <m:rad>
                          <m:radPr>
                            <m:degHide m:val="on"/>
                            <m:ctrlPr>
                              <a:rPr lang="en-US" i="1">
                                <a:latin typeface="Cambria Math" panose="02040503050406030204" pitchFamily="18" charset="0"/>
                              </a:rPr>
                            </m:ctrlPr>
                          </m:radPr>
                          <m:deg/>
                          <m:e>
                            <m:r>
                              <a:rPr lang="en-US" b="0" i="1" smtClean="0">
                                <a:latin typeface="Cambria Math" panose="02040503050406030204" pitchFamily="18" charset="0"/>
                              </a:rPr>
                              <m:t>5</m:t>
                            </m:r>
                          </m:e>
                        </m:rad>
                      </m:den>
                    </m:f>
                  </m:oMath>
                </a14:m>
                <a:endParaRPr lang="en-US" dirty="0"/>
              </a:p>
              <a:p>
                <a:pPr marL="82550" indent="0">
                  <a:buNone/>
                </a:pPr>
                <a:r>
                  <a:rPr lang="en-US" dirty="0">
                    <a:solidFill>
                      <a:schemeClr val="bg1"/>
                    </a:solidFill>
                  </a:rPr>
                  <a:t>standard error of the mean:</a:t>
                </a:r>
                <a:r>
                  <a:rPr lang="en-US" dirty="0"/>
                  <a:t> </a:t>
                </a:r>
                <a14:m>
                  <m:oMath xmlns:m="http://schemas.openxmlformats.org/officeDocument/2006/math">
                    <m:r>
                      <a:rPr lang="en-US" b="0" i="1" smtClean="0">
                        <a:latin typeface="Cambria Math" panose="02040503050406030204" pitchFamily="18" charset="0"/>
                      </a:rPr>
                      <m:t>3.0</m:t>
                    </m:r>
                  </m:oMath>
                </a14:m>
                <a:endParaRPr lang="en-US" dirty="0"/>
              </a:p>
              <a:p>
                <a:pPr marL="82550" indent="0">
                  <a:buNone/>
                </a:pPr>
                <a:endParaRPr lang="en-US" dirty="0"/>
              </a:p>
              <a:p>
                <a:pPr marL="82550" indent="0">
                  <a:buNone/>
                </a:pPr>
                <a:endParaRPr lang="en-US" dirty="0"/>
              </a:p>
              <a:p>
                <a:pPr marL="82550" indent="0">
                  <a:buNone/>
                </a:pPr>
                <a:endParaRPr lang="en-US" dirty="0"/>
              </a:p>
            </p:txBody>
          </p:sp>
        </mc:Choice>
        <mc:Fallback xmlns="">
          <p:sp>
            <p:nvSpPr>
              <p:cNvPr id="3" name="Text Placeholder 2">
                <a:extLst>
                  <a:ext uri="{FF2B5EF4-FFF2-40B4-BE49-F238E27FC236}">
                    <a16:creationId xmlns:a16="http://schemas.microsoft.com/office/drawing/2014/main" id="{FEACAE0D-7B19-0D4E-9D98-06B2D3C13BF7}"/>
                  </a:ext>
                </a:extLst>
              </p:cNvPr>
              <p:cNvSpPr>
                <a:spLocks noGrp="1" noRot="1" noChangeAspect="1" noMove="1" noResize="1" noEditPoints="1" noAdjustHandles="1" noChangeArrowheads="1" noChangeShapeType="1" noTextEdit="1"/>
              </p:cNvSpPr>
              <p:nvPr>
                <p:ph type="body" idx="1"/>
              </p:nvPr>
            </p:nvSpPr>
            <p:spPr>
              <a:xfrm>
                <a:off x="698499" y="2028472"/>
                <a:ext cx="4884154" cy="4834820"/>
              </a:xfrm>
              <a:blipFill>
                <a:blip r:embed="rId2"/>
                <a:stretch>
                  <a:fillRect/>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id="{2ED92C7E-D4C0-FF45-9F87-6413445A5D4F}"/>
              </a:ext>
            </a:extLst>
          </p:cNvPr>
          <p:cNvGraphicFramePr>
            <a:graphicFrameLocks noGrp="1"/>
          </p:cNvGraphicFramePr>
          <p:nvPr/>
        </p:nvGraphicFramePr>
        <p:xfrm>
          <a:off x="5727032" y="1454474"/>
          <a:ext cx="3933804" cy="5408820"/>
        </p:xfrm>
        <a:graphic>
          <a:graphicData uri="http://schemas.openxmlformats.org/drawingml/2006/table">
            <a:tbl>
              <a:tblPr firstRow="1" bandRow="1">
                <a:tableStyleId>{69C7853C-536D-4A76-A0AE-DD22124D55A5}</a:tableStyleId>
              </a:tblPr>
              <a:tblGrid>
                <a:gridCol w="983451">
                  <a:extLst>
                    <a:ext uri="{9D8B030D-6E8A-4147-A177-3AD203B41FA5}">
                      <a16:colId xmlns:a16="http://schemas.microsoft.com/office/drawing/2014/main" val="3229380565"/>
                    </a:ext>
                  </a:extLst>
                </a:gridCol>
                <a:gridCol w="983451">
                  <a:extLst>
                    <a:ext uri="{9D8B030D-6E8A-4147-A177-3AD203B41FA5}">
                      <a16:colId xmlns:a16="http://schemas.microsoft.com/office/drawing/2014/main" val="3038143902"/>
                    </a:ext>
                  </a:extLst>
                </a:gridCol>
                <a:gridCol w="983451">
                  <a:extLst>
                    <a:ext uri="{9D8B030D-6E8A-4147-A177-3AD203B41FA5}">
                      <a16:colId xmlns:a16="http://schemas.microsoft.com/office/drawing/2014/main" val="1413646075"/>
                    </a:ext>
                  </a:extLst>
                </a:gridCol>
                <a:gridCol w="983451">
                  <a:extLst>
                    <a:ext uri="{9D8B030D-6E8A-4147-A177-3AD203B41FA5}">
                      <a16:colId xmlns:a16="http://schemas.microsoft.com/office/drawing/2014/main" val="3633303422"/>
                    </a:ext>
                  </a:extLst>
                </a:gridCol>
              </a:tblGrid>
              <a:tr h="901470">
                <a:tc>
                  <a:txBody>
                    <a:bodyPr/>
                    <a:lstStyle/>
                    <a:p>
                      <a:pPr algn="ctr"/>
                      <a:r>
                        <a:rPr lang="en-US" dirty="0"/>
                        <a:t>Patient</a:t>
                      </a:r>
                    </a:p>
                  </a:txBody>
                  <a:tcPr/>
                </a:tc>
                <a:tc>
                  <a:txBody>
                    <a:bodyPr/>
                    <a:lstStyle/>
                    <a:p>
                      <a:pPr algn="ctr"/>
                      <a:r>
                        <a:rPr lang="en-US" dirty="0"/>
                        <a:t>BP0</a:t>
                      </a:r>
                    </a:p>
                  </a:txBody>
                  <a:tcPr/>
                </a:tc>
                <a:tc>
                  <a:txBody>
                    <a:bodyPr/>
                    <a:lstStyle/>
                    <a:p>
                      <a:pPr algn="ctr"/>
                      <a:r>
                        <a:rPr lang="en-US" dirty="0"/>
                        <a:t>BP1</a:t>
                      </a:r>
                    </a:p>
                  </a:txBody>
                  <a:tcPr/>
                </a:tc>
                <a:tc>
                  <a:txBody>
                    <a:bodyPr/>
                    <a:lstStyle/>
                    <a:p>
                      <a:pPr algn="ctr"/>
                      <a:r>
                        <a:rPr lang="en-US" dirty="0"/>
                        <a:t>BP</a:t>
                      </a:r>
                    </a:p>
                    <a:p>
                      <a:pPr algn="ctr"/>
                      <a:r>
                        <a:rPr lang="en-US" dirty="0"/>
                        <a:t>Change</a:t>
                      </a:r>
                    </a:p>
                  </a:txBody>
                  <a:tcPr/>
                </a:tc>
                <a:extLst>
                  <a:ext uri="{0D108BD9-81ED-4DB2-BD59-A6C34878D82A}">
                    <a16:rowId xmlns:a16="http://schemas.microsoft.com/office/drawing/2014/main" val="235497422"/>
                  </a:ext>
                </a:extLst>
              </a:tr>
              <a:tr h="901470">
                <a:tc>
                  <a:txBody>
                    <a:bodyPr/>
                    <a:lstStyle/>
                    <a:p>
                      <a:pPr algn="ctr"/>
                      <a:r>
                        <a:rPr lang="en-US" dirty="0"/>
                        <a:t>A</a:t>
                      </a:r>
                    </a:p>
                  </a:txBody>
                  <a:tcPr/>
                </a:tc>
                <a:tc>
                  <a:txBody>
                    <a:bodyPr/>
                    <a:lstStyle/>
                    <a:p>
                      <a:pPr algn="ctr"/>
                      <a:r>
                        <a:rPr lang="en-US" dirty="0"/>
                        <a:t>205</a:t>
                      </a:r>
                    </a:p>
                  </a:txBody>
                  <a:tcPr/>
                </a:tc>
                <a:tc>
                  <a:txBody>
                    <a:bodyPr/>
                    <a:lstStyle/>
                    <a:p>
                      <a:pPr algn="ctr"/>
                      <a:r>
                        <a:rPr lang="en-US" dirty="0"/>
                        <a:t>190</a:t>
                      </a:r>
                    </a:p>
                  </a:txBody>
                  <a:tcPr/>
                </a:tc>
                <a:tc>
                  <a:txBody>
                    <a:bodyPr/>
                    <a:lstStyle/>
                    <a:p>
                      <a:pPr algn="ctr"/>
                      <a:r>
                        <a:rPr lang="en-US" dirty="0"/>
                        <a:t>-15</a:t>
                      </a:r>
                    </a:p>
                  </a:txBody>
                  <a:tcPr/>
                </a:tc>
                <a:extLst>
                  <a:ext uri="{0D108BD9-81ED-4DB2-BD59-A6C34878D82A}">
                    <a16:rowId xmlns:a16="http://schemas.microsoft.com/office/drawing/2014/main" val="960923851"/>
                  </a:ext>
                </a:extLst>
              </a:tr>
              <a:tr h="901470">
                <a:tc>
                  <a:txBody>
                    <a:bodyPr/>
                    <a:lstStyle/>
                    <a:p>
                      <a:pPr algn="ctr"/>
                      <a:r>
                        <a:rPr lang="en-US" dirty="0"/>
                        <a:t>B</a:t>
                      </a:r>
                    </a:p>
                  </a:txBody>
                  <a:tcPr/>
                </a:tc>
                <a:tc>
                  <a:txBody>
                    <a:bodyPr/>
                    <a:lstStyle/>
                    <a:p>
                      <a:pPr algn="ctr"/>
                      <a:r>
                        <a:rPr lang="en-US" dirty="0"/>
                        <a:t>164</a:t>
                      </a:r>
                    </a:p>
                  </a:txBody>
                  <a:tcPr/>
                </a:tc>
                <a:tc>
                  <a:txBody>
                    <a:bodyPr/>
                    <a:lstStyle/>
                    <a:p>
                      <a:pPr algn="ctr"/>
                      <a:r>
                        <a:rPr lang="en-US" dirty="0"/>
                        <a:t>162</a:t>
                      </a:r>
                    </a:p>
                  </a:txBody>
                  <a:tcPr/>
                </a:tc>
                <a:tc>
                  <a:txBody>
                    <a:bodyPr/>
                    <a:lstStyle/>
                    <a:p>
                      <a:pPr algn="ctr"/>
                      <a:r>
                        <a:rPr lang="en-US" dirty="0"/>
                        <a:t>-2</a:t>
                      </a:r>
                    </a:p>
                  </a:txBody>
                  <a:tcPr/>
                </a:tc>
                <a:extLst>
                  <a:ext uri="{0D108BD9-81ED-4DB2-BD59-A6C34878D82A}">
                    <a16:rowId xmlns:a16="http://schemas.microsoft.com/office/drawing/2014/main" val="3351130111"/>
                  </a:ext>
                </a:extLst>
              </a:tr>
              <a:tr h="901470">
                <a:tc>
                  <a:txBody>
                    <a:bodyPr/>
                    <a:lstStyle/>
                    <a:p>
                      <a:pPr algn="ctr"/>
                      <a:r>
                        <a:rPr lang="en-US" dirty="0"/>
                        <a:t>C</a:t>
                      </a:r>
                    </a:p>
                  </a:txBody>
                  <a:tcPr/>
                </a:tc>
                <a:tc>
                  <a:txBody>
                    <a:bodyPr/>
                    <a:lstStyle/>
                    <a:p>
                      <a:pPr algn="ctr"/>
                      <a:r>
                        <a:rPr lang="en-US" dirty="0"/>
                        <a:t>180</a:t>
                      </a:r>
                    </a:p>
                  </a:txBody>
                  <a:tcPr/>
                </a:tc>
                <a:tc>
                  <a:txBody>
                    <a:bodyPr/>
                    <a:lstStyle/>
                    <a:p>
                      <a:pPr algn="ctr"/>
                      <a:r>
                        <a:rPr lang="en-US" dirty="0"/>
                        <a:t>178</a:t>
                      </a:r>
                    </a:p>
                  </a:txBody>
                  <a:tcPr/>
                </a:tc>
                <a:tc>
                  <a:txBody>
                    <a:bodyPr/>
                    <a:lstStyle/>
                    <a:p>
                      <a:pPr algn="ctr"/>
                      <a:r>
                        <a:rPr lang="en-US" dirty="0"/>
                        <a:t>-2</a:t>
                      </a:r>
                    </a:p>
                  </a:txBody>
                  <a:tcPr/>
                </a:tc>
                <a:extLst>
                  <a:ext uri="{0D108BD9-81ED-4DB2-BD59-A6C34878D82A}">
                    <a16:rowId xmlns:a16="http://schemas.microsoft.com/office/drawing/2014/main" val="140437922"/>
                  </a:ext>
                </a:extLst>
              </a:tr>
              <a:tr h="901470">
                <a:tc>
                  <a:txBody>
                    <a:bodyPr/>
                    <a:lstStyle/>
                    <a:p>
                      <a:pPr algn="ctr"/>
                      <a:r>
                        <a:rPr lang="en-US" dirty="0"/>
                        <a:t>D</a:t>
                      </a:r>
                    </a:p>
                  </a:txBody>
                  <a:tcPr/>
                </a:tc>
                <a:tc>
                  <a:txBody>
                    <a:bodyPr/>
                    <a:lstStyle/>
                    <a:p>
                      <a:pPr algn="ctr"/>
                      <a:r>
                        <a:rPr lang="en-US" dirty="0"/>
                        <a:t>190</a:t>
                      </a:r>
                    </a:p>
                  </a:txBody>
                  <a:tcPr/>
                </a:tc>
                <a:tc>
                  <a:txBody>
                    <a:bodyPr/>
                    <a:lstStyle/>
                    <a:p>
                      <a:pPr algn="ctr"/>
                      <a:r>
                        <a:rPr lang="en-US" dirty="0"/>
                        <a:t>192</a:t>
                      </a:r>
                    </a:p>
                  </a:txBody>
                  <a:tcPr/>
                </a:tc>
                <a:tc>
                  <a:txBody>
                    <a:bodyPr/>
                    <a:lstStyle/>
                    <a:p>
                      <a:pPr algn="ctr"/>
                      <a:r>
                        <a:rPr lang="en-US" dirty="0"/>
                        <a:t>+2</a:t>
                      </a:r>
                    </a:p>
                  </a:txBody>
                  <a:tcPr/>
                </a:tc>
                <a:extLst>
                  <a:ext uri="{0D108BD9-81ED-4DB2-BD59-A6C34878D82A}">
                    <a16:rowId xmlns:a16="http://schemas.microsoft.com/office/drawing/2014/main" val="82157575"/>
                  </a:ext>
                </a:extLst>
              </a:tr>
              <a:tr h="901470">
                <a:tc>
                  <a:txBody>
                    <a:bodyPr/>
                    <a:lstStyle/>
                    <a:p>
                      <a:pPr algn="ctr"/>
                      <a:r>
                        <a:rPr lang="en-US" dirty="0"/>
                        <a:t>E</a:t>
                      </a:r>
                    </a:p>
                  </a:txBody>
                  <a:tcPr/>
                </a:tc>
                <a:tc>
                  <a:txBody>
                    <a:bodyPr/>
                    <a:lstStyle/>
                    <a:p>
                      <a:pPr algn="ctr"/>
                      <a:r>
                        <a:rPr lang="en-US" dirty="0"/>
                        <a:t>156</a:t>
                      </a:r>
                    </a:p>
                  </a:txBody>
                  <a:tcPr/>
                </a:tc>
                <a:tc>
                  <a:txBody>
                    <a:bodyPr/>
                    <a:lstStyle/>
                    <a:p>
                      <a:pPr algn="ctr"/>
                      <a:r>
                        <a:rPr lang="en-US" dirty="0"/>
                        <a:t>156</a:t>
                      </a:r>
                    </a:p>
                  </a:txBody>
                  <a:tcPr/>
                </a:tc>
                <a:tc>
                  <a:txBody>
                    <a:bodyPr/>
                    <a:lstStyle/>
                    <a:p>
                      <a:pPr algn="ctr"/>
                      <a:r>
                        <a:rPr lang="en-US" dirty="0"/>
                        <a:t>0</a:t>
                      </a:r>
                    </a:p>
                  </a:txBody>
                  <a:tcPr/>
                </a:tc>
                <a:extLst>
                  <a:ext uri="{0D108BD9-81ED-4DB2-BD59-A6C34878D82A}">
                    <a16:rowId xmlns:a16="http://schemas.microsoft.com/office/drawing/2014/main" val="994519342"/>
                  </a:ext>
                </a:extLst>
              </a:tr>
            </a:tbl>
          </a:graphicData>
        </a:graphic>
      </p:graphicFrame>
    </p:spTree>
    <p:extLst>
      <p:ext uri="{BB962C8B-B14F-4D97-AF65-F5344CB8AC3E}">
        <p14:creationId xmlns:p14="http://schemas.microsoft.com/office/powerpoint/2010/main" val="584956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8A790-F559-814D-B300-E5900E799BCF}"/>
              </a:ext>
            </a:extLst>
          </p:cNvPr>
          <p:cNvSpPr>
            <a:spLocks noGrp="1"/>
          </p:cNvSpPr>
          <p:nvPr>
            <p:ph type="title"/>
          </p:nvPr>
        </p:nvSpPr>
        <p:spPr/>
        <p:txBody>
          <a:bodyPr/>
          <a:lstStyle/>
          <a:p>
            <a:r>
              <a:rPr lang="en-US" dirty="0"/>
              <a:t>A paired-sample test</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EACAE0D-7B19-0D4E-9D98-06B2D3C13BF7}"/>
                  </a:ext>
                </a:extLst>
              </p:cNvPr>
              <p:cNvSpPr>
                <a:spLocks noGrp="1"/>
              </p:cNvSpPr>
              <p:nvPr>
                <p:ph type="body" idx="1"/>
              </p:nvPr>
            </p:nvSpPr>
            <p:spPr>
              <a:xfrm>
                <a:off x="698499" y="2028472"/>
                <a:ext cx="4884154" cy="4834820"/>
              </a:xfrm>
            </p:spPr>
            <p:txBody>
              <a:bodyPr/>
              <a:lstStyle/>
              <a:p>
                <a:pPr marL="82550" indent="0">
                  <a:buNone/>
                </a:pPr>
                <a:endParaRPr lang="en-US" dirty="0"/>
              </a:p>
              <a:p>
                <a:pPr marL="82550" indent="0">
                  <a:buNone/>
                </a:pPr>
                <a:r>
                  <a:rPr lang="en-US" dirty="0"/>
                  <a:t>How likely are we to observe a sample mean of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𝑋</m:t>
                        </m:r>
                      </m:e>
                    </m:acc>
                    <m:r>
                      <a:rPr lang="en-US" b="0" i="1" smtClean="0">
                        <a:latin typeface="Cambria Math" panose="02040503050406030204" pitchFamily="18" charset="0"/>
                      </a:rPr>
                      <m:t>=−3.4</m:t>
                    </m:r>
                  </m:oMath>
                </a14:m>
                <a:r>
                  <a:rPr lang="en-US" dirty="0"/>
                  <a:t> (or one more extreme) due to chance alone, assuming that the drug has no real effect?</a:t>
                </a:r>
              </a:p>
              <a:p>
                <a:pPr marL="82550" indent="0">
                  <a:buNone/>
                </a:pPr>
                <a:endParaRPr lang="en-US" dirty="0"/>
              </a:p>
              <a:p>
                <a:pPr marL="82550" indent="0">
                  <a:buNone/>
                </a:pPr>
                <a:r>
                  <a:rPr lang="en-US" dirty="0"/>
                  <a:t>To evaluate this, we formulate it as a null hypothesis, and then calculate the probability of the data that we've got.</a:t>
                </a:r>
              </a:p>
            </p:txBody>
          </p:sp>
        </mc:Choice>
        <mc:Fallback xmlns="">
          <p:sp>
            <p:nvSpPr>
              <p:cNvPr id="3" name="Text Placeholder 2">
                <a:extLst>
                  <a:ext uri="{FF2B5EF4-FFF2-40B4-BE49-F238E27FC236}">
                    <a16:creationId xmlns:a16="http://schemas.microsoft.com/office/drawing/2014/main" id="{FEACAE0D-7B19-0D4E-9D98-06B2D3C13BF7}"/>
                  </a:ext>
                </a:extLst>
              </p:cNvPr>
              <p:cNvSpPr>
                <a:spLocks noGrp="1" noRot="1" noChangeAspect="1" noMove="1" noResize="1" noEditPoints="1" noAdjustHandles="1" noChangeArrowheads="1" noChangeShapeType="1" noTextEdit="1"/>
              </p:cNvSpPr>
              <p:nvPr>
                <p:ph type="body" idx="1"/>
              </p:nvPr>
            </p:nvSpPr>
            <p:spPr>
              <a:xfrm>
                <a:off x="698499" y="2028472"/>
                <a:ext cx="4884154" cy="4834820"/>
              </a:xfrm>
              <a:blipFill>
                <a:blip r:embed="rId2"/>
                <a:stretch>
                  <a:fillRect r="-2591"/>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id="{2ED92C7E-D4C0-FF45-9F87-6413445A5D4F}"/>
              </a:ext>
            </a:extLst>
          </p:cNvPr>
          <p:cNvGraphicFramePr>
            <a:graphicFrameLocks noGrp="1"/>
          </p:cNvGraphicFramePr>
          <p:nvPr/>
        </p:nvGraphicFramePr>
        <p:xfrm>
          <a:off x="5727032" y="1454474"/>
          <a:ext cx="3933804" cy="5408820"/>
        </p:xfrm>
        <a:graphic>
          <a:graphicData uri="http://schemas.openxmlformats.org/drawingml/2006/table">
            <a:tbl>
              <a:tblPr firstRow="1" bandRow="1">
                <a:tableStyleId>{69C7853C-536D-4A76-A0AE-DD22124D55A5}</a:tableStyleId>
              </a:tblPr>
              <a:tblGrid>
                <a:gridCol w="983451">
                  <a:extLst>
                    <a:ext uri="{9D8B030D-6E8A-4147-A177-3AD203B41FA5}">
                      <a16:colId xmlns:a16="http://schemas.microsoft.com/office/drawing/2014/main" val="3229380565"/>
                    </a:ext>
                  </a:extLst>
                </a:gridCol>
                <a:gridCol w="983451">
                  <a:extLst>
                    <a:ext uri="{9D8B030D-6E8A-4147-A177-3AD203B41FA5}">
                      <a16:colId xmlns:a16="http://schemas.microsoft.com/office/drawing/2014/main" val="3038143902"/>
                    </a:ext>
                  </a:extLst>
                </a:gridCol>
                <a:gridCol w="983451">
                  <a:extLst>
                    <a:ext uri="{9D8B030D-6E8A-4147-A177-3AD203B41FA5}">
                      <a16:colId xmlns:a16="http://schemas.microsoft.com/office/drawing/2014/main" val="1413646075"/>
                    </a:ext>
                  </a:extLst>
                </a:gridCol>
                <a:gridCol w="983451">
                  <a:extLst>
                    <a:ext uri="{9D8B030D-6E8A-4147-A177-3AD203B41FA5}">
                      <a16:colId xmlns:a16="http://schemas.microsoft.com/office/drawing/2014/main" val="3633303422"/>
                    </a:ext>
                  </a:extLst>
                </a:gridCol>
              </a:tblGrid>
              <a:tr h="901470">
                <a:tc>
                  <a:txBody>
                    <a:bodyPr/>
                    <a:lstStyle/>
                    <a:p>
                      <a:pPr algn="ctr"/>
                      <a:r>
                        <a:rPr lang="en-US" dirty="0"/>
                        <a:t>Patient</a:t>
                      </a:r>
                    </a:p>
                  </a:txBody>
                  <a:tcPr/>
                </a:tc>
                <a:tc>
                  <a:txBody>
                    <a:bodyPr/>
                    <a:lstStyle/>
                    <a:p>
                      <a:pPr algn="ctr"/>
                      <a:r>
                        <a:rPr lang="en-US" dirty="0"/>
                        <a:t>BP0</a:t>
                      </a:r>
                    </a:p>
                  </a:txBody>
                  <a:tcPr/>
                </a:tc>
                <a:tc>
                  <a:txBody>
                    <a:bodyPr/>
                    <a:lstStyle/>
                    <a:p>
                      <a:pPr algn="ctr"/>
                      <a:r>
                        <a:rPr lang="en-US" dirty="0"/>
                        <a:t>BP1</a:t>
                      </a:r>
                    </a:p>
                  </a:txBody>
                  <a:tcPr/>
                </a:tc>
                <a:tc>
                  <a:txBody>
                    <a:bodyPr/>
                    <a:lstStyle/>
                    <a:p>
                      <a:pPr algn="ctr"/>
                      <a:r>
                        <a:rPr lang="en-US" dirty="0"/>
                        <a:t>BP</a:t>
                      </a:r>
                    </a:p>
                    <a:p>
                      <a:pPr algn="ctr"/>
                      <a:r>
                        <a:rPr lang="en-US" dirty="0"/>
                        <a:t>Change</a:t>
                      </a:r>
                    </a:p>
                  </a:txBody>
                  <a:tcPr/>
                </a:tc>
                <a:extLst>
                  <a:ext uri="{0D108BD9-81ED-4DB2-BD59-A6C34878D82A}">
                    <a16:rowId xmlns:a16="http://schemas.microsoft.com/office/drawing/2014/main" val="235497422"/>
                  </a:ext>
                </a:extLst>
              </a:tr>
              <a:tr h="901470">
                <a:tc>
                  <a:txBody>
                    <a:bodyPr/>
                    <a:lstStyle/>
                    <a:p>
                      <a:pPr algn="ctr"/>
                      <a:r>
                        <a:rPr lang="en-US" dirty="0"/>
                        <a:t>A</a:t>
                      </a:r>
                    </a:p>
                  </a:txBody>
                  <a:tcPr/>
                </a:tc>
                <a:tc>
                  <a:txBody>
                    <a:bodyPr/>
                    <a:lstStyle/>
                    <a:p>
                      <a:pPr algn="ctr"/>
                      <a:r>
                        <a:rPr lang="en-US" dirty="0"/>
                        <a:t>205</a:t>
                      </a:r>
                    </a:p>
                  </a:txBody>
                  <a:tcPr/>
                </a:tc>
                <a:tc>
                  <a:txBody>
                    <a:bodyPr/>
                    <a:lstStyle/>
                    <a:p>
                      <a:pPr algn="ctr"/>
                      <a:r>
                        <a:rPr lang="en-US" dirty="0"/>
                        <a:t>190</a:t>
                      </a:r>
                    </a:p>
                  </a:txBody>
                  <a:tcPr/>
                </a:tc>
                <a:tc>
                  <a:txBody>
                    <a:bodyPr/>
                    <a:lstStyle/>
                    <a:p>
                      <a:pPr algn="ctr"/>
                      <a:r>
                        <a:rPr lang="en-US" dirty="0"/>
                        <a:t>-15</a:t>
                      </a:r>
                    </a:p>
                  </a:txBody>
                  <a:tcPr/>
                </a:tc>
                <a:extLst>
                  <a:ext uri="{0D108BD9-81ED-4DB2-BD59-A6C34878D82A}">
                    <a16:rowId xmlns:a16="http://schemas.microsoft.com/office/drawing/2014/main" val="960923851"/>
                  </a:ext>
                </a:extLst>
              </a:tr>
              <a:tr h="901470">
                <a:tc>
                  <a:txBody>
                    <a:bodyPr/>
                    <a:lstStyle/>
                    <a:p>
                      <a:pPr algn="ctr"/>
                      <a:r>
                        <a:rPr lang="en-US" dirty="0"/>
                        <a:t>B</a:t>
                      </a:r>
                    </a:p>
                  </a:txBody>
                  <a:tcPr/>
                </a:tc>
                <a:tc>
                  <a:txBody>
                    <a:bodyPr/>
                    <a:lstStyle/>
                    <a:p>
                      <a:pPr algn="ctr"/>
                      <a:r>
                        <a:rPr lang="en-US" dirty="0"/>
                        <a:t>164</a:t>
                      </a:r>
                    </a:p>
                  </a:txBody>
                  <a:tcPr/>
                </a:tc>
                <a:tc>
                  <a:txBody>
                    <a:bodyPr/>
                    <a:lstStyle/>
                    <a:p>
                      <a:pPr algn="ctr"/>
                      <a:r>
                        <a:rPr lang="en-US" dirty="0"/>
                        <a:t>162</a:t>
                      </a:r>
                    </a:p>
                  </a:txBody>
                  <a:tcPr/>
                </a:tc>
                <a:tc>
                  <a:txBody>
                    <a:bodyPr/>
                    <a:lstStyle/>
                    <a:p>
                      <a:pPr algn="ctr"/>
                      <a:r>
                        <a:rPr lang="en-US" dirty="0"/>
                        <a:t>-2</a:t>
                      </a:r>
                    </a:p>
                  </a:txBody>
                  <a:tcPr/>
                </a:tc>
                <a:extLst>
                  <a:ext uri="{0D108BD9-81ED-4DB2-BD59-A6C34878D82A}">
                    <a16:rowId xmlns:a16="http://schemas.microsoft.com/office/drawing/2014/main" val="3351130111"/>
                  </a:ext>
                </a:extLst>
              </a:tr>
              <a:tr h="901470">
                <a:tc>
                  <a:txBody>
                    <a:bodyPr/>
                    <a:lstStyle/>
                    <a:p>
                      <a:pPr algn="ctr"/>
                      <a:r>
                        <a:rPr lang="en-US" dirty="0"/>
                        <a:t>C</a:t>
                      </a:r>
                    </a:p>
                  </a:txBody>
                  <a:tcPr/>
                </a:tc>
                <a:tc>
                  <a:txBody>
                    <a:bodyPr/>
                    <a:lstStyle/>
                    <a:p>
                      <a:pPr algn="ctr"/>
                      <a:r>
                        <a:rPr lang="en-US" dirty="0"/>
                        <a:t>180</a:t>
                      </a:r>
                    </a:p>
                  </a:txBody>
                  <a:tcPr/>
                </a:tc>
                <a:tc>
                  <a:txBody>
                    <a:bodyPr/>
                    <a:lstStyle/>
                    <a:p>
                      <a:pPr algn="ctr"/>
                      <a:r>
                        <a:rPr lang="en-US" dirty="0"/>
                        <a:t>178</a:t>
                      </a:r>
                    </a:p>
                  </a:txBody>
                  <a:tcPr/>
                </a:tc>
                <a:tc>
                  <a:txBody>
                    <a:bodyPr/>
                    <a:lstStyle/>
                    <a:p>
                      <a:pPr algn="ctr"/>
                      <a:r>
                        <a:rPr lang="en-US" dirty="0"/>
                        <a:t>-2</a:t>
                      </a:r>
                    </a:p>
                  </a:txBody>
                  <a:tcPr/>
                </a:tc>
                <a:extLst>
                  <a:ext uri="{0D108BD9-81ED-4DB2-BD59-A6C34878D82A}">
                    <a16:rowId xmlns:a16="http://schemas.microsoft.com/office/drawing/2014/main" val="140437922"/>
                  </a:ext>
                </a:extLst>
              </a:tr>
              <a:tr h="901470">
                <a:tc>
                  <a:txBody>
                    <a:bodyPr/>
                    <a:lstStyle/>
                    <a:p>
                      <a:pPr algn="ctr"/>
                      <a:r>
                        <a:rPr lang="en-US" dirty="0"/>
                        <a:t>D</a:t>
                      </a:r>
                    </a:p>
                  </a:txBody>
                  <a:tcPr/>
                </a:tc>
                <a:tc>
                  <a:txBody>
                    <a:bodyPr/>
                    <a:lstStyle/>
                    <a:p>
                      <a:pPr algn="ctr"/>
                      <a:r>
                        <a:rPr lang="en-US" dirty="0"/>
                        <a:t>190</a:t>
                      </a:r>
                    </a:p>
                  </a:txBody>
                  <a:tcPr/>
                </a:tc>
                <a:tc>
                  <a:txBody>
                    <a:bodyPr/>
                    <a:lstStyle/>
                    <a:p>
                      <a:pPr algn="ctr"/>
                      <a:r>
                        <a:rPr lang="en-US" dirty="0"/>
                        <a:t>192</a:t>
                      </a:r>
                    </a:p>
                  </a:txBody>
                  <a:tcPr/>
                </a:tc>
                <a:tc>
                  <a:txBody>
                    <a:bodyPr/>
                    <a:lstStyle/>
                    <a:p>
                      <a:pPr algn="ctr"/>
                      <a:r>
                        <a:rPr lang="en-US" dirty="0"/>
                        <a:t>+2</a:t>
                      </a:r>
                    </a:p>
                  </a:txBody>
                  <a:tcPr/>
                </a:tc>
                <a:extLst>
                  <a:ext uri="{0D108BD9-81ED-4DB2-BD59-A6C34878D82A}">
                    <a16:rowId xmlns:a16="http://schemas.microsoft.com/office/drawing/2014/main" val="82157575"/>
                  </a:ext>
                </a:extLst>
              </a:tr>
              <a:tr h="901470">
                <a:tc>
                  <a:txBody>
                    <a:bodyPr/>
                    <a:lstStyle/>
                    <a:p>
                      <a:pPr algn="ctr"/>
                      <a:r>
                        <a:rPr lang="en-US" dirty="0"/>
                        <a:t>E</a:t>
                      </a:r>
                    </a:p>
                  </a:txBody>
                  <a:tcPr/>
                </a:tc>
                <a:tc>
                  <a:txBody>
                    <a:bodyPr/>
                    <a:lstStyle/>
                    <a:p>
                      <a:pPr algn="ctr"/>
                      <a:r>
                        <a:rPr lang="en-US" dirty="0"/>
                        <a:t>156</a:t>
                      </a:r>
                    </a:p>
                  </a:txBody>
                  <a:tcPr/>
                </a:tc>
                <a:tc>
                  <a:txBody>
                    <a:bodyPr/>
                    <a:lstStyle/>
                    <a:p>
                      <a:pPr algn="ctr"/>
                      <a:r>
                        <a:rPr lang="en-US" dirty="0"/>
                        <a:t>156</a:t>
                      </a:r>
                    </a:p>
                  </a:txBody>
                  <a:tcPr/>
                </a:tc>
                <a:tc>
                  <a:txBody>
                    <a:bodyPr/>
                    <a:lstStyle/>
                    <a:p>
                      <a:pPr algn="ctr"/>
                      <a:r>
                        <a:rPr lang="en-US" dirty="0"/>
                        <a:t>0</a:t>
                      </a:r>
                    </a:p>
                  </a:txBody>
                  <a:tcPr/>
                </a:tc>
                <a:extLst>
                  <a:ext uri="{0D108BD9-81ED-4DB2-BD59-A6C34878D82A}">
                    <a16:rowId xmlns:a16="http://schemas.microsoft.com/office/drawing/2014/main" val="994519342"/>
                  </a:ext>
                </a:extLst>
              </a:tr>
            </a:tbl>
          </a:graphicData>
        </a:graphic>
      </p:graphicFrame>
    </p:spTree>
    <p:extLst>
      <p:ext uri="{BB962C8B-B14F-4D97-AF65-F5344CB8AC3E}">
        <p14:creationId xmlns:p14="http://schemas.microsoft.com/office/powerpoint/2010/main" val="1684245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Key definitions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lvl="1"/>
                <a:r>
                  <a:rPr dirty="0"/>
                  <a:t>Null hypothesis</a:t>
                </a:r>
              </a:p>
              <a:p>
                <a:pPr lvl="2"/>
                <a:r>
                  <a:rPr dirty="0"/>
                  <a:t>The conditions under which an analyst proposes chance alone might generate (or have generated) a group of observations</a:t>
                </a:r>
              </a:p>
              <a:p>
                <a:pPr lvl="1"/>
                <a:r>
                  <a:rPr dirty="0"/>
                  <a:t>Alternative hypothesis</a:t>
                </a:r>
              </a:p>
              <a:p>
                <a:pPr lvl="2"/>
                <a:r>
                  <a:rPr dirty="0"/>
                  <a:t>Usually all conditions other than those specified by the null hypothesis</a:t>
                </a:r>
              </a:p>
              <a:p>
                <a:pPr lvl="1"/>
                <a:r>
                  <a:rPr dirty="0"/>
                  <a:t>Statistical test</a:t>
                </a:r>
              </a:p>
              <a:p>
                <a:pPr lvl="2"/>
                <a:r>
                  <a:rPr dirty="0"/>
                  <a:t>A tool used to help make a decision about a null hypothesis</a:t>
                </a:r>
              </a:p>
              <a:p>
                <a:pPr lvl="2"/>
                <a14:m>
                  <m:oMath xmlns:m="http://schemas.openxmlformats.org/officeDocument/2006/math">
                    <m:r>
                      <a:rPr>
                        <a:latin typeface="Cambria Math" panose="02040503050406030204" pitchFamily="18" charset="0"/>
                      </a:rPr>
                      <m:t>𝑡</m:t>
                    </m:r>
                  </m:oMath>
                </a14:m>
                <a:r>
                  <a:rPr dirty="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oMath>
                </a14:m>
                <a:r>
                  <a:rPr dirty="0"/>
                  <a:t>, </a:t>
                </a:r>
                <a14:m>
                  <m:oMath xmlns:m="http://schemas.openxmlformats.org/officeDocument/2006/math">
                    <m:r>
                      <a:rPr>
                        <a:latin typeface="Cambria Math" panose="02040503050406030204" pitchFamily="18" charset="0"/>
                      </a:rPr>
                      <m:t>𝐹</m:t>
                    </m:r>
                  </m:oMath>
                </a14:m>
                <a:r>
                  <a:rPr dirty="0"/>
                  <a:t>, likelihood ratio, Wald</a:t>
                </a:r>
                <a:endParaRPr lang="en-US" dirty="0"/>
              </a:p>
              <a:p>
                <a:pPr lvl="1"/>
                <a:r>
                  <a:rPr lang="en-US" dirty="0"/>
                  <a:t>Probability</a:t>
                </a:r>
              </a:p>
              <a:p>
                <a:pPr lvl="2"/>
                <a:r>
                  <a:rPr lang="en-US" dirty="0"/>
                  <a:t>A numerical parameter signifying the degree of belief in a given proposition under some body of knowledge</a:t>
                </a:r>
              </a:p>
              <a:p>
                <a:pPr lvl="1"/>
                <a:r>
                  <a:rPr lang="en-US" dirty="0"/>
                  <a:t>P value</a:t>
                </a:r>
              </a:p>
              <a:p>
                <a:pPr lvl="2"/>
                <a:r>
                  <a:rPr lang="en-US" dirty="0"/>
                  <a:t>The probability of that chance alone may have generated a group of observations under conditions described by a null hypothesis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289"/>
                </a:stretch>
              </a:blipFill>
            </p:spPr>
            <p:txBody>
              <a:bodyPr/>
              <a:lstStyle/>
              <a:p>
                <a:r>
                  <a:rPr lang="en-US">
                    <a:noFill/>
                  </a:rPr>
                  <a:t> </a:t>
                </a:r>
              </a:p>
            </p:txBody>
          </p:sp>
        </mc:Fallback>
      </mc:AlternateContent>
    </p:spTree>
    <p:extLst>
      <p:ext uri="{BB962C8B-B14F-4D97-AF65-F5344CB8AC3E}">
        <p14:creationId xmlns:p14="http://schemas.microsoft.com/office/powerpoint/2010/main" val="1636732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8A790-F559-814D-B300-E5900E799BCF}"/>
              </a:ext>
            </a:extLst>
          </p:cNvPr>
          <p:cNvSpPr>
            <a:spLocks noGrp="1"/>
          </p:cNvSpPr>
          <p:nvPr>
            <p:ph type="title"/>
          </p:nvPr>
        </p:nvSpPr>
        <p:spPr/>
        <p:txBody>
          <a:bodyPr/>
          <a:lstStyle/>
          <a:p>
            <a:r>
              <a:rPr lang="en-US" dirty="0"/>
              <a:t>A paired-sample test</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EACAE0D-7B19-0D4E-9D98-06B2D3C13BF7}"/>
                  </a:ext>
                </a:extLst>
              </p:cNvPr>
              <p:cNvSpPr>
                <a:spLocks noGrp="1"/>
              </p:cNvSpPr>
              <p:nvPr>
                <p:ph type="body" idx="1"/>
              </p:nvPr>
            </p:nvSpPr>
            <p:spPr>
              <a:xfrm>
                <a:off x="698499" y="2028472"/>
                <a:ext cx="4884154" cy="4834820"/>
              </a:xfrm>
            </p:spPr>
            <p:txBody>
              <a:bodyPr/>
              <a:lstStyle/>
              <a:p>
                <a:pPr marL="82550" indent="0">
                  <a:buNone/>
                </a:pPr>
                <a:endParaRPr lang="en-US" dirty="0"/>
              </a:p>
              <a:p>
                <a:pPr marL="82550" indent="0">
                  <a:buNone/>
                </a:pPr>
                <a:r>
                  <a:rPr lang="en-US" dirty="0"/>
                  <a:t>How likely are we to observe a sample mean of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𝑋</m:t>
                        </m:r>
                      </m:e>
                    </m:acc>
                    <m:r>
                      <a:rPr lang="en-US" b="0" i="1" smtClean="0">
                        <a:latin typeface="Cambria Math" panose="02040503050406030204" pitchFamily="18" charset="0"/>
                      </a:rPr>
                      <m:t>=−3.4</m:t>
                    </m:r>
                  </m:oMath>
                </a14:m>
                <a:r>
                  <a:rPr lang="en-US" dirty="0"/>
                  <a:t> (or one more extreme) due to chance alone, assuming that the drug has no real effect?</a:t>
                </a:r>
              </a:p>
              <a:p>
                <a:pPr marL="82550" indent="0">
                  <a:buNone/>
                </a:pPr>
                <a:endParaRPr lang="en-US" dirty="0"/>
              </a:p>
              <a:p>
                <a:pPr marL="82550" indent="0">
                  <a:buNone/>
                </a:pPr>
                <a:r>
                  <a:rPr lang="en-US" dirty="0"/>
                  <a:t>To evaluate this, we formulate it as a null hypothesis, and then calculate the probability of the data that we've got.</a:t>
                </a:r>
              </a:p>
            </p:txBody>
          </p:sp>
        </mc:Choice>
        <mc:Fallback xmlns="">
          <p:sp>
            <p:nvSpPr>
              <p:cNvPr id="3" name="Text Placeholder 2">
                <a:extLst>
                  <a:ext uri="{FF2B5EF4-FFF2-40B4-BE49-F238E27FC236}">
                    <a16:creationId xmlns:a16="http://schemas.microsoft.com/office/drawing/2014/main" id="{FEACAE0D-7B19-0D4E-9D98-06B2D3C13BF7}"/>
                  </a:ext>
                </a:extLst>
              </p:cNvPr>
              <p:cNvSpPr>
                <a:spLocks noGrp="1" noRot="1" noChangeAspect="1" noMove="1" noResize="1" noEditPoints="1" noAdjustHandles="1" noChangeArrowheads="1" noChangeShapeType="1" noTextEdit="1"/>
              </p:cNvSpPr>
              <p:nvPr>
                <p:ph type="body" idx="1"/>
              </p:nvPr>
            </p:nvSpPr>
            <p:spPr>
              <a:xfrm>
                <a:off x="698499" y="2028472"/>
                <a:ext cx="4884154" cy="4834820"/>
              </a:xfrm>
              <a:blipFill>
                <a:blip r:embed="rId2"/>
                <a:stretch>
                  <a:fillRect r="-2591"/>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id="{2ED92C7E-D4C0-FF45-9F87-6413445A5D4F}"/>
              </a:ext>
            </a:extLst>
          </p:cNvPr>
          <p:cNvGraphicFramePr>
            <a:graphicFrameLocks noGrp="1"/>
          </p:cNvGraphicFramePr>
          <p:nvPr/>
        </p:nvGraphicFramePr>
        <p:xfrm>
          <a:off x="5727032" y="1454474"/>
          <a:ext cx="3933804" cy="5408820"/>
        </p:xfrm>
        <a:graphic>
          <a:graphicData uri="http://schemas.openxmlformats.org/drawingml/2006/table">
            <a:tbl>
              <a:tblPr firstRow="1" bandRow="1">
                <a:tableStyleId>{69C7853C-536D-4A76-A0AE-DD22124D55A5}</a:tableStyleId>
              </a:tblPr>
              <a:tblGrid>
                <a:gridCol w="983451">
                  <a:extLst>
                    <a:ext uri="{9D8B030D-6E8A-4147-A177-3AD203B41FA5}">
                      <a16:colId xmlns:a16="http://schemas.microsoft.com/office/drawing/2014/main" val="3229380565"/>
                    </a:ext>
                  </a:extLst>
                </a:gridCol>
                <a:gridCol w="983451">
                  <a:extLst>
                    <a:ext uri="{9D8B030D-6E8A-4147-A177-3AD203B41FA5}">
                      <a16:colId xmlns:a16="http://schemas.microsoft.com/office/drawing/2014/main" val="3038143902"/>
                    </a:ext>
                  </a:extLst>
                </a:gridCol>
                <a:gridCol w="983451">
                  <a:extLst>
                    <a:ext uri="{9D8B030D-6E8A-4147-A177-3AD203B41FA5}">
                      <a16:colId xmlns:a16="http://schemas.microsoft.com/office/drawing/2014/main" val="1413646075"/>
                    </a:ext>
                  </a:extLst>
                </a:gridCol>
                <a:gridCol w="983451">
                  <a:extLst>
                    <a:ext uri="{9D8B030D-6E8A-4147-A177-3AD203B41FA5}">
                      <a16:colId xmlns:a16="http://schemas.microsoft.com/office/drawing/2014/main" val="3633303422"/>
                    </a:ext>
                  </a:extLst>
                </a:gridCol>
              </a:tblGrid>
              <a:tr h="901470">
                <a:tc>
                  <a:txBody>
                    <a:bodyPr/>
                    <a:lstStyle/>
                    <a:p>
                      <a:pPr algn="ctr"/>
                      <a:r>
                        <a:rPr lang="en-US" dirty="0"/>
                        <a:t>Patient</a:t>
                      </a:r>
                    </a:p>
                  </a:txBody>
                  <a:tcPr/>
                </a:tc>
                <a:tc>
                  <a:txBody>
                    <a:bodyPr/>
                    <a:lstStyle/>
                    <a:p>
                      <a:pPr algn="ctr"/>
                      <a:r>
                        <a:rPr lang="en-US" dirty="0"/>
                        <a:t>BP0</a:t>
                      </a:r>
                    </a:p>
                  </a:txBody>
                  <a:tcPr/>
                </a:tc>
                <a:tc>
                  <a:txBody>
                    <a:bodyPr/>
                    <a:lstStyle/>
                    <a:p>
                      <a:pPr algn="ctr"/>
                      <a:r>
                        <a:rPr lang="en-US" dirty="0"/>
                        <a:t>BP1</a:t>
                      </a:r>
                    </a:p>
                  </a:txBody>
                  <a:tcPr/>
                </a:tc>
                <a:tc>
                  <a:txBody>
                    <a:bodyPr/>
                    <a:lstStyle/>
                    <a:p>
                      <a:pPr algn="ctr"/>
                      <a:r>
                        <a:rPr lang="en-US" dirty="0"/>
                        <a:t>BP</a:t>
                      </a:r>
                    </a:p>
                    <a:p>
                      <a:pPr algn="ctr"/>
                      <a:r>
                        <a:rPr lang="en-US" dirty="0"/>
                        <a:t>Change</a:t>
                      </a:r>
                    </a:p>
                  </a:txBody>
                  <a:tcPr/>
                </a:tc>
                <a:extLst>
                  <a:ext uri="{0D108BD9-81ED-4DB2-BD59-A6C34878D82A}">
                    <a16:rowId xmlns:a16="http://schemas.microsoft.com/office/drawing/2014/main" val="235497422"/>
                  </a:ext>
                </a:extLst>
              </a:tr>
              <a:tr h="901470">
                <a:tc>
                  <a:txBody>
                    <a:bodyPr/>
                    <a:lstStyle/>
                    <a:p>
                      <a:pPr algn="ctr"/>
                      <a:r>
                        <a:rPr lang="en-US" dirty="0"/>
                        <a:t>A</a:t>
                      </a:r>
                    </a:p>
                  </a:txBody>
                  <a:tcPr/>
                </a:tc>
                <a:tc>
                  <a:txBody>
                    <a:bodyPr/>
                    <a:lstStyle/>
                    <a:p>
                      <a:pPr algn="ctr"/>
                      <a:r>
                        <a:rPr lang="en-US" dirty="0"/>
                        <a:t>205</a:t>
                      </a:r>
                    </a:p>
                  </a:txBody>
                  <a:tcPr/>
                </a:tc>
                <a:tc>
                  <a:txBody>
                    <a:bodyPr/>
                    <a:lstStyle/>
                    <a:p>
                      <a:pPr algn="ctr"/>
                      <a:r>
                        <a:rPr lang="en-US" dirty="0"/>
                        <a:t>190</a:t>
                      </a:r>
                    </a:p>
                  </a:txBody>
                  <a:tcPr/>
                </a:tc>
                <a:tc>
                  <a:txBody>
                    <a:bodyPr/>
                    <a:lstStyle/>
                    <a:p>
                      <a:pPr algn="ctr"/>
                      <a:r>
                        <a:rPr lang="en-US" dirty="0"/>
                        <a:t>-15</a:t>
                      </a:r>
                    </a:p>
                  </a:txBody>
                  <a:tcPr/>
                </a:tc>
                <a:extLst>
                  <a:ext uri="{0D108BD9-81ED-4DB2-BD59-A6C34878D82A}">
                    <a16:rowId xmlns:a16="http://schemas.microsoft.com/office/drawing/2014/main" val="960923851"/>
                  </a:ext>
                </a:extLst>
              </a:tr>
              <a:tr h="901470">
                <a:tc>
                  <a:txBody>
                    <a:bodyPr/>
                    <a:lstStyle/>
                    <a:p>
                      <a:pPr algn="ctr"/>
                      <a:r>
                        <a:rPr lang="en-US" dirty="0"/>
                        <a:t>B</a:t>
                      </a:r>
                    </a:p>
                  </a:txBody>
                  <a:tcPr/>
                </a:tc>
                <a:tc>
                  <a:txBody>
                    <a:bodyPr/>
                    <a:lstStyle/>
                    <a:p>
                      <a:pPr algn="ctr"/>
                      <a:r>
                        <a:rPr lang="en-US" dirty="0"/>
                        <a:t>164</a:t>
                      </a:r>
                    </a:p>
                  </a:txBody>
                  <a:tcPr/>
                </a:tc>
                <a:tc>
                  <a:txBody>
                    <a:bodyPr/>
                    <a:lstStyle/>
                    <a:p>
                      <a:pPr algn="ctr"/>
                      <a:r>
                        <a:rPr lang="en-US" dirty="0"/>
                        <a:t>162</a:t>
                      </a:r>
                    </a:p>
                  </a:txBody>
                  <a:tcPr/>
                </a:tc>
                <a:tc>
                  <a:txBody>
                    <a:bodyPr/>
                    <a:lstStyle/>
                    <a:p>
                      <a:pPr algn="ctr"/>
                      <a:r>
                        <a:rPr lang="en-US" dirty="0"/>
                        <a:t>-2</a:t>
                      </a:r>
                    </a:p>
                  </a:txBody>
                  <a:tcPr/>
                </a:tc>
                <a:extLst>
                  <a:ext uri="{0D108BD9-81ED-4DB2-BD59-A6C34878D82A}">
                    <a16:rowId xmlns:a16="http://schemas.microsoft.com/office/drawing/2014/main" val="3351130111"/>
                  </a:ext>
                </a:extLst>
              </a:tr>
              <a:tr h="901470">
                <a:tc>
                  <a:txBody>
                    <a:bodyPr/>
                    <a:lstStyle/>
                    <a:p>
                      <a:pPr algn="ctr"/>
                      <a:r>
                        <a:rPr lang="en-US" dirty="0"/>
                        <a:t>C</a:t>
                      </a:r>
                    </a:p>
                  </a:txBody>
                  <a:tcPr/>
                </a:tc>
                <a:tc>
                  <a:txBody>
                    <a:bodyPr/>
                    <a:lstStyle/>
                    <a:p>
                      <a:pPr algn="ctr"/>
                      <a:r>
                        <a:rPr lang="en-US" dirty="0"/>
                        <a:t>180</a:t>
                      </a:r>
                    </a:p>
                  </a:txBody>
                  <a:tcPr/>
                </a:tc>
                <a:tc>
                  <a:txBody>
                    <a:bodyPr/>
                    <a:lstStyle/>
                    <a:p>
                      <a:pPr algn="ctr"/>
                      <a:r>
                        <a:rPr lang="en-US" dirty="0"/>
                        <a:t>178</a:t>
                      </a:r>
                    </a:p>
                  </a:txBody>
                  <a:tcPr/>
                </a:tc>
                <a:tc>
                  <a:txBody>
                    <a:bodyPr/>
                    <a:lstStyle/>
                    <a:p>
                      <a:pPr algn="ctr"/>
                      <a:r>
                        <a:rPr lang="en-US" dirty="0"/>
                        <a:t>-2</a:t>
                      </a:r>
                    </a:p>
                  </a:txBody>
                  <a:tcPr/>
                </a:tc>
                <a:extLst>
                  <a:ext uri="{0D108BD9-81ED-4DB2-BD59-A6C34878D82A}">
                    <a16:rowId xmlns:a16="http://schemas.microsoft.com/office/drawing/2014/main" val="140437922"/>
                  </a:ext>
                </a:extLst>
              </a:tr>
              <a:tr h="901470">
                <a:tc>
                  <a:txBody>
                    <a:bodyPr/>
                    <a:lstStyle/>
                    <a:p>
                      <a:pPr algn="ctr"/>
                      <a:r>
                        <a:rPr lang="en-US" dirty="0"/>
                        <a:t>D</a:t>
                      </a:r>
                    </a:p>
                  </a:txBody>
                  <a:tcPr/>
                </a:tc>
                <a:tc>
                  <a:txBody>
                    <a:bodyPr/>
                    <a:lstStyle/>
                    <a:p>
                      <a:pPr algn="ctr"/>
                      <a:r>
                        <a:rPr lang="en-US" dirty="0"/>
                        <a:t>190</a:t>
                      </a:r>
                    </a:p>
                  </a:txBody>
                  <a:tcPr/>
                </a:tc>
                <a:tc>
                  <a:txBody>
                    <a:bodyPr/>
                    <a:lstStyle/>
                    <a:p>
                      <a:pPr algn="ctr"/>
                      <a:r>
                        <a:rPr lang="en-US" dirty="0"/>
                        <a:t>192</a:t>
                      </a:r>
                    </a:p>
                  </a:txBody>
                  <a:tcPr/>
                </a:tc>
                <a:tc>
                  <a:txBody>
                    <a:bodyPr/>
                    <a:lstStyle/>
                    <a:p>
                      <a:pPr algn="ctr"/>
                      <a:r>
                        <a:rPr lang="en-US" dirty="0"/>
                        <a:t>+2</a:t>
                      </a:r>
                    </a:p>
                  </a:txBody>
                  <a:tcPr/>
                </a:tc>
                <a:extLst>
                  <a:ext uri="{0D108BD9-81ED-4DB2-BD59-A6C34878D82A}">
                    <a16:rowId xmlns:a16="http://schemas.microsoft.com/office/drawing/2014/main" val="82157575"/>
                  </a:ext>
                </a:extLst>
              </a:tr>
              <a:tr h="901470">
                <a:tc>
                  <a:txBody>
                    <a:bodyPr/>
                    <a:lstStyle/>
                    <a:p>
                      <a:pPr algn="ctr"/>
                      <a:r>
                        <a:rPr lang="en-US" dirty="0"/>
                        <a:t>E</a:t>
                      </a:r>
                    </a:p>
                  </a:txBody>
                  <a:tcPr/>
                </a:tc>
                <a:tc>
                  <a:txBody>
                    <a:bodyPr/>
                    <a:lstStyle/>
                    <a:p>
                      <a:pPr algn="ctr"/>
                      <a:r>
                        <a:rPr lang="en-US" dirty="0"/>
                        <a:t>156</a:t>
                      </a:r>
                    </a:p>
                  </a:txBody>
                  <a:tcPr/>
                </a:tc>
                <a:tc>
                  <a:txBody>
                    <a:bodyPr/>
                    <a:lstStyle/>
                    <a:p>
                      <a:pPr algn="ctr"/>
                      <a:r>
                        <a:rPr lang="en-US" dirty="0"/>
                        <a:t>156</a:t>
                      </a:r>
                    </a:p>
                  </a:txBody>
                  <a:tcPr/>
                </a:tc>
                <a:tc>
                  <a:txBody>
                    <a:bodyPr/>
                    <a:lstStyle/>
                    <a:p>
                      <a:pPr algn="ctr"/>
                      <a:r>
                        <a:rPr lang="en-US" dirty="0"/>
                        <a:t>0</a:t>
                      </a:r>
                    </a:p>
                  </a:txBody>
                  <a:tcPr/>
                </a:tc>
                <a:extLst>
                  <a:ext uri="{0D108BD9-81ED-4DB2-BD59-A6C34878D82A}">
                    <a16:rowId xmlns:a16="http://schemas.microsoft.com/office/drawing/2014/main" val="994519342"/>
                  </a:ext>
                </a:extLst>
              </a:tr>
            </a:tbl>
          </a:graphicData>
        </a:graphic>
      </p:graphicFrame>
    </p:spTree>
    <p:extLst>
      <p:ext uri="{BB962C8B-B14F-4D97-AF65-F5344CB8AC3E}">
        <p14:creationId xmlns:p14="http://schemas.microsoft.com/office/powerpoint/2010/main" val="1762496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Do the </a:t>
            </a:r>
            <a:r>
              <a:rPr lang="en-US" dirty="0"/>
              <a:t>BP </a:t>
            </a:r>
            <a:r>
              <a:rPr dirty="0"/>
              <a:t>data look normal?</a:t>
            </a:r>
          </a:p>
        </p:txBody>
      </p:sp>
      <p:pic>
        <p:nvPicPr>
          <p:cNvPr id="3" name="Picture 1" descr="one-two-sample_files/figure-pptx/unnamed-chunk-2-1.png"/>
          <p:cNvPicPr>
            <a:picLocks noGrp="1" noChangeAspect="1"/>
          </p:cNvPicPr>
          <p:nvPr/>
        </p:nvPicPr>
        <p:blipFill>
          <a:blip r:embed="rId2"/>
          <a:stretch>
            <a:fillRect/>
          </a:stretch>
        </p:blipFill>
        <p:spPr bwMode="auto">
          <a:xfrm>
            <a:off x="698500" y="1657163"/>
            <a:ext cx="3657600" cy="2926080"/>
          </a:xfrm>
          <a:prstGeom prst="rect">
            <a:avLst/>
          </a:prstGeom>
          <a:noFill/>
          <a:ln w="9525">
            <a:noFill/>
            <a:headEnd/>
            <a:tailEnd/>
          </a:ln>
        </p:spPr>
      </p:pic>
      <p:pic>
        <p:nvPicPr>
          <p:cNvPr id="4" name="Picture 1" descr="one-two-sample_files/figure-pptx/unnamed-chunk-3-1.png">
            <a:extLst>
              <a:ext uri="{FF2B5EF4-FFF2-40B4-BE49-F238E27FC236}">
                <a16:creationId xmlns:a16="http://schemas.microsoft.com/office/drawing/2014/main" id="{797A5405-C3D4-AA48-BF34-6E913F9A88DD}"/>
              </a:ext>
            </a:extLst>
          </p:cNvPr>
          <p:cNvPicPr>
            <a:picLocks noGrp="1" noChangeAspect="1"/>
          </p:cNvPicPr>
          <p:nvPr/>
        </p:nvPicPr>
        <p:blipFill>
          <a:blip r:embed="rId3"/>
          <a:stretch>
            <a:fillRect/>
          </a:stretch>
        </p:blipFill>
        <p:spPr bwMode="auto">
          <a:xfrm>
            <a:off x="698500" y="4583243"/>
            <a:ext cx="3657600" cy="2926080"/>
          </a:xfrm>
          <a:prstGeom prst="rect">
            <a:avLst/>
          </a:prstGeom>
          <a:noFill/>
          <a:ln w="9525">
            <a:noFill/>
            <a:headEnd/>
            <a:tailEnd/>
          </a:ln>
        </p:spPr>
      </p:pic>
      <p:sp>
        <p:nvSpPr>
          <p:cNvPr id="5" name="TextBox 4">
            <a:extLst>
              <a:ext uri="{FF2B5EF4-FFF2-40B4-BE49-F238E27FC236}">
                <a16:creationId xmlns:a16="http://schemas.microsoft.com/office/drawing/2014/main" id="{820E3FCC-376B-C849-B485-36F6F87754D8}"/>
              </a:ext>
            </a:extLst>
          </p:cNvPr>
          <p:cNvSpPr txBox="1"/>
          <p:nvPr/>
        </p:nvSpPr>
        <p:spPr>
          <a:xfrm>
            <a:off x="4985886" y="1570537"/>
            <a:ext cx="4901065" cy="4832092"/>
          </a:xfrm>
          <a:prstGeom prst="rect">
            <a:avLst/>
          </a:prstGeom>
          <a:noFill/>
        </p:spPr>
        <p:txBody>
          <a:bodyPr wrap="square" rtlCol="0">
            <a:spAutoFit/>
          </a:bodyPr>
          <a:lstStyle/>
          <a:p>
            <a:r>
              <a:rPr lang="en-US" dirty="0"/>
              <a:t>At N=5, it is really difficult to make a judgment about this.</a:t>
            </a:r>
          </a:p>
          <a:p>
            <a:endParaRPr lang="en-US" dirty="0"/>
          </a:p>
          <a:p>
            <a:r>
              <a:rPr lang="en-US" dirty="0"/>
              <a:t>It is clear that subject A is exerting a lot of influence on the sample mean. If this was due to a technical equipment error or similar you might be in danger of being led to a very inaccurate conclusion. </a:t>
            </a:r>
            <a:r>
              <a:rPr lang="en-US" i="1" dirty="0"/>
              <a:t>NB: It is always a good idea to double-check original records for numbers like this. Often a field has been left blank and defaulted to zero.</a:t>
            </a:r>
          </a:p>
          <a:p>
            <a:endParaRPr lang="en-US" dirty="0"/>
          </a:p>
          <a:p>
            <a:r>
              <a:rPr lang="en-US" dirty="0"/>
              <a:t>We will discuss sample size criteria later; but for now, reviewers might take issue with you using a t-test on data with this few samples. (Which is of course just an exercise.)</a:t>
            </a:r>
          </a:p>
          <a:p>
            <a:endParaRPr lang="en-US" dirty="0"/>
          </a:p>
          <a:p>
            <a:r>
              <a:rPr lang="en-US" dirty="0"/>
              <a:t>Often, when the data exhibit a large variance like this the test results will fail to reject the null.</a:t>
            </a:r>
          </a:p>
          <a:p>
            <a:endParaRPr lang="en-US" dirty="0"/>
          </a:p>
          <a:p>
            <a:r>
              <a:rPr lang="en-US" dirty="0"/>
              <a:t>However, if the null is rejected there is a major concern that it is because the </a:t>
            </a:r>
            <a:r>
              <a:rPr lang="en-US" i="1" dirty="0"/>
              <a:t>normality assumptions were not met</a:t>
            </a:r>
            <a:r>
              <a:rPr lang="en-US" dirty="0"/>
              <a:t>, not because the population mean is nonzero. </a:t>
            </a:r>
          </a:p>
          <a:p>
            <a:endParaRPr lang="en-US" dirty="0"/>
          </a:p>
          <a:p>
            <a:r>
              <a:rPr lang="en-US" dirty="0"/>
              <a:t>For now, let's proceed as though normality assumptions are reasonable.</a:t>
            </a:r>
          </a:p>
        </p:txBody>
      </p:sp>
    </p:spTree>
    <p:extLst>
      <p:ext uri="{BB962C8B-B14F-4D97-AF65-F5344CB8AC3E}">
        <p14:creationId xmlns:p14="http://schemas.microsoft.com/office/powerpoint/2010/main" val="858762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CAA07-CC61-8C42-A320-40FBAC63709D}"/>
              </a:ext>
            </a:extLst>
          </p:cNvPr>
          <p:cNvSpPr>
            <a:spLocks noGrp="1"/>
          </p:cNvSpPr>
          <p:nvPr>
            <p:ph type="title"/>
          </p:nvPr>
        </p:nvSpPr>
        <p:spPr/>
        <p:txBody>
          <a:bodyPr/>
          <a:lstStyle/>
          <a:p>
            <a:r>
              <a:rPr lang="en-US" dirty="0"/>
              <a:t>The null hypothesis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20331489-68AE-5241-AE35-68F5566576F1}"/>
                  </a:ext>
                </a:extLst>
              </p:cNvPr>
              <p:cNvSpPr>
                <a:spLocks noGrp="1"/>
              </p:cNvSpPr>
              <p:nvPr>
                <p:ph type="body" idx="1"/>
              </p:nvPr>
            </p:nvSpPr>
            <p:spPr/>
            <p:txBody>
              <a:bodyPr/>
              <a:lstStyle/>
              <a:p>
                <a:r>
                  <a:rPr lang="en-US" dirty="0"/>
                  <a:t>We can make the explicit null hypothesis that because the drug has no effect, the data are sampled from a distribution with mean 0.</a:t>
                </a:r>
              </a:p>
              <a:p>
                <a:endParaRPr lang="en-US" dirty="0"/>
              </a:p>
              <a:p>
                <a:r>
                  <a:rPr lang="en-US" dirty="0"/>
                  <a:t>Specifically,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=0</m:t>
                    </m:r>
                  </m:oMath>
                </a14:m>
                <a:r>
                  <a:rPr lang="en-US" dirty="0"/>
                  <a:t>, vs.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b="0" i="1" smtClean="0">
                            <a:latin typeface="Cambria Math" panose="02040503050406030204" pitchFamily="18" charset="0"/>
                          </a:rPr>
                          <m:t>𝐴</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𝜇</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0</m:t>
                    </m:r>
                  </m:oMath>
                </a14:m>
                <a:r>
                  <a:rPr lang="en-US" dirty="0"/>
                  <a:t>.</a:t>
                </a:r>
              </a:p>
              <a:p>
                <a:endParaRPr lang="en-US" dirty="0"/>
              </a:p>
              <a:p>
                <a:r>
                  <a:rPr lang="en-US" dirty="0"/>
                  <a:t>Then we can calculate a test statistic to evaluate how likely the sample mean we have here would be under the null (</a:t>
                </a:r>
                <a14:m>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=0</m:t>
                    </m:r>
                  </m:oMath>
                </a14:m>
                <a:r>
                  <a:rPr lang="en-US" dirty="0"/>
                  <a:t>):</a:t>
                </a:r>
              </a:p>
              <a:p>
                <a:endParaRPr lang="en-US" dirty="0"/>
              </a:p>
              <a:p>
                <a14:m>
                  <m:oMath xmlns:m="http://schemas.openxmlformats.org/officeDocument/2006/math">
                    <m:f>
                      <m:fPr>
                        <m:ctrlPr>
                          <a:rPr lang="ar-AE" i="1">
                            <a:latin typeface="Cambria Math" panose="02040503050406030204" pitchFamily="18" charset="0"/>
                          </a:rPr>
                        </m:ctrlPr>
                      </m:fPr>
                      <m:num>
                        <m:bar>
                          <m:barPr>
                            <m:pos m:val="top"/>
                            <m:ctrlPr>
                              <a:rPr lang="ar-AE" i="1">
                                <a:latin typeface="Cambria Math" panose="02040503050406030204" pitchFamily="18" charset="0"/>
                              </a:rPr>
                            </m:ctrlPr>
                          </m:barPr>
                          <m:e>
                            <m:r>
                              <a:rPr lang="ar-AE">
                                <a:latin typeface="Cambria Math" panose="02040503050406030204" pitchFamily="18" charset="0"/>
                              </a:rPr>
                              <m:t>𝑋</m:t>
                            </m:r>
                          </m:e>
                        </m:bar>
                        <m:r>
                          <a:rPr lang="ar-AE">
                            <a:latin typeface="Cambria Math" panose="02040503050406030204" pitchFamily="18" charset="0"/>
                          </a:rPr>
                          <m:t>−</m:t>
                        </m:r>
                        <m:r>
                          <a:rPr lang="ar-AE">
                            <a:latin typeface="Cambria Math" panose="02040503050406030204" pitchFamily="18" charset="0"/>
                          </a:rPr>
                          <m:t>𝜇</m:t>
                        </m:r>
                      </m:num>
                      <m:den>
                        <m:r>
                          <a:rPr lang="ar-AE">
                            <a:latin typeface="Cambria Math" panose="02040503050406030204" pitchFamily="18" charset="0"/>
                          </a:rPr>
                          <m:t>𝑆</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en-US" i="1">
                                <a:latin typeface="Cambria Math" panose="02040503050406030204" pitchFamily="18" charset="0"/>
                              </a:rPr>
                              <m:t>𝑛</m:t>
                            </m:r>
                          </m:e>
                        </m:rad>
                      </m:den>
                    </m:f>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𝑡</m:t>
                        </m:r>
                      </m:e>
                      <m:sub>
                        <m:r>
                          <a:rPr lang="ar-AE">
                            <a:latin typeface="Cambria Math" panose="02040503050406030204" pitchFamily="18" charset="0"/>
                          </a:rPr>
                          <m:t>𝑛</m:t>
                        </m:r>
                        <m:r>
                          <a:rPr lang="ar-AE">
                            <a:latin typeface="Cambria Math" panose="02040503050406030204" pitchFamily="18" charset="0"/>
                          </a:rPr>
                          <m:t>−1</m:t>
                        </m:r>
                      </m:sub>
                    </m:sSub>
                  </m:oMath>
                </a14:m>
                <a:endParaRPr lang="en-US" dirty="0"/>
              </a:p>
              <a:p>
                <a:endParaRPr lang="en-US" dirty="0"/>
              </a:p>
              <a:p>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−3.4−0</m:t>
                        </m:r>
                      </m:num>
                      <m:den>
                        <m:r>
                          <a:rPr lang="en-US" b="0" i="1" smtClean="0">
                            <a:latin typeface="Cambria Math" panose="02040503050406030204" pitchFamily="18" charset="0"/>
                          </a:rPr>
                          <m:t>3.0</m:t>
                        </m:r>
                      </m:den>
                    </m:f>
                    <m:r>
                      <a:rPr lang="en-US" b="0" i="1" smtClean="0">
                        <a:latin typeface="Cambria Math" panose="02040503050406030204" pitchFamily="18" charset="0"/>
                      </a:rPr>
                      <m:t>=−1.1</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𝑡</m:t>
                        </m:r>
                      </m:e>
                      <m:sub>
                        <m:r>
                          <a:rPr lang="en-US" b="0" i="1" smtClean="0">
                            <a:latin typeface="Cambria Math" panose="02040503050406030204" pitchFamily="18" charset="0"/>
                            <a:ea typeface="Cambria Math" panose="02040503050406030204" pitchFamily="18" charset="0"/>
                          </a:rPr>
                          <m:t>4</m:t>
                        </m:r>
                      </m:sub>
                    </m:sSub>
                  </m:oMath>
                </a14:m>
                <a:endParaRPr lang="en-US" dirty="0"/>
              </a:p>
              <a:p>
                <a:endParaRPr lang="en-US" dirty="0"/>
              </a:p>
              <a:p>
                <a:endParaRPr lang="en-US" dirty="0"/>
              </a:p>
              <a:p>
                <a:endParaRPr lang="en-US" dirty="0"/>
              </a:p>
            </p:txBody>
          </p:sp>
        </mc:Choice>
        <mc:Fallback xmlns="">
          <p:sp>
            <p:nvSpPr>
              <p:cNvPr id="3" name="Text Placeholder 2">
                <a:extLst>
                  <a:ext uri="{FF2B5EF4-FFF2-40B4-BE49-F238E27FC236}">
                    <a16:creationId xmlns:a16="http://schemas.microsoft.com/office/drawing/2014/main" id="{20331489-68AE-5241-AE35-68F5566576F1}"/>
                  </a:ext>
                </a:extLst>
              </p:cNvPr>
              <p:cNvSpPr>
                <a:spLocks noGrp="1" noRot="1" noChangeAspect="1" noMove="1" noResize="1" noEditPoints="1" noAdjustHandles="1" noChangeArrowheads="1" noChangeShapeType="1" noTextEdit="1"/>
              </p:cNvSpPr>
              <p:nvPr>
                <p:ph type="body" idx="1"/>
              </p:nvPr>
            </p:nvSpPr>
            <p:spPr>
              <a:blipFill>
                <a:blip r:embed="rId2"/>
                <a:stretch>
                  <a:fillRect r="-579" b="-2362"/>
                </a:stretch>
              </a:blipFill>
            </p:spPr>
            <p:txBody>
              <a:bodyPr/>
              <a:lstStyle/>
              <a:p>
                <a:r>
                  <a:rPr lang="en-US">
                    <a:noFill/>
                  </a:rPr>
                  <a:t> </a:t>
                </a:r>
              </a:p>
            </p:txBody>
          </p:sp>
        </mc:Fallback>
      </mc:AlternateContent>
    </p:spTree>
    <p:extLst>
      <p:ext uri="{BB962C8B-B14F-4D97-AF65-F5344CB8AC3E}">
        <p14:creationId xmlns:p14="http://schemas.microsoft.com/office/powerpoint/2010/main" val="1784314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3AADA-F3FA-0045-A8C1-4820AFD75497}"/>
              </a:ext>
            </a:extLst>
          </p:cNvPr>
          <p:cNvSpPr>
            <a:spLocks noGrp="1"/>
          </p:cNvSpPr>
          <p:nvPr>
            <p:ph type="title"/>
          </p:nvPr>
        </p:nvSpPr>
        <p:spPr/>
        <p:txBody>
          <a:bodyPr/>
          <a:lstStyle/>
          <a:p>
            <a:r>
              <a:rPr lang="en-US" dirty="0"/>
              <a:t>We compare our test statistic to the chosen distribution</a:t>
            </a:r>
          </a:p>
        </p:txBody>
      </p:sp>
      <p:sp>
        <p:nvSpPr>
          <p:cNvPr id="3" name="Text Placeholder 2">
            <a:extLst>
              <a:ext uri="{FF2B5EF4-FFF2-40B4-BE49-F238E27FC236}">
                <a16:creationId xmlns:a16="http://schemas.microsoft.com/office/drawing/2014/main" id="{34D45D0B-D4C8-EB4E-88A3-5C3E4B87530A}"/>
              </a:ext>
            </a:extLst>
          </p:cNvPr>
          <p:cNvSpPr>
            <a:spLocks noGrp="1"/>
          </p:cNvSpPr>
          <p:nvPr>
            <p:ph type="body" idx="1"/>
          </p:nvPr>
        </p:nvSpPr>
        <p:spPr>
          <a:xfrm>
            <a:off x="4138864" y="2252312"/>
            <a:ext cx="5322636" cy="4610980"/>
          </a:xfrm>
        </p:spPr>
        <p:txBody>
          <a:bodyPr/>
          <a:lstStyle/>
          <a:p>
            <a:r>
              <a:rPr lang="en-US" dirty="0"/>
              <a:t>Roughly 33% of the t4 density is located at values equal to or more extreme than our test statistic, -1.1.</a:t>
            </a:r>
          </a:p>
          <a:p>
            <a:r>
              <a:rPr lang="en-US" dirty="0"/>
              <a:t>Note that here we are doing a "two-sided test" – this is always recommended unless you have a strong rationale for one-sided tests.</a:t>
            </a:r>
          </a:p>
          <a:p>
            <a:r>
              <a:rPr lang="en-US" dirty="0"/>
              <a:t>(Note that I've rounded – the actual number is a little smaller)</a:t>
            </a:r>
          </a:p>
          <a:p>
            <a:pPr indent="0">
              <a:buNone/>
            </a:pPr>
            <a:endParaRPr lang="en-US" sz="900" dirty="0">
              <a:solidFill>
                <a:srgbClr val="06287E"/>
              </a:solidFill>
              <a:latin typeface="Courier"/>
            </a:endParaRPr>
          </a:p>
          <a:p>
            <a:pPr indent="0">
              <a:buNone/>
            </a:pPr>
            <a:r>
              <a:rPr lang="en-US" sz="1200" dirty="0" err="1">
                <a:solidFill>
                  <a:srgbClr val="06287E"/>
                </a:solidFill>
                <a:latin typeface="Courier"/>
              </a:rPr>
              <a:t>t.test</a:t>
            </a:r>
            <a:r>
              <a:rPr lang="en-US" sz="1200" dirty="0">
                <a:latin typeface="Courier"/>
              </a:rPr>
              <a:t>(</a:t>
            </a:r>
            <a:r>
              <a:rPr lang="en-US" sz="1200" dirty="0">
                <a:solidFill>
                  <a:srgbClr val="06287E"/>
                </a:solidFill>
                <a:latin typeface="Courier"/>
              </a:rPr>
              <a:t>c</a:t>
            </a:r>
            <a:r>
              <a:rPr lang="en-US" sz="1200" dirty="0">
                <a:latin typeface="Courier"/>
              </a:rPr>
              <a:t>(</a:t>
            </a:r>
            <a:r>
              <a:rPr lang="en-US" sz="1200" dirty="0">
                <a:solidFill>
                  <a:srgbClr val="4070A0"/>
                </a:solidFill>
                <a:latin typeface="Courier"/>
              </a:rPr>
              <a:t>-</a:t>
            </a:r>
            <a:r>
              <a:rPr lang="en-US" sz="1200" dirty="0">
                <a:solidFill>
                  <a:srgbClr val="40A070"/>
                </a:solidFill>
                <a:latin typeface="Courier"/>
              </a:rPr>
              <a:t>15</a:t>
            </a:r>
            <a:r>
              <a:rPr lang="en-US" sz="1200" dirty="0">
                <a:latin typeface="Courier"/>
              </a:rPr>
              <a:t>,</a:t>
            </a:r>
            <a:r>
              <a:rPr lang="en-US" sz="1200" dirty="0">
                <a:solidFill>
                  <a:srgbClr val="4070A0"/>
                </a:solidFill>
                <a:latin typeface="Courier"/>
              </a:rPr>
              <a:t>-</a:t>
            </a:r>
            <a:r>
              <a:rPr lang="en-US" sz="1200" dirty="0">
                <a:solidFill>
                  <a:srgbClr val="40A070"/>
                </a:solidFill>
                <a:latin typeface="Courier"/>
              </a:rPr>
              <a:t>2</a:t>
            </a:r>
            <a:r>
              <a:rPr lang="en-US" sz="1200" dirty="0">
                <a:latin typeface="Courier"/>
              </a:rPr>
              <a:t>,</a:t>
            </a:r>
            <a:r>
              <a:rPr lang="en-US" sz="1200" dirty="0">
                <a:solidFill>
                  <a:srgbClr val="4070A0"/>
                </a:solidFill>
                <a:latin typeface="Courier"/>
              </a:rPr>
              <a:t>-</a:t>
            </a:r>
            <a:r>
              <a:rPr lang="en-US" sz="1200" dirty="0">
                <a:solidFill>
                  <a:srgbClr val="40A070"/>
                </a:solidFill>
                <a:latin typeface="Courier"/>
              </a:rPr>
              <a:t>2</a:t>
            </a:r>
            <a:r>
              <a:rPr lang="en-US" sz="1200" dirty="0">
                <a:latin typeface="Courier"/>
              </a:rPr>
              <a:t>,</a:t>
            </a:r>
            <a:r>
              <a:rPr lang="en-US" sz="1200" dirty="0">
                <a:solidFill>
                  <a:srgbClr val="40A070"/>
                </a:solidFill>
                <a:latin typeface="Courier"/>
              </a:rPr>
              <a:t>2</a:t>
            </a:r>
            <a:r>
              <a:rPr lang="en-US" sz="1200" dirty="0">
                <a:latin typeface="Courier"/>
              </a:rPr>
              <a:t>,</a:t>
            </a:r>
            <a:r>
              <a:rPr lang="en-US" sz="1200" dirty="0">
                <a:solidFill>
                  <a:srgbClr val="40A070"/>
                </a:solidFill>
                <a:latin typeface="Courier"/>
              </a:rPr>
              <a:t>0</a:t>
            </a:r>
            <a:r>
              <a:rPr lang="en-US" sz="1200" dirty="0">
                <a:latin typeface="Courier"/>
              </a:rPr>
              <a:t>))</a:t>
            </a:r>
          </a:p>
          <a:p>
            <a:pPr indent="0">
              <a:buNone/>
            </a:pPr>
            <a:r>
              <a:rPr lang="en-US" sz="1200" dirty="0">
                <a:latin typeface="Courier"/>
              </a:rPr>
              <a:t>## 
##  One Sample t-test
## t = -1.1359, </a:t>
            </a:r>
            <a:r>
              <a:rPr lang="en-US" sz="1200" dirty="0" err="1">
                <a:latin typeface="Courier"/>
              </a:rPr>
              <a:t>df</a:t>
            </a:r>
            <a:r>
              <a:rPr lang="en-US" sz="1200" dirty="0">
                <a:latin typeface="Courier"/>
              </a:rPr>
              <a:t> = 4, p-value = 0.3195
## alternative hypothesis: true mean is not equal to 0
</a:t>
            </a:r>
            <a:endParaRPr lang="en-US" sz="1200" dirty="0"/>
          </a:p>
        </p:txBody>
      </p:sp>
      <p:pic>
        <p:nvPicPr>
          <p:cNvPr id="5" name="Picture 4">
            <a:extLst>
              <a:ext uri="{FF2B5EF4-FFF2-40B4-BE49-F238E27FC236}">
                <a16:creationId xmlns:a16="http://schemas.microsoft.com/office/drawing/2014/main" id="{B25DD5CB-2BEA-4940-BA62-938F876D5E8C}"/>
              </a:ext>
            </a:extLst>
          </p:cNvPr>
          <p:cNvPicPr>
            <a:picLocks noChangeAspect="1"/>
          </p:cNvPicPr>
          <p:nvPr/>
        </p:nvPicPr>
        <p:blipFill>
          <a:blip r:embed="rId2"/>
          <a:stretch>
            <a:fillRect/>
          </a:stretch>
        </p:blipFill>
        <p:spPr>
          <a:xfrm>
            <a:off x="794352" y="2691063"/>
            <a:ext cx="3200400" cy="3200400"/>
          </a:xfrm>
          <a:prstGeom prst="rect">
            <a:avLst/>
          </a:prstGeom>
        </p:spPr>
      </p:pic>
    </p:spTree>
    <p:extLst>
      <p:ext uri="{BB962C8B-B14F-4D97-AF65-F5344CB8AC3E}">
        <p14:creationId xmlns:p14="http://schemas.microsoft.com/office/powerpoint/2010/main" val="3207907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7B6EF-3EE8-9F4A-8462-F05436447C5E}"/>
              </a:ext>
            </a:extLst>
          </p:cNvPr>
          <p:cNvSpPr>
            <a:spLocks noGrp="1"/>
          </p:cNvSpPr>
          <p:nvPr>
            <p:ph type="title"/>
          </p:nvPr>
        </p:nvSpPr>
        <p:spPr/>
        <p:txBody>
          <a:bodyPr/>
          <a:lstStyle/>
          <a:p>
            <a:r>
              <a:rPr lang="en-US" dirty="0"/>
              <a:t>So did the drug work?</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27685678-B07F-4E4C-A6D2-782710B40760}"/>
                  </a:ext>
                </a:extLst>
              </p:cNvPr>
              <p:cNvSpPr>
                <a:spLocks noGrp="1"/>
              </p:cNvSpPr>
              <p:nvPr>
                <p:ph type="body" idx="1"/>
              </p:nvPr>
            </p:nvSpPr>
            <p:spPr/>
            <p:txBody>
              <a:bodyPr/>
              <a:lstStyle/>
              <a:p>
                <a:r>
                  <a:rPr lang="en-US" dirty="0"/>
                  <a:t>With a P value of 0.31, our observed values are not really surprising at all.</a:t>
                </a:r>
              </a:p>
              <a:p>
                <a:endParaRPr lang="en-US" dirty="0"/>
              </a:p>
              <a:p>
                <a:r>
                  <a:rPr lang="en-US" dirty="0"/>
                  <a:t>If the P value had been very small, like 0.02, it might have cast doubt on the null hypothesis, because it would mean that the data would be very rare under the null. (Of course, not impossible.)</a:t>
                </a:r>
              </a:p>
              <a:p>
                <a:endParaRPr lang="en-US" dirty="0"/>
              </a:p>
              <a:p>
                <a:r>
                  <a:rPr lang="en-US" dirty="0"/>
                  <a:t>We often use a cutoff value of alpha = 0.05 for this kind of decision.</a:t>
                </a:r>
              </a:p>
              <a:p>
                <a:endParaRPr lang="en-US" dirty="0"/>
              </a:p>
              <a:p>
                <a:r>
                  <a:rPr lang="en-US" dirty="0"/>
                  <a:t>So for now, we have no evidence (at alpha = 0.05) that we should reject the null hypothesis that </a:t>
                </a:r>
                <a14:m>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=0</m:t>
                    </m:r>
                  </m:oMath>
                </a14:m>
                <a:r>
                  <a:rPr lang="en-US" dirty="0"/>
                  <a:t>.</a:t>
                </a:r>
              </a:p>
            </p:txBody>
          </p:sp>
        </mc:Choice>
        <mc:Fallback xmlns="">
          <p:sp>
            <p:nvSpPr>
              <p:cNvPr id="3" name="Text Placeholder 2">
                <a:extLst>
                  <a:ext uri="{FF2B5EF4-FFF2-40B4-BE49-F238E27FC236}">
                    <a16:creationId xmlns:a16="http://schemas.microsoft.com/office/drawing/2014/main" id="{27685678-B07F-4E4C-A6D2-782710B40760}"/>
                  </a:ext>
                </a:extLst>
              </p:cNvPr>
              <p:cNvSpPr>
                <a:spLocks noGrp="1" noRot="1" noChangeAspect="1" noMove="1" noResize="1" noEditPoints="1" noAdjustHandles="1" noChangeArrowheads="1" noChangeShapeType="1" noTextEdit="1"/>
              </p:cNvSpPr>
              <p:nvPr>
                <p:ph type="body" idx="1"/>
              </p:nvPr>
            </p:nvSpPr>
            <p:spPr>
              <a:blipFill>
                <a:blip r:embed="rId2"/>
                <a:stretch>
                  <a:fillRect r="-579"/>
                </a:stretch>
              </a:blipFill>
            </p:spPr>
            <p:txBody>
              <a:bodyPr/>
              <a:lstStyle/>
              <a:p>
                <a:r>
                  <a:rPr lang="en-US">
                    <a:noFill/>
                  </a:rPr>
                  <a:t> </a:t>
                </a:r>
              </a:p>
            </p:txBody>
          </p:sp>
        </mc:Fallback>
      </mc:AlternateContent>
    </p:spTree>
    <p:extLst>
      <p:ext uri="{BB962C8B-B14F-4D97-AF65-F5344CB8AC3E}">
        <p14:creationId xmlns:p14="http://schemas.microsoft.com/office/powerpoint/2010/main" val="1679936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46A9-C2AD-6243-B012-C229FA6DDA6B}"/>
              </a:ext>
            </a:extLst>
          </p:cNvPr>
          <p:cNvSpPr>
            <a:spLocks noGrp="1"/>
          </p:cNvSpPr>
          <p:nvPr>
            <p:ph type="title"/>
          </p:nvPr>
        </p:nvSpPr>
        <p:spPr/>
        <p:txBody>
          <a:bodyPr/>
          <a:lstStyle/>
          <a:p>
            <a:r>
              <a:rPr lang="en-US" dirty="0"/>
              <a:t>Key definitions</a:t>
            </a:r>
          </a:p>
        </p:txBody>
      </p:sp>
      <p:sp>
        <p:nvSpPr>
          <p:cNvPr id="3" name="Text Placeholder 2">
            <a:extLst>
              <a:ext uri="{FF2B5EF4-FFF2-40B4-BE49-F238E27FC236}">
                <a16:creationId xmlns:a16="http://schemas.microsoft.com/office/drawing/2014/main" id="{E859E8A3-D73A-F040-A3E4-A1764FA4D39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30720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46A9-C2AD-6243-B012-C229FA6DDA6B}"/>
              </a:ext>
            </a:extLst>
          </p:cNvPr>
          <p:cNvSpPr>
            <a:spLocks noGrp="1"/>
          </p:cNvSpPr>
          <p:nvPr>
            <p:ph type="title"/>
          </p:nvPr>
        </p:nvSpPr>
        <p:spPr/>
        <p:txBody>
          <a:bodyPr/>
          <a:lstStyle/>
          <a:p>
            <a:r>
              <a:rPr lang="en-US" dirty="0"/>
              <a:t>Two-sample hypothesis tests</a:t>
            </a:r>
          </a:p>
        </p:txBody>
      </p:sp>
      <p:sp>
        <p:nvSpPr>
          <p:cNvPr id="3" name="Text Placeholder 2">
            <a:extLst>
              <a:ext uri="{FF2B5EF4-FFF2-40B4-BE49-F238E27FC236}">
                <a16:creationId xmlns:a16="http://schemas.microsoft.com/office/drawing/2014/main" id="{E859E8A3-D73A-F040-A3E4-A1764FA4D39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32211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8B708B-4D3A-3447-84D7-9BF8D0792E92}"/>
              </a:ext>
            </a:extLst>
          </p:cNvPr>
          <p:cNvSpPr>
            <a:spLocks noGrp="1"/>
          </p:cNvSpPr>
          <p:nvPr>
            <p:ph type="title"/>
          </p:nvPr>
        </p:nvSpPr>
        <p:spPr/>
        <p:txBody>
          <a:bodyPr/>
          <a:lstStyle/>
          <a:p>
            <a:r>
              <a:rPr lang="en-US" dirty="0"/>
              <a:t>The independent-samples </a:t>
            </a:r>
            <a:r>
              <a:rPr lang="en-US" i="1" dirty="0"/>
              <a:t>t</a:t>
            </a:r>
            <a:r>
              <a:rPr lang="en-US" dirty="0"/>
              <a:t> test</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08819D03-3FDF-BA49-A0BC-181FA6A4EE10}"/>
                  </a:ext>
                </a:extLst>
              </p:cNvPr>
              <p:cNvSpPr>
                <a:spLocks noGrp="1"/>
              </p:cNvSpPr>
              <p:nvPr>
                <p:ph type="body" idx="1"/>
              </p:nvPr>
            </p:nvSpPr>
            <p:spPr/>
            <p:txBody>
              <a:bodyPr/>
              <a:lstStyle/>
              <a:p>
                <a:pPr marL="82550" indent="0">
                  <a:buNone/>
                </a:pPr>
                <a:r>
                  <a:rPr lang="en-US" dirty="0"/>
                  <a:t>It is much more common to have two samples, </a:t>
                </a:r>
                <a14:m>
                  <m:oMath xmlns:m="http://schemas.openxmlformats.org/officeDocument/2006/math">
                    <m:r>
                      <a:rPr lang="en-US" b="0" i="1" smtClean="0">
                        <a:latin typeface="Cambria Math" panose="02040503050406030204" pitchFamily="18" charset="0"/>
                      </a:rPr>
                      <m:t>𝑎</m:t>
                    </m:r>
                  </m:oMath>
                </a14:m>
                <a:r>
                  <a:rPr lang="en-US" dirty="0"/>
                  <a:t> and </a:t>
                </a:r>
                <a14:m>
                  <m:oMath xmlns:m="http://schemas.openxmlformats.org/officeDocument/2006/math">
                    <m:r>
                      <a:rPr lang="en-US" b="0" i="1" smtClean="0">
                        <a:latin typeface="Cambria Math" panose="02040503050406030204" pitchFamily="18" charset="0"/>
                      </a:rPr>
                      <m:t>𝑏</m:t>
                    </m:r>
                  </m:oMath>
                </a14:m>
                <a:r>
                  <a:rPr lang="en-US" dirty="0"/>
                  <a:t>, of a variable like blood pressure, and to want to know whether the difference in means across the samples is greater than you might expect by chance.</a:t>
                </a:r>
              </a:p>
              <a:p>
                <a:pPr marL="82550" indent="0">
                  <a:buNone/>
                </a:pPr>
                <a:endParaRPr lang="en-US" dirty="0"/>
              </a:p>
              <a:p>
                <a:pPr marL="82550" indent="0">
                  <a:buNone/>
                </a:pPr>
                <a:r>
                  <a:rPr lang="en-US" dirty="0"/>
                  <a:t>This is typically evaluated with an independent-samples </a:t>
                </a:r>
                <a:r>
                  <a:rPr lang="en-US" i="1" dirty="0"/>
                  <a:t>t</a:t>
                </a:r>
                <a:r>
                  <a:rPr lang="en-US" dirty="0"/>
                  <a:t> test.</a:t>
                </a:r>
              </a:p>
              <a:p>
                <a:pPr marL="82550" indent="0">
                  <a:buNone/>
                </a:pPr>
                <a:endParaRPr lang="en-US" dirty="0"/>
              </a:p>
              <a:p>
                <a:pPr marL="82550" indent="0">
                  <a:buNone/>
                </a:pPr>
                <a:r>
                  <a:rPr lang="en-US" dirty="0"/>
                  <a:t>Note that there are several variants! In fact, the default in R is not the simplest one. We will investigate further.</a:t>
                </a:r>
              </a:p>
            </p:txBody>
          </p:sp>
        </mc:Choice>
        <mc:Fallback xmlns="">
          <p:sp>
            <p:nvSpPr>
              <p:cNvPr id="5" name="Text Placeholder 4">
                <a:extLst>
                  <a:ext uri="{FF2B5EF4-FFF2-40B4-BE49-F238E27FC236}">
                    <a16:creationId xmlns:a16="http://schemas.microsoft.com/office/drawing/2014/main" id="{08819D03-3FDF-BA49-A0BC-181FA6A4EE10}"/>
                  </a:ext>
                </a:extLst>
              </p:cNvPr>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39366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8B708B-4D3A-3447-84D7-9BF8D0792E92}"/>
              </a:ext>
            </a:extLst>
          </p:cNvPr>
          <p:cNvSpPr>
            <a:spLocks noGrp="1"/>
          </p:cNvSpPr>
          <p:nvPr>
            <p:ph type="title"/>
          </p:nvPr>
        </p:nvSpPr>
        <p:spPr/>
        <p:txBody>
          <a:bodyPr/>
          <a:lstStyle/>
          <a:p>
            <a:r>
              <a:rPr lang="en-US" dirty="0"/>
              <a:t>Entering independent samples data</a:t>
            </a:r>
          </a:p>
        </p:txBody>
      </p:sp>
      <p:sp>
        <p:nvSpPr>
          <p:cNvPr id="5" name="Text Placeholder 4">
            <a:extLst>
              <a:ext uri="{FF2B5EF4-FFF2-40B4-BE49-F238E27FC236}">
                <a16:creationId xmlns:a16="http://schemas.microsoft.com/office/drawing/2014/main" id="{08819D03-3FDF-BA49-A0BC-181FA6A4EE10}"/>
              </a:ext>
            </a:extLst>
          </p:cNvPr>
          <p:cNvSpPr>
            <a:spLocks noGrp="1"/>
          </p:cNvSpPr>
          <p:nvPr>
            <p:ph type="body" idx="1"/>
          </p:nvPr>
        </p:nvSpPr>
        <p:spPr>
          <a:xfrm>
            <a:off x="698500" y="2028472"/>
            <a:ext cx="5654174" cy="4834820"/>
          </a:xfrm>
        </p:spPr>
        <p:txBody>
          <a:bodyPr/>
          <a:lstStyle/>
          <a:p>
            <a:pPr marL="82550" indent="0">
              <a:buNone/>
            </a:pPr>
            <a:r>
              <a:rPr lang="en-US" dirty="0"/>
              <a:t>You will often see data from two groups entered like this:</a:t>
            </a:r>
          </a:p>
          <a:p>
            <a:pPr marL="82550" indent="0">
              <a:buNone/>
            </a:pPr>
            <a:endParaRPr lang="en-US" dirty="0"/>
          </a:p>
          <a:p>
            <a:pPr marL="82550" indent="0">
              <a:buNone/>
            </a:pPr>
            <a:r>
              <a:rPr lang="en-US" dirty="0"/>
              <a:t>This is misleading!</a:t>
            </a:r>
          </a:p>
          <a:p>
            <a:pPr marL="82550" indent="0">
              <a:buNone/>
            </a:pPr>
            <a:endParaRPr lang="en-US" dirty="0"/>
          </a:p>
          <a:p>
            <a:pPr marL="82550" indent="0">
              <a:buNone/>
            </a:pPr>
            <a:r>
              <a:rPr lang="en-US" dirty="0"/>
              <a:t>It implies that observation 4 in group 1 has something to do with observation 4 in group 2, and this is usually not the case.</a:t>
            </a:r>
          </a:p>
        </p:txBody>
      </p:sp>
      <p:graphicFrame>
        <p:nvGraphicFramePr>
          <p:cNvPr id="2" name="Table 1">
            <a:extLst>
              <a:ext uri="{FF2B5EF4-FFF2-40B4-BE49-F238E27FC236}">
                <a16:creationId xmlns:a16="http://schemas.microsoft.com/office/drawing/2014/main" id="{76AA29F5-5F5F-8341-AD97-34B98C730570}"/>
              </a:ext>
            </a:extLst>
          </p:cNvPr>
          <p:cNvGraphicFramePr>
            <a:graphicFrameLocks noGrp="1"/>
          </p:cNvGraphicFramePr>
          <p:nvPr>
            <p:extLst>
              <p:ext uri="{D42A27DB-BD31-4B8C-83A1-F6EECF244321}">
                <p14:modId xmlns:p14="http://schemas.microsoft.com/office/powerpoint/2010/main" val="1382048041"/>
              </p:ext>
            </p:extLst>
          </p:nvPr>
        </p:nvGraphicFramePr>
        <p:xfrm>
          <a:off x="6727346" y="2182476"/>
          <a:ext cx="2984546" cy="3183405"/>
        </p:xfrm>
        <a:graphic>
          <a:graphicData uri="http://schemas.openxmlformats.org/drawingml/2006/table">
            <a:tbl>
              <a:tblPr firstRow="1" bandRow="1">
                <a:tableStyleId>{69C7853C-536D-4A76-A0AE-DD22124D55A5}</a:tableStyleId>
              </a:tblPr>
              <a:tblGrid>
                <a:gridCol w="1492273">
                  <a:extLst>
                    <a:ext uri="{9D8B030D-6E8A-4147-A177-3AD203B41FA5}">
                      <a16:colId xmlns:a16="http://schemas.microsoft.com/office/drawing/2014/main" val="2889584014"/>
                    </a:ext>
                  </a:extLst>
                </a:gridCol>
                <a:gridCol w="1492273">
                  <a:extLst>
                    <a:ext uri="{9D8B030D-6E8A-4147-A177-3AD203B41FA5}">
                      <a16:colId xmlns:a16="http://schemas.microsoft.com/office/drawing/2014/main" val="3773676237"/>
                    </a:ext>
                  </a:extLst>
                </a:gridCol>
              </a:tblGrid>
              <a:tr h="636681">
                <a:tc>
                  <a:txBody>
                    <a:bodyPr/>
                    <a:lstStyle/>
                    <a:p>
                      <a:pPr algn="ctr"/>
                      <a:r>
                        <a:rPr lang="en-US" dirty="0"/>
                        <a:t>Group 1</a:t>
                      </a:r>
                    </a:p>
                  </a:txBody>
                  <a:tcPr/>
                </a:tc>
                <a:tc>
                  <a:txBody>
                    <a:bodyPr/>
                    <a:lstStyle/>
                    <a:p>
                      <a:pPr algn="ctr"/>
                      <a:r>
                        <a:rPr lang="en-US" dirty="0"/>
                        <a:t>Group 2</a:t>
                      </a:r>
                    </a:p>
                  </a:txBody>
                  <a:tcPr/>
                </a:tc>
                <a:extLst>
                  <a:ext uri="{0D108BD9-81ED-4DB2-BD59-A6C34878D82A}">
                    <a16:rowId xmlns:a16="http://schemas.microsoft.com/office/drawing/2014/main" val="2821432487"/>
                  </a:ext>
                </a:extLst>
              </a:tr>
              <a:tr h="636681">
                <a:tc>
                  <a:txBody>
                    <a:bodyPr/>
                    <a:lstStyle/>
                    <a:p>
                      <a:pPr algn="ctr"/>
                      <a:r>
                        <a:rPr lang="en-US" dirty="0"/>
                        <a:t>106</a:t>
                      </a:r>
                    </a:p>
                  </a:txBody>
                  <a:tcPr/>
                </a:tc>
                <a:tc>
                  <a:txBody>
                    <a:bodyPr/>
                    <a:lstStyle/>
                    <a:p>
                      <a:pPr algn="ctr"/>
                      <a:r>
                        <a:rPr lang="en-US" dirty="0"/>
                        <a:t>98</a:t>
                      </a:r>
                    </a:p>
                  </a:txBody>
                  <a:tcPr/>
                </a:tc>
                <a:extLst>
                  <a:ext uri="{0D108BD9-81ED-4DB2-BD59-A6C34878D82A}">
                    <a16:rowId xmlns:a16="http://schemas.microsoft.com/office/drawing/2014/main" val="3795668627"/>
                  </a:ext>
                </a:extLst>
              </a:tr>
              <a:tr h="636681">
                <a:tc>
                  <a:txBody>
                    <a:bodyPr/>
                    <a:lstStyle/>
                    <a:p>
                      <a:pPr algn="ctr"/>
                      <a:r>
                        <a:rPr lang="en-US" dirty="0"/>
                        <a:t>102</a:t>
                      </a:r>
                    </a:p>
                  </a:txBody>
                  <a:tcPr/>
                </a:tc>
                <a:tc>
                  <a:txBody>
                    <a:bodyPr/>
                    <a:lstStyle/>
                    <a:p>
                      <a:pPr algn="ctr"/>
                      <a:r>
                        <a:rPr lang="en-US" dirty="0"/>
                        <a:t>104</a:t>
                      </a:r>
                    </a:p>
                  </a:txBody>
                  <a:tcPr/>
                </a:tc>
                <a:extLst>
                  <a:ext uri="{0D108BD9-81ED-4DB2-BD59-A6C34878D82A}">
                    <a16:rowId xmlns:a16="http://schemas.microsoft.com/office/drawing/2014/main" val="2495733702"/>
                  </a:ext>
                </a:extLst>
              </a:tr>
              <a:tr h="636681">
                <a:tc>
                  <a:txBody>
                    <a:bodyPr/>
                    <a:lstStyle/>
                    <a:p>
                      <a:pPr algn="ctr"/>
                      <a:r>
                        <a:rPr lang="en-US" dirty="0"/>
                        <a:t>112</a:t>
                      </a:r>
                    </a:p>
                  </a:txBody>
                  <a:tcPr/>
                </a:tc>
                <a:tc>
                  <a:txBody>
                    <a:bodyPr/>
                    <a:lstStyle/>
                    <a:p>
                      <a:pPr algn="ctr"/>
                      <a:r>
                        <a:rPr lang="en-US" dirty="0"/>
                        <a:t>104</a:t>
                      </a:r>
                    </a:p>
                  </a:txBody>
                  <a:tcPr/>
                </a:tc>
                <a:extLst>
                  <a:ext uri="{0D108BD9-81ED-4DB2-BD59-A6C34878D82A}">
                    <a16:rowId xmlns:a16="http://schemas.microsoft.com/office/drawing/2014/main" val="1709534759"/>
                  </a:ext>
                </a:extLst>
              </a:tr>
              <a:tr h="636681">
                <a:tc>
                  <a:txBody>
                    <a:bodyPr/>
                    <a:lstStyle/>
                    <a:p>
                      <a:pPr algn="ctr"/>
                      <a:r>
                        <a:rPr lang="en-US" dirty="0"/>
                        <a:t>113</a:t>
                      </a:r>
                    </a:p>
                  </a:txBody>
                  <a:tcPr/>
                </a:tc>
                <a:tc>
                  <a:txBody>
                    <a:bodyPr/>
                    <a:lstStyle/>
                    <a:p>
                      <a:pPr algn="ctr"/>
                      <a:r>
                        <a:rPr lang="en-US" dirty="0"/>
                        <a:t>108</a:t>
                      </a:r>
                    </a:p>
                  </a:txBody>
                  <a:tcPr/>
                </a:tc>
                <a:extLst>
                  <a:ext uri="{0D108BD9-81ED-4DB2-BD59-A6C34878D82A}">
                    <a16:rowId xmlns:a16="http://schemas.microsoft.com/office/drawing/2014/main" val="2371063964"/>
                  </a:ext>
                </a:extLst>
              </a:tr>
            </a:tbl>
          </a:graphicData>
        </a:graphic>
      </p:graphicFrame>
    </p:spTree>
    <p:extLst>
      <p:ext uri="{BB962C8B-B14F-4D97-AF65-F5344CB8AC3E}">
        <p14:creationId xmlns:p14="http://schemas.microsoft.com/office/powerpoint/2010/main" val="2140212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8B708B-4D3A-3447-84D7-9BF8D0792E92}"/>
              </a:ext>
            </a:extLst>
          </p:cNvPr>
          <p:cNvSpPr>
            <a:spLocks noGrp="1"/>
          </p:cNvSpPr>
          <p:nvPr>
            <p:ph type="title"/>
          </p:nvPr>
        </p:nvSpPr>
        <p:spPr/>
        <p:txBody>
          <a:bodyPr/>
          <a:lstStyle/>
          <a:p>
            <a:r>
              <a:rPr lang="en-US" dirty="0"/>
              <a:t>Entering independent samples data</a:t>
            </a:r>
          </a:p>
        </p:txBody>
      </p:sp>
      <p:sp>
        <p:nvSpPr>
          <p:cNvPr id="5" name="Text Placeholder 4">
            <a:extLst>
              <a:ext uri="{FF2B5EF4-FFF2-40B4-BE49-F238E27FC236}">
                <a16:creationId xmlns:a16="http://schemas.microsoft.com/office/drawing/2014/main" id="{08819D03-3FDF-BA49-A0BC-181FA6A4EE10}"/>
              </a:ext>
            </a:extLst>
          </p:cNvPr>
          <p:cNvSpPr>
            <a:spLocks noGrp="1"/>
          </p:cNvSpPr>
          <p:nvPr>
            <p:ph type="body" idx="1"/>
          </p:nvPr>
        </p:nvSpPr>
        <p:spPr>
          <a:xfrm>
            <a:off x="698500" y="2028472"/>
            <a:ext cx="5663799" cy="4834820"/>
          </a:xfrm>
        </p:spPr>
        <p:txBody>
          <a:bodyPr/>
          <a:lstStyle/>
          <a:p>
            <a:pPr marL="82550" indent="0">
              <a:buNone/>
            </a:pPr>
            <a:r>
              <a:rPr lang="en-US" dirty="0"/>
              <a:t>Especially when used in plots, it can give the sense that these are two separate outcome variables, when in reality the outcome is one variable, and the group is a second variable. </a:t>
            </a:r>
          </a:p>
          <a:p>
            <a:pPr marL="82550" indent="0">
              <a:buNone/>
            </a:pPr>
            <a:endParaRPr lang="en-US" dirty="0"/>
          </a:p>
          <a:p>
            <a:pPr marL="82550" indent="0">
              <a:buNone/>
            </a:pPr>
            <a:r>
              <a:rPr lang="en-US" dirty="0"/>
              <a:t>You will note that data organized like this (melted) is ready for plotting in ggplot2 or similar – it is also ready for analysis in any of the main statistical libraries.</a:t>
            </a:r>
          </a:p>
        </p:txBody>
      </p:sp>
      <p:graphicFrame>
        <p:nvGraphicFramePr>
          <p:cNvPr id="3" name="Table 2">
            <a:extLst>
              <a:ext uri="{FF2B5EF4-FFF2-40B4-BE49-F238E27FC236}">
                <a16:creationId xmlns:a16="http://schemas.microsoft.com/office/drawing/2014/main" id="{D5B5998F-41B0-1845-ACDB-6F22D9F51215}"/>
              </a:ext>
            </a:extLst>
          </p:cNvPr>
          <p:cNvGraphicFramePr>
            <a:graphicFrameLocks noGrp="1"/>
          </p:cNvGraphicFramePr>
          <p:nvPr>
            <p:extLst>
              <p:ext uri="{D42A27DB-BD31-4B8C-83A1-F6EECF244321}">
                <p14:modId xmlns:p14="http://schemas.microsoft.com/office/powerpoint/2010/main" val="752382997"/>
              </p:ext>
            </p:extLst>
          </p:nvPr>
        </p:nvGraphicFramePr>
        <p:xfrm>
          <a:off x="6939947" y="2232058"/>
          <a:ext cx="1799792" cy="3774108"/>
        </p:xfrm>
        <a:graphic>
          <a:graphicData uri="http://schemas.openxmlformats.org/drawingml/2006/table">
            <a:tbl>
              <a:tblPr firstRow="1" bandRow="1">
                <a:tableStyleId>{69C7853C-536D-4A76-A0AE-DD22124D55A5}</a:tableStyleId>
              </a:tblPr>
              <a:tblGrid>
                <a:gridCol w="899896">
                  <a:extLst>
                    <a:ext uri="{9D8B030D-6E8A-4147-A177-3AD203B41FA5}">
                      <a16:colId xmlns:a16="http://schemas.microsoft.com/office/drawing/2014/main" val="2255933441"/>
                    </a:ext>
                  </a:extLst>
                </a:gridCol>
                <a:gridCol w="899896">
                  <a:extLst>
                    <a:ext uri="{9D8B030D-6E8A-4147-A177-3AD203B41FA5}">
                      <a16:colId xmlns:a16="http://schemas.microsoft.com/office/drawing/2014/main" val="1201565405"/>
                    </a:ext>
                  </a:extLst>
                </a:gridCol>
              </a:tblGrid>
              <a:tr h="468680">
                <a:tc>
                  <a:txBody>
                    <a:bodyPr/>
                    <a:lstStyle/>
                    <a:p>
                      <a:pPr algn="ctr" fontAlgn="b"/>
                      <a:r>
                        <a:rPr lang="en-US" sz="1200" u="none" strike="noStrike">
                          <a:effectLst/>
                        </a:rPr>
                        <a:t>Outcome</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Group</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47456401"/>
                  </a:ext>
                </a:extLst>
              </a:tr>
              <a:tr h="394678">
                <a:tc>
                  <a:txBody>
                    <a:bodyPr/>
                    <a:lstStyle/>
                    <a:p>
                      <a:pPr algn="ctr" fontAlgn="b"/>
                      <a:r>
                        <a:rPr lang="en-US" sz="1200" u="none" strike="noStrike">
                          <a:effectLst/>
                        </a:rPr>
                        <a:t>106</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8056945"/>
                  </a:ext>
                </a:extLst>
              </a:tr>
              <a:tr h="394678">
                <a:tc>
                  <a:txBody>
                    <a:bodyPr/>
                    <a:lstStyle/>
                    <a:p>
                      <a:pPr algn="ctr" fontAlgn="b"/>
                      <a:r>
                        <a:rPr lang="en-US" sz="1200" u="none" strike="noStrike">
                          <a:effectLst/>
                        </a:rPr>
                        <a:t>102</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90191287"/>
                  </a:ext>
                </a:extLst>
              </a:tr>
              <a:tr h="394678">
                <a:tc>
                  <a:txBody>
                    <a:bodyPr/>
                    <a:lstStyle/>
                    <a:p>
                      <a:pPr algn="ctr" fontAlgn="b"/>
                      <a:r>
                        <a:rPr lang="en-US" sz="1200" u="none" strike="noStrike">
                          <a:effectLst/>
                        </a:rPr>
                        <a:t>112</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81227854"/>
                  </a:ext>
                </a:extLst>
              </a:tr>
              <a:tr h="394678">
                <a:tc>
                  <a:txBody>
                    <a:bodyPr/>
                    <a:lstStyle/>
                    <a:p>
                      <a:pPr algn="ctr" fontAlgn="b"/>
                      <a:r>
                        <a:rPr lang="en-US" sz="1200" u="none" strike="noStrike" dirty="0">
                          <a:effectLst/>
                        </a:rPr>
                        <a:t>113</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9089837"/>
                  </a:ext>
                </a:extLst>
              </a:tr>
              <a:tr h="394678">
                <a:tc>
                  <a:txBody>
                    <a:bodyPr/>
                    <a:lstStyle/>
                    <a:p>
                      <a:pPr algn="ctr" fontAlgn="b"/>
                      <a:r>
                        <a:rPr lang="en-US" sz="1200" u="none" strike="noStrike">
                          <a:effectLst/>
                        </a:rPr>
                        <a:t>98</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19307795"/>
                  </a:ext>
                </a:extLst>
              </a:tr>
              <a:tr h="394678">
                <a:tc>
                  <a:txBody>
                    <a:bodyPr/>
                    <a:lstStyle/>
                    <a:p>
                      <a:pPr algn="ctr" fontAlgn="b"/>
                      <a:r>
                        <a:rPr lang="en-US" sz="1200" u="none" strike="noStrike">
                          <a:effectLst/>
                        </a:rPr>
                        <a:t>104</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71347134"/>
                  </a:ext>
                </a:extLst>
              </a:tr>
              <a:tr h="468680">
                <a:tc>
                  <a:txBody>
                    <a:bodyPr/>
                    <a:lstStyle/>
                    <a:p>
                      <a:pPr algn="ctr" fontAlgn="b"/>
                      <a:r>
                        <a:rPr lang="en-US" sz="1200" u="none" strike="noStrike">
                          <a:effectLst/>
                        </a:rPr>
                        <a:t>104</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64811805"/>
                  </a:ext>
                </a:extLst>
              </a:tr>
              <a:tr h="468680">
                <a:tc>
                  <a:txBody>
                    <a:bodyPr/>
                    <a:lstStyle/>
                    <a:p>
                      <a:pPr algn="ctr" fontAlgn="b"/>
                      <a:r>
                        <a:rPr lang="en-US" sz="1200" u="none" strike="noStrike">
                          <a:effectLst/>
                        </a:rPr>
                        <a:t>108</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45638957"/>
                  </a:ext>
                </a:extLst>
              </a:tr>
            </a:tbl>
          </a:graphicData>
        </a:graphic>
      </p:graphicFrame>
    </p:spTree>
    <p:extLst>
      <p:ext uri="{BB962C8B-B14F-4D97-AF65-F5344CB8AC3E}">
        <p14:creationId xmlns:p14="http://schemas.microsoft.com/office/powerpoint/2010/main" val="2409249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8B708B-4D3A-3447-84D7-9BF8D0792E92}"/>
              </a:ext>
            </a:extLst>
          </p:cNvPr>
          <p:cNvSpPr>
            <a:spLocks noGrp="1"/>
          </p:cNvSpPr>
          <p:nvPr>
            <p:ph type="title"/>
          </p:nvPr>
        </p:nvSpPr>
        <p:spPr/>
        <p:txBody>
          <a:bodyPr/>
          <a:lstStyle/>
          <a:p>
            <a:r>
              <a:rPr lang="en-US" dirty="0"/>
              <a:t>The independent-samples </a:t>
            </a:r>
            <a:r>
              <a:rPr lang="en-US" i="1" dirty="0"/>
              <a:t>t</a:t>
            </a:r>
            <a:r>
              <a:rPr lang="en-US" dirty="0"/>
              <a:t> test</a:t>
            </a:r>
          </a:p>
        </p:txBody>
      </p:sp>
      <p:sp>
        <p:nvSpPr>
          <p:cNvPr id="5" name="Text Placeholder 4">
            <a:extLst>
              <a:ext uri="{FF2B5EF4-FFF2-40B4-BE49-F238E27FC236}">
                <a16:creationId xmlns:a16="http://schemas.microsoft.com/office/drawing/2014/main" id="{08819D03-3FDF-BA49-A0BC-181FA6A4EE10}"/>
              </a:ext>
            </a:extLst>
          </p:cNvPr>
          <p:cNvSpPr>
            <a:spLocks noGrp="1"/>
          </p:cNvSpPr>
          <p:nvPr>
            <p:ph type="body" idx="1"/>
          </p:nvPr>
        </p:nvSpPr>
        <p:spPr>
          <a:xfrm>
            <a:off x="698501" y="2028472"/>
            <a:ext cx="3989002" cy="4834820"/>
          </a:xfrm>
        </p:spPr>
        <p:txBody>
          <a:bodyPr anchor="ctr"/>
          <a:lstStyle/>
          <a:p>
            <a:pPr marL="82550" indent="0">
              <a:buNone/>
            </a:pPr>
            <a:r>
              <a:rPr lang="en-US" dirty="0"/>
              <a:t>Let's say that we have two samples of blood pressures, with 40 observations of group A and 45 observations of group B.</a:t>
            </a:r>
          </a:p>
          <a:p>
            <a:pPr marL="82550" indent="0">
              <a:buNone/>
            </a:pPr>
            <a:endParaRPr lang="en-US" dirty="0"/>
          </a:p>
          <a:p>
            <a:pPr marL="82550" indent="0">
              <a:buNone/>
            </a:pPr>
            <a:r>
              <a:rPr lang="en-US" dirty="0"/>
              <a:t>The traditional </a:t>
            </a:r>
            <a:r>
              <a:rPr lang="en-US" i="1" dirty="0"/>
              <a:t>t</a:t>
            </a:r>
            <a:r>
              <a:rPr lang="en-US" dirty="0"/>
              <a:t> test estimates the difference in means.</a:t>
            </a:r>
          </a:p>
        </p:txBody>
      </p:sp>
      <p:pic>
        <p:nvPicPr>
          <p:cNvPr id="3" name="Picture 2">
            <a:extLst>
              <a:ext uri="{FF2B5EF4-FFF2-40B4-BE49-F238E27FC236}">
                <a16:creationId xmlns:a16="http://schemas.microsoft.com/office/drawing/2014/main" id="{416BDAC9-08E6-DE44-892D-10516FC1A9D3}"/>
              </a:ext>
            </a:extLst>
          </p:cNvPr>
          <p:cNvPicPr>
            <a:picLocks noChangeAspect="1"/>
          </p:cNvPicPr>
          <p:nvPr/>
        </p:nvPicPr>
        <p:blipFill>
          <a:blip r:embed="rId2"/>
          <a:stretch>
            <a:fillRect/>
          </a:stretch>
        </p:blipFill>
        <p:spPr>
          <a:xfrm>
            <a:off x="5157164" y="2531444"/>
            <a:ext cx="4534806" cy="3728786"/>
          </a:xfrm>
          <a:prstGeom prst="rect">
            <a:avLst/>
          </a:prstGeom>
        </p:spPr>
      </p:pic>
    </p:spTree>
    <p:extLst>
      <p:ext uri="{BB962C8B-B14F-4D97-AF65-F5344CB8AC3E}">
        <p14:creationId xmlns:p14="http://schemas.microsoft.com/office/powerpoint/2010/main" val="2527994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8B708B-4D3A-3447-84D7-9BF8D0792E92}"/>
              </a:ext>
            </a:extLst>
          </p:cNvPr>
          <p:cNvSpPr>
            <a:spLocks noGrp="1"/>
          </p:cNvSpPr>
          <p:nvPr>
            <p:ph type="title"/>
          </p:nvPr>
        </p:nvSpPr>
        <p:spPr/>
        <p:txBody>
          <a:bodyPr/>
          <a:lstStyle/>
          <a:p>
            <a:r>
              <a:rPr lang="en-US" dirty="0"/>
              <a:t>The independent-samples </a:t>
            </a:r>
            <a:r>
              <a:rPr lang="en-US" i="1" dirty="0"/>
              <a:t>t</a:t>
            </a:r>
            <a:r>
              <a:rPr lang="en-US" dirty="0"/>
              <a:t> test</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08819D03-3FDF-BA49-A0BC-181FA6A4EE10}"/>
                  </a:ext>
                </a:extLst>
              </p:cNvPr>
              <p:cNvSpPr>
                <a:spLocks noGrp="1"/>
              </p:cNvSpPr>
              <p:nvPr>
                <p:ph type="body" idx="1"/>
              </p:nvPr>
            </p:nvSpPr>
            <p:spPr>
              <a:xfrm>
                <a:off x="698500" y="2028472"/>
                <a:ext cx="4287385" cy="4834820"/>
              </a:xfrm>
            </p:spPr>
            <p:txBody>
              <a:bodyPr/>
              <a:lstStyle/>
              <a:p>
                <a:pPr marL="82550" indent="0">
                  <a:buNone/>
                </a:pPr>
                <a:r>
                  <a:rPr lang="en-US" dirty="0"/>
                  <a:t>In the basic test, under the null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𝐴</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𝐵</m:t>
                        </m:r>
                      </m:sub>
                    </m:sSub>
                  </m:oMath>
                </a14:m>
                <a:r>
                  <a:rPr lang="en-US" dirty="0"/>
                  <a:t> we can evaluate the statistic</a:t>
                </a:r>
              </a:p>
              <a:p>
                <a:pPr marL="82550" indent="0">
                  <a:buNone/>
                </a:pPr>
                <a:endParaRPr lang="en-US" dirty="0"/>
              </a:p>
              <a:p>
                <a:pPr marL="82550" indent="0">
                  <a:buNone/>
                </a:pPr>
                <a14:m>
                  <m:oMathPara xmlns:m="http://schemas.openxmlformats.org/officeDocument/2006/math">
                    <m:oMathParaPr>
                      <m:jc m:val="centerGroup"/>
                    </m:oMathParaPr>
                    <m:oMath xmlns:m="http://schemas.openxmlformats.org/officeDocument/2006/math">
                      <m:f>
                        <m:fPr>
                          <m:ctrlPr>
                            <a:rPr lang="ar-AE" i="1">
                              <a:latin typeface="Cambria Math" panose="02040503050406030204" pitchFamily="18" charset="0"/>
                            </a:rPr>
                          </m:ctrlPr>
                        </m:fPr>
                        <m:num>
                          <m:bar>
                            <m:barPr>
                              <m:pos m:val="top"/>
                              <m:ctrlPr>
                                <a:rPr lang="ar-AE" i="1">
                                  <a:latin typeface="Cambria Math" panose="02040503050406030204" pitchFamily="18" charset="0"/>
                                </a:rPr>
                              </m:ctrlPr>
                            </m:barPr>
                            <m:e>
                              <m:r>
                                <a:rPr lang="ar-AE">
                                  <a:latin typeface="Cambria Math" panose="02040503050406030204" pitchFamily="18" charset="0"/>
                                </a:rPr>
                                <m:t>𝑋</m:t>
                              </m:r>
                            </m:e>
                          </m:bar>
                          <m:r>
                            <a:rPr lang="ar-AE">
                              <a:latin typeface="Cambria Math" panose="02040503050406030204" pitchFamily="18" charset="0"/>
                            </a:rPr>
                            <m:t>−</m:t>
                          </m:r>
                          <m:r>
                            <a:rPr lang="ar-AE">
                              <a:latin typeface="Cambria Math" panose="02040503050406030204" pitchFamily="18" charset="0"/>
                            </a:rPr>
                            <m:t>𝜇</m:t>
                          </m:r>
                        </m:num>
                        <m:den>
                          <m:r>
                            <a:rPr lang="ar-AE">
                              <a:latin typeface="Cambria Math" panose="02040503050406030204" pitchFamily="18" charset="0"/>
                            </a:rPr>
                            <m:t>𝑆</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en-US" i="1">
                                  <a:latin typeface="Cambria Math" panose="02040503050406030204" pitchFamily="18" charset="0"/>
                                </a:rPr>
                                <m:t>𝑛</m:t>
                              </m:r>
                            </m:e>
                          </m:rad>
                        </m:den>
                      </m:f>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𝑡</m:t>
                          </m:r>
                        </m:e>
                        <m:sub>
                          <m:r>
                            <a:rPr lang="ar-AE">
                              <a:latin typeface="Cambria Math" panose="02040503050406030204" pitchFamily="18" charset="0"/>
                            </a:rPr>
                            <m:t>𝑛</m:t>
                          </m:r>
                          <m:r>
                            <a:rPr lang="ar-AE">
                              <a:latin typeface="Cambria Math" panose="02040503050406030204" pitchFamily="18" charset="0"/>
                            </a:rPr>
                            <m:t>−1</m:t>
                          </m:r>
                        </m:sub>
                      </m:sSub>
                    </m:oMath>
                  </m:oMathPara>
                </a14:m>
                <a:endParaRPr lang="en-US" dirty="0"/>
              </a:p>
              <a:p>
                <a:pPr marL="82550" indent="0">
                  <a:buNone/>
                </a:pPr>
                <a:endParaRPr lang="en-US" dirty="0"/>
              </a:p>
              <a:p>
                <a:pPr marL="82550" indent="0">
                  <a:buNone/>
                </a:pPr>
                <a:r>
                  <a:rPr lang="en-US" dirty="0"/>
                  <a:t>Where the numerator is</a:t>
                </a:r>
              </a:p>
              <a:p>
                <a:pPr marL="8255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𝐴</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𝐵</m:t>
                          </m:r>
                        </m:sub>
                      </m:sSub>
                      <m:r>
                        <a:rPr lang="en-US" b="0" i="1" smtClean="0">
                          <a:latin typeface="Cambria Math" panose="02040503050406030204" pitchFamily="18" charset="0"/>
                        </a:rPr>
                        <m:t>|</m:t>
                      </m:r>
                    </m:oMath>
                  </m:oMathPara>
                </a14:m>
                <a:endParaRPr lang="en-US" dirty="0"/>
              </a:p>
              <a:p>
                <a:pPr marL="82550" indent="0">
                  <a:buNone/>
                </a:pPr>
                <a:endParaRPr lang="en-US" dirty="0"/>
              </a:p>
              <a:p>
                <a:pPr marL="82550" indent="0">
                  <a:buNone/>
                </a:pPr>
                <a:r>
                  <a:rPr lang="en-US" dirty="0"/>
                  <a:t>Under the null, the population standard deviation </a:t>
                </a:r>
                <a14:m>
                  <m:oMath xmlns:m="http://schemas.openxmlformats.org/officeDocument/2006/math">
                    <m:r>
                      <a:rPr lang="en-US" i="1" smtClean="0">
                        <a:latin typeface="Cambria Math" panose="02040503050406030204" pitchFamily="18" charset="0"/>
                        <a:ea typeface="Cambria Math" panose="02040503050406030204" pitchFamily="18" charset="0"/>
                      </a:rPr>
                      <m:t>𝜎</m:t>
                    </m:r>
                  </m:oMath>
                </a14:m>
                <a:r>
                  <a:rPr lang="en-US" dirty="0"/>
                  <a:t> is the same for both groups.</a:t>
                </a:r>
              </a:p>
            </p:txBody>
          </p:sp>
        </mc:Choice>
        <mc:Fallback xmlns="">
          <p:sp>
            <p:nvSpPr>
              <p:cNvPr id="5" name="Text Placeholder 4">
                <a:extLst>
                  <a:ext uri="{FF2B5EF4-FFF2-40B4-BE49-F238E27FC236}">
                    <a16:creationId xmlns:a16="http://schemas.microsoft.com/office/drawing/2014/main" id="{08819D03-3FDF-BA49-A0BC-181FA6A4EE10}"/>
                  </a:ext>
                </a:extLst>
              </p:cNvPr>
              <p:cNvSpPr>
                <a:spLocks noGrp="1" noRot="1" noChangeAspect="1" noMove="1" noResize="1" noEditPoints="1" noAdjustHandles="1" noChangeArrowheads="1" noChangeShapeType="1" noTextEdit="1"/>
              </p:cNvSpPr>
              <p:nvPr>
                <p:ph type="body" idx="1"/>
              </p:nvPr>
            </p:nvSpPr>
            <p:spPr>
              <a:xfrm>
                <a:off x="698500" y="2028472"/>
                <a:ext cx="4287385" cy="4834820"/>
              </a:xfrm>
              <a:blipFill>
                <a:blip r:embed="rId2"/>
                <a:stretch>
                  <a:fillRect r="-1475" b="-5512"/>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416BDAC9-08E6-DE44-892D-10516FC1A9D3}"/>
              </a:ext>
            </a:extLst>
          </p:cNvPr>
          <p:cNvPicPr>
            <a:picLocks noChangeAspect="1"/>
          </p:cNvPicPr>
          <p:nvPr/>
        </p:nvPicPr>
        <p:blipFill>
          <a:blip r:embed="rId3"/>
          <a:stretch>
            <a:fillRect/>
          </a:stretch>
        </p:blipFill>
        <p:spPr>
          <a:xfrm>
            <a:off x="5157164" y="2531444"/>
            <a:ext cx="4534806" cy="3728786"/>
          </a:xfrm>
          <a:prstGeom prst="rect">
            <a:avLst/>
          </a:prstGeom>
        </p:spPr>
      </p:pic>
    </p:spTree>
    <p:extLst>
      <p:ext uri="{BB962C8B-B14F-4D97-AF65-F5344CB8AC3E}">
        <p14:creationId xmlns:p14="http://schemas.microsoft.com/office/powerpoint/2010/main" val="2441216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8B708B-4D3A-3447-84D7-9BF8D0792E92}"/>
              </a:ext>
            </a:extLst>
          </p:cNvPr>
          <p:cNvSpPr>
            <a:spLocks noGrp="1"/>
          </p:cNvSpPr>
          <p:nvPr>
            <p:ph type="title"/>
          </p:nvPr>
        </p:nvSpPr>
        <p:spPr/>
        <p:txBody>
          <a:bodyPr/>
          <a:lstStyle/>
          <a:p>
            <a:r>
              <a:rPr lang="en-US" dirty="0"/>
              <a:t>The independent-samples </a:t>
            </a:r>
            <a:r>
              <a:rPr lang="en-US" i="1" dirty="0"/>
              <a:t>t</a:t>
            </a:r>
            <a:r>
              <a:rPr lang="en-US" dirty="0"/>
              <a:t> test</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08819D03-3FDF-BA49-A0BC-181FA6A4EE10}"/>
                  </a:ext>
                </a:extLst>
              </p:cNvPr>
              <p:cNvSpPr>
                <a:spLocks noGrp="1"/>
              </p:cNvSpPr>
              <p:nvPr>
                <p:ph type="body" idx="1"/>
              </p:nvPr>
            </p:nvSpPr>
            <p:spPr>
              <a:xfrm>
                <a:off x="698500" y="5082138"/>
                <a:ext cx="8763000" cy="1781153"/>
              </a:xfrm>
            </p:spPr>
            <p:txBody>
              <a:bodyPr anchor="ctr"/>
              <a:lstStyle/>
              <a:p>
                <a:pPr marL="82550" indent="0">
                  <a:buNone/>
                </a:pPr>
                <a:r>
                  <a:rPr lang="en-US" dirty="0"/>
                  <a:t>It is clear that we can calculate the difference in means:</a:t>
                </a:r>
              </a:p>
              <a:p>
                <a:pPr marL="82550" indent="0">
                  <a:buNone/>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𝐴</m:t>
                              </m:r>
                            </m:sub>
                          </m:sSub>
                        </m:e>
                      </m:acc>
                      <m:r>
                        <a:rPr lang="en-US" b="0" i="1" smtClean="0">
                          <a:latin typeface="Cambria Math" panose="02040503050406030204" pitchFamily="18" charset="0"/>
                        </a:rPr>
                        <m:t>−</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𝐵</m:t>
                              </m:r>
                            </m:sub>
                          </m:sSub>
                        </m:e>
                      </m:acc>
                      <m:r>
                        <a:rPr lang="en-US" b="0" i="1" smtClean="0">
                          <a:latin typeface="Cambria Math" panose="02040503050406030204" pitchFamily="18" charset="0"/>
                        </a:rPr>
                        <m:t>=26.9</m:t>
                      </m:r>
                    </m:oMath>
                  </m:oMathPara>
                </a14:m>
                <a:endParaRPr lang="en-US" dirty="0"/>
              </a:p>
              <a:p>
                <a:pPr marL="82550" indent="0">
                  <a:buNone/>
                </a:pPr>
                <a:r>
                  <a:rPr lang="en-US" dirty="0"/>
                  <a:t>Under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r>
                  <a:rPr lang="en-US" dirty="0"/>
                  <a:t>, this value should be 0 (on average).</a:t>
                </a:r>
                <a:endParaRPr lang="en-US" i="1" dirty="0"/>
              </a:p>
              <a:p>
                <a:pPr marL="82550" indent="0">
                  <a:buNone/>
                </a:pPr>
                <a:r>
                  <a:rPr lang="en-US" i="1" dirty="0"/>
                  <a:t>(It is possible to hypothesize other values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𝐴</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𝐵</m:t>
                        </m:r>
                      </m:sub>
                    </m:sSub>
                  </m:oMath>
                </a14:m>
                <a:r>
                  <a:rPr lang="en-US" i="1" dirty="0"/>
                  <a:t>, for example, in non-inferiority trials; but 0 is the most common case.)</a:t>
                </a:r>
              </a:p>
            </p:txBody>
          </p:sp>
        </mc:Choice>
        <mc:Fallback xmlns="">
          <p:sp>
            <p:nvSpPr>
              <p:cNvPr id="5" name="Text Placeholder 4">
                <a:extLst>
                  <a:ext uri="{FF2B5EF4-FFF2-40B4-BE49-F238E27FC236}">
                    <a16:creationId xmlns:a16="http://schemas.microsoft.com/office/drawing/2014/main" id="{08819D03-3FDF-BA49-A0BC-181FA6A4EE10}"/>
                  </a:ext>
                </a:extLst>
              </p:cNvPr>
              <p:cNvSpPr>
                <a:spLocks noGrp="1" noRot="1" noChangeAspect="1" noMove="1" noResize="1" noEditPoints="1" noAdjustHandles="1" noChangeArrowheads="1" noChangeShapeType="1" noTextEdit="1"/>
              </p:cNvSpPr>
              <p:nvPr>
                <p:ph type="body" idx="1"/>
              </p:nvPr>
            </p:nvSpPr>
            <p:spPr>
              <a:xfrm>
                <a:off x="698500" y="5082138"/>
                <a:ext cx="8763000" cy="1781153"/>
              </a:xfrm>
              <a:blipFill>
                <a:blip r:embed="rId2"/>
                <a:stretch>
                  <a:fillRect t="-3546" b="-12766"/>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416BDAC9-08E6-DE44-892D-10516FC1A9D3}"/>
              </a:ext>
            </a:extLst>
          </p:cNvPr>
          <p:cNvPicPr>
            <a:picLocks noChangeAspect="1"/>
          </p:cNvPicPr>
          <p:nvPr/>
        </p:nvPicPr>
        <p:blipFill>
          <a:blip r:embed="rId3"/>
          <a:stretch>
            <a:fillRect/>
          </a:stretch>
        </p:blipFill>
        <p:spPr>
          <a:xfrm>
            <a:off x="5296811" y="1878544"/>
            <a:ext cx="3807856" cy="3131045"/>
          </a:xfrm>
          <a:prstGeom prst="rect">
            <a:avLst/>
          </a:prstGeom>
        </p:spPr>
      </p:pic>
      <p:graphicFrame>
        <p:nvGraphicFramePr>
          <p:cNvPr id="6" name="Table 5">
            <a:extLst>
              <a:ext uri="{FF2B5EF4-FFF2-40B4-BE49-F238E27FC236}">
                <a16:creationId xmlns:a16="http://schemas.microsoft.com/office/drawing/2014/main" id="{0AE981D3-27C7-B94B-9A7E-34E91B87BC2D}"/>
              </a:ext>
            </a:extLst>
          </p:cNvPr>
          <p:cNvGraphicFramePr>
            <a:graphicFrameLocks noGrp="1"/>
          </p:cNvGraphicFramePr>
          <p:nvPr>
            <p:extLst>
              <p:ext uri="{D42A27DB-BD31-4B8C-83A1-F6EECF244321}">
                <p14:modId xmlns:p14="http://schemas.microsoft.com/office/powerpoint/2010/main" val="2108485110"/>
              </p:ext>
            </p:extLst>
          </p:nvPr>
        </p:nvGraphicFramePr>
        <p:xfrm>
          <a:off x="1300680" y="1878544"/>
          <a:ext cx="3011439" cy="2868449"/>
        </p:xfrm>
        <a:graphic>
          <a:graphicData uri="http://schemas.openxmlformats.org/drawingml/2006/table">
            <a:tbl>
              <a:tblPr firstRow="1" firstCol="1" bandRow="1">
                <a:tableStyleId>{5FD0F851-EC5A-4D38-B0AD-8093EC10F338}</a:tableStyleId>
              </a:tblPr>
              <a:tblGrid>
                <a:gridCol w="1003813">
                  <a:extLst>
                    <a:ext uri="{9D8B030D-6E8A-4147-A177-3AD203B41FA5}">
                      <a16:colId xmlns:a16="http://schemas.microsoft.com/office/drawing/2014/main" val="3150672609"/>
                    </a:ext>
                  </a:extLst>
                </a:gridCol>
                <a:gridCol w="1003813">
                  <a:extLst>
                    <a:ext uri="{9D8B030D-6E8A-4147-A177-3AD203B41FA5}">
                      <a16:colId xmlns:a16="http://schemas.microsoft.com/office/drawing/2014/main" val="2350265286"/>
                    </a:ext>
                  </a:extLst>
                </a:gridCol>
                <a:gridCol w="1003813">
                  <a:extLst>
                    <a:ext uri="{9D8B030D-6E8A-4147-A177-3AD203B41FA5}">
                      <a16:colId xmlns:a16="http://schemas.microsoft.com/office/drawing/2014/main" val="807774813"/>
                    </a:ext>
                  </a:extLst>
                </a:gridCol>
              </a:tblGrid>
              <a:tr h="552954">
                <a:tc>
                  <a:txBody>
                    <a:bodyPr/>
                    <a:lstStyle/>
                    <a:p>
                      <a:pPr algn="r" fontAlgn="b"/>
                      <a:r>
                        <a:rPr lang="en-US" sz="1200" u="none" strike="noStrike" dirty="0">
                          <a:effectLst/>
                        </a:rPr>
                        <a:t>Group</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A</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B</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48634184"/>
                  </a:ext>
                </a:extLst>
              </a:tr>
              <a:tr h="552954">
                <a:tc>
                  <a:txBody>
                    <a:bodyPr/>
                    <a:lstStyle/>
                    <a:p>
                      <a:pPr algn="r" fontAlgn="b"/>
                      <a:r>
                        <a:rPr lang="en-US" sz="1200" u="none" strike="noStrike" dirty="0">
                          <a:effectLst/>
                        </a:rPr>
                        <a:t>N</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45</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40</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40457653"/>
                  </a:ext>
                </a:extLst>
              </a:tr>
              <a:tr h="552954">
                <a:tc>
                  <a:txBody>
                    <a:bodyPr/>
                    <a:lstStyle/>
                    <a:p>
                      <a:pPr algn="r" fontAlgn="b"/>
                      <a:r>
                        <a:rPr lang="en-US" sz="1200" u="none" strike="noStrike" dirty="0">
                          <a:effectLst/>
                        </a:rPr>
                        <a:t>Mean</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148.3</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121.4</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37236754"/>
                  </a:ext>
                </a:extLst>
              </a:tr>
              <a:tr h="552954">
                <a:tc>
                  <a:txBody>
                    <a:bodyPr/>
                    <a:lstStyle/>
                    <a:p>
                      <a:pPr algn="r" fontAlgn="b"/>
                      <a:r>
                        <a:rPr lang="en-US" sz="1200" u="none" strike="noStrike" dirty="0">
                          <a:effectLst/>
                        </a:rPr>
                        <a:t>SD</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4.1</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10.7</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38910189"/>
                  </a:ext>
                </a:extLst>
              </a:tr>
              <a:tr h="656633">
                <a:tc>
                  <a:txBody>
                    <a:bodyPr/>
                    <a:lstStyle/>
                    <a:p>
                      <a:pPr algn="r" fontAlgn="b"/>
                      <a:r>
                        <a:rPr lang="en-US" sz="1200" u="none" strike="noStrike" dirty="0">
                          <a:effectLst/>
                        </a:rPr>
                        <a:t>SEM</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0.6</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1.7</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55729351"/>
                  </a:ext>
                </a:extLst>
              </a:tr>
            </a:tbl>
          </a:graphicData>
        </a:graphic>
      </p:graphicFrame>
    </p:spTree>
    <p:extLst>
      <p:ext uri="{BB962C8B-B14F-4D97-AF65-F5344CB8AC3E}">
        <p14:creationId xmlns:p14="http://schemas.microsoft.com/office/powerpoint/2010/main" val="18654507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99A24-0293-3E4C-9276-20FADED18FCF}"/>
              </a:ext>
            </a:extLst>
          </p:cNvPr>
          <p:cNvSpPr>
            <a:spLocks noGrp="1"/>
          </p:cNvSpPr>
          <p:nvPr>
            <p:ph type="title"/>
          </p:nvPr>
        </p:nvSpPr>
        <p:spPr/>
        <p:txBody>
          <a:bodyPr/>
          <a:lstStyle/>
          <a:p>
            <a:r>
              <a:rPr lang="en-US" dirty="0"/>
              <a:t>Methods to estimate variance / SEM</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1411FA1A-7842-1C44-8539-4A8B3A3D4F96}"/>
                  </a:ext>
                </a:extLst>
              </p:cNvPr>
              <p:cNvSpPr>
                <a:spLocks noGrp="1"/>
              </p:cNvSpPr>
              <p:nvPr>
                <p:ph type="body" idx="1"/>
              </p:nvPr>
            </p:nvSpPr>
            <p:spPr/>
            <p:txBody>
              <a:bodyPr anchor="ctr"/>
              <a:lstStyle/>
              <a:p>
                <a:r>
                  <a:rPr lang="en-US" dirty="0"/>
                  <a:t>You could be conservative, and just take the larger of the two values of </a:t>
                </a:r>
                <a14:m>
                  <m:oMath xmlns:m="http://schemas.openxmlformats.org/officeDocument/2006/math">
                    <m:r>
                      <a:rPr lang="en-US" b="0" i="1" smtClean="0">
                        <a:latin typeface="Cambria Math" panose="02040503050406030204" pitchFamily="18" charset="0"/>
                      </a:rPr>
                      <m:t>𝑆</m:t>
                    </m:r>
                  </m:oMath>
                </a14:m>
                <a:r>
                  <a:rPr lang="en-US" dirty="0"/>
                  <a:t>, and the smaller of the two values of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for the degrees of freedom in the </a:t>
                </a:r>
                <a:r>
                  <a:rPr lang="en-US" i="1" dirty="0"/>
                  <a:t>t</a:t>
                </a:r>
                <a:r>
                  <a:rPr lang="en-US" dirty="0"/>
                  <a:t> distribution.</a:t>
                </a:r>
              </a:p>
              <a:p>
                <a:endParaRPr lang="en-US" dirty="0"/>
              </a:p>
              <a:p>
                <a:r>
                  <a:rPr lang="en-US" dirty="0"/>
                  <a:t>This is essentially a one-sample test, with the test statistic distributed as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𝑚𝑖𝑛</m:t>
                            </m:r>
                          </m:sub>
                        </m:sSub>
                        <m:r>
                          <a:rPr lang="en-US" b="0" i="1" smtClean="0">
                            <a:latin typeface="Cambria Math" panose="02040503050406030204" pitchFamily="18" charset="0"/>
                          </a:rPr>
                          <m:t>−1)</m:t>
                        </m:r>
                      </m:sub>
                    </m:sSub>
                  </m:oMath>
                </a14:m>
                <a:r>
                  <a:rPr lang="en-US" dirty="0"/>
                  <a:t>.</a:t>
                </a:r>
              </a:p>
              <a:p>
                <a:endParaRPr lang="en-US" dirty="0"/>
              </a:p>
              <a:p>
                <a:r>
                  <a:rPr lang="en-US" dirty="0"/>
                  <a:t>(Although very conservative, this is a good choice when </a:t>
                </a:r>
                <a:r>
                  <a:rPr lang="en-US" i="1" dirty="0"/>
                  <a:t>planning</a:t>
                </a:r>
                <a:r>
                  <a:rPr lang="en-US" dirty="0"/>
                  <a:t> a study.)</a:t>
                </a:r>
              </a:p>
              <a:p>
                <a:pPr marL="82550" indent="0">
                  <a:buNone/>
                </a:pPr>
                <a:endParaRPr lang="en-US" dirty="0"/>
              </a:p>
            </p:txBody>
          </p:sp>
        </mc:Choice>
        <mc:Fallback xmlns="">
          <p:sp>
            <p:nvSpPr>
              <p:cNvPr id="3" name="Text Placeholder 2">
                <a:extLst>
                  <a:ext uri="{FF2B5EF4-FFF2-40B4-BE49-F238E27FC236}">
                    <a16:creationId xmlns:a16="http://schemas.microsoft.com/office/drawing/2014/main" id="{1411FA1A-7842-1C44-8539-4A8B3A3D4F96}"/>
                  </a:ext>
                </a:extLst>
              </p:cNvPr>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581596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99A24-0293-3E4C-9276-20FADED18FCF}"/>
              </a:ext>
            </a:extLst>
          </p:cNvPr>
          <p:cNvSpPr>
            <a:spLocks noGrp="1"/>
          </p:cNvSpPr>
          <p:nvPr>
            <p:ph type="title"/>
          </p:nvPr>
        </p:nvSpPr>
        <p:spPr/>
        <p:txBody>
          <a:bodyPr/>
          <a:lstStyle/>
          <a:p>
            <a:r>
              <a:rPr lang="en-US" dirty="0"/>
              <a:t>Methods to estimate variance / SEM</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1411FA1A-7842-1C44-8539-4A8B3A3D4F96}"/>
                  </a:ext>
                </a:extLst>
              </p:cNvPr>
              <p:cNvSpPr>
                <a:spLocks noGrp="1"/>
              </p:cNvSpPr>
              <p:nvPr>
                <p:ph type="body" idx="1"/>
              </p:nvPr>
            </p:nvSpPr>
            <p:spPr/>
            <p:txBody>
              <a:bodyPr anchor="ctr"/>
              <a:lstStyle/>
              <a:p>
                <a:r>
                  <a:rPr lang="en-US" dirty="0"/>
                  <a:t>You could assume the population variances are equal, and </a:t>
                </a:r>
                <a:r>
                  <a:rPr lang="en-US" i="1" dirty="0"/>
                  <a:t>pool</a:t>
                </a:r>
                <a:r>
                  <a:rPr lang="en-US" dirty="0"/>
                  <a:t> the </a:t>
                </a:r>
                <a:r>
                  <a:rPr lang="en-US"/>
                  <a:t>sample variances weighted </a:t>
                </a:r>
                <a:r>
                  <a:rPr lang="en-US" dirty="0"/>
                  <a:t>by their sample </a:t>
                </a:r>
                <a:r>
                  <a:rPr lang="en-US"/>
                  <a:t>size:</a:t>
                </a:r>
              </a:p>
              <a:p>
                <a:endParaRPr lang="en-US" dirty="0"/>
              </a:p>
              <a:p>
                <a:pPr marL="82550" indent="0">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𝑆</m:t>
                          </m:r>
                        </m:e>
                        <m:sub>
                          <m:r>
                            <a:rPr lang="en-US" b="0" i="1" smtClean="0">
                              <a:latin typeface="Cambria Math" panose="02040503050406030204" pitchFamily="18" charset="0"/>
                            </a:rPr>
                            <m:t>𝑝</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𝐴</m:t>
                                  </m:r>
                                </m:sub>
                              </m:sSub>
                              <m:r>
                                <a:rPr lang="en-US" b="0" i="1" smtClean="0">
                                  <a:latin typeface="Cambria Math" panose="02040503050406030204" pitchFamily="18" charset="0"/>
                                </a:rPr>
                                <m:t>−1</m:t>
                              </m:r>
                            </m:e>
                          </m:d>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𝑆</m:t>
                              </m:r>
                            </m:e>
                            <m:sub>
                              <m:r>
                                <a:rPr lang="en-US" b="0" i="1" smtClean="0">
                                  <a:latin typeface="Cambria Math" panose="02040503050406030204" pitchFamily="18" charset="0"/>
                                </a:rPr>
                                <m:t>𝐴</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𝐵</m:t>
                                  </m:r>
                                </m:sub>
                              </m:sSub>
                              <m:r>
                                <a:rPr lang="en-US" i="1">
                                  <a:latin typeface="Cambria Math" panose="02040503050406030204" pitchFamily="18" charset="0"/>
                                </a:rPr>
                                <m:t>−1</m:t>
                              </m:r>
                            </m:e>
                          </m:d>
                          <m:sSubSup>
                            <m:sSubSupPr>
                              <m:ctrlPr>
                                <a:rPr lang="en-US" i="1">
                                  <a:latin typeface="Cambria Math" panose="02040503050406030204" pitchFamily="18" charset="0"/>
                                </a:rPr>
                              </m:ctrlPr>
                            </m:sSubSupPr>
                            <m:e>
                              <m:r>
                                <a:rPr lang="en-US" i="1">
                                  <a:latin typeface="Cambria Math" panose="02040503050406030204" pitchFamily="18" charset="0"/>
                                </a:rPr>
                                <m:t>𝑆</m:t>
                              </m:r>
                            </m:e>
                            <m:sub>
                              <m:r>
                                <a:rPr lang="en-US" b="0" i="1" smtClean="0">
                                  <a:latin typeface="Cambria Math" panose="02040503050406030204" pitchFamily="18" charset="0"/>
                                </a:rPr>
                                <m:t>𝐵</m:t>
                              </m:r>
                            </m:sub>
                            <m:sup>
                              <m:r>
                                <a:rPr lang="en-US" i="1">
                                  <a:latin typeface="Cambria Math" panose="02040503050406030204" pitchFamily="18" charset="0"/>
                                </a:rPr>
                                <m:t>2</m:t>
                              </m:r>
                            </m:sup>
                          </m:sSubSup>
                        </m:num>
                        <m:den>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𝐴</m:t>
                                  </m:r>
                                </m:sub>
                              </m:sSub>
                              <m:r>
                                <a:rPr lang="en-US" i="1">
                                  <a:latin typeface="Cambria Math" panose="02040503050406030204" pitchFamily="18" charset="0"/>
                                </a:rPr>
                                <m:t>−1</m:t>
                              </m:r>
                            </m:e>
                          </m:d>
                          <m:r>
                            <a:rPr lang="en-US" b="0" i="1" smtClean="0">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𝐵</m:t>
                                  </m:r>
                                </m:sub>
                              </m:sSub>
                              <m:r>
                                <a:rPr lang="en-US" i="1">
                                  <a:latin typeface="Cambria Math" panose="02040503050406030204" pitchFamily="18" charset="0"/>
                                </a:rPr>
                                <m:t>−1</m:t>
                              </m:r>
                            </m:e>
                          </m:d>
                        </m:den>
                      </m:f>
                    </m:oMath>
                  </m:oMathPara>
                </a14:m>
                <a:endParaRPr lang="en-US" dirty="0"/>
              </a:p>
              <a:p>
                <a:endParaRPr lang="en-US" dirty="0"/>
              </a:p>
              <a:p>
                <a:r>
                  <a:rPr lang="en-US" dirty="0"/>
                  <a:t>The test statistic:</a:t>
                </a:r>
              </a:p>
              <a:p>
                <a:pPr marL="8255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f>
                        <m:fPr>
                          <m:ctrlPr>
                            <a:rPr lang="en-US" b="0" i="1" smtClean="0">
                              <a:latin typeface="Cambria Math" panose="02040503050406030204" pitchFamily="18" charset="0"/>
                            </a:rPr>
                          </m:ctrlPr>
                        </m:fPr>
                        <m:num>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𝐴</m:t>
                                  </m:r>
                                </m:sub>
                              </m:sSub>
                            </m:e>
                          </m:acc>
                          <m:r>
                            <a:rPr lang="en-US" i="1">
                              <a:latin typeface="Cambria Math" panose="02040503050406030204" pitchFamily="18" charset="0"/>
                            </a:rPr>
                            <m:t>−</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𝐵</m:t>
                                  </m:r>
                                </m:sub>
                              </m:sSub>
                            </m:e>
                          </m:acc>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𝑝</m:t>
                              </m:r>
                            </m:sub>
                          </m:sSub>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𝐴</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𝐵</m:t>
                                      </m:r>
                                    </m:sub>
                                  </m:sSub>
                                </m:den>
                              </m:f>
                            </m:e>
                          </m:rad>
                        </m:den>
                      </m:f>
                    </m:oMath>
                  </m:oMathPara>
                </a14:m>
                <a:endParaRPr lang="en-US" dirty="0"/>
              </a:p>
              <a:p>
                <a:r>
                  <a:rPr lang="en-US" dirty="0"/>
                  <a:t>Is distributed as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𝐴</m:t>
                                </m:r>
                              </m:sub>
                            </m:sSub>
                            <m:r>
                              <a:rPr lang="en-US" b="0" i="1" smtClean="0">
                                <a:latin typeface="Cambria Math" panose="02040503050406030204" pitchFamily="18" charset="0"/>
                              </a:rPr>
                              <m:t>−1</m:t>
                            </m:r>
                          </m:e>
                        </m:d>
                        <m:r>
                          <a:rPr lang="en-US" b="0" i="1" smtClean="0">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𝐵</m:t>
                                </m:r>
                              </m:sub>
                            </m:sSub>
                            <m:r>
                              <a:rPr lang="en-US" i="1">
                                <a:latin typeface="Cambria Math" panose="02040503050406030204" pitchFamily="18" charset="0"/>
                              </a:rPr>
                              <m:t>−1</m:t>
                            </m:r>
                          </m:e>
                        </m:d>
                      </m:sub>
                    </m:sSub>
                  </m:oMath>
                </a14:m>
                <a:r>
                  <a:rPr lang="en-US" dirty="0"/>
                  <a:t>. This is called the </a:t>
                </a:r>
                <a:r>
                  <a:rPr lang="en-US" i="1" dirty="0"/>
                  <a:t>pooled</a:t>
                </a:r>
                <a:r>
                  <a:rPr lang="en-US" dirty="0"/>
                  <a:t> t test.</a:t>
                </a:r>
              </a:p>
            </p:txBody>
          </p:sp>
        </mc:Choice>
        <mc:Fallback xmlns="">
          <p:sp>
            <p:nvSpPr>
              <p:cNvPr id="3" name="Text Placeholder 2">
                <a:extLst>
                  <a:ext uri="{FF2B5EF4-FFF2-40B4-BE49-F238E27FC236}">
                    <a16:creationId xmlns:a16="http://schemas.microsoft.com/office/drawing/2014/main" id="{1411FA1A-7842-1C44-8539-4A8B3A3D4F96}"/>
                  </a:ext>
                </a:extLst>
              </p:cNvPr>
              <p:cNvSpPr>
                <a:spLocks noGrp="1" noRot="1" noChangeAspect="1" noMove="1" noResize="1" noEditPoints="1" noAdjustHandles="1" noChangeArrowheads="1" noChangeShapeType="1" noTextEdit="1"/>
              </p:cNvSpPr>
              <p:nvPr>
                <p:ph type="body" idx="1"/>
              </p:nvPr>
            </p:nvSpPr>
            <p:spPr>
              <a:blipFill>
                <a:blip r:embed="rId2"/>
                <a:stretch>
                  <a:fillRect r="-145"/>
                </a:stretch>
              </a:blipFill>
            </p:spPr>
            <p:txBody>
              <a:bodyPr/>
              <a:lstStyle/>
              <a:p>
                <a:r>
                  <a:rPr lang="en-US">
                    <a:noFill/>
                  </a:rPr>
                  <a:t> </a:t>
                </a:r>
              </a:p>
            </p:txBody>
          </p:sp>
        </mc:Fallback>
      </mc:AlternateContent>
    </p:spTree>
    <p:extLst>
      <p:ext uri="{BB962C8B-B14F-4D97-AF65-F5344CB8AC3E}">
        <p14:creationId xmlns:p14="http://schemas.microsoft.com/office/powerpoint/2010/main" val="3451168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t</a:t>
            </a:r>
            <a:r>
              <a:rPr dirty="0"/>
              <a:t>he </a:t>
            </a:r>
            <a:r>
              <a:rPr i="1" dirty="0"/>
              <a:t>t</a:t>
            </a:r>
            <a:r>
              <a:rPr dirty="0"/>
              <a:t> </a:t>
            </a:r>
            <a:r>
              <a:rPr lang="en-US" dirty="0"/>
              <a:t>d</a:t>
            </a:r>
            <a:r>
              <a:rPr dirty="0"/>
              <a:t>ensity</a:t>
            </a:r>
            <a:r>
              <a:rPr lang="en-US" dirty="0"/>
              <a:t>: </a:t>
            </a:r>
            <a:r>
              <a:rPr lang="en-US" i="1" dirty="0"/>
              <a:t>Z</a:t>
            </a:r>
            <a:r>
              <a:rPr lang="en-US" dirty="0"/>
              <a:t> over a chi-square</a:t>
            </a:r>
            <a:endParaRP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lang="en-US" dirty="0"/>
                  <a:t>Definition: if </a:t>
                </a:r>
                <a14:m>
                  <m:oMath xmlns:m="http://schemas.openxmlformats.org/officeDocument/2006/math">
                    <m:r>
                      <a:rPr lang="en-US">
                        <a:latin typeface="Cambria Math" panose="02040503050406030204" pitchFamily="18" charset="0"/>
                      </a:rPr>
                      <m:t>𝑍</m:t>
                    </m:r>
                  </m:oMath>
                </a14:m>
                <a:r>
                  <a:rPr lang="en-US" dirty="0"/>
                  <a:t> follows a standard normal density such that </a:t>
                </a:r>
                <a14:m>
                  <m:oMath xmlns:m="http://schemas.openxmlformats.org/officeDocument/2006/math">
                    <m:r>
                      <a:rPr lang="en-US">
                        <a:latin typeface="Cambria Math" panose="02040503050406030204" pitchFamily="18" charset="0"/>
                      </a:rPr>
                      <m:t>𝑍</m:t>
                    </m:r>
                    <m:r>
                      <a:rPr lang="en-US">
                        <a:latin typeface="Cambria Math" panose="02040503050406030204" pitchFamily="18" charset="0"/>
                      </a:rPr>
                      <m:t>∼</m:t>
                    </m:r>
                    <m:r>
                      <a:rPr lang="en-US">
                        <a:latin typeface="Cambria Math" panose="02040503050406030204" pitchFamily="18" charset="0"/>
                      </a:rPr>
                      <m:t>𝑁</m:t>
                    </m:r>
                    <m:r>
                      <a:rPr lang="en-US">
                        <a:latin typeface="Cambria Math" panose="02040503050406030204" pitchFamily="18" charset="0"/>
                      </a:rPr>
                      <m:t>(0,1)</m:t>
                    </m:r>
                  </m:oMath>
                </a14:m>
                <a:endParaRPr lang="en-US" dirty="0"/>
              </a:p>
              <a:p>
                <a:pPr marL="0" indent="0">
                  <a:buNone/>
                </a:pPr>
                <a:endParaRPr lang="en-US" dirty="0"/>
              </a:p>
              <a:p>
                <a:pPr marL="0" indent="0">
                  <a:buNone/>
                </a:pPr>
                <a:r>
                  <a:rPr lang="en-US" dirty="0"/>
                  <a:t>and </a:t>
                </a:r>
                <a14:m>
                  <m:oMath xmlns:m="http://schemas.openxmlformats.org/officeDocument/2006/math">
                    <m:r>
                      <a:rPr lang="en-US">
                        <a:latin typeface="Cambria Math" panose="02040503050406030204" pitchFamily="18" charset="0"/>
                      </a:rPr>
                      <m:t>𝑈</m:t>
                    </m:r>
                  </m:oMath>
                </a14:m>
                <a:r>
                  <a:rPr lang="en-US" dirty="0"/>
                  <a:t> follows a chi-square density with </a:t>
                </a:r>
                <a14:m>
                  <m:oMath xmlns:m="http://schemas.openxmlformats.org/officeDocument/2006/math">
                    <m:r>
                      <a:rPr lang="en-US">
                        <a:latin typeface="Cambria Math" panose="02040503050406030204" pitchFamily="18" charset="0"/>
                      </a:rPr>
                      <m:t>𝑛</m:t>
                    </m:r>
                  </m:oMath>
                </a14:m>
                <a:r>
                  <a:rPr lang="en-US" dirty="0"/>
                  <a:t> degrees of freedom such that </a:t>
                </a:r>
                <a14:m>
                  <m:oMath xmlns:m="http://schemas.openxmlformats.org/officeDocument/2006/math">
                    <m:r>
                      <a:rPr lang="en-US">
                        <a:latin typeface="Cambria Math" panose="02040503050406030204" pitchFamily="18" charset="0"/>
                      </a:rPr>
                      <m:t>𝑈</m:t>
                    </m:r>
                    <m:r>
                      <a:rPr lang="en-US">
                        <a:latin typeface="Cambria Math" panose="02040503050406030204" pitchFamily="18" charset="0"/>
                      </a:rPr>
                      <m:t>∼</m:t>
                    </m:r>
                    <m:sSubSup>
                      <m:sSubSupPr>
                        <m:ctrlPr>
                          <a:rPr lang="ar-AE" i="1">
                            <a:latin typeface="Cambria Math" panose="02040503050406030204" pitchFamily="18" charset="0"/>
                          </a:rPr>
                        </m:ctrlPr>
                      </m:sSubSupPr>
                      <m:e>
                        <m:r>
                          <a:rPr lang="ar-AE">
                            <a:latin typeface="Cambria Math" panose="02040503050406030204" pitchFamily="18" charset="0"/>
                          </a:rPr>
                          <m:t>𝜒</m:t>
                        </m:r>
                      </m:e>
                      <m:sub>
                        <m:r>
                          <a:rPr lang="ar-AE">
                            <a:latin typeface="Cambria Math" panose="02040503050406030204" pitchFamily="18" charset="0"/>
                          </a:rPr>
                          <m:t>𝑛</m:t>
                        </m:r>
                      </m:sub>
                      <m:sup>
                        <m:r>
                          <a:rPr lang="ar-AE">
                            <a:latin typeface="Cambria Math" panose="02040503050406030204" pitchFamily="18" charset="0"/>
                          </a:rPr>
                          <m:t>2</m:t>
                        </m:r>
                      </m:sup>
                    </m:sSubSup>
                  </m:oMath>
                </a14:m>
                <a:r>
                  <a:rPr lang="ar-AE" dirty="0"/>
                  <a:t>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 </m:t>
                    </m:r>
                    <m:sSubSup>
                      <m:sSubSupPr>
                        <m:ctrlPr>
                          <a:rPr lang="ar-AE" i="1">
                            <a:latin typeface="Cambria Math" panose="02040503050406030204" pitchFamily="18" charset="0"/>
                          </a:rPr>
                        </m:ctrlPr>
                      </m:sSubSupPr>
                      <m:e>
                        <m:r>
                          <a:rPr lang="ar-AE">
                            <a:latin typeface="Cambria Math" panose="02040503050406030204" pitchFamily="18" charset="0"/>
                          </a:rPr>
                          <m:t>𝑍</m:t>
                        </m:r>
                      </m:e>
                      <m:sub>
                        <m:r>
                          <a:rPr lang="ar-AE">
                            <a:latin typeface="Cambria Math" panose="02040503050406030204" pitchFamily="18" charset="0"/>
                          </a:rPr>
                          <m:t>1</m:t>
                        </m:r>
                      </m:sub>
                      <m:sup>
                        <m:r>
                          <a:rPr lang="ar-AE">
                            <a:latin typeface="Cambria Math" panose="02040503050406030204" pitchFamily="18" charset="0"/>
                          </a:rPr>
                          <m:t>2</m:t>
                        </m:r>
                      </m:sup>
                    </m:sSubSup>
                    <m:r>
                      <a:rPr lang="ar-AE">
                        <a:latin typeface="Cambria Math" panose="02040503050406030204" pitchFamily="18" charset="0"/>
                      </a:rPr>
                      <m:t>+</m:t>
                    </m:r>
                    <m:sSubSup>
                      <m:sSubSupPr>
                        <m:ctrlPr>
                          <a:rPr lang="ar-AE" i="1">
                            <a:latin typeface="Cambria Math" panose="02040503050406030204" pitchFamily="18" charset="0"/>
                          </a:rPr>
                        </m:ctrlPr>
                      </m:sSubSupPr>
                      <m:e>
                        <m:r>
                          <a:rPr lang="ar-AE">
                            <a:latin typeface="Cambria Math" panose="02040503050406030204" pitchFamily="18" charset="0"/>
                          </a:rPr>
                          <m:t>𝑍</m:t>
                        </m:r>
                      </m:e>
                      <m:sub>
                        <m:r>
                          <a:rPr lang="ar-AE">
                            <a:latin typeface="Cambria Math" panose="02040503050406030204" pitchFamily="18" charset="0"/>
                          </a:rPr>
                          <m:t>2</m:t>
                        </m:r>
                      </m:sub>
                      <m:sup>
                        <m:r>
                          <a:rPr lang="ar-AE">
                            <a:latin typeface="Cambria Math" panose="02040503050406030204" pitchFamily="18" charset="0"/>
                          </a:rPr>
                          <m:t>2</m:t>
                        </m:r>
                      </m:sup>
                    </m:sSubSup>
                    <m:r>
                      <a:rPr lang="ar-AE">
                        <a:latin typeface="Cambria Math" panose="02040503050406030204" pitchFamily="18" charset="0"/>
                      </a:rPr>
                      <m:t>+...+</m:t>
                    </m:r>
                    <m:sSubSup>
                      <m:sSubSupPr>
                        <m:ctrlPr>
                          <a:rPr lang="ar-AE" i="1">
                            <a:latin typeface="Cambria Math" panose="02040503050406030204" pitchFamily="18" charset="0"/>
                          </a:rPr>
                        </m:ctrlPr>
                      </m:sSubSupPr>
                      <m:e>
                        <m:r>
                          <a:rPr lang="ar-AE">
                            <a:latin typeface="Cambria Math" panose="02040503050406030204" pitchFamily="18" charset="0"/>
                          </a:rPr>
                          <m:t>𝑍</m:t>
                        </m:r>
                      </m:e>
                      <m:sub>
                        <m:r>
                          <a:rPr lang="ar-AE">
                            <a:latin typeface="Cambria Math" panose="02040503050406030204" pitchFamily="18" charset="0"/>
                          </a:rPr>
                          <m:t>𝑛</m:t>
                        </m:r>
                      </m:sub>
                      <m:sup>
                        <m:r>
                          <a:rPr lang="ar-AE">
                            <a:latin typeface="Cambria Math" panose="02040503050406030204" pitchFamily="18" charset="0"/>
                          </a:rPr>
                          <m:t>2</m:t>
                        </m:r>
                      </m:sup>
                    </m:sSubSup>
                  </m:oMath>
                </a14:m>
                <a:endParaRPr lang="ar-AE" dirty="0"/>
              </a:p>
              <a:p>
                <a:pPr marL="0" indent="0">
                  <a:buNone/>
                </a:pPr>
                <a:endParaRPr lang="en-US" dirty="0"/>
              </a:p>
              <a:p>
                <a:pPr marL="0" indent="0">
                  <a:buNone/>
                </a:pPr>
                <a:r>
                  <a:rPr lang="en-US" dirty="0"/>
                  <a:t>then the density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𝑍</m:t>
                        </m:r>
                      </m:num>
                      <m:den>
                        <m:rad>
                          <m:radPr>
                            <m:ctrlPr>
                              <a:rPr lang="ar-AE" i="1">
                                <a:latin typeface="Cambria Math" panose="02040503050406030204" pitchFamily="18" charset="0"/>
                              </a:rPr>
                            </m:ctrlPr>
                          </m:radPr>
                          <m:deg/>
                          <m:e>
                            <m:r>
                              <a:rPr lang="ar-AE">
                                <a:latin typeface="Cambria Math" panose="02040503050406030204" pitchFamily="18" charset="0"/>
                              </a:rPr>
                              <m:t>𝑈</m:t>
                            </m:r>
                            <m:r>
                              <a:rPr lang="ar-AE">
                                <a:latin typeface="Cambria Math" panose="02040503050406030204" pitchFamily="18" charset="0"/>
                              </a:rPr>
                              <m:t>/</m:t>
                            </m:r>
                            <m:r>
                              <a:rPr lang="ar-AE">
                                <a:latin typeface="Cambria Math" panose="02040503050406030204" pitchFamily="18" charset="0"/>
                              </a:rPr>
                              <m:t>𝑛</m:t>
                            </m:r>
                          </m:e>
                        </m:rad>
                      </m:den>
                    </m:f>
                  </m:oMath>
                </a14:m>
                <a:r>
                  <a:rPr lang="ar-AE" dirty="0"/>
                  <a:t> </a:t>
                </a:r>
                <a:r>
                  <a:rPr lang="en-US" dirty="0"/>
                  <a:t>is called the </a:t>
                </a:r>
                <a14:m>
                  <m:oMath xmlns:m="http://schemas.openxmlformats.org/officeDocument/2006/math">
                    <m:r>
                      <a:rPr lang="en-US">
                        <a:latin typeface="Cambria Math" panose="02040503050406030204" pitchFamily="18" charset="0"/>
                      </a:rPr>
                      <m:t>𝑡</m:t>
                    </m:r>
                  </m:oMath>
                </a14:m>
                <a:r>
                  <a:rPr lang="en-US" dirty="0"/>
                  <a:t> density with </a:t>
                </a:r>
                <a14:m>
                  <m:oMath xmlns:m="http://schemas.openxmlformats.org/officeDocument/2006/math">
                    <m:r>
                      <a:rPr lang="en-US">
                        <a:latin typeface="Cambria Math" panose="02040503050406030204" pitchFamily="18" charset="0"/>
                      </a:rPr>
                      <m:t>𝑛</m:t>
                    </m:r>
                  </m:oMath>
                </a14:m>
                <a:r>
                  <a:rPr lang="en-US" dirty="0"/>
                  <a:t> degrees of freedom.</a:t>
                </a:r>
                <a:endParaRP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14" r="-1159"/>
                </a:stretch>
              </a:blipFill>
            </p:spPr>
            <p:txBody>
              <a:bodyPr/>
              <a:lstStyle/>
              <a:p>
                <a:r>
                  <a:rPr lang="en-US">
                    <a:noFill/>
                  </a:rPr>
                  <a:t> </a:t>
                </a:r>
              </a:p>
            </p:txBody>
          </p:sp>
        </mc:Fallback>
      </mc:AlternateContent>
    </p:spTree>
    <p:extLst>
      <p:ext uri="{BB962C8B-B14F-4D97-AF65-F5344CB8AC3E}">
        <p14:creationId xmlns:p14="http://schemas.microsoft.com/office/powerpoint/2010/main" val="1132680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Key definitions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lvl="1"/>
                <a:r>
                  <a:rPr dirty="0"/>
                  <a:t>Null hypothesis</a:t>
                </a:r>
              </a:p>
              <a:p>
                <a:pPr lvl="2"/>
                <a:r>
                  <a:rPr dirty="0"/>
                  <a:t>The conditions under which an analyst proposes chance alone might generate (or have generated) a group of observations</a:t>
                </a:r>
              </a:p>
              <a:p>
                <a:pPr lvl="1"/>
                <a:r>
                  <a:rPr dirty="0"/>
                  <a:t>Alternative hypothesis</a:t>
                </a:r>
              </a:p>
              <a:p>
                <a:pPr lvl="2"/>
                <a:r>
                  <a:rPr dirty="0"/>
                  <a:t>Usually all conditions other than those specified by the null hypothesis</a:t>
                </a:r>
              </a:p>
              <a:p>
                <a:pPr lvl="1"/>
                <a:r>
                  <a:rPr dirty="0"/>
                  <a:t>Statistical test</a:t>
                </a:r>
              </a:p>
              <a:p>
                <a:pPr lvl="2"/>
                <a:r>
                  <a:rPr dirty="0"/>
                  <a:t>A tool used to help make a decision about a null hypothesis</a:t>
                </a:r>
              </a:p>
              <a:p>
                <a:pPr lvl="2"/>
                <a14:m>
                  <m:oMath xmlns:m="http://schemas.openxmlformats.org/officeDocument/2006/math">
                    <m:r>
                      <a:rPr>
                        <a:latin typeface="Cambria Math" panose="02040503050406030204" pitchFamily="18" charset="0"/>
                      </a:rPr>
                      <m:t>𝑡</m:t>
                    </m:r>
                  </m:oMath>
                </a14:m>
                <a:r>
                  <a:rPr dirty="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oMath>
                </a14:m>
                <a:r>
                  <a:rPr dirty="0"/>
                  <a:t>, </a:t>
                </a:r>
                <a14:m>
                  <m:oMath xmlns:m="http://schemas.openxmlformats.org/officeDocument/2006/math">
                    <m:r>
                      <a:rPr>
                        <a:latin typeface="Cambria Math" panose="02040503050406030204" pitchFamily="18" charset="0"/>
                      </a:rPr>
                      <m:t>𝐹</m:t>
                    </m:r>
                  </m:oMath>
                </a14:m>
                <a:r>
                  <a:rPr dirty="0"/>
                  <a:t>, likelihood ratio, Wald</a:t>
                </a:r>
                <a:endParaRPr lang="en-US" dirty="0"/>
              </a:p>
              <a:p>
                <a:pPr lvl="1"/>
                <a:r>
                  <a:rPr lang="en-US" dirty="0"/>
                  <a:t>Probability</a:t>
                </a:r>
              </a:p>
              <a:p>
                <a:pPr lvl="2"/>
                <a:r>
                  <a:rPr lang="en-US" dirty="0"/>
                  <a:t>A numerical parameter signifying the degree of belief in a given proposition under some body of knowledge</a:t>
                </a:r>
              </a:p>
              <a:p>
                <a:pPr lvl="1"/>
                <a:r>
                  <a:rPr lang="en-US" dirty="0"/>
                  <a:t>P value</a:t>
                </a:r>
              </a:p>
              <a:p>
                <a:pPr lvl="2"/>
                <a:r>
                  <a:rPr lang="en-US" dirty="0"/>
                  <a:t>The probability of that chance alone may have generated a group of observations under conditions described by a null hypothesis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289"/>
                </a:stretch>
              </a:blipFill>
            </p:spPr>
            <p:txBody>
              <a:bodyPr/>
              <a:lstStyle/>
              <a:p>
                <a:r>
                  <a:rPr lang="en-US">
                    <a:noFill/>
                  </a:rPr>
                  <a:t> </a:t>
                </a:r>
              </a:p>
            </p:txBody>
          </p:sp>
        </mc:Fallback>
      </mc:AlternateContent>
    </p:spTree>
    <p:extLst>
      <p:ext uri="{BB962C8B-B14F-4D97-AF65-F5344CB8AC3E}">
        <p14:creationId xmlns:p14="http://schemas.microsoft.com/office/powerpoint/2010/main" val="21946943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99A24-0293-3E4C-9276-20FADED18FCF}"/>
              </a:ext>
            </a:extLst>
          </p:cNvPr>
          <p:cNvSpPr>
            <a:spLocks noGrp="1"/>
          </p:cNvSpPr>
          <p:nvPr>
            <p:ph type="title"/>
          </p:nvPr>
        </p:nvSpPr>
        <p:spPr/>
        <p:txBody>
          <a:bodyPr/>
          <a:lstStyle/>
          <a:p>
            <a:r>
              <a:rPr lang="en-US" dirty="0"/>
              <a:t>Methods to estimate variance / SEM</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1411FA1A-7842-1C44-8539-4A8B3A3D4F96}"/>
                  </a:ext>
                </a:extLst>
              </p:cNvPr>
              <p:cNvSpPr>
                <a:spLocks noGrp="1"/>
              </p:cNvSpPr>
              <p:nvPr>
                <p:ph type="body" idx="1"/>
              </p:nvPr>
            </p:nvSpPr>
            <p:spPr/>
            <p:txBody>
              <a:bodyPr anchor="ctr"/>
              <a:lstStyle/>
              <a:p>
                <a:r>
                  <a:rPr lang="en-US" dirty="0"/>
                  <a:t>Finally, you could use the typical method that we do in practice, which is to use the "</a:t>
                </a:r>
                <a:r>
                  <a:rPr lang="en-US" dirty="0" err="1"/>
                  <a:t>Satterwaithe</a:t>
                </a:r>
                <a:r>
                  <a:rPr lang="en-US" dirty="0"/>
                  <a:t> approximation."</a:t>
                </a:r>
              </a:p>
              <a:p>
                <a:r>
                  <a:rPr lang="en-US" dirty="0"/>
                  <a:t>In this approach, we use a test statistic with the standard deviation taken as something similar to the "geometric mean" of the two sample standard deviations.</a:t>
                </a:r>
              </a:p>
              <a:p>
                <a:endParaRPr lang="en-US" dirty="0"/>
              </a:p>
              <a:p>
                <a:pPr marL="8255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f>
                        <m:fPr>
                          <m:ctrlPr>
                            <a:rPr lang="en-US" b="0" i="1" smtClean="0">
                              <a:latin typeface="Cambria Math" panose="02040503050406030204" pitchFamily="18" charset="0"/>
                            </a:rPr>
                          </m:ctrlPr>
                        </m:fPr>
                        <m:num>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𝐴</m:t>
                                  </m:r>
                                </m:sub>
                              </m:sSub>
                            </m:e>
                          </m:acc>
                          <m:r>
                            <a:rPr lang="en-US" b="0" i="1" smtClean="0">
                              <a:latin typeface="Cambria Math" panose="02040503050406030204" pitchFamily="18" charset="0"/>
                            </a:rPr>
                            <m:t>−</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𝐵</m:t>
                                  </m:r>
                                </m:sub>
                              </m:sSub>
                            </m:e>
                          </m:acc>
                        </m:num>
                        <m:den>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𝑠</m:t>
                                      </m:r>
                                    </m:e>
                                    <m:sub>
                                      <m:r>
                                        <a:rPr lang="en-US" b="0" i="1" smtClean="0">
                                          <a:latin typeface="Cambria Math" panose="02040503050406030204" pitchFamily="18" charset="0"/>
                                        </a:rPr>
                                        <m:t>𝐴</m:t>
                                      </m:r>
                                    </m:sub>
                                    <m:sup>
                                      <m:r>
                                        <a:rPr lang="en-US" b="0" i="1" smtClean="0">
                                          <a:latin typeface="Cambria Math" panose="02040503050406030204" pitchFamily="18" charset="0"/>
                                        </a:rPr>
                                        <m:t>2</m:t>
                                      </m:r>
                                    </m:sup>
                                  </m:sSubSup>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𝐴</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b="0" i="1" smtClean="0">
                                          <a:latin typeface="Cambria Math" panose="02040503050406030204" pitchFamily="18" charset="0"/>
                                        </a:rPr>
                                        <m:t>𝐵</m:t>
                                      </m:r>
                                    </m:sub>
                                    <m:sup>
                                      <m:r>
                                        <a:rPr lang="en-US" i="1">
                                          <a:latin typeface="Cambria Math" panose="02040503050406030204" pitchFamily="18" charset="0"/>
                                        </a:rPr>
                                        <m:t>2</m:t>
                                      </m:r>
                                    </m:sup>
                                  </m:sSubSup>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𝐵</m:t>
                                      </m:r>
                                    </m:sub>
                                  </m:sSub>
                                </m:den>
                              </m:f>
                            </m:e>
                          </m:rad>
                        </m:den>
                      </m:f>
                    </m:oMath>
                  </m:oMathPara>
                </a14:m>
                <a:endParaRPr lang="en-US" dirty="0"/>
              </a:p>
              <a:p>
                <a:r>
                  <a:rPr lang="en-US" dirty="0"/>
                  <a:t>Here, the issue is that although the variance of </a:t>
                </a:r>
                <a14:m>
                  <m:oMath xmlns:m="http://schemas.openxmlformats.org/officeDocument/2006/math">
                    <m:acc>
                      <m:accPr>
                        <m:chr m:val="̅"/>
                        <m:ctrlPr>
                          <a:rPr lang="en-US" i="1" smtClean="0">
                            <a:latin typeface="Cambria Math" panose="02040503050406030204" pitchFamily="18" charset="0"/>
                          </a:rPr>
                        </m:ctrlPr>
                      </m:accPr>
                      <m:e>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𝐴</m:t>
                            </m:r>
                          </m:sub>
                        </m:sSub>
                      </m:e>
                    </m:acc>
                  </m:oMath>
                </a14:m>
                <a:r>
                  <a:rPr lang="en-US" dirty="0"/>
                  <a:t> is distributed as a chi-squared, the variance of the difference of the two means is not.</a:t>
                </a:r>
              </a:p>
            </p:txBody>
          </p:sp>
        </mc:Choice>
        <mc:Fallback xmlns="">
          <p:sp>
            <p:nvSpPr>
              <p:cNvPr id="3" name="Text Placeholder 2">
                <a:extLst>
                  <a:ext uri="{FF2B5EF4-FFF2-40B4-BE49-F238E27FC236}">
                    <a16:creationId xmlns:a16="http://schemas.microsoft.com/office/drawing/2014/main" id="{1411FA1A-7842-1C44-8539-4A8B3A3D4F96}"/>
                  </a:ext>
                </a:extLst>
              </p:cNvPr>
              <p:cNvSpPr>
                <a:spLocks noGrp="1" noRot="1" noChangeAspect="1" noMove="1" noResize="1" noEditPoints="1" noAdjustHandles="1" noChangeArrowheads="1" noChangeShapeType="1" noTextEdit="1"/>
              </p:cNvSpPr>
              <p:nvPr>
                <p:ph type="body" idx="1"/>
              </p:nvPr>
            </p:nvSpPr>
            <p:spPr>
              <a:blipFill>
                <a:blip r:embed="rId2"/>
                <a:stretch>
                  <a:fillRect r="-1447"/>
                </a:stretch>
              </a:blipFill>
            </p:spPr>
            <p:txBody>
              <a:bodyPr/>
              <a:lstStyle/>
              <a:p>
                <a:r>
                  <a:rPr lang="en-US">
                    <a:noFill/>
                  </a:rPr>
                  <a:t> </a:t>
                </a:r>
              </a:p>
            </p:txBody>
          </p:sp>
        </mc:Fallback>
      </mc:AlternateContent>
    </p:spTree>
    <p:extLst>
      <p:ext uri="{BB962C8B-B14F-4D97-AF65-F5344CB8AC3E}">
        <p14:creationId xmlns:p14="http://schemas.microsoft.com/office/powerpoint/2010/main" val="217424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99A24-0293-3E4C-9276-20FADED18FCF}"/>
              </a:ext>
            </a:extLst>
          </p:cNvPr>
          <p:cNvSpPr>
            <a:spLocks noGrp="1"/>
          </p:cNvSpPr>
          <p:nvPr>
            <p:ph type="title"/>
          </p:nvPr>
        </p:nvSpPr>
        <p:spPr/>
        <p:txBody>
          <a:bodyPr/>
          <a:lstStyle/>
          <a:p>
            <a:r>
              <a:rPr lang="en-US" dirty="0" err="1"/>
              <a:t>Satterwaithe's</a:t>
            </a:r>
            <a:r>
              <a:rPr lang="en-US" dirty="0"/>
              <a:t> formula</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1411FA1A-7842-1C44-8539-4A8B3A3D4F96}"/>
                  </a:ext>
                </a:extLst>
              </p:cNvPr>
              <p:cNvSpPr>
                <a:spLocks noGrp="1"/>
              </p:cNvSpPr>
              <p:nvPr>
                <p:ph type="body" idx="1"/>
              </p:nvPr>
            </p:nvSpPr>
            <p:spPr/>
            <p:txBody>
              <a:bodyPr anchor="ctr"/>
              <a:lstStyle/>
              <a:p>
                <a:r>
                  <a:rPr lang="en-US" dirty="0"/>
                  <a:t>Here, the issue is that although the variance of </a:t>
                </a:r>
                <a14:m>
                  <m:oMath xmlns:m="http://schemas.openxmlformats.org/officeDocument/2006/math">
                    <m:acc>
                      <m:accPr>
                        <m:chr m:val="̅"/>
                        <m:ctrlPr>
                          <a:rPr lang="en-US" i="1" smtClean="0">
                            <a:latin typeface="Cambria Math" panose="02040503050406030204" pitchFamily="18" charset="0"/>
                          </a:rPr>
                        </m:ctrlPr>
                      </m:accPr>
                      <m:e>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𝐴</m:t>
                            </m:r>
                          </m:sub>
                        </m:sSub>
                      </m:e>
                    </m:acc>
                  </m:oMath>
                </a14:m>
                <a:r>
                  <a:rPr lang="en-US" dirty="0"/>
                  <a:t>, that shows up in the denominator, is distributed as a chi-squared, the variance of the difference of the two means is not. So the denominator is no longer chi-squared, and the test statistic does not follow a </a:t>
                </a:r>
                <a:r>
                  <a:rPr lang="en-US" i="1" dirty="0"/>
                  <a:t>t</a:t>
                </a:r>
                <a:r>
                  <a:rPr lang="en-US" dirty="0"/>
                  <a:t> distribution.</a:t>
                </a:r>
              </a:p>
              <a:p>
                <a:endParaRPr lang="en-US" dirty="0"/>
              </a:p>
              <a:p>
                <a:r>
                  <a:rPr lang="en-US" dirty="0" err="1"/>
                  <a:t>Satterwaithe</a:t>
                </a:r>
                <a:r>
                  <a:rPr lang="en-US" dirty="0"/>
                  <a:t> cleverly figured a way to figure out the "effective" degrees of freedom for the </a:t>
                </a:r>
                <a:r>
                  <a:rPr lang="en-US" i="1" dirty="0"/>
                  <a:t>t</a:t>
                </a:r>
                <a:r>
                  <a:rPr lang="en-US" dirty="0"/>
                  <a:t> distribution under which the denominator would be distributed approximately as a chi-squared. This is:</a:t>
                </a:r>
              </a:p>
              <a:p>
                <a:endParaRPr lang="en-US" dirty="0"/>
              </a:p>
              <a:p>
                <a:pPr marL="82550" indent="0" algn="ctr">
                  <a:buNone/>
                </a:pPr>
                <a:endParaRPr lang="en-US" dirty="0"/>
              </a:p>
            </p:txBody>
          </p:sp>
        </mc:Choice>
        <mc:Fallback xmlns="">
          <p:sp>
            <p:nvSpPr>
              <p:cNvPr id="3" name="Text Placeholder 2">
                <a:extLst>
                  <a:ext uri="{FF2B5EF4-FFF2-40B4-BE49-F238E27FC236}">
                    <a16:creationId xmlns:a16="http://schemas.microsoft.com/office/drawing/2014/main" id="{1411FA1A-7842-1C44-8539-4A8B3A3D4F96}"/>
                  </a:ext>
                </a:extLst>
              </p:cNvPr>
              <p:cNvSpPr>
                <a:spLocks noGrp="1" noRot="1" noChangeAspect="1" noMove="1" noResize="1" noEditPoints="1" noAdjustHandles="1" noChangeArrowheads="1" noChangeShapeType="1" noTextEdit="1"/>
              </p:cNvSpPr>
              <p:nvPr>
                <p:ph type="body" idx="1"/>
              </p:nvPr>
            </p:nvSpPr>
            <p:spPr>
              <a:blipFill>
                <a:blip r:embed="rId2"/>
                <a:stretch>
                  <a:fillRect r="-1447"/>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ABCEA8C3-A5FE-244E-AA69-ADD8DE75D9F0}"/>
              </a:ext>
            </a:extLst>
          </p:cNvPr>
          <p:cNvPicPr>
            <a:picLocks noChangeAspect="1"/>
          </p:cNvPicPr>
          <p:nvPr/>
        </p:nvPicPr>
        <p:blipFill>
          <a:blip r:embed="rId3"/>
          <a:stretch>
            <a:fillRect/>
          </a:stretch>
        </p:blipFill>
        <p:spPr>
          <a:xfrm>
            <a:off x="3473517" y="5381482"/>
            <a:ext cx="3042786" cy="2025626"/>
          </a:xfrm>
          <a:prstGeom prst="rect">
            <a:avLst/>
          </a:prstGeom>
        </p:spPr>
      </p:pic>
    </p:spTree>
    <p:extLst>
      <p:ext uri="{BB962C8B-B14F-4D97-AF65-F5344CB8AC3E}">
        <p14:creationId xmlns:p14="http://schemas.microsoft.com/office/powerpoint/2010/main" val="27681413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46A9-C2AD-6243-B012-C229FA6DDA6B}"/>
              </a:ext>
            </a:extLst>
          </p:cNvPr>
          <p:cNvSpPr>
            <a:spLocks noGrp="1"/>
          </p:cNvSpPr>
          <p:nvPr>
            <p:ph type="title"/>
          </p:nvPr>
        </p:nvSpPr>
        <p:spPr/>
        <p:txBody>
          <a:bodyPr/>
          <a:lstStyle/>
          <a:p>
            <a:r>
              <a:rPr lang="en-US" dirty="0"/>
              <a:t>Assessing normality</a:t>
            </a:r>
          </a:p>
        </p:txBody>
      </p:sp>
      <p:sp>
        <p:nvSpPr>
          <p:cNvPr id="3" name="Text Placeholder 2">
            <a:extLst>
              <a:ext uri="{FF2B5EF4-FFF2-40B4-BE49-F238E27FC236}">
                <a16:creationId xmlns:a16="http://schemas.microsoft.com/office/drawing/2014/main" id="{E859E8A3-D73A-F040-A3E4-A1764FA4D39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441683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Assessing normality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lvl="1"/>
                <a:r>
                  <a:rPr dirty="0"/>
                  <a:t>Most of the parametric tests derived from the normal distribution (</a:t>
                </a:r>
                <a14:m>
                  <m:oMath xmlns:m="http://schemas.openxmlformats.org/officeDocument/2006/math">
                    <m:r>
                      <a:rPr>
                        <a:latin typeface="Cambria Math" panose="02040503050406030204" pitchFamily="18" charset="0"/>
                      </a:rPr>
                      <m:t>𝑡</m:t>
                    </m:r>
                  </m:oMath>
                </a14:m>
                <a:r>
                  <a:rPr dirty="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oMath>
                </a14:m>
                <a:r>
                  <a:rPr dirty="0"/>
                  <a:t>, </a:t>
                </a:r>
                <a14:m>
                  <m:oMath xmlns:m="http://schemas.openxmlformats.org/officeDocument/2006/math">
                    <m:r>
                      <a:rPr>
                        <a:latin typeface="Cambria Math" panose="02040503050406030204" pitchFamily="18" charset="0"/>
                      </a:rPr>
                      <m:t>𝐹</m:t>
                    </m:r>
                  </m:oMath>
                </a14:m>
                <a:r>
                  <a:rPr dirty="0"/>
                  <a:t>) assume that the population quantities are normally distributed.</a:t>
                </a:r>
              </a:p>
              <a:p>
                <a:pPr lvl="1"/>
                <a:endParaRPr lang="en-US" dirty="0"/>
              </a:p>
              <a:p>
                <a:pPr lvl="1"/>
                <a:r>
                  <a:rPr dirty="0"/>
                  <a:t>This assumption is very strong, and may not be reasonable for your data. Data visualization is very important to evaluate whether you think the population is normal or not.</a:t>
                </a:r>
              </a:p>
              <a:p>
                <a:pPr lvl="1"/>
                <a:endParaRPr lang="en-US" dirty="0"/>
              </a:p>
              <a:p>
                <a:pPr lvl="1"/>
                <a:r>
                  <a:rPr dirty="0"/>
                  <a:t>There are two schools of thought on assessing normality:</a:t>
                </a:r>
              </a:p>
              <a:p>
                <a:pPr lvl="2"/>
                <a:r>
                  <a:rPr dirty="0"/>
                  <a:t>Formal tests</a:t>
                </a:r>
              </a:p>
              <a:p>
                <a:pPr lvl="2"/>
                <a:r>
                  <a:rPr dirty="0"/>
                  <a:t>Visual inspection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585116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Assessing normality with formal tests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lvl="1"/>
                <a:r>
                  <a:rPr dirty="0"/>
                  <a:t>The Shapiro-Wilk test can be used to assess normality (</a:t>
                </a:r>
                <a:r>
                  <a:rPr dirty="0" err="1">
                    <a:latin typeface="Courier"/>
                  </a:rPr>
                  <a:t>shapiro.test</a:t>
                </a:r>
                <a:r>
                  <a:rPr dirty="0">
                    <a:latin typeface="Courier"/>
                  </a:rPr>
                  <a:t>()</a:t>
                </a:r>
                <a:r>
                  <a:rPr dirty="0"/>
                  <a:t> in R).</a:t>
                </a:r>
              </a:p>
              <a:p>
                <a:pPr lvl="1"/>
                <a:endParaRPr lang="en-US" dirty="0">
                  <a:latin typeface="Cambria Math" panose="02040503050406030204" pitchFamily="18" charset="0"/>
                </a:endParaRPr>
              </a:p>
              <a:p>
                <a:pPr lvl="1"/>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oMath>
                </a14:m>
                <a:r>
                  <a:rPr dirty="0"/>
                  <a:t> is that the data in a given sample are normally distributed; small P-values cast doubt on this.</a:t>
                </a:r>
              </a:p>
              <a:p>
                <a:pPr lvl="1"/>
                <a:endParaRPr lang="en-US" dirty="0"/>
              </a:p>
              <a:p>
                <a:pPr lvl="1"/>
                <a:r>
                  <a:rPr dirty="0"/>
                  <a:t>There is no formal derivation of the test statistic, for which critical values are determined via Monte-Carlo methods.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275752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Visual inspection</a:t>
            </a:r>
          </a:p>
        </p:txBody>
      </p:sp>
      <p:sp>
        <p:nvSpPr>
          <p:cNvPr id="3" name="Content Placeholder 2"/>
          <p:cNvSpPr>
            <a:spLocks noGrp="1"/>
          </p:cNvSpPr>
          <p:nvPr>
            <p:ph idx="1"/>
          </p:nvPr>
        </p:nvSpPr>
        <p:spPr/>
        <p:txBody>
          <a:bodyPr/>
          <a:lstStyle/>
          <a:p>
            <a:pPr lvl="1"/>
            <a:r>
              <a:rPr dirty="0"/>
              <a:t>Because the </a:t>
            </a:r>
            <a:r>
              <a:rPr i="1" dirty="0"/>
              <a:t>sample mean</a:t>
            </a:r>
            <a:r>
              <a:rPr dirty="0"/>
              <a:t> will be normally distributed - even if the data themselves are not - if the sample size is over 30, many statisticians suggest a quick visual inspections to evaluate the assumptions of normality.</a:t>
            </a:r>
          </a:p>
          <a:p>
            <a:pPr lvl="1"/>
            <a:endParaRPr lang="en-US" dirty="0"/>
          </a:p>
          <a:p>
            <a:pPr lvl="1"/>
            <a:r>
              <a:rPr dirty="0"/>
              <a:t>Since many of the questions we ask involve changes in mean values, it is often not necessary to go much beyond that.</a:t>
            </a:r>
          </a:p>
        </p:txBody>
      </p:sp>
    </p:spTree>
    <p:extLst>
      <p:ext uri="{BB962C8B-B14F-4D97-AF65-F5344CB8AC3E}">
        <p14:creationId xmlns:p14="http://schemas.microsoft.com/office/powerpoint/2010/main" val="13494177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interpret it when the data are not normal</a:t>
            </a:r>
            <a:endParaRPr dirty="0"/>
          </a:p>
        </p:txBody>
      </p:sp>
      <p:sp>
        <p:nvSpPr>
          <p:cNvPr id="3" name="Content Placeholder 2"/>
          <p:cNvSpPr>
            <a:spLocks noGrp="1"/>
          </p:cNvSpPr>
          <p:nvPr>
            <p:ph idx="1"/>
          </p:nvPr>
        </p:nvSpPr>
        <p:spPr/>
        <p:txBody>
          <a:bodyPr/>
          <a:lstStyle/>
          <a:p>
            <a:pPr lvl="1"/>
            <a:r>
              <a:rPr lang="en-US" dirty="0"/>
              <a:t>Personally, as a scientist, when I run a statistical test it is much more important to me that the data satisfy </a:t>
            </a:r>
            <a:r>
              <a:rPr lang="en-US" i="1" dirty="0"/>
              <a:t>independence</a:t>
            </a:r>
            <a:r>
              <a:rPr lang="en-US" dirty="0"/>
              <a:t> than actually being very nicely normally distributed.</a:t>
            </a:r>
          </a:p>
          <a:p>
            <a:pPr lvl="1"/>
            <a:endParaRPr lang="en-US" dirty="0"/>
          </a:p>
          <a:p>
            <a:pPr lvl="1"/>
            <a:r>
              <a:rPr lang="en-US" dirty="0"/>
              <a:t>My reasoning on this is that if the data cause a null hypothesis to be rejected because one group has a bizarre distribution compared to another group, it is as interesting to me as if that particular group had a very normally distributed sample with a clear difference only in means.</a:t>
            </a:r>
          </a:p>
          <a:p>
            <a:pPr lvl="1"/>
            <a:endParaRPr lang="en-US" dirty="0"/>
          </a:p>
          <a:p>
            <a:pPr lvl="1"/>
            <a:r>
              <a:rPr lang="en-US" b="1" dirty="0"/>
              <a:t>Many people think differently about this</a:t>
            </a:r>
            <a:r>
              <a:rPr lang="en-US" dirty="0"/>
              <a:t>, which is of course fine. Consider where you want to be (and where your reviewers will be) when you run into this.</a:t>
            </a:r>
            <a:endParaRPr dirty="0"/>
          </a:p>
          <a:p>
            <a:pPr lvl="1"/>
            <a:endParaRPr lang="en-US" dirty="0"/>
          </a:p>
        </p:txBody>
      </p:sp>
    </p:spTree>
    <p:extLst>
      <p:ext uri="{BB962C8B-B14F-4D97-AF65-F5344CB8AC3E}">
        <p14:creationId xmlns:p14="http://schemas.microsoft.com/office/powerpoint/2010/main" val="15964346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Non-parametric alternatives</a:t>
            </a:r>
          </a:p>
        </p:txBody>
      </p:sp>
      <p:sp>
        <p:nvSpPr>
          <p:cNvPr id="3" name="Content Placeholder 2"/>
          <p:cNvSpPr>
            <a:spLocks noGrp="1"/>
          </p:cNvSpPr>
          <p:nvPr>
            <p:ph idx="1"/>
          </p:nvPr>
        </p:nvSpPr>
        <p:spPr/>
        <p:txBody>
          <a:bodyPr/>
          <a:lstStyle/>
          <a:p>
            <a:pPr lvl="1"/>
            <a:r>
              <a:rPr dirty="0"/>
              <a:t>It is possible to use the Wilcoxon family of tests (</a:t>
            </a:r>
            <a:r>
              <a:rPr dirty="0" err="1">
                <a:latin typeface="Courier"/>
              </a:rPr>
              <a:t>wilcox.test</a:t>
            </a:r>
            <a:r>
              <a:rPr dirty="0">
                <a:latin typeface="Courier"/>
              </a:rPr>
              <a:t>()</a:t>
            </a:r>
            <a:r>
              <a:rPr dirty="0"/>
              <a:t> in R) to deal with data for which the mean may not be normally distributed.</a:t>
            </a:r>
            <a:endParaRPr lang="en-US" dirty="0"/>
          </a:p>
          <a:p>
            <a:pPr lvl="1"/>
            <a:endParaRPr lang="en-US" dirty="0"/>
          </a:p>
          <a:p>
            <a:pPr lvl="1"/>
            <a:r>
              <a:rPr dirty="0"/>
              <a:t>This is a test of central tendency based on the difference in ranks of the the groups in the sample once it is sorted, rather than based on the absolute difference in mean values across groups. It is similar but usually less powerful than the parametric alternative.</a:t>
            </a:r>
          </a:p>
          <a:p>
            <a:pPr lvl="1"/>
            <a:endParaRPr lang="en-US" dirty="0"/>
          </a:p>
          <a:p>
            <a:pPr lvl="1"/>
            <a:r>
              <a:rPr dirty="0"/>
              <a:t>The multi-group analog is the </a:t>
            </a:r>
            <a:r>
              <a:rPr dirty="0" err="1"/>
              <a:t>Kruscal</a:t>
            </a:r>
            <a:r>
              <a:rPr dirty="0"/>
              <a:t>-Wallis tests (</a:t>
            </a:r>
            <a:r>
              <a:rPr dirty="0" err="1">
                <a:latin typeface="Courier"/>
              </a:rPr>
              <a:t>kruskal.test</a:t>
            </a:r>
            <a:r>
              <a:rPr dirty="0"/>
              <a:t>).</a:t>
            </a:r>
          </a:p>
        </p:txBody>
      </p:sp>
    </p:spTree>
    <p:extLst>
      <p:ext uri="{BB962C8B-B14F-4D97-AF65-F5344CB8AC3E}">
        <p14:creationId xmlns:p14="http://schemas.microsoft.com/office/powerpoint/2010/main" val="18278708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46A9-C2AD-6243-B012-C229FA6DDA6B}"/>
              </a:ext>
            </a:extLst>
          </p:cNvPr>
          <p:cNvSpPr>
            <a:spLocks noGrp="1"/>
          </p:cNvSpPr>
          <p:nvPr>
            <p:ph type="title"/>
          </p:nvPr>
        </p:nvSpPr>
        <p:spPr/>
        <p:txBody>
          <a:bodyPr/>
          <a:lstStyle/>
          <a:p>
            <a:r>
              <a:rPr lang="en-US" dirty="0"/>
              <a:t>Two additional notes</a:t>
            </a:r>
          </a:p>
        </p:txBody>
      </p:sp>
      <p:sp>
        <p:nvSpPr>
          <p:cNvPr id="3" name="Text Placeholder 2">
            <a:extLst>
              <a:ext uri="{FF2B5EF4-FFF2-40B4-BE49-F238E27FC236}">
                <a16:creationId xmlns:a16="http://schemas.microsoft.com/office/drawing/2014/main" id="{E859E8A3-D73A-F040-A3E4-A1764FA4D39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816463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Moore and McCabe’s guidelines for sample size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lvl="1"/>
                <a:r>
                  <a:rPr dirty="0"/>
                  <a:t>The </a:t>
                </a:r>
                <a14:m>
                  <m:oMath xmlns:m="http://schemas.openxmlformats.org/officeDocument/2006/math">
                    <m:r>
                      <a:rPr>
                        <a:latin typeface="Cambria Math" panose="02040503050406030204" pitchFamily="18" charset="0"/>
                      </a:rPr>
                      <m:t>𝑡</m:t>
                    </m:r>
                  </m:oMath>
                </a14:m>
                <a:r>
                  <a:rPr dirty="0"/>
                  <a:t>-distribution formula for the population mean </a:t>
                </a:r>
                <a14:m>
                  <m:oMath xmlns:m="http://schemas.openxmlformats.org/officeDocument/2006/math">
                    <m:r>
                      <a:rPr>
                        <a:latin typeface="Cambria Math" panose="02040503050406030204" pitchFamily="18" charset="0"/>
                      </a:rPr>
                      <m:t>𝜇</m:t>
                    </m:r>
                  </m:oMath>
                </a14:m>
                <a:r>
                  <a:rPr dirty="0"/>
                  <a:t> is exactly correct when the underlying population is normal.</a:t>
                </a:r>
              </a:p>
              <a:p>
                <a:pPr lvl="1"/>
                <a:endParaRPr lang="en-US" dirty="0"/>
              </a:p>
              <a:p>
                <a:pPr lvl="1"/>
                <a:r>
                  <a:rPr dirty="0"/>
                  <a:t>Whether or not this assumption is reasonable is the decision of the analyst. Data visualization is very important to evaluate whether you think the population is normal or not.</a:t>
                </a:r>
                <a:endParaRPr lang="en-US" dirty="0"/>
              </a:p>
              <a:p>
                <a:pPr lvl="1"/>
                <a:endParaRPr lang="en-US" dirty="0"/>
              </a:p>
              <a:p>
                <a:pPr lvl="1"/>
                <a:r>
                  <a:rPr lang="en-US" dirty="0"/>
                  <a:t>"</a:t>
                </a:r>
                <a:r>
                  <a:rPr dirty="0"/>
                  <a:t>Moore and McCabe</a:t>
                </a:r>
                <a:r>
                  <a:rPr lang="en-US" dirty="0"/>
                  <a:t>"</a:t>
                </a:r>
                <a:r>
                  <a:rPr dirty="0"/>
                  <a:t> recommend using the following guidelines for determining whether the </a:t>
                </a:r>
                <a14:m>
                  <m:oMath xmlns:m="http://schemas.openxmlformats.org/officeDocument/2006/math">
                    <m:r>
                      <a:rPr>
                        <a:latin typeface="Cambria Math" panose="02040503050406030204" pitchFamily="18" charset="0"/>
                      </a:rPr>
                      <m:t>𝑡</m:t>
                    </m:r>
                  </m:oMath>
                </a14:m>
                <a:r>
                  <a:rPr dirty="0"/>
                  <a:t> distribution procedure is ok to use in the presence of non-normal populations.</a:t>
                </a:r>
                <a:endParaRPr lang="en-US" dirty="0"/>
              </a:p>
              <a:p>
                <a:pPr lvl="2"/>
                <a:r>
                  <a:rPr lang="en-US" dirty="0"/>
                  <a:t>n &lt; 15: use </a:t>
                </a:r>
                <a:r>
                  <a:rPr lang="en-US" i="1" dirty="0"/>
                  <a:t>t</a:t>
                </a:r>
                <a:r>
                  <a:rPr lang="en-US" dirty="0"/>
                  <a:t>-distribution only if the data indicate that the population is very close to normal.</a:t>
                </a:r>
              </a:p>
              <a:p>
                <a:pPr lvl="2"/>
                <a:r>
                  <a:rPr lang="en-US" dirty="0"/>
                  <a:t>15 &lt; n &lt; 39: use </a:t>
                </a:r>
                <a:r>
                  <a:rPr lang="en-US" i="1" dirty="0"/>
                  <a:t>t</a:t>
                </a:r>
                <a:r>
                  <a:rPr lang="en-US" dirty="0"/>
                  <a:t>-distribution except in the presence of outliers or strong skewness.</a:t>
                </a:r>
              </a:p>
              <a:p>
                <a:pPr lvl="2"/>
                <a:r>
                  <a:rPr lang="en-US" dirty="0"/>
                  <a:t>n &gt; 40: use </a:t>
                </a:r>
                <a:r>
                  <a:rPr lang="en-US" i="1" dirty="0"/>
                  <a:t>t</a:t>
                </a:r>
                <a:r>
                  <a:rPr lang="en-US" dirty="0"/>
                  <a:t>-distribution regardless of the shape of the population distribution.</a:t>
                </a:r>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289"/>
                </a:stretch>
              </a:blipFill>
            </p:spPr>
            <p:txBody>
              <a:bodyPr/>
              <a:lstStyle/>
              <a:p>
                <a:r>
                  <a:rPr lang="en-US">
                    <a:noFill/>
                  </a:rPr>
                  <a:t> </a:t>
                </a:r>
              </a:p>
            </p:txBody>
          </p:sp>
        </mc:Fallback>
      </mc:AlternateContent>
    </p:spTree>
    <p:extLst>
      <p:ext uri="{BB962C8B-B14F-4D97-AF65-F5344CB8AC3E}">
        <p14:creationId xmlns:p14="http://schemas.microsoft.com/office/powerpoint/2010/main" val="4258088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Z scores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We often </a:t>
                </a:r>
                <a:r>
                  <a:rPr lang="en-US" i="1" dirty="0"/>
                  <a:t>normalize</a:t>
                </a:r>
                <a:r>
                  <a:rPr lang="en-US" dirty="0"/>
                  <a:t> variables prior to analysis. One way to do this is to subtract off the mean value and divide by the standard deviation:</a:t>
                </a:r>
              </a:p>
              <a:p>
                <a:pPr marL="0" indent="0">
                  <a:buNone/>
                </a:pPr>
                <a:endParaRPr lang="en-US" dirty="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𝑌</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𝑌</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𝑌</m:t>
                              </m:r>
                            </m:sub>
                          </m:sSub>
                        </m:den>
                      </m:f>
                    </m:oMath>
                  </m:oMathPara>
                </a14:m>
                <a:endParaRPr lang="en-US" dirty="0"/>
              </a:p>
              <a:p>
                <a:pPr marL="0" indent="0">
                  <a:buNone/>
                </a:pPr>
                <a:r>
                  <a:rPr lang="en-US" dirty="0"/>
                  <a:t>This gives you a variable that - if it follows a normal distribution already - is distributed as a </a:t>
                </a:r>
                <a:r>
                  <a:rPr lang="en-US" i="1" dirty="0"/>
                  <a:t>standard normal variable</a:t>
                </a:r>
                <a:r>
                  <a:rPr lang="en-US" dirty="0"/>
                  <a:t>:</a:t>
                </a:r>
              </a:p>
              <a:p>
                <a:pPr marL="0" indent="0">
                  <a:buNone/>
                </a:pPr>
                <a:endParaRPr lang="en-US" dirty="0"/>
              </a:p>
              <a:p>
                <a:pPr marL="0" indent="0">
                  <a:buNone/>
                </a:pPr>
                <a14:m>
                  <m:oMathPara xmlns:m="http://schemas.openxmlformats.org/officeDocument/2006/math">
                    <m:oMathParaPr>
                      <m:jc m:val="center"/>
                    </m:oMathParaPr>
                    <m:oMath xmlns:m="http://schemas.openxmlformats.org/officeDocument/2006/math">
                      <m:r>
                        <a:rPr lang="en-US">
                          <a:latin typeface="Cambria Math" panose="02040503050406030204" pitchFamily="18" charset="0"/>
                        </a:rPr>
                        <m:t>𝑍</m:t>
                      </m:r>
                      <m:r>
                        <a:rPr lang="en-US">
                          <a:latin typeface="Cambria Math" panose="02040503050406030204" pitchFamily="18" charset="0"/>
                        </a:rPr>
                        <m:t>∼</m:t>
                      </m:r>
                      <m:r>
                        <a:rPr lang="en-US">
                          <a:latin typeface="Cambria Math" panose="02040503050406030204" pitchFamily="18" charset="0"/>
                        </a:rPr>
                        <m:t>𝑁</m:t>
                      </m:r>
                      <m:r>
                        <a:rPr lang="en-US">
                          <a:latin typeface="Cambria Math" panose="02040503050406030204" pitchFamily="18" charset="0"/>
                        </a:rPr>
                        <m:t>(0,1)</m:t>
                      </m:r>
                    </m:oMath>
                  </m:oMathPara>
                </a14:m>
                <a:endParaRPr lang="en-US" dirty="0"/>
              </a:p>
              <a:p>
                <a:pPr marL="0" indent="0">
                  <a:buNone/>
                </a:pPr>
                <a:endParaRPr lang="en-US" dirty="0"/>
              </a:p>
              <a:p>
                <a:pPr marL="0" indent="0">
                  <a:buNone/>
                </a:pPr>
                <a:r>
                  <a:rPr lang="en-US" dirty="0"/>
                  <a:t>Note that the variance is 1 and the standard deviation is 1. We refer to these variables as </a:t>
                </a:r>
                <a:r>
                  <a:rPr lang="en-US" i="1" dirty="0"/>
                  <a:t>z-scores</a:t>
                </a:r>
                <a:r>
                  <a:rPr lang="en-US" dirty="0"/>
                  <a:t> because if the variable itself follows a normal density, </a:t>
                </a:r>
                <a14:m>
                  <m:oMath xmlns:m="http://schemas.openxmlformats.org/officeDocument/2006/math">
                    <m:r>
                      <a:rPr lang="en-US">
                        <a:latin typeface="Cambria Math" panose="02040503050406030204" pitchFamily="18" charset="0"/>
                      </a:rPr>
                      <m:t>𝑃</m:t>
                    </m:r>
                    <m:r>
                      <a:rPr lang="en-US">
                        <a:latin typeface="Cambria Math" panose="02040503050406030204" pitchFamily="18" charset="0"/>
                      </a:rPr>
                      <m:t>(</m:t>
                    </m:r>
                    <m:r>
                      <a:rPr lang="en-US">
                        <a:latin typeface="Cambria Math" panose="02040503050406030204" pitchFamily="18" charset="0"/>
                      </a:rPr>
                      <m:t>𝑍</m:t>
                    </m:r>
                    <m:r>
                      <a:rPr lang="en-US">
                        <a:latin typeface="Cambria Math" panose="02040503050406030204" pitchFamily="18" charset="0"/>
                      </a:rPr>
                      <m:t>≤</m:t>
                    </m:r>
                    <m:r>
                      <a:rPr lang="en-US">
                        <a:latin typeface="Cambria Math" panose="02040503050406030204" pitchFamily="18" charset="0"/>
                      </a:rPr>
                      <m:t>𝑧</m:t>
                    </m:r>
                    <m:r>
                      <a:rPr lang="en-US">
                        <a:latin typeface="Cambria Math" panose="02040503050406030204" pitchFamily="18" charset="0"/>
                      </a:rPr>
                      <m:t>)=</m:t>
                    </m:r>
                  </m:oMath>
                </a14:m>
                <a:r>
                  <a:rPr lang="en-US" dirty="0">
                    <a:latin typeface="Courier"/>
                  </a:rPr>
                  <a:t>p</a:t>
                </a:r>
                <a:r>
                  <a:rPr lang="en-US" dirty="0" err="1">
                    <a:latin typeface="Courier"/>
                  </a:rPr>
                  <a:t>norm</a:t>
                </a:r>
                <a:r>
                  <a:rPr lang="en-US" dirty="0">
                    <a:latin typeface="Courier"/>
                  </a:rPr>
                  <a:t>(z)</a:t>
                </a:r>
                <a:r>
                  <a:rPr lang="en-US" dirty="0"/>
                  <a:t>.</a:t>
                </a:r>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r="-1592" b="-3675"/>
                </a:stretch>
              </a:blipFill>
            </p:spPr>
            <p:txBody>
              <a:bodyPr/>
              <a:lstStyle/>
              <a:p>
                <a:r>
                  <a:rPr lang="en-US">
                    <a:noFill/>
                  </a:rPr>
                  <a:t> </a:t>
                </a:r>
              </a:p>
            </p:txBody>
          </p:sp>
        </mc:Fallback>
      </mc:AlternateContent>
    </p:spTree>
    <p:extLst>
      <p:ext uri="{BB962C8B-B14F-4D97-AF65-F5344CB8AC3E}">
        <p14:creationId xmlns:p14="http://schemas.microsoft.com/office/powerpoint/2010/main" val="6553788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9A54-4A41-134B-81BE-05979882C207}"/>
              </a:ext>
            </a:extLst>
          </p:cNvPr>
          <p:cNvSpPr>
            <a:spLocks noGrp="1"/>
          </p:cNvSpPr>
          <p:nvPr>
            <p:ph type="title"/>
          </p:nvPr>
        </p:nvSpPr>
        <p:spPr/>
        <p:txBody>
          <a:bodyPr/>
          <a:lstStyle/>
          <a:p>
            <a:r>
              <a:rPr lang="en-US" dirty="0"/>
              <a:t>Effect sizes</a:t>
            </a:r>
          </a:p>
        </p:txBody>
      </p:sp>
      <p:pic>
        <p:nvPicPr>
          <p:cNvPr id="5" name="Picture 4">
            <a:extLst>
              <a:ext uri="{FF2B5EF4-FFF2-40B4-BE49-F238E27FC236}">
                <a16:creationId xmlns:a16="http://schemas.microsoft.com/office/drawing/2014/main" id="{5114DB97-9C0F-6D4C-9C91-DD7CBB2928E2}"/>
              </a:ext>
            </a:extLst>
          </p:cNvPr>
          <p:cNvPicPr>
            <a:picLocks noChangeAspect="1"/>
          </p:cNvPicPr>
          <p:nvPr/>
        </p:nvPicPr>
        <p:blipFill>
          <a:blip r:embed="rId2"/>
          <a:stretch>
            <a:fillRect/>
          </a:stretch>
        </p:blipFill>
        <p:spPr>
          <a:xfrm>
            <a:off x="1675698" y="1624615"/>
            <a:ext cx="6808604" cy="5702081"/>
          </a:xfrm>
          <a:prstGeom prst="rect">
            <a:avLst/>
          </a:prstGeom>
        </p:spPr>
      </p:pic>
    </p:spTree>
    <p:extLst>
      <p:ext uri="{BB962C8B-B14F-4D97-AF65-F5344CB8AC3E}">
        <p14:creationId xmlns:p14="http://schemas.microsoft.com/office/powerpoint/2010/main" val="37285922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B33E6-ED20-2A40-A979-2A018F59AB84}"/>
              </a:ext>
            </a:extLst>
          </p:cNvPr>
          <p:cNvSpPr>
            <a:spLocks noGrp="1"/>
          </p:cNvSpPr>
          <p:nvPr>
            <p:ph type="title"/>
          </p:nvPr>
        </p:nvSpPr>
        <p:spPr/>
        <p:txBody>
          <a:bodyPr/>
          <a:lstStyle/>
          <a:p>
            <a:r>
              <a:rPr lang="en-US" dirty="0"/>
              <a:t>Outline</a:t>
            </a:r>
          </a:p>
        </p:txBody>
      </p:sp>
      <p:sp>
        <p:nvSpPr>
          <p:cNvPr id="3" name="Text Placeholder 2">
            <a:extLst>
              <a:ext uri="{FF2B5EF4-FFF2-40B4-BE49-F238E27FC236}">
                <a16:creationId xmlns:a16="http://schemas.microsoft.com/office/drawing/2014/main" id="{1C69C1E1-9C88-6E47-93C5-F60E59F99D8E}"/>
              </a:ext>
            </a:extLst>
          </p:cNvPr>
          <p:cNvSpPr>
            <a:spLocks noGrp="1"/>
          </p:cNvSpPr>
          <p:nvPr>
            <p:ph type="body" idx="1"/>
          </p:nvPr>
        </p:nvSpPr>
        <p:spPr/>
        <p:txBody>
          <a:bodyPr/>
          <a:lstStyle/>
          <a:p>
            <a:r>
              <a:rPr lang="en-US" dirty="0"/>
              <a:t>Key definitions</a:t>
            </a:r>
          </a:p>
          <a:p>
            <a:r>
              <a:rPr lang="en-US" dirty="0"/>
              <a:t>The sample mean</a:t>
            </a:r>
          </a:p>
          <a:p>
            <a:r>
              <a:rPr lang="en-US" dirty="0"/>
              <a:t>One-sample hypothesis tests</a:t>
            </a:r>
          </a:p>
          <a:p>
            <a:r>
              <a:rPr lang="en-US" dirty="0"/>
              <a:t>Two-sample hypothesis tests</a:t>
            </a:r>
          </a:p>
          <a:p>
            <a:r>
              <a:rPr lang="en-US" dirty="0"/>
              <a:t>Additional topics</a:t>
            </a:r>
          </a:p>
          <a:p>
            <a:endParaRPr lang="en-US" dirty="0"/>
          </a:p>
        </p:txBody>
      </p:sp>
    </p:spTree>
    <p:extLst>
      <p:ext uri="{BB962C8B-B14F-4D97-AF65-F5344CB8AC3E}">
        <p14:creationId xmlns:p14="http://schemas.microsoft.com/office/powerpoint/2010/main" val="1962494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46A9-C2AD-6243-B012-C229FA6DDA6B}"/>
              </a:ext>
            </a:extLst>
          </p:cNvPr>
          <p:cNvSpPr>
            <a:spLocks noGrp="1"/>
          </p:cNvSpPr>
          <p:nvPr>
            <p:ph type="title"/>
          </p:nvPr>
        </p:nvSpPr>
        <p:spPr/>
        <p:txBody>
          <a:bodyPr/>
          <a:lstStyle/>
          <a:p>
            <a:r>
              <a:rPr lang="en-US" dirty="0"/>
              <a:t>The sample mean</a:t>
            </a:r>
          </a:p>
        </p:txBody>
      </p:sp>
      <p:sp>
        <p:nvSpPr>
          <p:cNvPr id="3" name="Text Placeholder 2">
            <a:extLst>
              <a:ext uri="{FF2B5EF4-FFF2-40B4-BE49-F238E27FC236}">
                <a16:creationId xmlns:a16="http://schemas.microsoft.com/office/drawing/2014/main" id="{E859E8A3-D73A-F040-A3E4-A1764FA4D39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39458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The sample mean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We are typically going to be interested in how far the expected value of the mean is from some potential value. Therefore we will be interested in the expected value and variance of the </a:t>
                </a:r>
                <a:r>
                  <a:rPr lang="en-US" i="1" dirty="0"/>
                  <a:t>sample mean</a:t>
                </a:r>
                <a:r>
                  <a:rPr lang="en-US" dirty="0"/>
                  <a:t>.</a:t>
                </a:r>
              </a:p>
              <a:p>
                <a:pPr marL="0" indent="0">
                  <a:buNone/>
                </a:pPr>
                <a:endParaRPr lang="en-US" dirty="0"/>
              </a:p>
              <a:p>
                <a:pPr marL="0" indent="0">
                  <a:buNone/>
                </a:pPr>
                <a:r>
                  <a:rPr lang="en-US" dirty="0"/>
                  <a:t>If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𝑋</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𝑋</m:t>
                        </m:r>
                      </m:e>
                      <m:sub>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𝑋</m:t>
                        </m:r>
                      </m:e>
                      <m:sub>
                        <m:r>
                          <a:rPr lang="ar-AE">
                            <a:latin typeface="Cambria Math" panose="02040503050406030204" pitchFamily="18" charset="0"/>
                          </a:rPr>
                          <m:t>𝑛</m:t>
                        </m:r>
                      </m:sub>
                    </m:sSub>
                    <m:r>
                      <a:rPr lang="ar-AE">
                        <a:latin typeface="Cambria Math" panose="02040503050406030204" pitchFamily="18" charset="0"/>
                      </a:rPr>
                      <m:t>,</m:t>
                    </m:r>
                  </m:oMath>
                </a14:m>
                <a:r>
                  <a:rPr lang="ar-AE" dirty="0"/>
                  <a:t> </a:t>
                </a:r>
                <a:r>
                  <a:rPr lang="en-US" dirty="0"/>
                  <a:t>are independent </a:t>
                </a:r>
                <a14:m>
                  <m:oMath xmlns:m="http://schemas.openxmlformats.org/officeDocument/2006/math">
                    <m:r>
                      <a:rPr lang="en-US">
                        <a:latin typeface="Cambria Math" panose="02040503050406030204" pitchFamily="18" charset="0"/>
                      </a:rPr>
                      <m:t>𝑁</m:t>
                    </m:r>
                    <m:r>
                      <a:rPr lang="en-US">
                        <a:latin typeface="Cambria Math" panose="02040503050406030204" pitchFamily="18" charset="0"/>
                      </a:rPr>
                      <m:t>(</m:t>
                    </m:r>
                    <m:r>
                      <a:rPr lang="en-US">
                        <a:latin typeface="Cambria Math" panose="02040503050406030204" pitchFamily="18" charset="0"/>
                      </a:rPr>
                      <m:t>𝜇</m:t>
                    </m:r>
                    <m:r>
                      <a:rPr lang="en-US">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𝜎</m:t>
                        </m:r>
                      </m:e>
                      <m:sup>
                        <m:r>
                          <a:rPr lang="ar-AE">
                            <a:latin typeface="Cambria Math" panose="02040503050406030204" pitchFamily="18" charset="0"/>
                          </a:rPr>
                          <m:t>2</m:t>
                        </m:r>
                      </m:sup>
                    </m:sSup>
                    <m:r>
                      <a:rPr lang="ar-AE">
                        <a:latin typeface="Cambria Math" panose="02040503050406030204" pitchFamily="18" charset="0"/>
                      </a:rPr>
                      <m:t>)</m:t>
                    </m:r>
                  </m:oMath>
                </a14:m>
                <a:r>
                  <a:rPr lang="ar-AE" dirty="0"/>
                  <a:t> </a:t>
                </a:r>
                <a:r>
                  <a:rPr lang="en-US" dirty="0"/>
                  <a:t>random variables representing a </a:t>
                </a:r>
                <a:r>
                  <a:rPr lang="en-US" i="1" dirty="0"/>
                  <a:t>sample</a:t>
                </a:r>
                <a:r>
                  <a:rPr lang="en-US" dirty="0"/>
                  <a:t> of some normally distributed random variable, then </a:t>
                </a:r>
                <a:r>
                  <a:rPr lang="en-US" i="1" dirty="0"/>
                  <a:t>sample mean</a:t>
                </a:r>
                <a:r>
                  <a:rPr lang="en-US" dirty="0"/>
                  <a:t> is given by the familiar formula:</a:t>
                </a:r>
              </a:p>
              <a:p>
                <a:pPr marL="0" indent="0">
                  <a:buNone/>
                </a:pPr>
                <a:endParaRPr lang="en-US" dirty="0"/>
              </a:p>
              <a:p>
                <a:pPr marL="0" indent="0">
                  <a:buNone/>
                </a:pPr>
                <a14:m>
                  <m:oMathPara xmlns:m="http://schemas.openxmlformats.org/officeDocument/2006/math">
                    <m:oMathParaPr>
                      <m:jc m:val="center"/>
                    </m:oMathParaPr>
                    <m:oMath xmlns:m="http://schemas.openxmlformats.org/officeDocument/2006/math">
                      <m:bar>
                        <m:barPr>
                          <m:pos m:val="top"/>
                          <m:ctrlPr>
                            <a:rPr lang="ar-AE" i="1">
                              <a:latin typeface="Cambria Math" panose="02040503050406030204" pitchFamily="18" charset="0"/>
                            </a:rPr>
                          </m:ctrlPr>
                        </m:barPr>
                        <m:e>
                          <m:r>
                            <a:rPr lang="ar-AE">
                              <a:latin typeface="Cambria Math" panose="02040503050406030204" pitchFamily="18" charset="0"/>
                            </a:rPr>
                            <m:t>𝑋</m:t>
                          </m:r>
                        </m:e>
                      </m:bar>
                      <m:r>
                        <a:rPr lang="ar-AE">
                          <a:latin typeface="Cambria Math" panose="02040503050406030204" pitchFamily="18" charset="0"/>
                        </a:rPr>
                        <m:t>=</m:t>
                      </m:r>
                      <m:f>
                        <m:fPr>
                          <m:ctrlPr>
                            <a:rPr lang="ar-AE" i="1">
                              <a:latin typeface="Cambria Math" panose="02040503050406030204" pitchFamily="18" charset="0"/>
                            </a:rPr>
                          </m:ctrlPr>
                        </m:fPr>
                        <m:num>
                          <m:r>
                            <a:rPr lang="ar-AE" b="0" i="1" smtClean="0">
                              <a:latin typeface="Cambria Math" panose="02040503050406030204" pitchFamily="18" charset="0"/>
                            </a:rPr>
                            <m:t>1</m:t>
                          </m:r>
                        </m:num>
                        <m:den>
                          <m:r>
                            <a:rPr lang="ar-AE">
                              <a:latin typeface="Cambria Math" panose="02040503050406030204" pitchFamily="18" charset="0"/>
                            </a:rPr>
                            <m:t>𝑛</m:t>
                          </m:r>
                        </m:den>
                      </m:f>
                      <m:nary>
                        <m:naryPr>
                          <m:chr m:val="∑"/>
                          <m:ctrlPr>
                            <a:rPr lang="ar-AE"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
                            <m:sSubPr>
                              <m:ctrlPr>
                                <a:rPr lang="ar-AE"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nary>
                    </m:oMath>
                  </m:oMathPara>
                </a14:m>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r="-1013" b="-17848"/>
                </a:stretch>
              </a:blipFill>
            </p:spPr>
            <p:txBody>
              <a:bodyPr/>
              <a:lstStyle/>
              <a:p>
                <a:r>
                  <a:rPr lang="en-US">
                    <a:noFill/>
                  </a:rPr>
                  <a:t> </a:t>
                </a:r>
              </a:p>
            </p:txBody>
          </p:sp>
        </mc:Fallback>
      </mc:AlternateContent>
    </p:spTree>
    <p:extLst>
      <p:ext uri="{BB962C8B-B14F-4D97-AF65-F5344CB8AC3E}">
        <p14:creationId xmlns:p14="http://schemas.microsoft.com/office/powerpoint/2010/main" val="4055735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The </a:t>
            </a:r>
            <a:r>
              <a:rPr lang="en-US" dirty="0"/>
              <a:t>expected value and variance of the </a:t>
            </a:r>
            <a:r>
              <a:rPr dirty="0"/>
              <a:t>sample mean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lang="en-US" dirty="0"/>
                  <a:t>The sample mean </a:t>
                </a:r>
                <a14:m>
                  <m:oMath xmlns:m="http://schemas.openxmlformats.org/officeDocument/2006/math">
                    <m:acc>
                      <m:accPr>
                        <m:chr m:val="̅"/>
                        <m:ctrlPr>
                          <a:rPr lang="ar-AE" i="1" smtClean="0">
                            <a:latin typeface="Cambria Math" panose="02040503050406030204" pitchFamily="18" charset="0"/>
                          </a:rPr>
                        </m:ctrlPr>
                      </m:accPr>
                      <m:e>
                        <m:r>
                          <a:rPr lang="ar-AE" b="0" i="1" smtClean="0">
                            <a:latin typeface="Cambria Math" panose="02040503050406030204" pitchFamily="18" charset="0"/>
                          </a:rPr>
                          <m:t>𝑋</m:t>
                        </m:r>
                      </m:e>
                    </m:acc>
                  </m:oMath>
                </a14:m>
                <a:r>
                  <a:rPr lang="ar-AE" dirty="0"/>
                  <a:t> </a:t>
                </a:r>
                <a:r>
                  <a:rPr lang="en-US" dirty="0"/>
                  <a:t>itself is </a:t>
                </a:r>
                <a:r>
                  <a:rPr lang="en-US" b="1" i="1" dirty="0"/>
                  <a:t>another random variable </a:t>
                </a:r>
                <a:r>
                  <a:rPr lang="en-US" dirty="0"/>
                  <a:t>related to all of the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oMath>
                </a14:m>
                <a:r>
                  <a:rPr lang="en-US" dirty="0"/>
                  <a:t>'s.</a:t>
                </a:r>
              </a:p>
              <a:p>
                <a:pPr marL="0" indent="0">
                  <a:buNone/>
                </a:pPr>
                <a:r>
                  <a:rPr lang="en-US" dirty="0"/>
                  <a:t>The expected value of the sample mean </a:t>
                </a:r>
                <a14:m>
                  <m:oMath xmlns:m="http://schemas.openxmlformats.org/officeDocument/2006/math">
                    <m:bar>
                      <m:barPr>
                        <m:pos m:val="top"/>
                        <m:ctrlPr>
                          <a:rPr lang="ar-AE" i="1">
                            <a:latin typeface="Cambria Math" panose="02040503050406030204" pitchFamily="18" charset="0"/>
                          </a:rPr>
                        </m:ctrlPr>
                      </m:barPr>
                      <m:e>
                        <m:r>
                          <a:rPr lang="ar-AE">
                            <a:latin typeface="Cambria Math" panose="02040503050406030204" pitchFamily="18" charset="0"/>
                          </a:rPr>
                          <m:t>𝑋</m:t>
                        </m:r>
                      </m:e>
                    </m:bar>
                  </m:oMath>
                </a14:m>
                <a:r>
                  <a:rPr lang="ar-AE" dirty="0"/>
                  <a:t> </a:t>
                </a:r>
                <a:r>
                  <a:rPr lang="en-US" dirty="0"/>
                  <a:t>is the population mean </a:t>
                </a:r>
                <a14:m>
                  <m:oMath xmlns:m="http://schemas.openxmlformats.org/officeDocument/2006/math">
                    <m:r>
                      <a:rPr lang="en-US">
                        <a:latin typeface="Cambria Math" panose="02040503050406030204" pitchFamily="18" charset="0"/>
                      </a:rPr>
                      <m:t>𝜇</m:t>
                    </m:r>
                  </m:oMath>
                </a14:m>
                <a:r>
                  <a:rPr lang="en-US" dirty="0"/>
                  <a:t>, and the variance of the sample mean is related to the population variance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𝜎</m:t>
                        </m:r>
                      </m:e>
                      <m:sup>
                        <m:r>
                          <a:rPr lang="ar-AE">
                            <a:latin typeface="Cambria Math" panose="02040503050406030204" pitchFamily="18" charset="0"/>
                          </a:rPr>
                          <m:t>2</m:t>
                        </m:r>
                      </m:sup>
                    </m:sSup>
                  </m:oMath>
                </a14:m>
                <a:r>
                  <a:rPr lang="en-US" dirty="0"/>
                  <a:t>:</a:t>
                </a:r>
                <a:endParaRPr lang="ar-AE" dirty="0"/>
              </a:p>
              <a:p>
                <a:pPr marL="0" indent="0">
                  <a:buNone/>
                </a:pPr>
                <a:endParaRPr lang="ar-AE" dirty="0"/>
              </a:p>
              <a:p>
                <a:pPr marL="0" indent="0">
                  <a:buNone/>
                </a:pPr>
                <a14:m>
                  <m:oMathPara xmlns:m="http://schemas.openxmlformats.org/officeDocument/2006/math">
                    <m:oMathParaPr>
                      <m:jc m:val="center"/>
                    </m:oMathParaPr>
                    <m:oMath xmlns:m="http://schemas.openxmlformats.org/officeDocument/2006/math">
                      <m:r>
                        <a:rPr lang="ar-AE">
                          <a:latin typeface="Cambria Math" panose="02040503050406030204" pitchFamily="18" charset="0"/>
                        </a:rPr>
                        <m:t>𝐸</m:t>
                      </m:r>
                      <m:r>
                        <a:rPr lang="ar-AE">
                          <a:latin typeface="Cambria Math" panose="02040503050406030204" pitchFamily="18" charset="0"/>
                        </a:rPr>
                        <m:t>(</m:t>
                      </m:r>
                      <m:bar>
                        <m:barPr>
                          <m:pos m:val="top"/>
                          <m:ctrlPr>
                            <a:rPr lang="ar-AE" i="1">
                              <a:latin typeface="Cambria Math" panose="02040503050406030204" pitchFamily="18" charset="0"/>
                            </a:rPr>
                          </m:ctrlPr>
                        </m:barPr>
                        <m:e>
                          <m:r>
                            <a:rPr lang="ar-AE">
                              <a:latin typeface="Cambria Math" panose="02040503050406030204" pitchFamily="18" charset="0"/>
                            </a:rPr>
                            <m:t>𝑋</m:t>
                          </m:r>
                        </m:e>
                      </m:bar>
                      <m:r>
                        <a:rPr lang="ar-AE">
                          <a:latin typeface="Cambria Math" panose="02040503050406030204" pitchFamily="18" charset="0"/>
                        </a:rPr>
                        <m:t>)=</m:t>
                      </m:r>
                      <m:r>
                        <a:rPr lang="ar-AE">
                          <a:latin typeface="Cambria Math" panose="02040503050406030204" pitchFamily="18" charset="0"/>
                        </a:rPr>
                        <m:t>𝜇</m:t>
                      </m:r>
                    </m:oMath>
                  </m:oMathPara>
                </a14:m>
                <a:endParaRPr lang="ar-AE" dirty="0"/>
              </a:p>
              <a:p>
                <a:pPr marL="0" indent="0">
                  <a:buNone/>
                </a:pPr>
                <a:endParaRPr lang="ar-AE" dirty="0"/>
              </a:p>
              <a:p>
                <a:pPr marL="0" indent="0">
                  <a:buNone/>
                </a:pPr>
                <a14:m>
                  <m:oMathPara xmlns:m="http://schemas.openxmlformats.org/officeDocument/2006/math">
                    <m:oMathParaPr>
                      <m:jc m:val="center"/>
                    </m:oMathParaPr>
                    <m:oMath xmlns:m="http://schemas.openxmlformats.org/officeDocument/2006/math">
                      <m:r>
                        <a:rPr lang="ar-AE">
                          <a:latin typeface="Cambria Math" panose="02040503050406030204" pitchFamily="18" charset="0"/>
                        </a:rPr>
                        <m:t>𝑉𝑎𝑟</m:t>
                      </m:r>
                      <m:r>
                        <a:rPr lang="ar-AE">
                          <a:latin typeface="Cambria Math" panose="02040503050406030204" pitchFamily="18" charset="0"/>
                        </a:rPr>
                        <m:t>(</m:t>
                      </m:r>
                      <m:bar>
                        <m:barPr>
                          <m:pos m:val="top"/>
                          <m:ctrlPr>
                            <a:rPr lang="ar-AE" i="1">
                              <a:latin typeface="Cambria Math" panose="02040503050406030204" pitchFamily="18" charset="0"/>
                            </a:rPr>
                          </m:ctrlPr>
                        </m:barPr>
                        <m:e>
                          <m:r>
                            <a:rPr lang="ar-AE">
                              <a:latin typeface="Cambria Math" panose="02040503050406030204" pitchFamily="18" charset="0"/>
                            </a:rPr>
                            <m:t>𝑋</m:t>
                          </m:r>
                        </m:e>
                      </m:bar>
                      <m:r>
                        <a:rPr lang="ar-AE">
                          <a:latin typeface="Cambria Math" panose="02040503050406030204" pitchFamily="18" charset="0"/>
                        </a:rPr>
                        <m:t>)=</m:t>
                      </m:r>
                      <m:f>
                        <m:fPr>
                          <m:ctrlPr>
                            <a:rPr lang="ar-AE" i="1">
                              <a:latin typeface="Cambria Math" panose="02040503050406030204" pitchFamily="18" charset="0"/>
                            </a:rPr>
                          </m:ctrlPr>
                        </m:fPr>
                        <m:num>
                          <m:sSup>
                            <m:sSupPr>
                              <m:ctrlPr>
                                <a:rPr lang="ar-AE" i="1">
                                  <a:latin typeface="Cambria Math" panose="02040503050406030204" pitchFamily="18" charset="0"/>
                                </a:rPr>
                              </m:ctrlPr>
                            </m:sSupPr>
                            <m:e>
                              <m:r>
                                <a:rPr lang="ar-AE">
                                  <a:latin typeface="Cambria Math" panose="02040503050406030204" pitchFamily="18" charset="0"/>
                                </a:rPr>
                                <m:t>𝜎</m:t>
                              </m:r>
                            </m:e>
                            <m:sup>
                              <m:r>
                                <a:rPr lang="ar-AE">
                                  <a:latin typeface="Cambria Math" panose="02040503050406030204" pitchFamily="18" charset="0"/>
                                </a:rPr>
                                <m:t>2</m:t>
                              </m:r>
                            </m:sup>
                          </m:sSup>
                        </m:num>
                        <m:den>
                          <m:r>
                            <a:rPr lang="ar-AE">
                              <a:latin typeface="Cambria Math" panose="02040503050406030204" pitchFamily="18" charset="0"/>
                            </a:rPr>
                            <m:t>𝑛</m:t>
                          </m:r>
                        </m:den>
                      </m:f>
                    </m:oMath>
                  </m:oMathPara>
                </a14:m>
                <a:endParaRPr lang="en-US" dirty="0"/>
              </a:p>
              <a:p>
                <a:pPr marL="0" indent="0">
                  <a:buNone/>
                </a:pPr>
                <a:endParaRPr lang="en-US" dirty="0"/>
              </a:p>
              <a:p>
                <a:pPr marL="0" indent="0">
                  <a:buNone/>
                </a:pPr>
                <a:r>
                  <a:rPr lang="en-US" dirty="0"/>
                  <a:t>Note that we do not usually know </a:t>
                </a:r>
                <a14:m>
                  <m:oMath xmlns:m="http://schemas.openxmlformats.org/officeDocument/2006/math">
                    <m:r>
                      <a:rPr lang="en-US" i="1" smtClean="0">
                        <a:latin typeface="Cambria Math" panose="02040503050406030204" pitchFamily="18" charset="0"/>
                        <a:ea typeface="Cambria Math" panose="02040503050406030204" pitchFamily="18" charset="0"/>
                      </a:rPr>
                      <m:t>𝜎</m:t>
                    </m:r>
                  </m:oMath>
                </a14:m>
                <a:r>
                  <a:rPr lang="en-US" dirty="0"/>
                  <a:t>, so we do not have a firm estimate of </a:t>
                </a:r>
                <a14:m>
                  <m:oMath xmlns:m="http://schemas.openxmlformats.org/officeDocument/2006/math">
                    <m:r>
                      <a:rPr lang="en-US" b="0" i="1" smtClean="0">
                        <a:latin typeface="Cambria Math" panose="02040503050406030204" pitchFamily="18" charset="0"/>
                      </a:rPr>
                      <m:t>𝑉𝑎𝑟</m:t>
                    </m:r>
                    <m:r>
                      <a:rPr lang="en-US" b="0" i="1" smtClean="0">
                        <a:latin typeface="Cambria Math" panose="02040503050406030204" pitchFamily="18" charset="0"/>
                      </a:rPr>
                      <m:t>(</m:t>
                    </m:r>
                    <m:bar>
                      <m:barPr>
                        <m:pos m:val="top"/>
                        <m:ctrlPr>
                          <a:rPr lang="ar-AE" i="1">
                            <a:latin typeface="Cambria Math" panose="02040503050406030204" pitchFamily="18" charset="0"/>
                          </a:rPr>
                        </m:ctrlPr>
                      </m:barPr>
                      <m:e>
                        <m:r>
                          <a:rPr lang="ar-AE">
                            <a:latin typeface="Cambria Math" panose="02040503050406030204" pitchFamily="18" charset="0"/>
                          </a:rPr>
                          <m:t>𝑋</m:t>
                        </m:r>
                      </m:e>
                    </m:bar>
                    <m:r>
                      <a:rPr lang="en-US" b="0" i="1" smtClean="0">
                        <a:latin typeface="Cambria Math" panose="02040503050406030204" pitchFamily="18" charset="0"/>
                      </a:rPr>
                      <m:t>)</m:t>
                    </m:r>
                  </m:oMath>
                </a14:m>
                <a:r>
                  <a:rPr lang="en-US" dirty="0"/>
                  <a:t>. This piece of information will lead us from using the normal distribution to the </a:t>
                </a:r>
                <a14:m>
                  <m:oMath xmlns:m="http://schemas.openxmlformats.org/officeDocument/2006/math">
                    <m:r>
                      <a:rPr lang="en-US" b="0" i="1" smtClean="0">
                        <a:latin typeface="Cambria Math" panose="02040503050406030204" pitchFamily="18" charset="0"/>
                      </a:rPr>
                      <m:t>𝑡</m:t>
                    </m:r>
                  </m:oMath>
                </a14:m>
                <a:r>
                  <a:rPr lang="en-US" dirty="0"/>
                  <a:t> distribution.</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14" r="-580" b="-12042"/>
                </a:stretch>
              </a:blipFill>
            </p:spPr>
            <p:txBody>
              <a:bodyPr/>
              <a:lstStyle/>
              <a:p>
                <a:r>
                  <a:rPr lang="en-US">
                    <a:noFill/>
                  </a:rPr>
                  <a:t> </a:t>
                </a:r>
              </a:p>
            </p:txBody>
          </p:sp>
        </mc:Fallback>
      </mc:AlternateContent>
    </p:spTree>
    <p:extLst>
      <p:ext uri="{BB962C8B-B14F-4D97-AF65-F5344CB8AC3E}">
        <p14:creationId xmlns:p14="http://schemas.microsoft.com/office/powerpoint/2010/main" val="823346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a:t>
            </a:r>
            <a:r>
              <a:rPr dirty="0"/>
              <a:t>xpected value of </a:t>
            </a:r>
            <a:r>
              <a:rPr lang="en-US" dirty="0"/>
              <a:t>the sample mean</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If we consider some random variable </a:t>
                </a:r>
                <a14:m>
                  <m:oMath xmlns:m="http://schemas.openxmlformats.org/officeDocument/2006/math">
                    <m:r>
                      <m:rPr>
                        <m:sty m:val="p"/>
                      </m:rPr>
                      <a:rPr lang="en-US" b="0" i="0" smtClean="0">
                        <a:latin typeface="Cambria Math" panose="02040503050406030204" pitchFamily="18" charset="0"/>
                      </a:rPr>
                      <m:t>Z</m:t>
                    </m:r>
                    <m:r>
                      <a:rPr lang="en-US">
                        <a:latin typeface="Cambria Math" panose="02040503050406030204" pitchFamily="18" charset="0"/>
                      </a:rPr>
                      <m:t>=</m:t>
                    </m:r>
                    <m:sSub>
                      <m:sSubPr>
                        <m:ctrlPr>
                          <a:rPr lang="ar-AE" i="1">
                            <a:latin typeface="Cambria Math" panose="02040503050406030204" pitchFamily="18" charset="0"/>
                          </a:rPr>
                        </m:ctrlPr>
                      </m:sSubPr>
                      <m:e>
                        <m:r>
                          <m:rPr>
                            <m:sty m:val="p"/>
                          </m:rPr>
                          <a:rPr lang="en-US" b="0" i="0" smtClean="0">
                            <a:latin typeface="Cambria Math" panose="02040503050406030204" pitchFamily="18" charset="0"/>
                          </a:rPr>
                          <m:t>Y</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m:rPr>
                            <m:sty m:val="p"/>
                          </m:rPr>
                          <a:rPr lang="en-US" b="0" i="0" smtClean="0">
                            <a:latin typeface="Cambria Math" panose="02040503050406030204" pitchFamily="18" charset="0"/>
                          </a:rPr>
                          <m:t>Y</m:t>
                        </m:r>
                      </m:e>
                      <m:sub>
                        <m:r>
                          <a:rPr lang="ar-AE">
                            <a:latin typeface="Cambria Math" panose="02040503050406030204" pitchFamily="18" charset="0"/>
                          </a:rPr>
                          <m:t>2</m:t>
                        </m:r>
                      </m:sub>
                    </m:sSub>
                    <m:r>
                      <a:rPr lang="ar-AE">
                        <a:latin typeface="Cambria Math" panose="02040503050406030204" pitchFamily="18" charset="0"/>
                      </a:rPr>
                      <m:t>+</m:t>
                    </m:r>
                    <m:r>
                      <a:rPr lang="en-US" b="0" i="0" smtClean="0">
                        <a:latin typeface="Cambria Math" panose="02040503050406030204" pitchFamily="18" charset="0"/>
                      </a:rPr>
                      <m:t>…</m:t>
                    </m:r>
                    <m:r>
                      <a:rPr lang="ar-AE">
                        <a:latin typeface="Cambria Math" panose="02040503050406030204" pitchFamily="18" charset="0"/>
                      </a:rPr>
                      <m:t>+</m:t>
                    </m:r>
                    <m:sSub>
                      <m:sSubPr>
                        <m:ctrlPr>
                          <a:rPr lang="ar-AE" i="1">
                            <a:latin typeface="Cambria Math" panose="02040503050406030204" pitchFamily="18" charset="0"/>
                          </a:rPr>
                        </m:ctrlPr>
                      </m:sSubPr>
                      <m:e>
                        <m:r>
                          <m:rPr>
                            <m:sty m:val="p"/>
                          </m:rPr>
                          <a:rPr lang="en-US" b="0" i="0" smtClean="0">
                            <a:latin typeface="Cambria Math" panose="02040503050406030204" pitchFamily="18" charset="0"/>
                          </a:rPr>
                          <m:t>Y</m:t>
                        </m:r>
                      </m:e>
                      <m:sub>
                        <m:r>
                          <a:rPr lang="ar-AE">
                            <a:latin typeface="Cambria Math" panose="02040503050406030204" pitchFamily="18" charset="0"/>
                          </a:rPr>
                          <m:t>𝑛</m:t>
                        </m:r>
                      </m:sub>
                    </m:sSub>
                  </m:oMath>
                </a14:m>
                <a:r>
                  <a:rPr lang="ar-AE" dirty="0"/>
                  <a:t>, </a:t>
                </a:r>
                <a:r>
                  <a:rPr lang="en-US" dirty="0"/>
                  <a:t>then by linearity:</a:t>
                </a:r>
              </a:p>
              <a:p>
                <a:pPr marL="0" indent="0">
                  <a:buNone/>
                </a:pPr>
                <a14:m>
                  <m:oMathPara xmlns:m="http://schemas.openxmlformats.org/officeDocument/2006/math">
                    <m:oMathParaPr>
                      <m:jc m:val="center"/>
                    </m:oMathParaPr>
                    <m:oMath xmlns:m="http://schemas.openxmlformats.org/officeDocument/2006/math">
                      <m:r>
                        <a:rPr lang="en-US">
                          <a:latin typeface="Cambria Math" panose="02040503050406030204" pitchFamily="18" charset="0"/>
                        </a:rPr>
                        <m:t>𝐸</m:t>
                      </m:r>
                      <m:d>
                        <m:dPr>
                          <m:ctrlPr>
                            <a:rPr lang="en-US" i="1">
                              <a:latin typeface="Cambria Math" panose="02040503050406030204" pitchFamily="18" charset="0"/>
                            </a:rPr>
                          </m:ctrlPr>
                        </m:dPr>
                        <m:e>
                          <m:r>
                            <m:rPr>
                              <m:sty m:val="p"/>
                            </m:rPr>
                            <a:rPr lang="en-US" b="0" i="0" smtClean="0">
                              <a:latin typeface="Cambria Math" panose="02040503050406030204" pitchFamily="18" charset="0"/>
                            </a:rPr>
                            <m:t>Z</m:t>
                          </m:r>
                        </m:e>
                      </m:d>
                      <m:r>
                        <a:rPr lang="en-US">
                          <a:latin typeface="Cambria Math" panose="02040503050406030204" pitchFamily="18" charset="0"/>
                        </a:rPr>
                        <m:t>=</m:t>
                      </m:r>
                      <m:r>
                        <a:rPr lang="en-US">
                          <a:latin typeface="Cambria Math" panose="02040503050406030204" pitchFamily="18" charset="0"/>
                        </a:rPr>
                        <m:t>𝐸</m:t>
                      </m:r>
                      <m:d>
                        <m:dPr>
                          <m:ctrlPr>
                            <a:rPr lang="en-US" i="1">
                              <a:latin typeface="Cambria Math" panose="02040503050406030204" pitchFamily="18" charset="0"/>
                            </a:rPr>
                          </m:ctrlPr>
                        </m:dPr>
                        <m:e>
                          <m:sSub>
                            <m:sSubPr>
                              <m:ctrlPr>
                                <a:rPr lang="ar-AE" i="1">
                                  <a:latin typeface="Cambria Math" panose="02040503050406030204" pitchFamily="18" charset="0"/>
                                </a:rPr>
                              </m:ctrlPr>
                            </m:sSubPr>
                            <m:e>
                              <m:r>
                                <m:rPr>
                                  <m:sty m:val="p"/>
                                </m:rPr>
                                <a:rPr lang="en-US" b="0" i="0" smtClean="0">
                                  <a:latin typeface="Cambria Math" panose="02040503050406030204" pitchFamily="18" charset="0"/>
                                </a:rPr>
                                <m:t>Y</m:t>
                              </m:r>
                            </m:e>
                            <m:sub>
                              <m:r>
                                <a:rPr lang="ar-AE">
                                  <a:latin typeface="Cambria Math" panose="02040503050406030204" pitchFamily="18" charset="0"/>
                                </a:rPr>
                                <m:t>1</m:t>
                              </m:r>
                            </m:sub>
                          </m:sSub>
                        </m:e>
                      </m:d>
                      <m:r>
                        <a:rPr lang="ar-AE">
                          <a:latin typeface="Cambria Math" panose="02040503050406030204" pitchFamily="18" charset="0"/>
                        </a:rPr>
                        <m:t>+</m:t>
                      </m:r>
                      <m:r>
                        <a:rPr lang="ar-AE">
                          <a:latin typeface="Cambria Math" panose="02040503050406030204" pitchFamily="18" charset="0"/>
                        </a:rPr>
                        <m:t>𝐸</m:t>
                      </m:r>
                      <m:d>
                        <m:dPr>
                          <m:ctrlPr>
                            <a:rPr lang="ar-AE" i="1">
                              <a:latin typeface="Cambria Math" panose="02040503050406030204" pitchFamily="18" charset="0"/>
                            </a:rPr>
                          </m:ctrlPr>
                        </m:dPr>
                        <m:e>
                          <m:sSub>
                            <m:sSubPr>
                              <m:ctrlPr>
                                <a:rPr lang="ar-AE" i="1" smtClean="0">
                                  <a:latin typeface="Cambria Math" panose="02040503050406030204" pitchFamily="18" charset="0"/>
                                </a:rPr>
                              </m:ctrlPr>
                            </m:sSubPr>
                            <m:e>
                              <m:r>
                                <m:rPr>
                                  <m:sty m:val="p"/>
                                </m:rPr>
                                <a:rPr lang="en-US" b="0" i="0" smtClean="0">
                                  <a:latin typeface="Cambria Math" panose="02040503050406030204" pitchFamily="18" charset="0"/>
                                </a:rPr>
                                <m:t>Y</m:t>
                              </m:r>
                            </m:e>
                            <m:sub>
                              <m:r>
                                <a:rPr lang="ar-AE">
                                  <a:latin typeface="Cambria Math" panose="02040503050406030204" pitchFamily="18" charset="0"/>
                                </a:rPr>
                                <m:t>2</m:t>
                              </m:r>
                            </m:sub>
                          </m:sSub>
                        </m:e>
                      </m:d>
                      <m:r>
                        <a:rPr lang="ar-AE">
                          <a:latin typeface="Cambria Math" panose="02040503050406030204" pitchFamily="18" charset="0"/>
                        </a:rPr>
                        <m:t>+</m:t>
                      </m:r>
                      <m:r>
                        <a:rPr lang="en-US" b="0" i="0" smtClean="0">
                          <a:latin typeface="Cambria Math" panose="02040503050406030204" pitchFamily="18" charset="0"/>
                        </a:rPr>
                        <m:t>…+</m:t>
                      </m:r>
                      <m:r>
                        <a:rPr lang="ar-AE">
                          <a:latin typeface="Cambria Math" panose="02040503050406030204" pitchFamily="18" charset="0"/>
                        </a:rPr>
                        <m:t>𝐸</m:t>
                      </m:r>
                      <m:r>
                        <a:rPr lang="ar-AE">
                          <a:latin typeface="Cambria Math" panose="02040503050406030204" pitchFamily="18" charset="0"/>
                        </a:rPr>
                        <m:t>(</m:t>
                      </m:r>
                      <m:sSub>
                        <m:sSubPr>
                          <m:ctrlPr>
                            <a:rPr lang="ar-AE" i="1">
                              <a:latin typeface="Cambria Math" panose="02040503050406030204" pitchFamily="18" charset="0"/>
                            </a:rPr>
                          </m:ctrlPr>
                        </m:sSubPr>
                        <m:e>
                          <m:r>
                            <m:rPr>
                              <m:sty m:val="p"/>
                            </m:rPr>
                            <a:rPr lang="en-US" b="0" i="0" smtClean="0">
                              <a:latin typeface="Cambria Math" panose="02040503050406030204" pitchFamily="18" charset="0"/>
                            </a:rPr>
                            <m:t>Y</m:t>
                          </m:r>
                        </m:e>
                        <m:sub>
                          <m:r>
                            <a:rPr lang="ar-AE">
                              <a:latin typeface="Cambria Math" panose="02040503050406030204" pitchFamily="18" charset="0"/>
                            </a:rPr>
                            <m:t>𝑛</m:t>
                          </m:r>
                        </m:sub>
                      </m:sSub>
                      <m:r>
                        <a:rPr lang="ar-AE">
                          <a:latin typeface="Cambria Math" panose="02040503050406030204" pitchFamily="18" charset="0"/>
                        </a:rPr>
                        <m:t>)</m:t>
                      </m:r>
                    </m:oMath>
                  </m:oMathPara>
                </a14:m>
                <a:endParaRPr lang="ar-AE" dirty="0"/>
              </a:p>
              <a:p>
                <a:pPr marL="0" indent="0">
                  <a:buNone/>
                </a:pPr>
                <a:endParaRPr lang="ar-AE" dirty="0"/>
              </a:p>
              <a:p>
                <a:pPr marL="0" indent="0">
                  <a:buNone/>
                </a:pPr>
                <a:r>
                  <a:rPr lang="en-US" dirty="0"/>
                  <a:t>Therefore, if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𝑋</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𝑋</m:t>
                        </m:r>
                      </m:e>
                      <m:sub>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𝑋</m:t>
                        </m:r>
                      </m:e>
                      <m:sub>
                        <m:r>
                          <a:rPr lang="ar-AE">
                            <a:latin typeface="Cambria Math" panose="02040503050406030204" pitchFamily="18" charset="0"/>
                          </a:rPr>
                          <m:t>𝑛</m:t>
                        </m:r>
                      </m:sub>
                    </m:sSub>
                    <m:r>
                      <a:rPr lang="ar-AE">
                        <a:latin typeface="Cambria Math" panose="02040503050406030204" pitchFamily="18" charset="0"/>
                      </a:rPr>
                      <m:t>,</m:t>
                    </m:r>
                  </m:oMath>
                </a14:m>
                <a:r>
                  <a:rPr lang="ar-AE" dirty="0"/>
                  <a:t> </a:t>
                </a:r>
                <a:r>
                  <a:rPr lang="en-US" dirty="0"/>
                  <a:t>are independent </a:t>
                </a:r>
                <a14:m>
                  <m:oMath xmlns:m="http://schemas.openxmlformats.org/officeDocument/2006/math">
                    <m:r>
                      <a:rPr lang="en-US">
                        <a:latin typeface="Cambria Math" panose="02040503050406030204" pitchFamily="18" charset="0"/>
                      </a:rPr>
                      <m:t>𝑁</m:t>
                    </m:r>
                    <m:r>
                      <a:rPr lang="en-US">
                        <a:latin typeface="Cambria Math" panose="02040503050406030204" pitchFamily="18" charset="0"/>
                      </a:rPr>
                      <m:t>(</m:t>
                    </m:r>
                    <m:r>
                      <a:rPr lang="en-US">
                        <a:latin typeface="Cambria Math" panose="02040503050406030204" pitchFamily="18" charset="0"/>
                      </a:rPr>
                      <m:t>𝜇</m:t>
                    </m:r>
                    <m:r>
                      <a:rPr lang="en-US">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𝜎</m:t>
                        </m:r>
                      </m:e>
                      <m:sup>
                        <m:r>
                          <a:rPr lang="ar-AE">
                            <a:latin typeface="Cambria Math" panose="02040503050406030204" pitchFamily="18" charset="0"/>
                          </a:rPr>
                          <m:t>2</m:t>
                        </m:r>
                      </m:sup>
                    </m:sSup>
                    <m:r>
                      <a:rPr lang="ar-AE">
                        <a:latin typeface="Cambria Math" panose="02040503050406030204" pitchFamily="18" charset="0"/>
                      </a:rPr>
                      <m:t>)</m:t>
                    </m:r>
                  </m:oMath>
                </a14:m>
                <a:r>
                  <a:rPr lang="ar-AE" dirty="0"/>
                  <a:t> </a:t>
                </a:r>
                <a:r>
                  <a:rPr lang="en-US" dirty="0"/>
                  <a:t>random variables each representing a </a:t>
                </a:r>
                <a:r>
                  <a:rPr lang="en-US" i="1" dirty="0"/>
                  <a:t>sample</a:t>
                </a:r>
                <a:r>
                  <a:rPr lang="en-US" dirty="0"/>
                  <a:t> of some random variable, then the expected value of the </a:t>
                </a:r>
                <a:r>
                  <a:rPr lang="en-US" i="1" dirty="0"/>
                  <a:t>sample mean</a:t>
                </a:r>
                <a:r>
                  <a:rPr lang="en-US" dirty="0"/>
                  <a:t> is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𝐸</m:t>
                      </m:r>
                      <m:d>
                        <m:dPr>
                          <m:ctrlPr>
                            <a:rPr lang="en-US" i="1">
                              <a:latin typeface="Cambria Math" panose="02040503050406030204" pitchFamily="18" charset="0"/>
                            </a:rPr>
                          </m:ctrlPr>
                        </m:dPr>
                        <m:e>
                          <m:bar>
                            <m:barPr>
                              <m:pos m:val="top"/>
                              <m:ctrlPr>
                                <a:rPr lang="ar-AE" i="1">
                                  <a:latin typeface="Cambria Math" panose="02040503050406030204" pitchFamily="18" charset="0"/>
                                </a:rPr>
                              </m:ctrlPr>
                            </m:barPr>
                            <m:e>
                              <m:r>
                                <a:rPr lang="ar-AE">
                                  <a:latin typeface="Cambria Math" panose="02040503050406030204" pitchFamily="18" charset="0"/>
                                </a:rPr>
                                <m:t>𝑋</m:t>
                              </m:r>
                            </m:e>
                          </m:bar>
                        </m:e>
                      </m:d>
                      <m:r>
                        <a:rPr lang="ar-AE">
                          <a:latin typeface="Cambria Math" panose="02040503050406030204" pitchFamily="18" charset="0"/>
                        </a:rPr>
                        <m:t>=</m:t>
                      </m:r>
                      <m:r>
                        <a:rPr lang="ar-AE">
                          <a:latin typeface="Cambria Math" panose="02040503050406030204" pitchFamily="18" charset="0"/>
                        </a:rPr>
                        <m:t>𝐸</m:t>
                      </m:r>
                      <m:d>
                        <m:dPr>
                          <m:begChr m:val="["/>
                          <m:endChr m:val="]"/>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𝑛</m:t>
                              </m:r>
                            </m:den>
                          </m:f>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𝑋</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𝑋</m:t>
                                  </m:r>
                                </m:e>
                                <m:sub>
                                  <m:r>
                                    <a:rPr lang="ar-AE">
                                      <a:latin typeface="Cambria Math" panose="02040503050406030204" pitchFamily="18" charset="0"/>
                                    </a:rPr>
                                    <m:t>2</m:t>
                                  </m:r>
                                </m:sub>
                              </m:sSub>
                              <m:r>
                                <a:rPr lang="ar-AE">
                                  <a:latin typeface="Cambria Math" panose="02040503050406030204" pitchFamily="18" charset="0"/>
                                </a:rPr>
                                <m:t>+</m:t>
                              </m:r>
                              <m:r>
                                <a:rPr lang="en-US" b="0" i="0" smtClean="0">
                                  <a:latin typeface="Cambria Math" panose="02040503050406030204" pitchFamily="18" charset="0"/>
                                </a:rPr>
                                <m:t>…</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𝑋</m:t>
                                  </m:r>
                                </m:e>
                                <m:sub>
                                  <m:r>
                                    <a:rPr lang="ar-AE">
                                      <a:latin typeface="Cambria Math" panose="02040503050406030204" pitchFamily="18" charset="0"/>
                                    </a:rPr>
                                    <m:t>𝑛</m:t>
                                  </m:r>
                                </m:sub>
                              </m:sSub>
                            </m:e>
                          </m:d>
                        </m:e>
                      </m:d>
                      <m:r>
                        <a:rPr lang="ar-AE">
                          <a:latin typeface="Cambria Math" panose="02040503050406030204" pitchFamily="18" charset="0"/>
                        </a:rPr>
                        <m:t>=</m:t>
                      </m:r>
                    </m:oMath>
                  </m:oMathPara>
                </a14:m>
                <a:endParaRPr lang="en-US"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ar-AE"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d>
                        <m:dPr>
                          <m:ctrlPr>
                            <a:rPr lang="ar-AE" i="1" smtClean="0">
                              <a:latin typeface="Cambria Math" panose="02040503050406030204" pitchFamily="18" charset="0"/>
                            </a:rPr>
                          </m:ctrlPr>
                        </m:dPr>
                        <m:e>
                          <m:r>
                            <a:rPr lang="en-US" b="0" i="1" smtClean="0">
                              <a:latin typeface="Cambria Math" panose="02040503050406030204" pitchFamily="18" charset="0"/>
                            </a:rPr>
                            <m:t>𝐸</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i="1">
                              <a:latin typeface="Cambria Math" panose="02040503050406030204" pitchFamily="18" charset="0"/>
                            </a:rPr>
                            <m:t>𝐸</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r>
                            <a:rPr lang="en-US" i="1">
                              <a:latin typeface="Cambria Math" panose="02040503050406030204" pitchFamily="18" charset="0"/>
                            </a:rPr>
                            <m:t>𝐸</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𝑛</m:t>
                                  </m:r>
                                </m:sub>
                              </m:sSub>
                            </m:e>
                          </m:d>
                        </m:e>
                      </m:d>
                      <m:r>
                        <a:rPr lang="ar-AE" i="1">
                          <a:latin typeface="Cambria Math" panose="02040503050406030204" pitchFamily="18" charset="0"/>
                        </a:rPr>
                        <m:t> </m:t>
                      </m:r>
                      <m:r>
                        <a:rPr lang="en-US" b="0" i="1" smtClean="0">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𝑛</m:t>
                          </m:r>
                        </m:den>
                      </m:f>
                      <m:r>
                        <a:rPr lang="ar-AE">
                          <a:latin typeface="Cambria Math" panose="02040503050406030204" pitchFamily="18" charset="0"/>
                        </a:rPr>
                        <m:t>(</m:t>
                      </m:r>
                      <m:r>
                        <a:rPr lang="ar-AE">
                          <a:latin typeface="Cambria Math" panose="02040503050406030204" pitchFamily="18" charset="0"/>
                        </a:rPr>
                        <m:t>𝜇</m:t>
                      </m:r>
                      <m:r>
                        <a:rPr lang="ar-AE">
                          <a:latin typeface="Cambria Math" panose="02040503050406030204" pitchFamily="18" charset="0"/>
                        </a:rPr>
                        <m:t>+</m:t>
                      </m:r>
                      <m:r>
                        <a:rPr lang="ar-AE">
                          <a:latin typeface="Cambria Math" panose="02040503050406030204" pitchFamily="18" charset="0"/>
                        </a:rPr>
                        <m:t>𝜇</m:t>
                      </m:r>
                      <m:r>
                        <a:rPr lang="ar-AE">
                          <a:latin typeface="Cambria Math" panose="02040503050406030204" pitchFamily="18" charset="0"/>
                        </a:rPr>
                        <m:t>+...+</m:t>
                      </m:r>
                      <m:r>
                        <a:rPr lang="ar-AE">
                          <a:latin typeface="Cambria Math" panose="02040503050406030204" pitchFamily="18" charset="0"/>
                        </a:rPr>
                        <m:t>𝜇</m:t>
                      </m:r>
                      <m:r>
                        <a:rPr lang="ar-AE">
                          <a:latin typeface="Cambria Math" panose="02040503050406030204" pitchFamily="18" charset="0"/>
                        </a:rPr>
                        <m:t>)=</m:t>
                      </m:r>
                      <m:r>
                        <a:rPr lang="ar-AE">
                          <a:latin typeface="Cambria Math" panose="02040503050406030204" pitchFamily="18" charset="0"/>
                        </a:rPr>
                        <m:t>𝜇</m:t>
                      </m:r>
                    </m:oMath>
                  </m:oMathPara>
                </a14:m>
                <a:endParaRPr lang="ar-AE"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14" r="-1304"/>
                </a:stretch>
              </a:blipFill>
            </p:spPr>
            <p:txBody>
              <a:bodyPr/>
              <a:lstStyle/>
              <a:p>
                <a:r>
                  <a:rPr lang="en-US">
                    <a:noFill/>
                  </a:rPr>
                  <a:t> </a:t>
                </a:r>
              </a:p>
            </p:txBody>
          </p:sp>
        </mc:Fallback>
      </mc:AlternateContent>
    </p:spTree>
    <p:extLst>
      <p:ext uri="{BB962C8B-B14F-4D97-AF65-F5344CB8AC3E}">
        <p14:creationId xmlns:p14="http://schemas.microsoft.com/office/powerpoint/2010/main" val="381656281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14737</TotalTime>
  <Words>3574</Words>
  <Application>Microsoft Macintosh PowerPoint</Application>
  <PresentationFormat>Custom</PresentationFormat>
  <Paragraphs>478</Paragraphs>
  <Slides>51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Calibri</vt:lpstr>
      <vt:lpstr>Cambria Math</vt:lpstr>
      <vt:lpstr>Courier</vt:lpstr>
      <vt:lpstr>Arial</vt:lpstr>
      <vt:lpstr>Office Theme</vt:lpstr>
      <vt:lpstr>BMI 510: One- and Two-Sample Tests</vt:lpstr>
      <vt:lpstr>Outline</vt:lpstr>
      <vt:lpstr>Key definitions</vt:lpstr>
      <vt:lpstr>Key definitions</vt:lpstr>
      <vt:lpstr>Z scores</vt:lpstr>
      <vt:lpstr>The sample mean</vt:lpstr>
      <vt:lpstr>The sample mean</vt:lpstr>
      <vt:lpstr>The expected value and variance of the sample mean</vt:lpstr>
      <vt:lpstr>The expected value of the sample mean</vt:lpstr>
      <vt:lpstr>The variance of the sample mean</vt:lpstr>
      <vt:lpstr>The standard deviation (or standard error) of the sample mean</vt:lpstr>
      <vt:lpstr>The sample variance</vt:lpstr>
      <vt:lpstr>A test statistic for the sample mean</vt:lpstr>
      <vt:lpstr>The test statistic is a unitless number</vt:lpstr>
      <vt:lpstr>Test statistics at different densities</vt:lpstr>
      <vt:lpstr>A more in-depth look</vt:lpstr>
      <vt:lpstr>One-sample hypothesis tests</vt:lpstr>
      <vt:lpstr>We will discuss two fundamental statistical modeling steps</vt:lpstr>
      <vt:lpstr>We will discuss two fundamental statistical modeling steps</vt:lpstr>
      <vt:lpstr>A paired-sample test</vt:lpstr>
      <vt:lpstr>A paired-sample test</vt:lpstr>
      <vt:lpstr>A paired-sample test</vt:lpstr>
      <vt:lpstr>A paired-sample test</vt:lpstr>
      <vt:lpstr>Key definitions</vt:lpstr>
      <vt:lpstr>A paired-sample test</vt:lpstr>
      <vt:lpstr>Do the BP data look normal?</vt:lpstr>
      <vt:lpstr>The null hypothesis</vt:lpstr>
      <vt:lpstr>We compare our test statistic to the chosen distribution</vt:lpstr>
      <vt:lpstr>So did the drug work?</vt:lpstr>
      <vt:lpstr>Two-sample hypothesis tests</vt:lpstr>
      <vt:lpstr>The independent-samples t test</vt:lpstr>
      <vt:lpstr>Entering independent samples data</vt:lpstr>
      <vt:lpstr>Entering independent samples data</vt:lpstr>
      <vt:lpstr>The independent-samples t test</vt:lpstr>
      <vt:lpstr>The independent-samples t test</vt:lpstr>
      <vt:lpstr>The independent-samples t test</vt:lpstr>
      <vt:lpstr>Methods to estimate variance / SEM</vt:lpstr>
      <vt:lpstr>Methods to estimate variance / SEM</vt:lpstr>
      <vt:lpstr>Remember the t density: Z over a chi-square</vt:lpstr>
      <vt:lpstr>Methods to estimate variance / SEM</vt:lpstr>
      <vt:lpstr>Satterwaithe's formula</vt:lpstr>
      <vt:lpstr>Assessing normality</vt:lpstr>
      <vt:lpstr>Assessing normality</vt:lpstr>
      <vt:lpstr>Assessing normality with formal tests</vt:lpstr>
      <vt:lpstr>Visual inspection</vt:lpstr>
      <vt:lpstr>How to interpret it when the data are not normal</vt:lpstr>
      <vt:lpstr>Non-parametric alternatives</vt:lpstr>
      <vt:lpstr>Two additional notes</vt:lpstr>
      <vt:lpstr>Moore and McCabe’s guidelines for sample size</vt:lpstr>
      <vt:lpstr>Effect sizes</vt:lpstr>
      <vt:lpstr>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 585: Biostatistics for Machine Learning</dc:title>
  <cp:lastModifiedBy>McKay, J Lucas</cp:lastModifiedBy>
  <cp:revision>427</cp:revision>
  <dcterms:modified xsi:type="dcterms:W3CDTF">2024-02-19T17:53:16Z</dcterms:modified>
</cp:coreProperties>
</file>