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8" r:id="rId1"/>
  </p:sldMasterIdLst>
  <p:notesMasterIdLst>
    <p:notesMasterId r:id="rId76"/>
  </p:notesMasterIdLst>
  <p:sldIdLst>
    <p:sldId id="431" r:id="rId2"/>
    <p:sldId id="551" r:id="rId3"/>
    <p:sldId id="552" r:id="rId4"/>
    <p:sldId id="553" r:id="rId5"/>
    <p:sldId id="258" r:id="rId6"/>
    <p:sldId id="601" r:id="rId7"/>
    <p:sldId id="546" r:id="rId8"/>
    <p:sldId id="547" r:id="rId9"/>
    <p:sldId id="261" r:id="rId10"/>
    <p:sldId id="262" r:id="rId11"/>
    <p:sldId id="263" r:id="rId12"/>
    <p:sldId id="264" r:id="rId13"/>
    <p:sldId id="265" r:id="rId14"/>
    <p:sldId id="266" r:id="rId15"/>
    <p:sldId id="580" r:id="rId16"/>
    <p:sldId id="267" r:id="rId17"/>
    <p:sldId id="268" r:id="rId18"/>
    <p:sldId id="269" r:id="rId19"/>
    <p:sldId id="272" r:id="rId20"/>
    <p:sldId id="554" r:id="rId21"/>
    <p:sldId id="581" r:id="rId22"/>
    <p:sldId id="273" r:id="rId23"/>
    <p:sldId id="555" r:id="rId24"/>
    <p:sldId id="556" r:id="rId25"/>
    <p:sldId id="557" r:id="rId26"/>
    <p:sldId id="558" r:id="rId27"/>
    <p:sldId id="559" r:id="rId28"/>
    <p:sldId id="560" r:id="rId29"/>
    <p:sldId id="561" r:id="rId30"/>
    <p:sldId id="593" r:id="rId31"/>
    <p:sldId id="562" r:id="rId32"/>
    <p:sldId id="275" r:id="rId33"/>
    <p:sldId id="591" r:id="rId34"/>
    <p:sldId id="592" r:id="rId35"/>
    <p:sldId id="594" r:id="rId36"/>
    <p:sldId id="284" r:id="rId37"/>
    <p:sldId id="285" r:id="rId38"/>
    <p:sldId id="286" r:id="rId39"/>
    <p:sldId id="287" r:id="rId40"/>
    <p:sldId id="563" r:id="rId41"/>
    <p:sldId id="564" r:id="rId42"/>
    <p:sldId id="276" r:id="rId43"/>
    <p:sldId id="565" r:id="rId44"/>
    <p:sldId id="566" r:id="rId45"/>
    <p:sldId id="567" r:id="rId46"/>
    <p:sldId id="270" r:id="rId47"/>
    <p:sldId id="271" r:id="rId48"/>
    <p:sldId id="582" r:id="rId49"/>
    <p:sldId id="277" r:id="rId50"/>
    <p:sldId id="568" r:id="rId51"/>
    <p:sldId id="587" r:id="rId52"/>
    <p:sldId id="569" r:id="rId53"/>
    <p:sldId id="570" r:id="rId54"/>
    <p:sldId id="571" r:id="rId55"/>
    <p:sldId id="586" r:id="rId56"/>
    <p:sldId id="572" r:id="rId57"/>
    <p:sldId id="588" r:id="rId58"/>
    <p:sldId id="590" r:id="rId59"/>
    <p:sldId id="598" r:id="rId60"/>
    <p:sldId id="599" r:id="rId61"/>
    <p:sldId id="600" r:id="rId62"/>
    <p:sldId id="579" r:id="rId63"/>
    <p:sldId id="583" r:id="rId64"/>
    <p:sldId id="595" r:id="rId65"/>
    <p:sldId id="596" r:id="rId66"/>
    <p:sldId id="574" r:id="rId67"/>
    <p:sldId id="575" r:id="rId68"/>
    <p:sldId id="576" r:id="rId69"/>
    <p:sldId id="573" r:id="rId70"/>
    <p:sldId id="577" r:id="rId71"/>
    <p:sldId id="578" r:id="rId72"/>
    <p:sldId id="584" r:id="rId73"/>
    <p:sldId id="597" r:id="rId74"/>
    <p:sldId id="585" r:id="rId75"/>
  </p:sldIdLst>
  <p:sldSz cx="10160000" cy="7620000"/>
  <p:notesSz cx="7620000" cy="10160000"/>
  <p:embeddedFontLst>
    <p:embeddedFont>
      <p:font typeface="AkayaKanadaka" panose="02010502080401010103" pitchFamily="2" charset="77"/>
      <p:regular r:id="rId77"/>
    </p:embeddedFont>
    <p:embeddedFont>
      <p:font typeface="Cambria Math" panose="02040503050406030204" pitchFamily="18" charset="0"/>
      <p:regular r:id="rId78"/>
    </p:embeddedFont>
    <p:embeddedFont>
      <p:font typeface="Courier" panose="02070309020205020404" pitchFamily="49" charset="0"/>
      <p:regular r:id="rId79"/>
      <p:bold r:id="rId80"/>
      <p:italic r:id="rId81"/>
      <p:boldItalic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B37"/>
    <a:srgbClr val="00A3DB"/>
    <a:srgbClr val="929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591F34-6BE0-48BB-932A-1E305F9E1863}">
  <a:tblStyle styleId="{D9591F34-6BE0-48BB-932A-1E305F9E186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04" autoAdjust="0"/>
    <p:restoredTop sz="86543"/>
  </p:normalViewPr>
  <p:slideViewPr>
    <p:cSldViewPr snapToGrid="0" snapToObjects="1">
      <p:cViewPr varScale="1">
        <p:scale>
          <a:sx n="198" d="100"/>
          <a:sy n="198" d="100"/>
        </p:scale>
        <p:origin x="744" y="192"/>
      </p:cViewPr>
      <p:guideLst>
        <p:guide orient="horz" pos="2400"/>
        <p:guide pos="3200"/>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3.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4.fntdata"/><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font" Target="fonts/font6.fntdata"/></Relationships>
</file>

<file path=ppt/diagrams/_rels/data3.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9078B6-A56C-43B2-8F47-EB5799221738}"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20940122-05C5-4FC7-BA90-3F1B1059F963}">
      <dgm:prSet/>
      <dgm:spPr/>
      <dgm:t>
        <a:bodyPr/>
        <a:lstStyle/>
        <a:p>
          <a:r>
            <a:rPr lang="en-US"/>
            <a:t>Almost everything we have considered now has required the assumption that observations were </a:t>
          </a:r>
          <a:r>
            <a:rPr lang="en-US" i="1"/>
            <a:t>independent</a:t>
          </a:r>
          <a:r>
            <a:rPr lang="en-US"/>
            <a:t>.</a:t>
          </a:r>
        </a:p>
      </dgm:t>
    </dgm:pt>
    <dgm:pt modelId="{CF2D0815-BC19-4A7F-BE84-80E38C7A158A}" type="parTrans" cxnId="{B1BD02DA-73E5-46B4-8142-599A34079202}">
      <dgm:prSet/>
      <dgm:spPr/>
      <dgm:t>
        <a:bodyPr/>
        <a:lstStyle/>
        <a:p>
          <a:endParaRPr lang="en-US"/>
        </a:p>
      </dgm:t>
    </dgm:pt>
    <dgm:pt modelId="{7FA02CEE-7D3C-4AAA-A82E-1F9CA944242A}" type="sibTrans" cxnId="{B1BD02DA-73E5-46B4-8142-599A34079202}">
      <dgm:prSet/>
      <dgm:spPr/>
      <dgm:t>
        <a:bodyPr/>
        <a:lstStyle/>
        <a:p>
          <a:endParaRPr lang="en-US"/>
        </a:p>
      </dgm:t>
    </dgm:pt>
    <dgm:pt modelId="{CA1E6B44-9900-42D9-8F42-CE60745641C1}">
      <dgm:prSet/>
      <dgm:spPr/>
      <dgm:t>
        <a:bodyPr/>
        <a:lstStyle/>
        <a:p>
          <a:r>
            <a:rPr lang="en-US"/>
            <a:t>We recall that this is a fundamental assumption - any test using the chi-square, t, and F distributions will require this.</a:t>
          </a:r>
        </a:p>
      </dgm:t>
    </dgm:pt>
    <dgm:pt modelId="{44DA53D9-C788-45B5-A6B3-314259892AD5}" type="parTrans" cxnId="{B6BCA792-5010-4444-AA7A-4922DC0AA3C7}">
      <dgm:prSet/>
      <dgm:spPr/>
      <dgm:t>
        <a:bodyPr/>
        <a:lstStyle/>
        <a:p>
          <a:endParaRPr lang="en-US"/>
        </a:p>
      </dgm:t>
    </dgm:pt>
    <dgm:pt modelId="{02921973-32E9-426F-807E-1F819EC50B8E}" type="sibTrans" cxnId="{B6BCA792-5010-4444-AA7A-4922DC0AA3C7}">
      <dgm:prSet/>
      <dgm:spPr/>
      <dgm:t>
        <a:bodyPr/>
        <a:lstStyle/>
        <a:p>
          <a:endParaRPr lang="en-US"/>
        </a:p>
      </dgm:t>
    </dgm:pt>
    <dgm:pt modelId="{17ED93E8-FC9F-408C-A94E-865A03EACDB4}">
      <dgm:prSet/>
      <dgm:spPr/>
      <dgm:t>
        <a:bodyPr/>
        <a:lstStyle/>
        <a:p>
          <a:r>
            <a:rPr lang="en-US"/>
            <a:t>Unfortunately, real-world data very rarely fit this assumption.</a:t>
          </a:r>
        </a:p>
      </dgm:t>
    </dgm:pt>
    <dgm:pt modelId="{3B506A87-8B6B-46E6-91F0-ABAC3063FCCA}" type="parTrans" cxnId="{0C729675-070F-4FF3-9670-C0ECBC9E6875}">
      <dgm:prSet/>
      <dgm:spPr/>
      <dgm:t>
        <a:bodyPr/>
        <a:lstStyle/>
        <a:p>
          <a:endParaRPr lang="en-US"/>
        </a:p>
      </dgm:t>
    </dgm:pt>
    <dgm:pt modelId="{5EFA3D42-63DA-469C-ACCB-F30303F9B87E}" type="sibTrans" cxnId="{0C729675-070F-4FF3-9670-C0ECBC9E6875}">
      <dgm:prSet/>
      <dgm:spPr/>
      <dgm:t>
        <a:bodyPr/>
        <a:lstStyle/>
        <a:p>
          <a:endParaRPr lang="en-US"/>
        </a:p>
      </dgm:t>
    </dgm:pt>
    <dgm:pt modelId="{A760D8DB-B032-C743-8F98-E856201F5960}" type="pres">
      <dgm:prSet presAssocID="{F19078B6-A56C-43B2-8F47-EB5799221738}" presName="vert0" presStyleCnt="0">
        <dgm:presLayoutVars>
          <dgm:dir/>
          <dgm:animOne val="branch"/>
          <dgm:animLvl val="lvl"/>
        </dgm:presLayoutVars>
      </dgm:prSet>
      <dgm:spPr/>
    </dgm:pt>
    <dgm:pt modelId="{22F8AD96-D6CB-6544-8427-A2E5DAD2F589}" type="pres">
      <dgm:prSet presAssocID="{20940122-05C5-4FC7-BA90-3F1B1059F963}" presName="thickLine" presStyleLbl="alignNode1" presStyleIdx="0" presStyleCnt="3"/>
      <dgm:spPr/>
    </dgm:pt>
    <dgm:pt modelId="{9480FC55-5CDF-414F-B545-DFF6173AE05C}" type="pres">
      <dgm:prSet presAssocID="{20940122-05C5-4FC7-BA90-3F1B1059F963}" presName="horz1" presStyleCnt="0"/>
      <dgm:spPr/>
    </dgm:pt>
    <dgm:pt modelId="{EB99CEE5-3522-6540-9576-957EF9257A75}" type="pres">
      <dgm:prSet presAssocID="{20940122-05C5-4FC7-BA90-3F1B1059F963}" presName="tx1" presStyleLbl="revTx" presStyleIdx="0" presStyleCnt="3"/>
      <dgm:spPr/>
    </dgm:pt>
    <dgm:pt modelId="{48A791B6-A221-B743-A4B5-2D4BC344CF75}" type="pres">
      <dgm:prSet presAssocID="{20940122-05C5-4FC7-BA90-3F1B1059F963}" presName="vert1" presStyleCnt="0"/>
      <dgm:spPr/>
    </dgm:pt>
    <dgm:pt modelId="{527F14D9-B82B-5C47-8B12-403EEF8542A5}" type="pres">
      <dgm:prSet presAssocID="{CA1E6B44-9900-42D9-8F42-CE60745641C1}" presName="thickLine" presStyleLbl="alignNode1" presStyleIdx="1" presStyleCnt="3"/>
      <dgm:spPr/>
    </dgm:pt>
    <dgm:pt modelId="{20AD36F8-F93E-D44E-9136-9F6128803936}" type="pres">
      <dgm:prSet presAssocID="{CA1E6B44-9900-42D9-8F42-CE60745641C1}" presName="horz1" presStyleCnt="0"/>
      <dgm:spPr/>
    </dgm:pt>
    <dgm:pt modelId="{75A6E0E8-E766-4540-8AA8-5BCDF9E52B1B}" type="pres">
      <dgm:prSet presAssocID="{CA1E6B44-9900-42D9-8F42-CE60745641C1}" presName="tx1" presStyleLbl="revTx" presStyleIdx="1" presStyleCnt="3"/>
      <dgm:spPr/>
    </dgm:pt>
    <dgm:pt modelId="{0A7B05C6-485C-544B-8921-BFB673F9B6BC}" type="pres">
      <dgm:prSet presAssocID="{CA1E6B44-9900-42D9-8F42-CE60745641C1}" presName="vert1" presStyleCnt="0"/>
      <dgm:spPr/>
    </dgm:pt>
    <dgm:pt modelId="{EECE7A51-2BEF-394F-9A73-210B5363B3E6}" type="pres">
      <dgm:prSet presAssocID="{17ED93E8-FC9F-408C-A94E-865A03EACDB4}" presName="thickLine" presStyleLbl="alignNode1" presStyleIdx="2" presStyleCnt="3"/>
      <dgm:spPr/>
    </dgm:pt>
    <dgm:pt modelId="{7CA80080-A9A7-B14A-8A83-0F096EF94A01}" type="pres">
      <dgm:prSet presAssocID="{17ED93E8-FC9F-408C-A94E-865A03EACDB4}" presName="horz1" presStyleCnt="0"/>
      <dgm:spPr/>
    </dgm:pt>
    <dgm:pt modelId="{FDEF4F89-996C-324D-BF51-5C6F3A7D8589}" type="pres">
      <dgm:prSet presAssocID="{17ED93E8-FC9F-408C-A94E-865A03EACDB4}" presName="tx1" presStyleLbl="revTx" presStyleIdx="2" presStyleCnt="3"/>
      <dgm:spPr/>
    </dgm:pt>
    <dgm:pt modelId="{FB086983-2C22-254F-A767-6E2BBCD052A1}" type="pres">
      <dgm:prSet presAssocID="{17ED93E8-FC9F-408C-A94E-865A03EACDB4}" presName="vert1" presStyleCnt="0"/>
      <dgm:spPr/>
    </dgm:pt>
  </dgm:ptLst>
  <dgm:cxnLst>
    <dgm:cxn modelId="{8157CA31-92A6-CC4C-AA51-A174ECEA73D3}" type="presOf" srcId="{20940122-05C5-4FC7-BA90-3F1B1059F963}" destId="{EB99CEE5-3522-6540-9576-957EF9257A75}" srcOrd="0" destOrd="0" presId="urn:microsoft.com/office/officeart/2008/layout/LinedList"/>
    <dgm:cxn modelId="{5D22AB5F-4FEC-214C-B4CF-05A406126CDF}" type="presOf" srcId="{17ED93E8-FC9F-408C-A94E-865A03EACDB4}" destId="{FDEF4F89-996C-324D-BF51-5C6F3A7D8589}" srcOrd="0" destOrd="0" presId="urn:microsoft.com/office/officeart/2008/layout/LinedList"/>
    <dgm:cxn modelId="{E0516E62-0ED5-584B-81F4-FB941832A08E}" type="presOf" srcId="{F19078B6-A56C-43B2-8F47-EB5799221738}" destId="{A760D8DB-B032-C743-8F98-E856201F5960}" srcOrd="0" destOrd="0" presId="urn:microsoft.com/office/officeart/2008/layout/LinedList"/>
    <dgm:cxn modelId="{0C729675-070F-4FF3-9670-C0ECBC9E6875}" srcId="{F19078B6-A56C-43B2-8F47-EB5799221738}" destId="{17ED93E8-FC9F-408C-A94E-865A03EACDB4}" srcOrd="2" destOrd="0" parTransId="{3B506A87-8B6B-46E6-91F0-ABAC3063FCCA}" sibTransId="{5EFA3D42-63DA-469C-ACCB-F30303F9B87E}"/>
    <dgm:cxn modelId="{B1976C80-0107-9C4B-B9DD-80B332B9C3B3}" type="presOf" srcId="{CA1E6B44-9900-42D9-8F42-CE60745641C1}" destId="{75A6E0E8-E766-4540-8AA8-5BCDF9E52B1B}" srcOrd="0" destOrd="0" presId="urn:microsoft.com/office/officeart/2008/layout/LinedList"/>
    <dgm:cxn modelId="{B6BCA792-5010-4444-AA7A-4922DC0AA3C7}" srcId="{F19078B6-A56C-43B2-8F47-EB5799221738}" destId="{CA1E6B44-9900-42D9-8F42-CE60745641C1}" srcOrd="1" destOrd="0" parTransId="{44DA53D9-C788-45B5-A6B3-314259892AD5}" sibTransId="{02921973-32E9-426F-807E-1F819EC50B8E}"/>
    <dgm:cxn modelId="{B1BD02DA-73E5-46B4-8142-599A34079202}" srcId="{F19078B6-A56C-43B2-8F47-EB5799221738}" destId="{20940122-05C5-4FC7-BA90-3F1B1059F963}" srcOrd="0" destOrd="0" parTransId="{CF2D0815-BC19-4A7F-BE84-80E38C7A158A}" sibTransId="{7FA02CEE-7D3C-4AAA-A82E-1F9CA944242A}"/>
    <dgm:cxn modelId="{4AEE9553-7355-4443-90BB-B86138E5A034}" type="presParOf" srcId="{A760D8DB-B032-C743-8F98-E856201F5960}" destId="{22F8AD96-D6CB-6544-8427-A2E5DAD2F589}" srcOrd="0" destOrd="0" presId="urn:microsoft.com/office/officeart/2008/layout/LinedList"/>
    <dgm:cxn modelId="{8CEFE0C4-8A93-E443-A55C-31FB2A5E5165}" type="presParOf" srcId="{A760D8DB-B032-C743-8F98-E856201F5960}" destId="{9480FC55-5CDF-414F-B545-DFF6173AE05C}" srcOrd="1" destOrd="0" presId="urn:microsoft.com/office/officeart/2008/layout/LinedList"/>
    <dgm:cxn modelId="{F5100417-B056-F046-AE2F-531BEDA5214F}" type="presParOf" srcId="{9480FC55-5CDF-414F-B545-DFF6173AE05C}" destId="{EB99CEE5-3522-6540-9576-957EF9257A75}" srcOrd="0" destOrd="0" presId="urn:microsoft.com/office/officeart/2008/layout/LinedList"/>
    <dgm:cxn modelId="{21871213-A35A-794F-B133-EFAC2382C35D}" type="presParOf" srcId="{9480FC55-5CDF-414F-B545-DFF6173AE05C}" destId="{48A791B6-A221-B743-A4B5-2D4BC344CF75}" srcOrd="1" destOrd="0" presId="urn:microsoft.com/office/officeart/2008/layout/LinedList"/>
    <dgm:cxn modelId="{EF0BFB42-173F-2B49-B98C-0E6AB0401117}" type="presParOf" srcId="{A760D8DB-B032-C743-8F98-E856201F5960}" destId="{527F14D9-B82B-5C47-8B12-403EEF8542A5}" srcOrd="2" destOrd="0" presId="urn:microsoft.com/office/officeart/2008/layout/LinedList"/>
    <dgm:cxn modelId="{8CFE605E-F181-E54F-AFDC-93DE2F8C0E57}" type="presParOf" srcId="{A760D8DB-B032-C743-8F98-E856201F5960}" destId="{20AD36F8-F93E-D44E-9136-9F6128803936}" srcOrd="3" destOrd="0" presId="urn:microsoft.com/office/officeart/2008/layout/LinedList"/>
    <dgm:cxn modelId="{9813706B-7521-F94A-9D22-C752F2C63148}" type="presParOf" srcId="{20AD36F8-F93E-D44E-9136-9F6128803936}" destId="{75A6E0E8-E766-4540-8AA8-5BCDF9E52B1B}" srcOrd="0" destOrd="0" presId="urn:microsoft.com/office/officeart/2008/layout/LinedList"/>
    <dgm:cxn modelId="{CEE5BC7D-52C7-CB4C-B761-4FB50FF5F177}" type="presParOf" srcId="{20AD36F8-F93E-D44E-9136-9F6128803936}" destId="{0A7B05C6-485C-544B-8921-BFB673F9B6BC}" srcOrd="1" destOrd="0" presId="urn:microsoft.com/office/officeart/2008/layout/LinedList"/>
    <dgm:cxn modelId="{AFD9537C-E6D3-6940-B3D2-5C9312064CFC}" type="presParOf" srcId="{A760D8DB-B032-C743-8F98-E856201F5960}" destId="{EECE7A51-2BEF-394F-9A73-210B5363B3E6}" srcOrd="4" destOrd="0" presId="urn:microsoft.com/office/officeart/2008/layout/LinedList"/>
    <dgm:cxn modelId="{2EF2B847-C917-0D4D-A31E-2DA3AAD29F58}" type="presParOf" srcId="{A760D8DB-B032-C743-8F98-E856201F5960}" destId="{7CA80080-A9A7-B14A-8A83-0F096EF94A01}" srcOrd="5" destOrd="0" presId="urn:microsoft.com/office/officeart/2008/layout/LinedList"/>
    <dgm:cxn modelId="{8E0C1EB8-46AE-A245-AF11-20B938D8D81A}" type="presParOf" srcId="{7CA80080-A9A7-B14A-8A83-0F096EF94A01}" destId="{FDEF4F89-996C-324D-BF51-5C6F3A7D8589}" srcOrd="0" destOrd="0" presId="urn:microsoft.com/office/officeart/2008/layout/LinedList"/>
    <dgm:cxn modelId="{C776C704-4B64-C24D-AF91-360BD49D4F5C}" type="presParOf" srcId="{7CA80080-A9A7-B14A-8A83-0F096EF94A01}" destId="{FB086983-2C22-254F-A767-6E2BBCD052A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C53AEF-5CC0-4853-92DE-E14D81AB52EC}" type="doc">
      <dgm:prSet loTypeId="urn:microsoft.com/office/officeart/2016/7/layout/BasicLinearProcessNumbered" loCatId="process" qsTypeId="urn:microsoft.com/office/officeart/2005/8/quickstyle/simple5" qsCatId="simple" csTypeId="urn:microsoft.com/office/officeart/2005/8/colors/colorful5" csCatId="colorful"/>
      <dgm:spPr/>
      <dgm:t>
        <a:bodyPr/>
        <a:lstStyle/>
        <a:p>
          <a:endParaRPr lang="en-US"/>
        </a:p>
      </dgm:t>
    </dgm:pt>
    <dgm:pt modelId="{131DED4D-ADBF-436B-B6E5-BB7E8185B59E}">
      <dgm:prSet/>
      <dgm:spPr/>
      <dgm:t>
        <a:bodyPr/>
        <a:lstStyle/>
        <a:p>
          <a:r>
            <a:rPr lang="en-US"/>
            <a:t>Most real-world data share the common feature that there are multiple observations of an individual patient or subject. We might have multiple variables taken from one person, or the same variable measured several times in a longitudinal study.</a:t>
          </a:r>
        </a:p>
      </dgm:t>
    </dgm:pt>
    <dgm:pt modelId="{08AB6775-2106-47D3-976F-C3F7C81D33CE}" type="parTrans" cxnId="{4F61C510-0AAC-4298-9A1E-871EBDDD577D}">
      <dgm:prSet/>
      <dgm:spPr/>
      <dgm:t>
        <a:bodyPr/>
        <a:lstStyle/>
        <a:p>
          <a:endParaRPr lang="en-US"/>
        </a:p>
      </dgm:t>
    </dgm:pt>
    <dgm:pt modelId="{2C446A0B-A645-4F76-9301-B1BAD057ACF3}" type="sibTrans" cxnId="{4F61C510-0AAC-4298-9A1E-871EBDDD577D}">
      <dgm:prSet phldrT="1" phldr="0"/>
      <dgm:spPr/>
      <dgm:t>
        <a:bodyPr/>
        <a:lstStyle/>
        <a:p>
          <a:r>
            <a:rPr lang="en-US"/>
            <a:t>1</a:t>
          </a:r>
        </a:p>
      </dgm:t>
    </dgm:pt>
    <dgm:pt modelId="{4A1044D6-56DA-4F0F-937D-D35BA0DD9B05}">
      <dgm:prSet/>
      <dgm:spPr/>
      <dgm:t>
        <a:bodyPr/>
        <a:lstStyle/>
        <a:p>
          <a:r>
            <a:rPr lang="en-US"/>
            <a:t>Analyses that assume independence of the observations will be inappropriate.</a:t>
          </a:r>
        </a:p>
      </dgm:t>
    </dgm:pt>
    <dgm:pt modelId="{27B7C62D-91AD-4E37-8434-FC9415C85D6E}" type="parTrans" cxnId="{A86DE9D0-A5F4-47C5-AC97-E62DE14A0768}">
      <dgm:prSet/>
      <dgm:spPr/>
      <dgm:t>
        <a:bodyPr/>
        <a:lstStyle/>
        <a:p>
          <a:endParaRPr lang="en-US"/>
        </a:p>
      </dgm:t>
    </dgm:pt>
    <dgm:pt modelId="{E9463E4F-1FC3-4D67-BFB4-19E69FC4A958}" type="sibTrans" cxnId="{A86DE9D0-A5F4-47C5-AC97-E62DE14A0768}">
      <dgm:prSet phldrT="2" phldr="0"/>
      <dgm:spPr/>
      <dgm:t>
        <a:bodyPr/>
        <a:lstStyle/>
        <a:p>
          <a:r>
            <a:rPr lang="en-US"/>
            <a:t>2</a:t>
          </a:r>
        </a:p>
      </dgm:t>
    </dgm:pt>
    <dgm:pt modelId="{A1EC1468-03EA-4265-810A-3199D84B2C94}">
      <dgm:prSet/>
      <dgm:spPr/>
      <dgm:t>
        <a:bodyPr/>
        <a:lstStyle/>
        <a:p>
          <a:r>
            <a:rPr lang="en-US"/>
            <a:t>The use of </a:t>
          </a:r>
          <a:r>
            <a:rPr lang="en-US" i="1"/>
            <a:t>random effects</a:t>
          </a:r>
          <a:r>
            <a:rPr lang="en-US"/>
            <a:t> is one common and convenient way to model such grouping structure. (We’ll discuss later.)</a:t>
          </a:r>
        </a:p>
      </dgm:t>
    </dgm:pt>
    <dgm:pt modelId="{F0314D93-B352-4AC8-B3DB-DF16B08305E1}" type="parTrans" cxnId="{3FD4E7C1-02D1-426F-BB74-5A0F6ABFE24E}">
      <dgm:prSet/>
      <dgm:spPr/>
      <dgm:t>
        <a:bodyPr/>
        <a:lstStyle/>
        <a:p>
          <a:endParaRPr lang="en-US"/>
        </a:p>
      </dgm:t>
    </dgm:pt>
    <dgm:pt modelId="{F35BB6F9-E706-4F0C-A4FC-867A95AEF1F2}" type="sibTrans" cxnId="{3FD4E7C1-02D1-426F-BB74-5A0F6ABFE24E}">
      <dgm:prSet phldrT="3" phldr="0"/>
      <dgm:spPr/>
      <dgm:t>
        <a:bodyPr/>
        <a:lstStyle/>
        <a:p>
          <a:r>
            <a:rPr lang="en-US"/>
            <a:t>3</a:t>
          </a:r>
        </a:p>
      </dgm:t>
    </dgm:pt>
    <dgm:pt modelId="{303F4E66-E172-D747-B666-94CF8421DE78}" type="pres">
      <dgm:prSet presAssocID="{A8C53AEF-5CC0-4853-92DE-E14D81AB52EC}" presName="Name0" presStyleCnt="0">
        <dgm:presLayoutVars>
          <dgm:animLvl val="lvl"/>
          <dgm:resizeHandles val="exact"/>
        </dgm:presLayoutVars>
      </dgm:prSet>
      <dgm:spPr/>
    </dgm:pt>
    <dgm:pt modelId="{6BE65131-1262-7342-AE72-9645974B130C}" type="pres">
      <dgm:prSet presAssocID="{131DED4D-ADBF-436B-B6E5-BB7E8185B59E}" presName="compositeNode" presStyleCnt="0">
        <dgm:presLayoutVars>
          <dgm:bulletEnabled val="1"/>
        </dgm:presLayoutVars>
      </dgm:prSet>
      <dgm:spPr/>
    </dgm:pt>
    <dgm:pt modelId="{AF272DEE-3B04-7A43-B3E3-1A67B6295A71}" type="pres">
      <dgm:prSet presAssocID="{131DED4D-ADBF-436B-B6E5-BB7E8185B59E}" presName="bgRect" presStyleLbl="bgAccFollowNode1" presStyleIdx="0" presStyleCnt="3"/>
      <dgm:spPr/>
    </dgm:pt>
    <dgm:pt modelId="{2FA63FD2-B2EE-1A4B-B64A-DEE2331541E9}" type="pres">
      <dgm:prSet presAssocID="{2C446A0B-A645-4F76-9301-B1BAD057ACF3}" presName="sibTransNodeCircle" presStyleLbl="alignNode1" presStyleIdx="0" presStyleCnt="6">
        <dgm:presLayoutVars>
          <dgm:chMax val="0"/>
          <dgm:bulletEnabled/>
        </dgm:presLayoutVars>
      </dgm:prSet>
      <dgm:spPr/>
    </dgm:pt>
    <dgm:pt modelId="{65BF59C7-E654-CB4C-B6BF-B959036C21DC}" type="pres">
      <dgm:prSet presAssocID="{131DED4D-ADBF-436B-B6E5-BB7E8185B59E}" presName="bottomLine" presStyleLbl="alignNode1" presStyleIdx="1" presStyleCnt="6">
        <dgm:presLayoutVars/>
      </dgm:prSet>
      <dgm:spPr/>
    </dgm:pt>
    <dgm:pt modelId="{31EFA6BF-FBE6-784F-9A19-2EC03B44F3C5}" type="pres">
      <dgm:prSet presAssocID="{131DED4D-ADBF-436B-B6E5-BB7E8185B59E}" presName="nodeText" presStyleLbl="bgAccFollowNode1" presStyleIdx="0" presStyleCnt="3">
        <dgm:presLayoutVars>
          <dgm:bulletEnabled val="1"/>
        </dgm:presLayoutVars>
      </dgm:prSet>
      <dgm:spPr/>
    </dgm:pt>
    <dgm:pt modelId="{767D116A-02E1-2F47-9236-A4C4DB6A00D6}" type="pres">
      <dgm:prSet presAssocID="{2C446A0B-A645-4F76-9301-B1BAD057ACF3}" presName="sibTrans" presStyleCnt="0"/>
      <dgm:spPr/>
    </dgm:pt>
    <dgm:pt modelId="{87D923A3-441E-884B-946F-4C8E752E49ED}" type="pres">
      <dgm:prSet presAssocID="{4A1044D6-56DA-4F0F-937D-D35BA0DD9B05}" presName="compositeNode" presStyleCnt="0">
        <dgm:presLayoutVars>
          <dgm:bulletEnabled val="1"/>
        </dgm:presLayoutVars>
      </dgm:prSet>
      <dgm:spPr/>
    </dgm:pt>
    <dgm:pt modelId="{9D359B4E-20BF-1C48-8F97-868D8A1A06F5}" type="pres">
      <dgm:prSet presAssocID="{4A1044D6-56DA-4F0F-937D-D35BA0DD9B05}" presName="bgRect" presStyleLbl="bgAccFollowNode1" presStyleIdx="1" presStyleCnt="3"/>
      <dgm:spPr/>
    </dgm:pt>
    <dgm:pt modelId="{88B72180-4434-7445-95CA-0620390CB605}" type="pres">
      <dgm:prSet presAssocID="{E9463E4F-1FC3-4D67-BFB4-19E69FC4A958}" presName="sibTransNodeCircle" presStyleLbl="alignNode1" presStyleIdx="2" presStyleCnt="6">
        <dgm:presLayoutVars>
          <dgm:chMax val="0"/>
          <dgm:bulletEnabled/>
        </dgm:presLayoutVars>
      </dgm:prSet>
      <dgm:spPr/>
    </dgm:pt>
    <dgm:pt modelId="{3C1386C4-5241-3149-A43A-B7504D155755}" type="pres">
      <dgm:prSet presAssocID="{4A1044D6-56DA-4F0F-937D-D35BA0DD9B05}" presName="bottomLine" presStyleLbl="alignNode1" presStyleIdx="3" presStyleCnt="6">
        <dgm:presLayoutVars/>
      </dgm:prSet>
      <dgm:spPr/>
    </dgm:pt>
    <dgm:pt modelId="{6F9BBCA1-ADB8-CA48-AEEA-D6EF75C33C34}" type="pres">
      <dgm:prSet presAssocID="{4A1044D6-56DA-4F0F-937D-D35BA0DD9B05}" presName="nodeText" presStyleLbl="bgAccFollowNode1" presStyleIdx="1" presStyleCnt="3">
        <dgm:presLayoutVars>
          <dgm:bulletEnabled val="1"/>
        </dgm:presLayoutVars>
      </dgm:prSet>
      <dgm:spPr/>
    </dgm:pt>
    <dgm:pt modelId="{0DBC4D02-4C42-B948-941E-5F791F4A88C3}" type="pres">
      <dgm:prSet presAssocID="{E9463E4F-1FC3-4D67-BFB4-19E69FC4A958}" presName="sibTrans" presStyleCnt="0"/>
      <dgm:spPr/>
    </dgm:pt>
    <dgm:pt modelId="{3A277CC4-2810-AD45-B024-E93A0C2E2CC3}" type="pres">
      <dgm:prSet presAssocID="{A1EC1468-03EA-4265-810A-3199D84B2C94}" presName="compositeNode" presStyleCnt="0">
        <dgm:presLayoutVars>
          <dgm:bulletEnabled val="1"/>
        </dgm:presLayoutVars>
      </dgm:prSet>
      <dgm:spPr/>
    </dgm:pt>
    <dgm:pt modelId="{1F5A312A-0770-0941-ADA2-D37FF6F437FA}" type="pres">
      <dgm:prSet presAssocID="{A1EC1468-03EA-4265-810A-3199D84B2C94}" presName="bgRect" presStyleLbl="bgAccFollowNode1" presStyleIdx="2" presStyleCnt="3"/>
      <dgm:spPr/>
    </dgm:pt>
    <dgm:pt modelId="{540E8C48-A4BC-D548-B033-7C55074D11F2}" type="pres">
      <dgm:prSet presAssocID="{F35BB6F9-E706-4F0C-A4FC-867A95AEF1F2}" presName="sibTransNodeCircle" presStyleLbl="alignNode1" presStyleIdx="4" presStyleCnt="6">
        <dgm:presLayoutVars>
          <dgm:chMax val="0"/>
          <dgm:bulletEnabled/>
        </dgm:presLayoutVars>
      </dgm:prSet>
      <dgm:spPr/>
    </dgm:pt>
    <dgm:pt modelId="{0C259CA0-4D34-3B4A-B6BA-2357214DD69E}" type="pres">
      <dgm:prSet presAssocID="{A1EC1468-03EA-4265-810A-3199D84B2C94}" presName="bottomLine" presStyleLbl="alignNode1" presStyleIdx="5" presStyleCnt="6">
        <dgm:presLayoutVars/>
      </dgm:prSet>
      <dgm:spPr/>
    </dgm:pt>
    <dgm:pt modelId="{16493E88-8F84-F64D-BA28-39B9430735AB}" type="pres">
      <dgm:prSet presAssocID="{A1EC1468-03EA-4265-810A-3199D84B2C94}" presName="nodeText" presStyleLbl="bgAccFollowNode1" presStyleIdx="2" presStyleCnt="3">
        <dgm:presLayoutVars>
          <dgm:bulletEnabled val="1"/>
        </dgm:presLayoutVars>
      </dgm:prSet>
      <dgm:spPr/>
    </dgm:pt>
  </dgm:ptLst>
  <dgm:cxnLst>
    <dgm:cxn modelId="{BCD2FD0A-9909-BE41-858A-7E6849270ECB}" type="presOf" srcId="{E9463E4F-1FC3-4D67-BFB4-19E69FC4A958}" destId="{88B72180-4434-7445-95CA-0620390CB605}" srcOrd="0" destOrd="0" presId="urn:microsoft.com/office/officeart/2016/7/layout/BasicLinearProcessNumbered"/>
    <dgm:cxn modelId="{4F61C510-0AAC-4298-9A1E-871EBDDD577D}" srcId="{A8C53AEF-5CC0-4853-92DE-E14D81AB52EC}" destId="{131DED4D-ADBF-436B-B6E5-BB7E8185B59E}" srcOrd="0" destOrd="0" parTransId="{08AB6775-2106-47D3-976F-C3F7C81D33CE}" sibTransId="{2C446A0B-A645-4F76-9301-B1BAD057ACF3}"/>
    <dgm:cxn modelId="{A4DFE619-39FB-2240-8473-CD281F6CEB8D}" type="presOf" srcId="{F35BB6F9-E706-4F0C-A4FC-867A95AEF1F2}" destId="{540E8C48-A4BC-D548-B033-7C55074D11F2}" srcOrd="0" destOrd="0" presId="urn:microsoft.com/office/officeart/2016/7/layout/BasicLinearProcessNumbered"/>
    <dgm:cxn modelId="{13FEBC2C-2408-EC4B-AA0B-8CFFC26A4D33}" type="presOf" srcId="{2C446A0B-A645-4F76-9301-B1BAD057ACF3}" destId="{2FA63FD2-B2EE-1A4B-B64A-DEE2331541E9}" srcOrd="0" destOrd="0" presId="urn:microsoft.com/office/officeart/2016/7/layout/BasicLinearProcessNumbered"/>
    <dgm:cxn modelId="{56923463-48BC-D74C-9F1F-2DB585E80F8F}" type="presOf" srcId="{131DED4D-ADBF-436B-B6E5-BB7E8185B59E}" destId="{AF272DEE-3B04-7A43-B3E3-1A67B6295A71}" srcOrd="0" destOrd="0" presId="urn:microsoft.com/office/officeart/2016/7/layout/BasicLinearProcessNumbered"/>
    <dgm:cxn modelId="{8903EC72-F5D6-A940-9E5E-2BFEF63936D2}" type="presOf" srcId="{131DED4D-ADBF-436B-B6E5-BB7E8185B59E}" destId="{31EFA6BF-FBE6-784F-9A19-2EC03B44F3C5}" srcOrd="1" destOrd="0" presId="urn:microsoft.com/office/officeart/2016/7/layout/BasicLinearProcessNumbered"/>
    <dgm:cxn modelId="{B30EBE99-152C-E84F-BA71-CD75AB30BB27}" type="presOf" srcId="{4A1044D6-56DA-4F0F-937D-D35BA0DD9B05}" destId="{9D359B4E-20BF-1C48-8F97-868D8A1A06F5}" srcOrd="0" destOrd="0" presId="urn:microsoft.com/office/officeart/2016/7/layout/BasicLinearProcessNumbered"/>
    <dgm:cxn modelId="{44BCAEB4-7E9D-3C4B-A209-13754EBFDAD6}" type="presOf" srcId="{A1EC1468-03EA-4265-810A-3199D84B2C94}" destId="{1F5A312A-0770-0941-ADA2-D37FF6F437FA}" srcOrd="0" destOrd="0" presId="urn:microsoft.com/office/officeart/2016/7/layout/BasicLinearProcessNumbered"/>
    <dgm:cxn modelId="{3FD4E7C1-02D1-426F-BB74-5A0F6ABFE24E}" srcId="{A8C53AEF-5CC0-4853-92DE-E14D81AB52EC}" destId="{A1EC1468-03EA-4265-810A-3199D84B2C94}" srcOrd="2" destOrd="0" parTransId="{F0314D93-B352-4AC8-B3DB-DF16B08305E1}" sibTransId="{F35BB6F9-E706-4F0C-A4FC-867A95AEF1F2}"/>
    <dgm:cxn modelId="{A86DE9D0-A5F4-47C5-AC97-E62DE14A0768}" srcId="{A8C53AEF-5CC0-4853-92DE-E14D81AB52EC}" destId="{4A1044D6-56DA-4F0F-937D-D35BA0DD9B05}" srcOrd="1" destOrd="0" parTransId="{27B7C62D-91AD-4E37-8434-FC9415C85D6E}" sibTransId="{E9463E4F-1FC3-4D67-BFB4-19E69FC4A958}"/>
    <dgm:cxn modelId="{9EA1F6F0-DA4E-484C-956A-4EB09D721B85}" type="presOf" srcId="{A8C53AEF-5CC0-4853-92DE-E14D81AB52EC}" destId="{303F4E66-E172-D747-B666-94CF8421DE78}" srcOrd="0" destOrd="0" presId="urn:microsoft.com/office/officeart/2016/7/layout/BasicLinearProcessNumbered"/>
    <dgm:cxn modelId="{C5EA75FA-FBA1-2D48-88A3-C2F4AF2B97A3}" type="presOf" srcId="{4A1044D6-56DA-4F0F-937D-D35BA0DD9B05}" destId="{6F9BBCA1-ADB8-CA48-AEEA-D6EF75C33C34}" srcOrd="1" destOrd="0" presId="urn:microsoft.com/office/officeart/2016/7/layout/BasicLinearProcessNumbered"/>
    <dgm:cxn modelId="{4C8C35FD-EC18-AD4D-9A47-F0CACC8F9009}" type="presOf" srcId="{A1EC1468-03EA-4265-810A-3199D84B2C94}" destId="{16493E88-8F84-F64D-BA28-39B9430735AB}" srcOrd="1" destOrd="0" presId="urn:microsoft.com/office/officeart/2016/7/layout/BasicLinearProcessNumbered"/>
    <dgm:cxn modelId="{C1680C70-642F-6D4F-B48D-A9A69A07223E}" type="presParOf" srcId="{303F4E66-E172-D747-B666-94CF8421DE78}" destId="{6BE65131-1262-7342-AE72-9645974B130C}" srcOrd="0" destOrd="0" presId="urn:microsoft.com/office/officeart/2016/7/layout/BasicLinearProcessNumbered"/>
    <dgm:cxn modelId="{CDD5DDEF-60F2-5244-9065-0A12F9A76F55}" type="presParOf" srcId="{6BE65131-1262-7342-AE72-9645974B130C}" destId="{AF272DEE-3B04-7A43-B3E3-1A67B6295A71}" srcOrd="0" destOrd="0" presId="urn:microsoft.com/office/officeart/2016/7/layout/BasicLinearProcessNumbered"/>
    <dgm:cxn modelId="{849A632D-8EE6-B94B-9D2C-DE3D79D19D3C}" type="presParOf" srcId="{6BE65131-1262-7342-AE72-9645974B130C}" destId="{2FA63FD2-B2EE-1A4B-B64A-DEE2331541E9}" srcOrd="1" destOrd="0" presId="urn:microsoft.com/office/officeart/2016/7/layout/BasicLinearProcessNumbered"/>
    <dgm:cxn modelId="{533946B0-0019-DF45-A6B9-62A922E15CF5}" type="presParOf" srcId="{6BE65131-1262-7342-AE72-9645974B130C}" destId="{65BF59C7-E654-CB4C-B6BF-B959036C21DC}" srcOrd="2" destOrd="0" presId="urn:microsoft.com/office/officeart/2016/7/layout/BasicLinearProcessNumbered"/>
    <dgm:cxn modelId="{6FACD9A5-B9E2-2E41-AED6-B2DD74B1B243}" type="presParOf" srcId="{6BE65131-1262-7342-AE72-9645974B130C}" destId="{31EFA6BF-FBE6-784F-9A19-2EC03B44F3C5}" srcOrd="3" destOrd="0" presId="urn:microsoft.com/office/officeart/2016/7/layout/BasicLinearProcessNumbered"/>
    <dgm:cxn modelId="{B0A4EF8C-6000-B245-B093-2554556620FC}" type="presParOf" srcId="{303F4E66-E172-D747-B666-94CF8421DE78}" destId="{767D116A-02E1-2F47-9236-A4C4DB6A00D6}" srcOrd="1" destOrd="0" presId="urn:microsoft.com/office/officeart/2016/7/layout/BasicLinearProcessNumbered"/>
    <dgm:cxn modelId="{202B12DB-95C0-3B4B-9086-DF4DA33C7624}" type="presParOf" srcId="{303F4E66-E172-D747-B666-94CF8421DE78}" destId="{87D923A3-441E-884B-946F-4C8E752E49ED}" srcOrd="2" destOrd="0" presId="urn:microsoft.com/office/officeart/2016/7/layout/BasicLinearProcessNumbered"/>
    <dgm:cxn modelId="{C933FB08-E2B1-AB46-8D46-61E2691CE9F4}" type="presParOf" srcId="{87D923A3-441E-884B-946F-4C8E752E49ED}" destId="{9D359B4E-20BF-1C48-8F97-868D8A1A06F5}" srcOrd="0" destOrd="0" presId="urn:microsoft.com/office/officeart/2016/7/layout/BasicLinearProcessNumbered"/>
    <dgm:cxn modelId="{F148082F-93B1-5E41-9B39-71E5F875D28E}" type="presParOf" srcId="{87D923A3-441E-884B-946F-4C8E752E49ED}" destId="{88B72180-4434-7445-95CA-0620390CB605}" srcOrd="1" destOrd="0" presId="urn:microsoft.com/office/officeart/2016/7/layout/BasicLinearProcessNumbered"/>
    <dgm:cxn modelId="{6861CBF4-1F22-E549-9801-1248DE19D0A8}" type="presParOf" srcId="{87D923A3-441E-884B-946F-4C8E752E49ED}" destId="{3C1386C4-5241-3149-A43A-B7504D155755}" srcOrd="2" destOrd="0" presId="urn:microsoft.com/office/officeart/2016/7/layout/BasicLinearProcessNumbered"/>
    <dgm:cxn modelId="{F2F5372D-01AD-6643-9BE9-2F9C6CFB923A}" type="presParOf" srcId="{87D923A3-441E-884B-946F-4C8E752E49ED}" destId="{6F9BBCA1-ADB8-CA48-AEEA-D6EF75C33C34}" srcOrd="3" destOrd="0" presId="urn:microsoft.com/office/officeart/2016/7/layout/BasicLinearProcessNumbered"/>
    <dgm:cxn modelId="{A4AA7B77-9DA1-564B-A793-A00DDBAD54F2}" type="presParOf" srcId="{303F4E66-E172-D747-B666-94CF8421DE78}" destId="{0DBC4D02-4C42-B948-941E-5F791F4A88C3}" srcOrd="3" destOrd="0" presId="urn:microsoft.com/office/officeart/2016/7/layout/BasicLinearProcessNumbered"/>
    <dgm:cxn modelId="{2B9BD624-BB69-B440-8B00-90DD719CA82E}" type="presParOf" srcId="{303F4E66-E172-D747-B666-94CF8421DE78}" destId="{3A277CC4-2810-AD45-B024-E93A0C2E2CC3}" srcOrd="4" destOrd="0" presId="urn:microsoft.com/office/officeart/2016/7/layout/BasicLinearProcessNumbered"/>
    <dgm:cxn modelId="{EE666790-D667-5645-943B-3C6A7FF9B5A6}" type="presParOf" srcId="{3A277CC4-2810-AD45-B024-E93A0C2E2CC3}" destId="{1F5A312A-0770-0941-ADA2-D37FF6F437FA}" srcOrd="0" destOrd="0" presId="urn:microsoft.com/office/officeart/2016/7/layout/BasicLinearProcessNumbered"/>
    <dgm:cxn modelId="{02DD8026-BD7E-F14F-BD30-FA607B9FAD2F}" type="presParOf" srcId="{3A277CC4-2810-AD45-B024-E93A0C2E2CC3}" destId="{540E8C48-A4BC-D548-B033-7C55074D11F2}" srcOrd="1" destOrd="0" presId="urn:microsoft.com/office/officeart/2016/7/layout/BasicLinearProcessNumbered"/>
    <dgm:cxn modelId="{6BDE692E-F3B5-7D4D-AD14-E52E49C55AB5}" type="presParOf" srcId="{3A277CC4-2810-AD45-B024-E93A0C2E2CC3}" destId="{0C259CA0-4D34-3B4A-B6BA-2357214DD69E}" srcOrd="2" destOrd="0" presId="urn:microsoft.com/office/officeart/2016/7/layout/BasicLinearProcessNumbered"/>
    <dgm:cxn modelId="{154D52D2-5460-C64F-8A7C-3B8D62A19202}" type="presParOf" srcId="{3A277CC4-2810-AD45-B024-E93A0C2E2CC3}" destId="{16493E88-8F84-F64D-BA28-39B9430735AB}"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36761F-9296-4359-A9FC-60B9707C2DBF}"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E6B6F94-73AD-4905-9C98-9DE0943FF8E8}">
      <dgm:prSet/>
      <dgm:spPr/>
      <dgm:t>
        <a:bodyPr/>
        <a:lstStyle/>
        <a:p>
          <a:r>
            <a:rPr lang="en-US" b="0" i="0"/>
            <a:t>Performing hypothesis tests in linear mixed models remains an active area of research, especially regarding denominator degrees of freedom.</a:t>
          </a:r>
          <a:endParaRPr lang="en-US"/>
        </a:p>
      </dgm:t>
    </dgm:pt>
    <dgm:pt modelId="{3CFFFD75-166A-4271-A224-D2F3CDE44E5B}" type="parTrans" cxnId="{FFB32337-C2FD-4011-A232-12B62BD8DB61}">
      <dgm:prSet/>
      <dgm:spPr/>
      <dgm:t>
        <a:bodyPr/>
        <a:lstStyle/>
        <a:p>
          <a:endParaRPr lang="en-US"/>
        </a:p>
      </dgm:t>
    </dgm:pt>
    <dgm:pt modelId="{AC9D703D-03F0-4BBA-9116-6FAD7753D060}" type="sibTrans" cxnId="{FFB32337-C2FD-4011-A232-12B62BD8DB61}">
      <dgm:prSet/>
      <dgm:spPr/>
      <dgm:t>
        <a:bodyPr/>
        <a:lstStyle/>
        <a:p>
          <a:endParaRPr lang="en-US"/>
        </a:p>
      </dgm:t>
    </dgm:pt>
    <dgm:pt modelId="{A05B3CB2-4F3B-4023-A4C1-C5694D351163}">
      <dgm:prSet/>
      <dgm:spPr/>
      <dgm:t>
        <a:bodyPr/>
        <a:lstStyle/>
        <a:p>
          <a:r>
            <a:rPr lang="en-US" b="0" i="0"/>
            <a:t>The commonly used `lme4` package does not report p-values.</a:t>
          </a:r>
          <a:endParaRPr lang="en-US"/>
        </a:p>
      </dgm:t>
    </dgm:pt>
    <dgm:pt modelId="{F87B3FA9-5154-446D-86E2-5F0BB49ACF50}" type="parTrans" cxnId="{57205451-7C88-4336-BCE1-7B13B475C262}">
      <dgm:prSet/>
      <dgm:spPr/>
      <dgm:t>
        <a:bodyPr/>
        <a:lstStyle/>
        <a:p>
          <a:endParaRPr lang="en-US"/>
        </a:p>
      </dgm:t>
    </dgm:pt>
    <dgm:pt modelId="{046E2C2A-3A7E-48EB-915C-74B7B0D8CCC4}" type="sibTrans" cxnId="{57205451-7C88-4336-BCE1-7B13B475C262}">
      <dgm:prSet/>
      <dgm:spPr/>
      <dgm:t>
        <a:bodyPr/>
        <a:lstStyle/>
        <a:p>
          <a:endParaRPr lang="en-US"/>
        </a:p>
      </dgm:t>
    </dgm:pt>
    <dgm:pt modelId="{5D4B36F4-5F0B-42DA-8853-1844066DA822}">
      <dgm:prSet/>
      <dgm:spPr/>
      <dgm:t>
        <a:bodyPr/>
        <a:lstStyle/>
        <a:p>
          <a:r>
            <a:rPr lang="en-US" b="0" i="0"/>
            <a:t>The `lmerTest` package extends `lme4` and provides approximate p-values using a Satterthwaite method for degrees of freedom.</a:t>
          </a:r>
          <a:endParaRPr lang="en-US"/>
        </a:p>
      </dgm:t>
    </dgm:pt>
    <dgm:pt modelId="{569DA622-767B-4362-BDFE-DA2E734E500F}" type="parTrans" cxnId="{D9E7DBA5-04E9-4DA4-8A7A-4AFA8B86794D}">
      <dgm:prSet/>
      <dgm:spPr/>
      <dgm:t>
        <a:bodyPr/>
        <a:lstStyle/>
        <a:p>
          <a:endParaRPr lang="en-US"/>
        </a:p>
      </dgm:t>
    </dgm:pt>
    <dgm:pt modelId="{FB2AAC37-0092-4BA3-A944-AEEAA841033A}" type="sibTrans" cxnId="{D9E7DBA5-04E9-4DA4-8A7A-4AFA8B86794D}">
      <dgm:prSet/>
      <dgm:spPr/>
      <dgm:t>
        <a:bodyPr/>
        <a:lstStyle/>
        <a:p>
          <a:endParaRPr lang="en-US"/>
        </a:p>
      </dgm:t>
    </dgm:pt>
    <dgm:pt modelId="{0CAE4829-90CA-430A-881A-3D13C9F2B945}">
      <dgm:prSet/>
      <dgm:spPr/>
      <dgm:t>
        <a:bodyPr/>
        <a:lstStyle/>
        <a:p>
          <a:r>
            <a:rPr lang="en-US" b="0" i="0"/>
            <a:t>`lmerTest` has been stable since 2017, with results broadly consistent with other statistical software—even if the exact correctness remains debated.</a:t>
          </a:r>
          <a:endParaRPr lang="en-US"/>
        </a:p>
      </dgm:t>
    </dgm:pt>
    <dgm:pt modelId="{7D46C0DB-BED9-4773-8EA0-B76A4A060006}" type="parTrans" cxnId="{9C8DF598-F399-4288-9A9E-B03B874AF34C}">
      <dgm:prSet/>
      <dgm:spPr/>
      <dgm:t>
        <a:bodyPr/>
        <a:lstStyle/>
        <a:p>
          <a:endParaRPr lang="en-US"/>
        </a:p>
      </dgm:t>
    </dgm:pt>
    <dgm:pt modelId="{99344443-A39D-4464-A9B1-77B4C67EFDB6}" type="sibTrans" cxnId="{9C8DF598-F399-4288-9A9E-B03B874AF34C}">
      <dgm:prSet/>
      <dgm:spPr/>
      <dgm:t>
        <a:bodyPr/>
        <a:lstStyle/>
        <a:p>
          <a:endParaRPr lang="en-US"/>
        </a:p>
      </dgm:t>
    </dgm:pt>
    <dgm:pt modelId="{F9FFC4A8-54D6-4DD9-A157-6BE4975D187D}" type="pres">
      <dgm:prSet presAssocID="{B236761F-9296-4359-A9FC-60B9707C2DBF}" presName="root" presStyleCnt="0">
        <dgm:presLayoutVars>
          <dgm:dir/>
          <dgm:resizeHandles val="exact"/>
        </dgm:presLayoutVars>
      </dgm:prSet>
      <dgm:spPr/>
    </dgm:pt>
    <dgm:pt modelId="{240E33C1-7C1B-437B-ACA0-5DE192E58C72}" type="pres">
      <dgm:prSet presAssocID="{4E6B6F94-73AD-4905-9C98-9DE0943FF8E8}" presName="compNode" presStyleCnt="0"/>
      <dgm:spPr/>
    </dgm:pt>
    <dgm:pt modelId="{AB81A968-1461-48C7-9B28-A2DA50239E69}" type="pres">
      <dgm:prSet presAssocID="{4E6B6F94-73AD-4905-9C98-9DE0943FF8E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croscope"/>
        </a:ext>
      </dgm:extLst>
    </dgm:pt>
    <dgm:pt modelId="{BEB9AB06-0706-4140-87E5-ACF881DDD3E5}" type="pres">
      <dgm:prSet presAssocID="{4E6B6F94-73AD-4905-9C98-9DE0943FF8E8}" presName="spaceRect" presStyleCnt="0"/>
      <dgm:spPr/>
    </dgm:pt>
    <dgm:pt modelId="{1C2E4FBC-4AC0-4AAA-8EFB-17319C0462C8}" type="pres">
      <dgm:prSet presAssocID="{4E6B6F94-73AD-4905-9C98-9DE0943FF8E8}" presName="textRect" presStyleLbl="revTx" presStyleIdx="0" presStyleCnt="4">
        <dgm:presLayoutVars>
          <dgm:chMax val="1"/>
          <dgm:chPref val="1"/>
        </dgm:presLayoutVars>
      </dgm:prSet>
      <dgm:spPr/>
    </dgm:pt>
    <dgm:pt modelId="{CC217FE1-D561-4D72-ADB3-A3CEA2CBFCBE}" type="pres">
      <dgm:prSet presAssocID="{AC9D703D-03F0-4BBA-9116-6FAD7753D060}" presName="sibTrans" presStyleCnt="0"/>
      <dgm:spPr/>
    </dgm:pt>
    <dgm:pt modelId="{89795EA6-76F1-4E5D-AE0F-6DC876FC1DA4}" type="pres">
      <dgm:prSet presAssocID="{A05B3CB2-4F3B-4023-A4C1-C5694D351163}" presName="compNode" presStyleCnt="0"/>
      <dgm:spPr/>
    </dgm:pt>
    <dgm:pt modelId="{7280909E-6B9E-4F18-8833-30F903FCB89C}" type="pres">
      <dgm:prSet presAssocID="{A05B3CB2-4F3B-4023-A4C1-C5694D35116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bel"/>
        </a:ext>
      </dgm:extLst>
    </dgm:pt>
    <dgm:pt modelId="{0192B692-F593-451F-8BC8-90185E6E9860}" type="pres">
      <dgm:prSet presAssocID="{A05B3CB2-4F3B-4023-A4C1-C5694D351163}" presName="spaceRect" presStyleCnt="0"/>
      <dgm:spPr/>
    </dgm:pt>
    <dgm:pt modelId="{49071BD9-2853-47C7-A308-089C4084789E}" type="pres">
      <dgm:prSet presAssocID="{A05B3CB2-4F3B-4023-A4C1-C5694D351163}" presName="textRect" presStyleLbl="revTx" presStyleIdx="1" presStyleCnt="4">
        <dgm:presLayoutVars>
          <dgm:chMax val="1"/>
          <dgm:chPref val="1"/>
        </dgm:presLayoutVars>
      </dgm:prSet>
      <dgm:spPr/>
    </dgm:pt>
    <dgm:pt modelId="{BA770979-ADEC-48CD-BB01-DCF2B4883F7B}" type="pres">
      <dgm:prSet presAssocID="{046E2C2A-3A7E-48EB-915C-74B7B0D8CCC4}" presName="sibTrans" presStyleCnt="0"/>
      <dgm:spPr/>
    </dgm:pt>
    <dgm:pt modelId="{16310426-DFBC-4D9A-8FF7-69C11A4982D2}" type="pres">
      <dgm:prSet presAssocID="{5D4B36F4-5F0B-42DA-8853-1844066DA822}" presName="compNode" presStyleCnt="0"/>
      <dgm:spPr/>
    </dgm:pt>
    <dgm:pt modelId="{0607C4E6-E85B-4476-99C2-3154BB53A4F3}" type="pres">
      <dgm:prSet presAssocID="{5D4B36F4-5F0B-42DA-8853-1844066DA82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uble"/>
        </a:ext>
      </dgm:extLst>
    </dgm:pt>
    <dgm:pt modelId="{2FA3B591-75B5-4949-8D9E-D9151884EF82}" type="pres">
      <dgm:prSet presAssocID="{5D4B36F4-5F0B-42DA-8853-1844066DA822}" presName="spaceRect" presStyleCnt="0"/>
      <dgm:spPr/>
    </dgm:pt>
    <dgm:pt modelId="{F88CE195-21E4-4D2E-90F4-5A9BAD921CC8}" type="pres">
      <dgm:prSet presAssocID="{5D4B36F4-5F0B-42DA-8853-1844066DA822}" presName="textRect" presStyleLbl="revTx" presStyleIdx="2" presStyleCnt="4">
        <dgm:presLayoutVars>
          <dgm:chMax val="1"/>
          <dgm:chPref val="1"/>
        </dgm:presLayoutVars>
      </dgm:prSet>
      <dgm:spPr/>
    </dgm:pt>
    <dgm:pt modelId="{36BBD333-1885-41B5-A2A1-607096957AE5}" type="pres">
      <dgm:prSet presAssocID="{FB2AAC37-0092-4BA3-A944-AEEAA841033A}" presName="sibTrans" presStyleCnt="0"/>
      <dgm:spPr/>
    </dgm:pt>
    <dgm:pt modelId="{CD28CA8A-A1C5-43CF-8E0A-0BF21DA65023}" type="pres">
      <dgm:prSet presAssocID="{0CAE4829-90CA-430A-881A-3D13C9F2B945}" presName="compNode" presStyleCnt="0"/>
      <dgm:spPr/>
    </dgm:pt>
    <dgm:pt modelId="{AD180629-C9C5-4D0A-945C-3B25B6DA3DFA}" type="pres">
      <dgm:prSet presAssocID="{0CAE4829-90CA-430A-881A-3D13C9F2B94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atistics"/>
        </a:ext>
      </dgm:extLst>
    </dgm:pt>
    <dgm:pt modelId="{A1987AEB-C606-4F50-9D85-87D06A168ACA}" type="pres">
      <dgm:prSet presAssocID="{0CAE4829-90CA-430A-881A-3D13C9F2B945}" presName="spaceRect" presStyleCnt="0"/>
      <dgm:spPr/>
    </dgm:pt>
    <dgm:pt modelId="{C9E5C5D0-7005-46E6-8BFF-5A1AD4B2275F}" type="pres">
      <dgm:prSet presAssocID="{0CAE4829-90CA-430A-881A-3D13C9F2B945}" presName="textRect" presStyleLbl="revTx" presStyleIdx="3" presStyleCnt="4">
        <dgm:presLayoutVars>
          <dgm:chMax val="1"/>
          <dgm:chPref val="1"/>
        </dgm:presLayoutVars>
      </dgm:prSet>
      <dgm:spPr/>
    </dgm:pt>
  </dgm:ptLst>
  <dgm:cxnLst>
    <dgm:cxn modelId="{F44D5627-DC82-4D68-ADBD-F670AB899B17}" type="presOf" srcId="{5D4B36F4-5F0B-42DA-8853-1844066DA822}" destId="{F88CE195-21E4-4D2E-90F4-5A9BAD921CC8}" srcOrd="0" destOrd="0" presId="urn:microsoft.com/office/officeart/2018/2/layout/IconLabelList"/>
    <dgm:cxn modelId="{FD9A1F2E-C5E4-4D37-8886-A4B3B03990C1}" type="presOf" srcId="{0CAE4829-90CA-430A-881A-3D13C9F2B945}" destId="{C9E5C5D0-7005-46E6-8BFF-5A1AD4B2275F}" srcOrd="0" destOrd="0" presId="urn:microsoft.com/office/officeart/2018/2/layout/IconLabelList"/>
    <dgm:cxn modelId="{FFB32337-C2FD-4011-A232-12B62BD8DB61}" srcId="{B236761F-9296-4359-A9FC-60B9707C2DBF}" destId="{4E6B6F94-73AD-4905-9C98-9DE0943FF8E8}" srcOrd="0" destOrd="0" parTransId="{3CFFFD75-166A-4271-A224-D2F3CDE44E5B}" sibTransId="{AC9D703D-03F0-4BBA-9116-6FAD7753D060}"/>
    <dgm:cxn modelId="{F038E04D-BF9C-40BC-BCCA-59207079B8FB}" type="presOf" srcId="{B236761F-9296-4359-A9FC-60B9707C2DBF}" destId="{F9FFC4A8-54D6-4DD9-A157-6BE4975D187D}" srcOrd="0" destOrd="0" presId="urn:microsoft.com/office/officeart/2018/2/layout/IconLabelList"/>
    <dgm:cxn modelId="{57205451-7C88-4336-BCE1-7B13B475C262}" srcId="{B236761F-9296-4359-A9FC-60B9707C2DBF}" destId="{A05B3CB2-4F3B-4023-A4C1-C5694D351163}" srcOrd="1" destOrd="0" parTransId="{F87B3FA9-5154-446D-86E2-5F0BB49ACF50}" sibTransId="{046E2C2A-3A7E-48EB-915C-74B7B0D8CCC4}"/>
    <dgm:cxn modelId="{9C8DF598-F399-4288-9A9E-B03B874AF34C}" srcId="{B236761F-9296-4359-A9FC-60B9707C2DBF}" destId="{0CAE4829-90CA-430A-881A-3D13C9F2B945}" srcOrd="3" destOrd="0" parTransId="{7D46C0DB-BED9-4773-8EA0-B76A4A060006}" sibTransId="{99344443-A39D-4464-A9B1-77B4C67EFDB6}"/>
    <dgm:cxn modelId="{D9E7DBA5-04E9-4DA4-8A7A-4AFA8B86794D}" srcId="{B236761F-9296-4359-A9FC-60B9707C2DBF}" destId="{5D4B36F4-5F0B-42DA-8853-1844066DA822}" srcOrd="2" destOrd="0" parTransId="{569DA622-767B-4362-BDFE-DA2E734E500F}" sibTransId="{FB2AAC37-0092-4BA3-A944-AEEAA841033A}"/>
    <dgm:cxn modelId="{68C0A1B7-6954-48D1-A513-EC95C7FEEED3}" type="presOf" srcId="{A05B3CB2-4F3B-4023-A4C1-C5694D351163}" destId="{49071BD9-2853-47C7-A308-089C4084789E}" srcOrd="0" destOrd="0" presId="urn:microsoft.com/office/officeart/2018/2/layout/IconLabelList"/>
    <dgm:cxn modelId="{335262D6-B3C5-4282-B44A-9DA7730EA80B}" type="presOf" srcId="{4E6B6F94-73AD-4905-9C98-9DE0943FF8E8}" destId="{1C2E4FBC-4AC0-4AAA-8EFB-17319C0462C8}" srcOrd="0" destOrd="0" presId="urn:microsoft.com/office/officeart/2018/2/layout/IconLabelList"/>
    <dgm:cxn modelId="{6382BF4C-1A5C-4773-B797-E337E1144643}" type="presParOf" srcId="{F9FFC4A8-54D6-4DD9-A157-6BE4975D187D}" destId="{240E33C1-7C1B-437B-ACA0-5DE192E58C72}" srcOrd="0" destOrd="0" presId="urn:microsoft.com/office/officeart/2018/2/layout/IconLabelList"/>
    <dgm:cxn modelId="{7B1D0A31-1E89-41BB-B1C3-06359438B19C}" type="presParOf" srcId="{240E33C1-7C1B-437B-ACA0-5DE192E58C72}" destId="{AB81A968-1461-48C7-9B28-A2DA50239E69}" srcOrd="0" destOrd="0" presId="urn:microsoft.com/office/officeart/2018/2/layout/IconLabelList"/>
    <dgm:cxn modelId="{3E07362E-F364-448D-A568-FC2D547D0C30}" type="presParOf" srcId="{240E33C1-7C1B-437B-ACA0-5DE192E58C72}" destId="{BEB9AB06-0706-4140-87E5-ACF881DDD3E5}" srcOrd="1" destOrd="0" presId="urn:microsoft.com/office/officeart/2018/2/layout/IconLabelList"/>
    <dgm:cxn modelId="{7315A338-5443-4995-AE99-FF451F925FD9}" type="presParOf" srcId="{240E33C1-7C1B-437B-ACA0-5DE192E58C72}" destId="{1C2E4FBC-4AC0-4AAA-8EFB-17319C0462C8}" srcOrd="2" destOrd="0" presId="urn:microsoft.com/office/officeart/2018/2/layout/IconLabelList"/>
    <dgm:cxn modelId="{FB219BC0-818F-4BD8-8479-E3512B5287EF}" type="presParOf" srcId="{F9FFC4A8-54D6-4DD9-A157-6BE4975D187D}" destId="{CC217FE1-D561-4D72-ADB3-A3CEA2CBFCBE}" srcOrd="1" destOrd="0" presId="urn:microsoft.com/office/officeart/2018/2/layout/IconLabelList"/>
    <dgm:cxn modelId="{6C079FC3-94D8-4428-8E66-A7CDCD77B199}" type="presParOf" srcId="{F9FFC4A8-54D6-4DD9-A157-6BE4975D187D}" destId="{89795EA6-76F1-4E5D-AE0F-6DC876FC1DA4}" srcOrd="2" destOrd="0" presId="urn:microsoft.com/office/officeart/2018/2/layout/IconLabelList"/>
    <dgm:cxn modelId="{4AA6A0CF-B4A3-44EA-8DB6-1886DEBDA239}" type="presParOf" srcId="{89795EA6-76F1-4E5D-AE0F-6DC876FC1DA4}" destId="{7280909E-6B9E-4F18-8833-30F903FCB89C}" srcOrd="0" destOrd="0" presId="urn:microsoft.com/office/officeart/2018/2/layout/IconLabelList"/>
    <dgm:cxn modelId="{A0558D5A-A0F8-4EB5-A0D3-3D966D66450D}" type="presParOf" srcId="{89795EA6-76F1-4E5D-AE0F-6DC876FC1DA4}" destId="{0192B692-F593-451F-8BC8-90185E6E9860}" srcOrd="1" destOrd="0" presId="urn:microsoft.com/office/officeart/2018/2/layout/IconLabelList"/>
    <dgm:cxn modelId="{B8A3E7EC-7C40-40F0-ACFB-3DBCEDA867D7}" type="presParOf" srcId="{89795EA6-76F1-4E5D-AE0F-6DC876FC1DA4}" destId="{49071BD9-2853-47C7-A308-089C4084789E}" srcOrd="2" destOrd="0" presId="urn:microsoft.com/office/officeart/2018/2/layout/IconLabelList"/>
    <dgm:cxn modelId="{32C1E58E-1C1D-497A-9020-161D45CF6463}" type="presParOf" srcId="{F9FFC4A8-54D6-4DD9-A157-6BE4975D187D}" destId="{BA770979-ADEC-48CD-BB01-DCF2B4883F7B}" srcOrd="3" destOrd="0" presId="urn:microsoft.com/office/officeart/2018/2/layout/IconLabelList"/>
    <dgm:cxn modelId="{70AE156B-9D97-482B-8EFD-C7F5BB3558CD}" type="presParOf" srcId="{F9FFC4A8-54D6-4DD9-A157-6BE4975D187D}" destId="{16310426-DFBC-4D9A-8FF7-69C11A4982D2}" srcOrd="4" destOrd="0" presId="urn:microsoft.com/office/officeart/2018/2/layout/IconLabelList"/>
    <dgm:cxn modelId="{FF4F373F-5BAA-4B61-8E3A-9723553FEC4C}" type="presParOf" srcId="{16310426-DFBC-4D9A-8FF7-69C11A4982D2}" destId="{0607C4E6-E85B-4476-99C2-3154BB53A4F3}" srcOrd="0" destOrd="0" presId="urn:microsoft.com/office/officeart/2018/2/layout/IconLabelList"/>
    <dgm:cxn modelId="{A992193A-2576-40A3-A0DA-33DB69A4B3F2}" type="presParOf" srcId="{16310426-DFBC-4D9A-8FF7-69C11A4982D2}" destId="{2FA3B591-75B5-4949-8D9E-D9151884EF82}" srcOrd="1" destOrd="0" presId="urn:microsoft.com/office/officeart/2018/2/layout/IconLabelList"/>
    <dgm:cxn modelId="{232934A3-B330-4E81-BCE5-627679E9FB45}" type="presParOf" srcId="{16310426-DFBC-4D9A-8FF7-69C11A4982D2}" destId="{F88CE195-21E4-4D2E-90F4-5A9BAD921CC8}" srcOrd="2" destOrd="0" presId="urn:microsoft.com/office/officeart/2018/2/layout/IconLabelList"/>
    <dgm:cxn modelId="{03250DDC-15CA-452E-8E3B-6F99FA6F6895}" type="presParOf" srcId="{F9FFC4A8-54D6-4DD9-A157-6BE4975D187D}" destId="{36BBD333-1885-41B5-A2A1-607096957AE5}" srcOrd="5" destOrd="0" presId="urn:microsoft.com/office/officeart/2018/2/layout/IconLabelList"/>
    <dgm:cxn modelId="{A19CE8A7-80F2-4F38-9564-C3153C5061E5}" type="presParOf" srcId="{F9FFC4A8-54D6-4DD9-A157-6BE4975D187D}" destId="{CD28CA8A-A1C5-43CF-8E0A-0BF21DA65023}" srcOrd="6" destOrd="0" presId="urn:microsoft.com/office/officeart/2018/2/layout/IconLabelList"/>
    <dgm:cxn modelId="{D18A41BD-7E3C-441B-8CAD-92BD866701E3}" type="presParOf" srcId="{CD28CA8A-A1C5-43CF-8E0A-0BF21DA65023}" destId="{AD180629-C9C5-4D0A-945C-3B25B6DA3DFA}" srcOrd="0" destOrd="0" presId="urn:microsoft.com/office/officeart/2018/2/layout/IconLabelList"/>
    <dgm:cxn modelId="{249F0438-666D-4EE7-9C00-3D40226202BC}" type="presParOf" srcId="{CD28CA8A-A1C5-43CF-8E0A-0BF21DA65023}" destId="{A1987AEB-C606-4F50-9D85-87D06A168ACA}" srcOrd="1" destOrd="0" presId="urn:microsoft.com/office/officeart/2018/2/layout/IconLabelList"/>
    <dgm:cxn modelId="{FB00FE78-8614-4D20-A291-CD83983286E6}" type="presParOf" srcId="{CD28CA8A-A1C5-43CF-8E0A-0BF21DA65023}" destId="{C9E5C5D0-7005-46E6-8BFF-5A1AD4B2275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8AD96-D6CB-6544-8427-A2E5DAD2F589}">
      <dsp:nvSpPr>
        <dsp:cNvPr id="0" name=""/>
        <dsp:cNvSpPr/>
      </dsp:nvSpPr>
      <dsp:spPr>
        <a:xfrm>
          <a:off x="0" y="3000"/>
          <a:ext cx="5243095"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99CEE5-3522-6540-9576-957EF9257A75}">
      <dsp:nvSpPr>
        <dsp:cNvPr id="0" name=""/>
        <dsp:cNvSpPr/>
      </dsp:nvSpPr>
      <dsp:spPr>
        <a:xfrm>
          <a:off x="0" y="3000"/>
          <a:ext cx="5243095" cy="2046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Almost everything we have considered now has required the assumption that observations were </a:t>
          </a:r>
          <a:r>
            <a:rPr lang="en-US" sz="2700" i="1" kern="1200"/>
            <a:t>independent</a:t>
          </a:r>
          <a:r>
            <a:rPr lang="en-US" sz="2700" kern="1200"/>
            <a:t>.</a:t>
          </a:r>
        </a:p>
      </dsp:txBody>
      <dsp:txXfrm>
        <a:off x="0" y="3000"/>
        <a:ext cx="5243095" cy="2046419"/>
      </dsp:txXfrm>
    </dsp:sp>
    <dsp:sp modelId="{527F14D9-B82B-5C47-8B12-403EEF8542A5}">
      <dsp:nvSpPr>
        <dsp:cNvPr id="0" name=""/>
        <dsp:cNvSpPr/>
      </dsp:nvSpPr>
      <dsp:spPr>
        <a:xfrm>
          <a:off x="0" y="2049420"/>
          <a:ext cx="5243095" cy="0"/>
        </a:xfrm>
        <a:prstGeom prst="line">
          <a:avLst/>
        </a:prstGeom>
        <a:solidFill>
          <a:schemeClr val="accent2">
            <a:hueOff val="-727682"/>
            <a:satOff val="-41964"/>
            <a:lumOff val="4314"/>
            <a:alphaOff val="0"/>
          </a:schemeClr>
        </a:solidFill>
        <a:ln w="25400" cap="flat" cmpd="sng" algn="ctr">
          <a:solidFill>
            <a:schemeClr val="accent2">
              <a:hueOff val="-727682"/>
              <a:satOff val="-41964"/>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A6E0E8-E766-4540-8AA8-5BCDF9E52B1B}">
      <dsp:nvSpPr>
        <dsp:cNvPr id="0" name=""/>
        <dsp:cNvSpPr/>
      </dsp:nvSpPr>
      <dsp:spPr>
        <a:xfrm>
          <a:off x="0" y="2049420"/>
          <a:ext cx="5243095" cy="2046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We recall that this is a fundamental assumption - any test using the chi-square, t, and F distributions will require this.</a:t>
          </a:r>
        </a:p>
      </dsp:txBody>
      <dsp:txXfrm>
        <a:off x="0" y="2049420"/>
        <a:ext cx="5243095" cy="2046419"/>
      </dsp:txXfrm>
    </dsp:sp>
    <dsp:sp modelId="{EECE7A51-2BEF-394F-9A73-210B5363B3E6}">
      <dsp:nvSpPr>
        <dsp:cNvPr id="0" name=""/>
        <dsp:cNvSpPr/>
      </dsp:nvSpPr>
      <dsp:spPr>
        <a:xfrm>
          <a:off x="0" y="4095840"/>
          <a:ext cx="5243095" cy="0"/>
        </a:xfrm>
        <a:prstGeom prst="line">
          <a:avLst/>
        </a:prstGeom>
        <a:solidFill>
          <a:schemeClr val="accent2">
            <a:hueOff val="-1455363"/>
            <a:satOff val="-83928"/>
            <a:lumOff val="8628"/>
            <a:alphaOff val="0"/>
          </a:schemeClr>
        </a:solidFill>
        <a:ln w="25400" cap="flat" cmpd="sng" algn="ctr">
          <a:solidFill>
            <a:schemeClr val="accent2">
              <a:hueOff val="-1455363"/>
              <a:satOff val="-83928"/>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EF4F89-996C-324D-BF51-5C6F3A7D8589}">
      <dsp:nvSpPr>
        <dsp:cNvPr id="0" name=""/>
        <dsp:cNvSpPr/>
      </dsp:nvSpPr>
      <dsp:spPr>
        <a:xfrm>
          <a:off x="0" y="4095840"/>
          <a:ext cx="5243095" cy="2046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Unfortunately, real-world data very rarely fit this assumption.</a:t>
          </a:r>
        </a:p>
      </dsp:txBody>
      <dsp:txXfrm>
        <a:off x="0" y="4095840"/>
        <a:ext cx="5243095" cy="20464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72DEE-3B04-7A43-B3E3-1A67B6295A71}">
      <dsp:nvSpPr>
        <dsp:cNvPr id="0" name=""/>
        <dsp:cNvSpPr/>
      </dsp:nvSpPr>
      <dsp:spPr>
        <a:xfrm>
          <a:off x="0" y="500503"/>
          <a:ext cx="2738437" cy="3833812"/>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499" tIns="330200" rIns="213499" bIns="330200" numCol="1" spcCol="1270" anchor="t" anchorCtr="0">
          <a:noAutofit/>
        </a:bodyPr>
        <a:lstStyle/>
        <a:p>
          <a:pPr marL="0" lvl="0" indent="0" algn="l" defTabSz="577850">
            <a:lnSpc>
              <a:spcPct val="90000"/>
            </a:lnSpc>
            <a:spcBef>
              <a:spcPct val="0"/>
            </a:spcBef>
            <a:spcAft>
              <a:spcPct val="35000"/>
            </a:spcAft>
            <a:buNone/>
          </a:pPr>
          <a:r>
            <a:rPr lang="en-US" sz="1300" kern="1200"/>
            <a:t>Most real-world data share the common feature that there are multiple observations of an individual patient or subject. We might have multiple variables taken from one person, or the same variable measured several times in a longitudinal study.</a:t>
          </a:r>
        </a:p>
      </dsp:txBody>
      <dsp:txXfrm>
        <a:off x="0" y="1957352"/>
        <a:ext cx="2738437" cy="2300287"/>
      </dsp:txXfrm>
    </dsp:sp>
    <dsp:sp modelId="{2FA63FD2-B2EE-1A4B-B64A-DEE2331541E9}">
      <dsp:nvSpPr>
        <dsp:cNvPr id="0" name=""/>
        <dsp:cNvSpPr/>
      </dsp:nvSpPr>
      <dsp:spPr>
        <a:xfrm>
          <a:off x="794146" y="883885"/>
          <a:ext cx="1150143" cy="1150143"/>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9670" tIns="12700" rIns="8967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962581" y="1052320"/>
        <a:ext cx="813273" cy="813273"/>
      </dsp:txXfrm>
    </dsp:sp>
    <dsp:sp modelId="{65BF59C7-E654-CB4C-B6BF-B959036C21DC}">
      <dsp:nvSpPr>
        <dsp:cNvPr id="0" name=""/>
        <dsp:cNvSpPr/>
      </dsp:nvSpPr>
      <dsp:spPr>
        <a:xfrm>
          <a:off x="0" y="4334244"/>
          <a:ext cx="2738437" cy="72"/>
        </a:xfrm>
        <a:prstGeom prst="rect">
          <a:avLst/>
        </a:prstGeom>
        <a:gradFill rotWithShape="0">
          <a:gsLst>
            <a:gs pos="0">
              <a:schemeClr val="accent5">
                <a:hueOff val="-1351709"/>
                <a:satOff val="-3484"/>
                <a:lumOff val="-2353"/>
                <a:alphaOff val="0"/>
                <a:tint val="100000"/>
                <a:shade val="100000"/>
                <a:satMod val="130000"/>
              </a:schemeClr>
            </a:gs>
            <a:gs pos="100000">
              <a:schemeClr val="accent5">
                <a:hueOff val="-1351709"/>
                <a:satOff val="-3484"/>
                <a:lumOff val="-2353"/>
                <a:alphaOff val="0"/>
                <a:tint val="50000"/>
                <a:shade val="100000"/>
                <a:satMod val="350000"/>
              </a:schemeClr>
            </a:gs>
          </a:gsLst>
          <a:lin ang="16200000" scaled="0"/>
        </a:gradFill>
        <a:ln w="9525" cap="flat" cmpd="sng" algn="ctr">
          <a:solidFill>
            <a:schemeClr val="accent5">
              <a:hueOff val="-1351709"/>
              <a:satOff val="-3484"/>
              <a:lumOff val="-2353"/>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D359B4E-20BF-1C48-8F97-868D8A1A06F5}">
      <dsp:nvSpPr>
        <dsp:cNvPr id="0" name=""/>
        <dsp:cNvSpPr/>
      </dsp:nvSpPr>
      <dsp:spPr>
        <a:xfrm>
          <a:off x="3012281" y="500503"/>
          <a:ext cx="2738437" cy="3833812"/>
        </a:xfrm>
        <a:prstGeom prst="rect">
          <a:avLst/>
        </a:prstGeom>
        <a:solidFill>
          <a:schemeClr val="accent5">
            <a:tint val="40000"/>
            <a:alpha val="90000"/>
            <a:hueOff val="-3369881"/>
            <a:satOff val="-11416"/>
            <a:lumOff val="-1464"/>
            <a:alphaOff val="0"/>
          </a:schemeClr>
        </a:solidFill>
        <a:ln w="9525" cap="flat" cmpd="sng" algn="ctr">
          <a:solidFill>
            <a:schemeClr val="accent5">
              <a:tint val="40000"/>
              <a:alpha val="90000"/>
              <a:hueOff val="-3369881"/>
              <a:satOff val="-11416"/>
              <a:lumOff val="-146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499" tIns="330200" rIns="213499" bIns="330200" numCol="1" spcCol="1270" anchor="t" anchorCtr="0">
          <a:noAutofit/>
        </a:bodyPr>
        <a:lstStyle/>
        <a:p>
          <a:pPr marL="0" lvl="0" indent="0" algn="l" defTabSz="577850">
            <a:lnSpc>
              <a:spcPct val="90000"/>
            </a:lnSpc>
            <a:spcBef>
              <a:spcPct val="0"/>
            </a:spcBef>
            <a:spcAft>
              <a:spcPct val="35000"/>
            </a:spcAft>
            <a:buNone/>
          </a:pPr>
          <a:r>
            <a:rPr lang="en-US" sz="1300" kern="1200"/>
            <a:t>Analyses that assume independence of the observations will be inappropriate.</a:t>
          </a:r>
        </a:p>
      </dsp:txBody>
      <dsp:txXfrm>
        <a:off x="3012281" y="1957352"/>
        <a:ext cx="2738437" cy="2300287"/>
      </dsp:txXfrm>
    </dsp:sp>
    <dsp:sp modelId="{88B72180-4434-7445-95CA-0620390CB605}">
      <dsp:nvSpPr>
        <dsp:cNvPr id="0" name=""/>
        <dsp:cNvSpPr/>
      </dsp:nvSpPr>
      <dsp:spPr>
        <a:xfrm>
          <a:off x="3806428" y="883885"/>
          <a:ext cx="1150143" cy="1150143"/>
        </a:xfrm>
        <a:prstGeom prst="ellipse">
          <a:avLst/>
        </a:prstGeom>
        <a:gradFill rotWithShape="0">
          <a:gsLst>
            <a:gs pos="0">
              <a:schemeClr val="accent5">
                <a:hueOff val="-2703417"/>
                <a:satOff val="-6968"/>
                <a:lumOff val="-4706"/>
                <a:alphaOff val="0"/>
                <a:tint val="100000"/>
                <a:shade val="100000"/>
                <a:satMod val="130000"/>
              </a:schemeClr>
            </a:gs>
            <a:gs pos="100000">
              <a:schemeClr val="accent5">
                <a:hueOff val="-2703417"/>
                <a:satOff val="-6968"/>
                <a:lumOff val="-4706"/>
                <a:alphaOff val="0"/>
                <a:tint val="50000"/>
                <a:shade val="100000"/>
                <a:satMod val="350000"/>
              </a:schemeClr>
            </a:gs>
          </a:gsLst>
          <a:lin ang="16200000" scaled="0"/>
        </a:gradFill>
        <a:ln w="9525" cap="flat" cmpd="sng" algn="ctr">
          <a:solidFill>
            <a:schemeClr val="accent5">
              <a:hueOff val="-2703417"/>
              <a:satOff val="-6968"/>
              <a:lumOff val="-4706"/>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9670" tIns="12700" rIns="8967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974863" y="1052320"/>
        <a:ext cx="813273" cy="813273"/>
      </dsp:txXfrm>
    </dsp:sp>
    <dsp:sp modelId="{3C1386C4-5241-3149-A43A-B7504D155755}">
      <dsp:nvSpPr>
        <dsp:cNvPr id="0" name=""/>
        <dsp:cNvSpPr/>
      </dsp:nvSpPr>
      <dsp:spPr>
        <a:xfrm>
          <a:off x="3012281" y="4334244"/>
          <a:ext cx="2738437" cy="72"/>
        </a:xfrm>
        <a:prstGeom prst="rect">
          <a:avLst/>
        </a:prstGeom>
        <a:gradFill rotWithShape="0">
          <a:gsLst>
            <a:gs pos="0">
              <a:schemeClr val="accent5">
                <a:hueOff val="-4055126"/>
                <a:satOff val="-10451"/>
                <a:lumOff val="-7059"/>
                <a:alphaOff val="0"/>
                <a:tint val="100000"/>
                <a:shade val="100000"/>
                <a:satMod val="130000"/>
              </a:schemeClr>
            </a:gs>
            <a:gs pos="100000">
              <a:schemeClr val="accent5">
                <a:hueOff val="-4055126"/>
                <a:satOff val="-10451"/>
                <a:lumOff val="-7059"/>
                <a:alphaOff val="0"/>
                <a:tint val="50000"/>
                <a:shade val="100000"/>
                <a:satMod val="350000"/>
              </a:schemeClr>
            </a:gs>
          </a:gsLst>
          <a:lin ang="16200000" scaled="0"/>
        </a:gradFill>
        <a:ln w="9525" cap="flat" cmpd="sng" algn="ctr">
          <a:solidFill>
            <a:schemeClr val="accent5">
              <a:hueOff val="-4055126"/>
              <a:satOff val="-10451"/>
              <a:lumOff val="-7059"/>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F5A312A-0770-0941-ADA2-D37FF6F437FA}">
      <dsp:nvSpPr>
        <dsp:cNvPr id="0" name=""/>
        <dsp:cNvSpPr/>
      </dsp:nvSpPr>
      <dsp:spPr>
        <a:xfrm>
          <a:off x="6024562" y="500503"/>
          <a:ext cx="2738437" cy="3833812"/>
        </a:xfrm>
        <a:prstGeom prst="rect">
          <a:avLst/>
        </a:prstGeom>
        <a:solidFill>
          <a:schemeClr val="accent5">
            <a:tint val="40000"/>
            <a:alpha val="90000"/>
            <a:hueOff val="-6739761"/>
            <a:satOff val="-22832"/>
            <a:lumOff val="-2928"/>
            <a:alphaOff val="0"/>
          </a:schemeClr>
        </a:solidFill>
        <a:ln w="9525" cap="flat" cmpd="sng" algn="ctr">
          <a:solidFill>
            <a:schemeClr val="accent5">
              <a:tint val="40000"/>
              <a:alpha val="90000"/>
              <a:hueOff val="-6739761"/>
              <a:satOff val="-22832"/>
              <a:lumOff val="-292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499" tIns="330200" rIns="213499" bIns="330200" numCol="1" spcCol="1270" anchor="t" anchorCtr="0">
          <a:noAutofit/>
        </a:bodyPr>
        <a:lstStyle/>
        <a:p>
          <a:pPr marL="0" lvl="0" indent="0" algn="l" defTabSz="577850">
            <a:lnSpc>
              <a:spcPct val="90000"/>
            </a:lnSpc>
            <a:spcBef>
              <a:spcPct val="0"/>
            </a:spcBef>
            <a:spcAft>
              <a:spcPct val="35000"/>
            </a:spcAft>
            <a:buNone/>
          </a:pPr>
          <a:r>
            <a:rPr lang="en-US" sz="1300" kern="1200"/>
            <a:t>The use of </a:t>
          </a:r>
          <a:r>
            <a:rPr lang="en-US" sz="1300" i="1" kern="1200"/>
            <a:t>random effects</a:t>
          </a:r>
          <a:r>
            <a:rPr lang="en-US" sz="1300" kern="1200"/>
            <a:t> is one common and convenient way to model such grouping structure. (We’ll discuss later.)</a:t>
          </a:r>
        </a:p>
      </dsp:txBody>
      <dsp:txXfrm>
        <a:off x="6024562" y="1957352"/>
        <a:ext cx="2738437" cy="2300287"/>
      </dsp:txXfrm>
    </dsp:sp>
    <dsp:sp modelId="{540E8C48-A4BC-D548-B033-7C55074D11F2}">
      <dsp:nvSpPr>
        <dsp:cNvPr id="0" name=""/>
        <dsp:cNvSpPr/>
      </dsp:nvSpPr>
      <dsp:spPr>
        <a:xfrm>
          <a:off x="6818709" y="883885"/>
          <a:ext cx="1150143" cy="1150143"/>
        </a:xfrm>
        <a:prstGeom prst="ellipse">
          <a:avLst/>
        </a:prstGeom>
        <a:gradFill rotWithShape="0">
          <a:gsLst>
            <a:gs pos="0">
              <a:schemeClr val="accent5">
                <a:hueOff val="-5406834"/>
                <a:satOff val="-13935"/>
                <a:lumOff val="-9412"/>
                <a:alphaOff val="0"/>
                <a:tint val="100000"/>
                <a:shade val="100000"/>
                <a:satMod val="130000"/>
              </a:schemeClr>
            </a:gs>
            <a:gs pos="100000">
              <a:schemeClr val="accent5">
                <a:hueOff val="-5406834"/>
                <a:satOff val="-13935"/>
                <a:lumOff val="-9412"/>
                <a:alphaOff val="0"/>
                <a:tint val="50000"/>
                <a:shade val="100000"/>
                <a:satMod val="350000"/>
              </a:schemeClr>
            </a:gs>
          </a:gsLst>
          <a:lin ang="16200000" scaled="0"/>
        </a:gradFill>
        <a:ln w="9525" cap="flat" cmpd="sng" algn="ctr">
          <a:solidFill>
            <a:schemeClr val="accent5">
              <a:hueOff val="-5406834"/>
              <a:satOff val="-13935"/>
              <a:lumOff val="-9412"/>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9670" tIns="12700" rIns="8967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987144" y="1052320"/>
        <a:ext cx="813273" cy="813273"/>
      </dsp:txXfrm>
    </dsp:sp>
    <dsp:sp modelId="{0C259CA0-4D34-3B4A-B6BA-2357214DD69E}">
      <dsp:nvSpPr>
        <dsp:cNvPr id="0" name=""/>
        <dsp:cNvSpPr/>
      </dsp:nvSpPr>
      <dsp:spPr>
        <a:xfrm>
          <a:off x="6024562" y="4334244"/>
          <a:ext cx="2738437" cy="72"/>
        </a:xfrm>
        <a:prstGeom prst="rect">
          <a:avLst/>
        </a:prstGeom>
        <a:gradFill rotWithShape="0">
          <a:gsLst>
            <a:gs pos="0">
              <a:schemeClr val="accent5">
                <a:hueOff val="-6758543"/>
                <a:satOff val="-17419"/>
                <a:lumOff val="-11765"/>
                <a:alphaOff val="0"/>
                <a:tint val="100000"/>
                <a:shade val="100000"/>
                <a:satMod val="130000"/>
              </a:schemeClr>
            </a:gs>
            <a:gs pos="100000">
              <a:schemeClr val="accent5">
                <a:hueOff val="-6758543"/>
                <a:satOff val="-17419"/>
                <a:lumOff val="-11765"/>
                <a:alphaOff val="0"/>
                <a:tint val="50000"/>
                <a:shade val="100000"/>
                <a:satMod val="350000"/>
              </a:schemeClr>
            </a:gs>
          </a:gsLst>
          <a:lin ang="16200000" scaled="0"/>
        </a:gradFill>
        <a:ln w="9525" cap="flat" cmpd="sng" algn="ctr">
          <a:solidFill>
            <a:schemeClr val="accent5">
              <a:hueOff val="-6758543"/>
              <a:satOff val="-17419"/>
              <a:lumOff val="-11765"/>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1A968-1461-48C7-9B28-A2DA50239E69}">
      <dsp:nvSpPr>
        <dsp:cNvPr id="0" name=""/>
        <dsp:cNvSpPr/>
      </dsp:nvSpPr>
      <dsp:spPr>
        <a:xfrm>
          <a:off x="582395" y="1255505"/>
          <a:ext cx="914688" cy="9146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2E4FBC-4AC0-4AAA-8EFB-17319C0462C8}">
      <dsp:nvSpPr>
        <dsp:cNvPr id="0" name=""/>
        <dsp:cNvSpPr/>
      </dsp:nvSpPr>
      <dsp:spPr>
        <a:xfrm>
          <a:off x="23418" y="2486621"/>
          <a:ext cx="2032641"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0" i="0" kern="1200"/>
            <a:t>Performing hypothesis tests in linear mixed models remains an active area of research, especially regarding denominator degrees of freedom.</a:t>
          </a:r>
          <a:endParaRPr lang="en-US" sz="1100" kern="1200"/>
        </a:p>
      </dsp:txBody>
      <dsp:txXfrm>
        <a:off x="23418" y="2486621"/>
        <a:ext cx="2032641" cy="877500"/>
      </dsp:txXfrm>
    </dsp:sp>
    <dsp:sp modelId="{7280909E-6B9E-4F18-8833-30F903FCB89C}">
      <dsp:nvSpPr>
        <dsp:cNvPr id="0" name=""/>
        <dsp:cNvSpPr/>
      </dsp:nvSpPr>
      <dsp:spPr>
        <a:xfrm>
          <a:off x="2970749" y="1255505"/>
          <a:ext cx="914688" cy="9146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071BD9-2853-47C7-A308-089C4084789E}">
      <dsp:nvSpPr>
        <dsp:cNvPr id="0" name=""/>
        <dsp:cNvSpPr/>
      </dsp:nvSpPr>
      <dsp:spPr>
        <a:xfrm>
          <a:off x="2411772" y="2486621"/>
          <a:ext cx="2032641"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0" i="0" kern="1200"/>
            <a:t>The commonly used `lme4` package does not report p-values.</a:t>
          </a:r>
          <a:endParaRPr lang="en-US" sz="1100" kern="1200"/>
        </a:p>
      </dsp:txBody>
      <dsp:txXfrm>
        <a:off x="2411772" y="2486621"/>
        <a:ext cx="2032641" cy="877500"/>
      </dsp:txXfrm>
    </dsp:sp>
    <dsp:sp modelId="{0607C4E6-E85B-4476-99C2-3154BB53A4F3}">
      <dsp:nvSpPr>
        <dsp:cNvPr id="0" name=""/>
        <dsp:cNvSpPr/>
      </dsp:nvSpPr>
      <dsp:spPr>
        <a:xfrm>
          <a:off x="5359103" y="1255505"/>
          <a:ext cx="914688" cy="9146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8CE195-21E4-4D2E-90F4-5A9BAD921CC8}">
      <dsp:nvSpPr>
        <dsp:cNvPr id="0" name=""/>
        <dsp:cNvSpPr/>
      </dsp:nvSpPr>
      <dsp:spPr>
        <a:xfrm>
          <a:off x="4800127" y="2486621"/>
          <a:ext cx="2032641"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0" i="0" kern="1200"/>
            <a:t>The `lmerTest` package extends `lme4` and provides approximate p-values using a Satterthwaite method for degrees of freedom.</a:t>
          </a:r>
          <a:endParaRPr lang="en-US" sz="1100" kern="1200"/>
        </a:p>
      </dsp:txBody>
      <dsp:txXfrm>
        <a:off x="4800127" y="2486621"/>
        <a:ext cx="2032641" cy="877500"/>
      </dsp:txXfrm>
    </dsp:sp>
    <dsp:sp modelId="{AD180629-C9C5-4D0A-945C-3B25B6DA3DFA}">
      <dsp:nvSpPr>
        <dsp:cNvPr id="0" name=""/>
        <dsp:cNvSpPr/>
      </dsp:nvSpPr>
      <dsp:spPr>
        <a:xfrm>
          <a:off x="7747457" y="1255505"/>
          <a:ext cx="914688" cy="9146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E5C5D0-7005-46E6-8BFF-5A1AD4B2275F}">
      <dsp:nvSpPr>
        <dsp:cNvPr id="0" name=""/>
        <dsp:cNvSpPr/>
      </dsp:nvSpPr>
      <dsp:spPr>
        <a:xfrm>
          <a:off x="7188481" y="2486621"/>
          <a:ext cx="2032641"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0" i="0" kern="1200"/>
            <a:t>`lmerTest` has been stable since 2017, with results broadly consistent with other statistical software—even if the exact correctness remains debated.</a:t>
          </a:r>
          <a:endParaRPr lang="en-US" sz="1100" kern="1200"/>
        </a:p>
      </dsp:txBody>
      <dsp:txXfrm>
        <a:off x="7188481" y="2486621"/>
        <a:ext cx="2032641" cy="8775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70250" y="762000"/>
            <a:ext cx="508025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83475b256_0_14:notes"/>
          <p:cNvSpPr>
            <a:spLocks noGrp="1" noRot="1" noChangeAspect="1"/>
          </p:cNvSpPr>
          <p:nvPr>
            <p:ph type="sldImg" idx="2"/>
          </p:nvPr>
        </p:nvSpPr>
        <p:spPr>
          <a:xfrm>
            <a:off x="1411288" y="846138"/>
            <a:ext cx="5643562" cy="4233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d83475b256_0_14:notes"/>
          <p:cNvSpPr txBox="1">
            <a:spLocks noGrp="1"/>
          </p:cNvSpPr>
          <p:nvPr>
            <p:ph type="body" idx="1"/>
          </p:nvPr>
        </p:nvSpPr>
        <p:spPr>
          <a:xfrm>
            <a:off x="846667" y="5362222"/>
            <a:ext cx="6773400" cy="5079900"/>
          </a:xfrm>
          <a:prstGeom prst="rect">
            <a:avLst/>
          </a:prstGeom>
          <a:noFill/>
          <a:ln>
            <a:noFill/>
          </a:ln>
        </p:spPr>
        <p:txBody>
          <a:bodyPr spcFirstLastPara="1" wrap="square" lIns="101575" tIns="101575" rIns="101575" bIns="10157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8795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r>
              <a:rPr lang="en-US" dirty="0"/>
              <a:t>This is a simulation of the variation in ”errors of the mean” with independent and correlated data. </a:t>
            </a:r>
          </a:p>
          <a:p>
            <a:r>
              <a:rPr lang="en-US" dirty="0"/>
              <a:t>The width of this density is what you would use to make a confidence interval or do a z-test.</a:t>
            </a:r>
          </a:p>
          <a:p>
            <a:r>
              <a:rPr lang="en-US" dirty="0"/>
              <a:t>Correlation between the samples typically increases the width of the density, meaning that a z-score of, say, 3 will be much more likely to happen when the data are correlated than when the data are independent.</a:t>
            </a:r>
          </a:p>
        </p:txBody>
      </p:sp>
    </p:spTree>
    <p:extLst>
      <p:ext uri="{BB962C8B-B14F-4D97-AF65-F5344CB8AC3E}">
        <p14:creationId xmlns:p14="http://schemas.microsoft.com/office/powerpoint/2010/main" val="3199596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5378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1168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0052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575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8"/>
          <p:cNvSpPr txBox="1">
            <a:spLocks noGrp="1"/>
          </p:cNvSpPr>
          <p:nvPr>
            <p:ph type="ctrTitle"/>
          </p:nvPr>
        </p:nvSpPr>
        <p:spPr>
          <a:xfrm>
            <a:off x="1270000" y="1247070"/>
            <a:ext cx="7620000" cy="2652889"/>
          </a:xfrm>
          <a:prstGeom prst="rect">
            <a:avLst/>
          </a:prstGeom>
          <a:noFill/>
          <a:ln>
            <a:noFill/>
          </a:ln>
        </p:spPr>
        <p:txBody>
          <a:bodyPr spcFirstLastPara="1" wrap="square" lIns="101575" tIns="101575" rIns="101575" bIns="101575" anchor="b" anchorCtr="0">
            <a:noAutofit/>
          </a:bodyPr>
          <a:lstStyle>
            <a:lvl1pPr marL="0" marR="0" lvl="0" indent="0" algn="ctr" rtl="0">
              <a:lnSpc>
                <a:spcPct val="90000"/>
              </a:lnSpc>
              <a:spcBef>
                <a:spcPts val="0"/>
              </a:spcBef>
              <a:spcAft>
                <a:spcPts val="0"/>
              </a:spcAft>
              <a:buClr>
                <a:schemeClr val="dk1"/>
              </a:buClr>
              <a:buSzPts val="1600"/>
              <a:buFont typeface="Calibri"/>
              <a:buNone/>
              <a:defRPr sz="50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27" name="Google Shape;27;p8"/>
          <p:cNvSpPr txBox="1">
            <a:spLocks noGrp="1"/>
          </p:cNvSpPr>
          <p:nvPr>
            <p:ph type="subTitle" idx="1"/>
          </p:nvPr>
        </p:nvSpPr>
        <p:spPr>
          <a:xfrm>
            <a:off x="1270000" y="4002264"/>
            <a:ext cx="7620000" cy="1839736"/>
          </a:xfrm>
          <a:prstGeom prst="rect">
            <a:avLst/>
          </a:prstGeom>
          <a:noFill/>
          <a:ln>
            <a:noFill/>
          </a:ln>
        </p:spPr>
        <p:txBody>
          <a:bodyPr spcFirstLastPara="1" wrap="square" lIns="101575" tIns="101575" rIns="101575" bIns="101575" anchor="t" anchorCtr="0">
            <a:noAutofit/>
          </a:bodyPr>
          <a:lstStyle>
            <a:lvl1pPr marL="0" marR="0" lvl="0" indent="0" algn="ctr" rtl="0">
              <a:lnSpc>
                <a:spcPct val="90000"/>
              </a:lnSpc>
              <a:spcBef>
                <a:spcPts val="800"/>
              </a:spcBef>
              <a:spcAft>
                <a:spcPts val="0"/>
              </a:spcAft>
              <a:buClr>
                <a:schemeClr val="dk1"/>
              </a:buClr>
              <a:buSzPts val="2300"/>
              <a:buFont typeface="Arial"/>
              <a:buNone/>
              <a:defRPr sz="2000" b="0" i="0" u="none" strike="noStrike" cap="none">
                <a:solidFill>
                  <a:schemeClr val="dk1"/>
                </a:solidFill>
                <a:latin typeface="Calibri"/>
                <a:ea typeface="Calibri"/>
                <a:cs typeface="Calibri"/>
                <a:sym typeface="Calibri"/>
              </a:defRPr>
            </a:lvl1pPr>
            <a:lvl2pPr marL="381000" marR="0" lvl="1" indent="0" algn="ctr" rtl="0">
              <a:lnSpc>
                <a:spcPct val="90000"/>
              </a:lnSpc>
              <a:spcBef>
                <a:spcPts val="400"/>
              </a:spcBef>
              <a:spcAft>
                <a:spcPts val="0"/>
              </a:spcAft>
              <a:buClr>
                <a:schemeClr val="dk1"/>
              </a:buClr>
              <a:buSzPts val="2000"/>
              <a:buFont typeface="Arial"/>
              <a:buNone/>
              <a:defRPr sz="1700" b="0" i="0" u="none" strike="noStrike" cap="none">
                <a:solidFill>
                  <a:schemeClr val="dk1"/>
                </a:solidFill>
                <a:latin typeface="Calibri"/>
                <a:ea typeface="Calibri"/>
                <a:cs typeface="Calibri"/>
                <a:sym typeface="Calibri"/>
              </a:defRPr>
            </a:lvl2pPr>
            <a:lvl3pPr marL="762000" marR="0" lvl="2" indent="0" algn="ctr" rtl="0">
              <a:lnSpc>
                <a:spcPct val="90000"/>
              </a:lnSpc>
              <a:spcBef>
                <a:spcPts val="400"/>
              </a:spcBef>
              <a:spcAft>
                <a:spcPts val="0"/>
              </a:spcAft>
              <a:buClr>
                <a:schemeClr val="dk1"/>
              </a:buClr>
              <a:buSzPts val="1700"/>
              <a:buFont typeface="Arial"/>
              <a:buNone/>
              <a:defRPr sz="1500" b="0" i="0" u="none" strike="noStrike" cap="none">
                <a:solidFill>
                  <a:schemeClr val="dk1"/>
                </a:solidFill>
                <a:latin typeface="Calibri"/>
                <a:ea typeface="Calibri"/>
                <a:cs typeface="Calibri"/>
                <a:sym typeface="Calibri"/>
              </a:defRPr>
            </a:lvl3pPr>
            <a:lvl4pPr marL="1143000" marR="0" lvl="3"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4pPr>
            <a:lvl5pPr marL="1524000" marR="0" lvl="4"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5pPr>
            <a:lvl6pPr marL="1905000" marR="0" lvl="5"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6pPr>
            <a:lvl7pPr marL="2286000" marR="0" lvl="6"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7pPr>
            <a:lvl8pPr marL="2667000" marR="0" lvl="7"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8pPr>
            <a:lvl9pPr marL="3048000" marR="0" lvl="8"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9pPr>
          </a:lstStyle>
          <a:p>
            <a:endParaRPr/>
          </a:p>
        </p:txBody>
      </p:sp>
      <p:sp>
        <p:nvSpPr>
          <p:cNvPr id="28" name="Google Shape;28;p8"/>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9" name="Google Shape;29;p8"/>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30" name="Google Shape;30;p8"/>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762000" y="677333"/>
            <a:ext cx="8636000" cy="1270000"/>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46" name="Google Shape;46;p11"/>
          <p:cNvSpPr txBox="1">
            <a:spLocks noGrp="1"/>
          </p:cNvSpPr>
          <p:nvPr>
            <p:ph type="body" idx="1"/>
          </p:nvPr>
        </p:nvSpPr>
        <p:spPr>
          <a:xfrm>
            <a:off x="762000" y="2201333"/>
            <a:ext cx="4233333" cy="457200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7" name="Google Shape;47;p11"/>
          <p:cNvSpPr txBox="1">
            <a:spLocks noGrp="1"/>
          </p:cNvSpPr>
          <p:nvPr>
            <p:ph type="body" idx="2"/>
          </p:nvPr>
        </p:nvSpPr>
        <p:spPr>
          <a:xfrm>
            <a:off x="5164667" y="2201333"/>
            <a:ext cx="4233333" cy="2201333"/>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8" name="Google Shape;48;p11"/>
          <p:cNvSpPr txBox="1">
            <a:spLocks noGrp="1"/>
          </p:cNvSpPr>
          <p:nvPr>
            <p:ph type="body" idx="3"/>
          </p:nvPr>
        </p:nvSpPr>
        <p:spPr>
          <a:xfrm>
            <a:off x="5164667" y="4572000"/>
            <a:ext cx="4233333" cy="2201333"/>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9" name="Google Shape;49;p11"/>
          <p:cNvSpPr txBox="1">
            <a:spLocks noGrp="1"/>
          </p:cNvSpPr>
          <p:nvPr>
            <p:ph type="dt" idx="10"/>
          </p:nvPr>
        </p:nvSpPr>
        <p:spPr>
          <a:xfrm>
            <a:off x="762000" y="6942667"/>
            <a:ext cx="2116667" cy="508000"/>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50" name="Google Shape;50;p11"/>
          <p:cNvSpPr txBox="1">
            <a:spLocks noGrp="1"/>
          </p:cNvSpPr>
          <p:nvPr>
            <p:ph type="ftr" idx="11"/>
          </p:nvPr>
        </p:nvSpPr>
        <p:spPr>
          <a:xfrm>
            <a:off x="3471333" y="6942667"/>
            <a:ext cx="3217333" cy="508000"/>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51" name="Google Shape;51;p11"/>
          <p:cNvSpPr txBox="1">
            <a:spLocks noGrp="1"/>
          </p:cNvSpPr>
          <p:nvPr>
            <p:ph type="sldNum" idx="12"/>
          </p:nvPr>
        </p:nvSpPr>
        <p:spPr>
          <a:xfrm>
            <a:off x="7281333" y="6942667"/>
            <a:ext cx="2116667" cy="508000"/>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699823" y="508000"/>
            <a:ext cx="3276864" cy="1778000"/>
          </a:xfrm>
          <a:prstGeom prst="rect">
            <a:avLst/>
          </a:prstGeom>
          <a:noFill/>
          <a:ln>
            <a:noFill/>
          </a:ln>
        </p:spPr>
        <p:txBody>
          <a:bodyPr spcFirstLastPara="1" wrap="square" lIns="101575" tIns="101575" rIns="101575" bIns="101575" anchor="b" anchorCtr="0">
            <a:noAutofit/>
          </a:bodyPr>
          <a:lstStyle>
            <a:lvl1pPr marL="0" marR="0" lvl="0" indent="0" algn="l" rtl="0">
              <a:lnSpc>
                <a:spcPct val="90000"/>
              </a:lnSpc>
              <a:spcBef>
                <a:spcPts val="0"/>
              </a:spcBef>
              <a:spcAft>
                <a:spcPts val="0"/>
              </a:spcAft>
              <a:buClr>
                <a:schemeClr val="dk1"/>
              </a:buClr>
              <a:buSzPts val="1600"/>
              <a:buFont typeface="Calibri"/>
              <a:buNone/>
              <a:defRPr sz="2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92" name="Google Shape;92;p18"/>
          <p:cNvSpPr>
            <a:spLocks noGrp="1"/>
          </p:cNvSpPr>
          <p:nvPr>
            <p:ph type="pic" idx="2"/>
          </p:nvPr>
        </p:nvSpPr>
        <p:spPr>
          <a:xfrm>
            <a:off x="4319323" y="1097140"/>
            <a:ext cx="5143500" cy="5415139"/>
          </a:xfrm>
          <a:prstGeom prst="rect">
            <a:avLst/>
          </a:prstGeom>
          <a:noFill/>
          <a:ln>
            <a:noFill/>
          </a:ln>
        </p:spPr>
        <p:txBody>
          <a:bodyPr spcFirstLastPara="1" wrap="square" lIns="101575" tIns="101575" rIns="101575" bIns="101575" anchor="t" anchorCtr="0">
            <a:noAutofit/>
          </a:bodyPr>
          <a:lstStyle>
            <a:lvl1pPr marL="0" marR="0" lvl="0" indent="0" algn="l" rtl="0">
              <a:lnSpc>
                <a:spcPct val="90000"/>
              </a:lnSpc>
              <a:spcBef>
                <a:spcPts val="800"/>
              </a:spcBef>
              <a:spcAft>
                <a:spcPts val="0"/>
              </a:spcAft>
              <a:buClr>
                <a:schemeClr val="dk1"/>
              </a:buClr>
              <a:buSzPts val="1600"/>
              <a:buFont typeface="Arial"/>
              <a:buNone/>
              <a:defRPr sz="2700" b="0" i="0" u="none" strike="noStrike" cap="none">
                <a:solidFill>
                  <a:schemeClr val="dk1"/>
                </a:solidFill>
                <a:latin typeface="Calibri"/>
                <a:ea typeface="Calibri"/>
                <a:cs typeface="Calibri"/>
                <a:sym typeface="Calibri"/>
              </a:defRPr>
            </a:lvl1pPr>
            <a:lvl2pPr marL="381000" marR="0" lvl="1" indent="0" algn="l" rtl="0">
              <a:lnSpc>
                <a:spcPct val="90000"/>
              </a:lnSpc>
              <a:spcBef>
                <a:spcPts val="400"/>
              </a:spcBef>
              <a:spcAft>
                <a:spcPts val="0"/>
              </a:spcAft>
              <a:buClr>
                <a:schemeClr val="dk1"/>
              </a:buClr>
              <a:buSzPts val="1600"/>
              <a:buFont typeface="Arial"/>
              <a:buNone/>
              <a:defRPr sz="2300" b="0" i="0" u="none" strike="noStrike" cap="none">
                <a:solidFill>
                  <a:schemeClr val="dk1"/>
                </a:solidFill>
                <a:latin typeface="Calibri"/>
                <a:ea typeface="Calibri"/>
                <a:cs typeface="Calibri"/>
                <a:sym typeface="Calibri"/>
              </a:defRPr>
            </a:lvl2pPr>
            <a:lvl3pPr marL="762000" marR="0" lvl="2" indent="0" algn="l" rtl="0">
              <a:lnSpc>
                <a:spcPct val="90000"/>
              </a:lnSpc>
              <a:spcBef>
                <a:spcPts val="400"/>
              </a:spcBef>
              <a:spcAft>
                <a:spcPts val="0"/>
              </a:spcAft>
              <a:buClr>
                <a:schemeClr val="dk1"/>
              </a:buClr>
              <a:buSzPts val="1600"/>
              <a:buFont typeface="Arial"/>
              <a:buNone/>
              <a:defRPr sz="2000" b="0" i="0" u="none" strike="noStrike" cap="none">
                <a:solidFill>
                  <a:schemeClr val="dk1"/>
                </a:solidFill>
                <a:latin typeface="Calibri"/>
                <a:ea typeface="Calibri"/>
                <a:cs typeface="Calibri"/>
                <a:sym typeface="Calibri"/>
              </a:defRPr>
            </a:lvl3pPr>
            <a:lvl4pPr marL="1143000" marR="0" lvl="3"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4pPr>
            <a:lvl5pPr marL="1524000" marR="0" lvl="4"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5pPr>
            <a:lvl6pPr marL="1905000" marR="0" lvl="5"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6pPr>
            <a:lvl7pPr marL="2286000" marR="0" lvl="6"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7pPr>
            <a:lvl8pPr marL="2667000" marR="0" lvl="7"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8pPr>
            <a:lvl9pPr marL="3048000" marR="0" lvl="8"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93" name="Google Shape;93;p18"/>
          <p:cNvSpPr txBox="1">
            <a:spLocks noGrp="1"/>
          </p:cNvSpPr>
          <p:nvPr>
            <p:ph type="body" idx="1"/>
          </p:nvPr>
        </p:nvSpPr>
        <p:spPr>
          <a:xfrm>
            <a:off x="699823" y="2286000"/>
            <a:ext cx="3276864" cy="4235098"/>
          </a:xfrm>
          <a:prstGeom prst="rect">
            <a:avLst/>
          </a:prstGeom>
          <a:noFill/>
          <a:ln>
            <a:noFill/>
          </a:ln>
        </p:spPr>
        <p:txBody>
          <a:bodyPr spcFirstLastPara="1" wrap="square" lIns="101575" tIns="101575" rIns="101575" bIns="101575" anchor="t" anchorCtr="0">
            <a:noAutofit/>
          </a:bodyPr>
          <a:lstStyle>
            <a:lvl1pPr marL="457200" marR="0" lvl="0" indent="-228600" algn="l" rtl="0">
              <a:lnSpc>
                <a:spcPct val="90000"/>
              </a:lnSpc>
              <a:spcBef>
                <a:spcPts val="800"/>
              </a:spcBef>
              <a:spcAft>
                <a:spcPts val="0"/>
              </a:spcAft>
              <a:buClr>
                <a:schemeClr val="dk1"/>
              </a:buClr>
              <a:buSzPts val="2300"/>
              <a:buFont typeface="Arial"/>
              <a:buNone/>
              <a:defRPr sz="13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7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94" name="Google Shape;94;p18"/>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95" name="Google Shape;95;p18"/>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96" name="Google Shape;96;p18"/>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99" name="Google Shape;99;p19"/>
          <p:cNvSpPr txBox="1">
            <a:spLocks noGrp="1"/>
          </p:cNvSpPr>
          <p:nvPr>
            <p:ph type="body" idx="1"/>
          </p:nvPr>
        </p:nvSpPr>
        <p:spPr>
          <a:xfrm rot="5400000">
            <a:off x="2662590" y="64382"/>
            <a:ext cx="4834820" cy="876300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0" name="Google Shape;100;p19"/>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1" name="Google Shape;101;p19"/>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2" name="Google Shape;102;p19"/>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rot="5400000">
            <a:off x="5137326" y="2539118"/>
            <a:ext cx="6457598" cy="2190750"/>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105" name="Google Shape;105;p20"/>
          <p:cNvSpPr txBox="1">
            <a:spLocks noGrp="1"/>
          </p:cNvSpPr>
          <p:nvPr>
            <p:ph type="body" idx="1"/>
          </p:nvPr>
        </p:nvSpPr>
        <p:spPr>
          <a:xfrm rot="5400000">
            <a:off x="692326" y="411868"/>
            <a:ext cx="6457598" cy="644525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6" name="Google Shape;106;p20"/>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7" name="Google Shape;107;p20"/>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8" name="Google Shape;108;p20"/>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4/18/25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90113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03389"/>
            <a:ext cx="3342570" cy="1291167"/>
          </a:xfrm>
        </p:spPr>
        <p:txBody>
          <a:bodyPr anchor="b"/>
          <a:lstStyle>
            <a:lvl1pPr algn="l">
              <a:defRPr sz="2222" b="1"/>
            </a:lvl1pPr>
          </a:lstStyle>
          <a:p>
            <a:r>
              <a:rPr lang="en-US"/>
              <a:t>Click to edit Master title style</a:t>
            </a:r>
          </a:p>
        </p:txBody>
      </p:sp>
      <p:sp>
        <p:nvSpPr>
          <p:cNvPr id="3" name="Content Placeholder 2"/>
          <p:cNvSpPr>
            <a:spLocks noGrp="1"/>
          </p:cNvSpPr>
          <p:nvPr>
            <p:ph idx="1"/>
          </p:nvPr>
        </p:nvSpPr>
        <p:spPr>
          <a:xfrm>
            <a:off x="3972278" y="303389"/>
            <a:ext cx="5679722" cy="6503459"/>
          </a:xfrm>
        </p:spPr>
        <p:txBody>
          <a:bodyPr/>
          <a:lstStyle>
            <a:lvl1pPr>
              <a:defRPr sz="3556"/>
            </a:lvl1pPr>
            <a:lvl2pPr>
              <a:defRPr sz="3111"/>
            </a:lvl2pPr>
            <a:lvl3pPr>
              <a:defRPr sz="2667"/>
            </a:lvl3pPr>
            <a:lvl4pPr>
              <a:defRPr sz="2222"/>
            </a:lvl4pPr>
            <a:lvl5pPr>
              <a:defRPr sz="2222"/>
            </a:lvl5pPr>
            <a:lvl6pPr>
              <a:defRPr sz="2222"/>
            </a:lvl6pPr>
            <a:lvl7pPr>
              <a:defRPr sz="2222"/>
            </a:lvl7pPr>
            <a:lvl8pPr>
              <a:defRPr sz="2222"/>
            </a:lvl8pPr>
            <a:lvl9pPr>
              <a:defRPr sz="22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1" y="1594556"/>
            <a:ext cx="3342570" cy="5212292"/>
          </a:xfrm>
        </p:spPr>
        <p:txBody>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4/18/25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635095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7"/>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21" name="Google Shape;21;p7"/>
          <p:cNvSpPr txBox="1">
            <a:spLocks noGrp="1"/>
          </p:cNvSpPr>
          <p:nvPr>
            <p:ph type="body" idx="1"/>
          </p:nvPr>
        </p:nvSpPr>
        <p:spPr>
          <a:xfrm>
            <a:off x="698500" y="2028472"/>
            <a:ext cx="8763000" cy="483482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2" name="Google Shape;22;p7"/>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3" name="Google Shape;23;p7"/>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4" name="Google Shape;24;p7"/>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6" r:id="rId2"/>
    <p:sldLayoutId id="2147483663" r:id="rId3"/>
    <p:sldLayoutId id="2147483664" r:id="rId4"/>
    <p:sldLayoutId id="2147483665" r:id="rId5"/>
    <p:sldLayoutId id="2147483669" r:id="rId6"/>
    <p:sldLayoutId id="214748367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 Id="rId5" Type="http://schemas.openxmlformats.org/officeDocument/2006/relationships/image" Target="../media/image56.png"/><Relationship Id="rId4" Type="http://schemas.openxmlformats.org/officeDocument/2006/relationships/image" Target="../media/image5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p:nvPr/>
        </p:nvSpPr>
        <p:spPr>
          <a:xfrm>
            <a:off x="952775" y="6178825"/>
            <a:ext cx="8735400" cy="1441200"/>
          </a:xfrm>
          <a:prstGeom prst="rect">
            <a:avLst/>
          </a:prstGeom>
          <a:noFill/>
          <a:ln>
            <a:noFill/>
          </a:ln>
        </p:spPr>
        <p:txBody>
          <a:bodyPr spcFirstLastPara="1" wrap="square" lIns="38075" tIns="38075" rIns="38075" bIns="38075" anchor="t" anchorCtr="0">
            <a:noAutofit/>
          </a:bodyPr>
          <a:lstStyle/>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 </a:t>
            </a:r>
            <a:endParaRPr sz="1600"/>
          </a:p>
          <a:p>
            <a:pPr marL="0" marR="0" lvl="0" indent="0" algn="ctr" rtl="0">
              <a:spcBef>
                <a:spcPts val="0"/>
              </a:spcBef>
              <a:spcAft>
                <a:spcPts val="0"/>
              </a:spcAft>
              <a:buNone/>
            </a:pPr>
            <a:r>
              <a:rPr lang="en-US" sz="2400">
                <a:solidFill>
                  <a:schemeClr val="dk1"/>
                </a:solidFill>
                <a:latin typeface="Calibri"/>
                <a:ea typeface="Calibri"/>
                <a:cs typeface="Calibri"/>
                <a:sym typeface="Calibri"/>
              </a:rPr>
              <a:t>J. Lucas McKay, Ph.D., M.S.C.R.</a:t>
            </a: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1600">
                <a:solidFill>
                  <a:schemeClr val="dk1"/>
                </a:solidFill>
                <a:latin typeface="Calibri"/>
                <a:ea typeface="Calibri"/>
                <a:cs typeface="Calibri"/>
                <a:sym typeface="Calibri"/>
              </a:rPr>
              <a:t>Departments of </a:t>
            </a:r>
            <a:r>
              <a:rPr lang="en-US" sz="1600" b="0" i="0" u="none" strike="noStrike" cap="none">
                <a:solidFill>
                  <a:schemeClr val="dk1"/>
                </a:solidFill>
                <a:latin typeface="Calibri"/>
                <a:ea typeface="Calibri"/>
                <a:cs typeface="Calibri"/>
                <a:sym typeface="Calibri"/>
              </a:rPr>
              <a:t>Biomedical Informatics and Neurology, Emory University, Atlanta, GA USA  </a:t>
            </a:r>
            <a:endParaRPr sz="1600"/>
          </a:p>
          <a:p>
            <a:pPr marL="0" marR="0" lvl="0" indent="0" algn="ctr" rtl="0">
              <a:spcBef>
                <a:spcPts val="0"/>
              </a:spcBef>
              <a:spcAft>
                <a:spcPts val="0"/>
              </a:spcAft>
              <a:buNone/>
            </a:pPr>
            <a:r>
              <a:rPr lang="en-US" sz="1600" b="0" i="0" u="none" strike="noStrike" cap="none">
                <a:solidFill>
                  <a:schemeClr val="dk1"/>
                </a:solidFill>
                <a:latin typeface="Calibri"/>
                <a:ea typeface="Calibri"/>
                <a:cs typeface="Calibri"/>
                <a:sym typeface="Calibri"/>
              </a:rPr>
              <a:t> Department of Biomedical Engineering, Georgia Institute of Technology, Atlanta, GA, USA</a:t>
            </a:r>
            <a:endParaRPr sz="1600"/>
          </a:p>
          <a:p>
            <a:pPr marL="0" marR="0" lvl="0" indent="0" algn="ctr" rtl="0">
              <a:spcBef>
                <a:spcPts val="0"/>
              </a:spcBef>
              <a:spcAft>
                <a:spcPts val="0"/>
              </a:spcAft>
              <a:buNone/>
            </a:pPr>
            <a:endParaRPr sz="16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21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1900" b="0" i="0" u="none" strike="noStrike" cap="none">
              <a:solidFill>
                <a:schemeClr val="dk1"/>
              </a:solidFill>
              <a:latin typeface="Calibri"/>
              <a:ea typeface="Calibri"/>
              <a:cs typeface="Calibri"/>
              <a:sym typeface="Calibri"/>
            </a:endParaRPr>
          </a:p>
        </p:txBody>
      </p:sp>
      <p:pic>
        <p:nvPicPr>
          <p:cNvPr id="145" name="Google Shape;145;p26"/>
          <p:cNvPicPr preferRelativeResize="0"/>
          <p:nvPr/>
        </p:nvPicPr>
        <p:blipFill rotWithShape="1">
          <a:blip r:embed="rId3">
            <a:alphaModFix/>
          </a:blip>
          <a:srcRect/>
          <a:stretch/>
        </p:blipFill>
        <p:spPr>
          <a:xfrm>
            <a:off x="3462027" y="276804"/>
            <a:ext cx="3235945" cy="2626223"/>
          </a:xfrm>
          <a:prstGeom prst="rect">
            <a:avLst/>
          </a:prstGeom>
          <a:noFill/>
          <a:ln>
            <a:noFill/>
          </a:ln>
        </p:spPr>
      </p:pic>
      <p:sp>
        <p:nvSpPr>
          <p:cNvPr id="2" name="Title 1">
            <a:extLst>
              <a:ext uri="{FF2B5EF4-FFF2-40B4-BE49-F238E27FC236}">
                <a16:creationId xmlns:a16="http://schemas.microsoft.com/office/drawing/2014/main" id="{A44D5262-882B-0C4C-BF5C-1D301427DB50}"/>
              </a:ext>
            </a:extLst>
          </p:cNvPr>
          <p:cNvSpPr>
            <a:spLocks noGrp="1"/>
          </p:cNvSpPr>
          <p:nvPr>
            <p:ph type="ctrTitle"/>
          </p:nvPr>
        </p:nvSpPr>
        <p:spPr>
          <a:xfrm>
            <a:off x="1270000" y="3214481"/>
            <a:ext cx="7620000" cy="2652889"/>
          </a:xfrm>
        </p:spPr>
        <p:txBody>
          <a:bodyPr anchor="ctr"/>
          <a:lstStyle/>
          <a:p>
            <a:r>
              <a:rPr lang="en-US" dirty="0"/>
              <a:t>BMI 510:</a:t>
            </a:r>
            <a:br>
              <a:rPr lang="en-US" dirty="0"/>
            </a:br>
            <a:r>
              <a:rPr lang="en-US" dirty="0"/>
              <a:t>Linear Mixed Models</a:t>
            </a:r>
          </a:p>
        </p:txBody>
      </p:sp>
    </p:spTree>
    <p:extLst>
      <p:ext uri="{BB962C8B-B14F-4D97-AF65-F5344CB8AC3E}">
        <p14:creationId xmlns:p14="http://schemas.microsoft.com/office/powerpoint/2010/main" val="2249101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 growth study</a:t>
            </a:r>
          </a:p>
        </p:txBody>
      </p:sp>
      <p:sp>
        <p:nvSpPr>
          <p:cNvPr id="3" name="Content Placeholder 2"/>
          <p:cNvSpPr>
            <a:spLocks noGrp="1"/>
          </p:cNvSpPr>
          <p:nvPr>
            <p:ph idx="1"/>
          </p:nvPr>
        </p:nvSpPr>
        <p:spPr/>
        <p:txBody>
          <a:bodyPr/>
          <a:lstStyle/>
          <a:p>
            <a:pPr marL="0" indent="0">
              <a:buNone/>
            </a:pPr>
            <a:r>
              <a:rPr dirty="0"/>
              <a:t>Note that in this dataset, there is only one row per individual. Each observation can be assumed to be statistically independent.</a:t>
            </a:r>
          </a:p>
          <a:p>
            <a:pPr marL="0" indent="0">
              <a:buNone/>
            </a:pPr>
            <a:endParaRPr lang="en-US" dirty="0"/>
          </a:p>
          <a:p>
            <a:pPr marL="0" indent="0">
              <a:buNone/>
            </a:pPr>
            <a:r>
              <a:rPr dirty="0"/>
              <a:t>However, what if the data were grouped in some way - for example, if (some) siblings were included in the study?</a:t>
            </a:r>
          </a:p>
          <a:p>
            <a:pPr marL="0" indent="0">
              <a:buNone/>
            </a:pPr>
            <a:endParaRPr lang="en-US" dirty="0"/>
          </a:p>
          <a:p>
            <a:pPr marL="0" indent="0">
              <a:buNone/>
            </a:pPr>
            <a:r>
              <a:rPr dirty="0"/>
              <a:t>Then the assumption of statistical independence might be a little more questionable; children with the same households would have dietary and other factors in common.</a:t>
            </a:r>
          </a:p>
          <a:p>
            <a:pPr marL="0" indent="0">
              <a:buNone/>
            </a:pPr>
            <a:endParaRPr lang="en-US" dirty="0"/>
          </a:p>
          <a:p>
            <a:pPr marL="0" indent="0">
              <a:buNone/>
            </a:pPr>
            <a:r>
              <a:rPr dirty="0"/>
              <a:t>How would we represent this clustering in the dataset?</a:t>
            </a:r>
          </a:p>
        </p:txBody>
      </p:sp>
    </p:spTree>
    <p:extLst>
      <p:ext uri="{BB962C8B-B14F-4D97-AF65-F5344CB8AC3E}">
        <p14:creationId xmlns:p14="http://schemas.microsoft.com/office/powerpoint/2010/main" val="1110292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 growth study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We often might include a variable in the model to account for the fact that the height measurements had some block structure:</a:t>
                </a:r>
                <a:endParaRPr lang="en-US" dirty="0"/>
              </a:p>
              <a:p>
                <a:pPr marL="0" indent="0">
                  <a:buNone/>
                </a:pPr>
                <a:endParaRPr dirty="0"/>
              </a:p>
              <a:p>
                <a:pPr marL="0" indent="0">
                  <a:buNone/>
                </a:pPr>
                <a14:m>
                  <m:oMathPara xmlns:m="http://schemas.openxmlformats.org/officeDocument/2006/math">
                    <m:oMathParaPr>
                      <m:jc m:val="center"/>
                    </m:oMathParaPr>
                    <m:oMath xmlns:m="http://schemas.openxmlformats.org/officeDocument/2006/math">
                      <m:d>
                        <m:dPr>
                          <m:begChr m:val="["/>
                          <m:endChr m:val="]"/>
                          <m:ctrlPr>
                            <a:rPr i="1">
                              <a:latin typeface="Cambria Math" panose="02040503050406030204" pitchFamily="18" charset="0"/>
                            </a:rPr>
                          </m:ctrlPr>
                        </m:dPr>
                        <m:e>
                          <m:m>
                            <m:mPr>
                              <m:mcs>
                                <m:mc>
                                  <m:mcPr>
                                    <m:count m:val="5"/>
                                    <m:mcJc m:val="center"/>
                                  </m:mcPr>
                                </m:mc>
                              </m:mcs>
                              <m:ctrlPr>
                                <a:rPr i="1">
                                  <a:latin typeface="Cambria Math" panose="02040503050406030204" pitchFamily="18" charset="0"/>
                                </a:rPr>
                              </m:ctrlPr>
                            </m:mPr>
                            <m:mr>
                              <m:e>
                                <m:r>
                                  <a:rPr>
                                    <a:latin typeface="Cambria Math" panose="02040503050406030204" pitchFamily="18" charset="0"/>
                                  </a:rPr>
                                  <m:t>𝐼𝐷</m:t>
                                </m:r>
                              </m:e>
                              <m:e>
                                <m:r>
                                  <a:rPr>
                                    <a:latin typeface="Cambria Math" panose="02040503050406030204" pitchFamily="18" charset="0"/>
                                  </a:rPr>
                                  <m:t>𝑀𝐴𝐿𝐸</m:t>
                                </m:r>
                              </m:e>
                              <m:e>
                                <m:r>
                                  <a:rPr>
                                    <a:latin typeface="Cambria Math" panose="02040503050406030204" pitchFamily="18" charset="0"/>
                                  </a:rPr>
                                  <m:t>𝐴𝐺𝐸</m:t>
                                </m:r>
                              </m:e>
                              <m:e>
                                <m:r>
                                  <a:rPr>
                                    <a:latin typeface="Cambria Math" panose="02040503050406030204" pitchFamily="18" charset="0"/>
                                  </a:rPr>
                                  <m:t>𝐻𝐸𝐼𝐺𝐻𝑇</m:t>
                                </m:r>
                              </m:e>
                              <m:e>
                                <m:r>
                                  <a:rPr>
                                    <a:latin typeface="Cambria Math" panose="02040503050406030204" pitchFamily="18" charset="0"/>
                                  </a:rPr>
                                  <m:t>𝐻𝑂𝑈𝑆𝐸𝐻𝑂𝐿𝐷</m:t>
                                </m:r>
                              </m:e>
                            </m:mr>
                            <m:mr>
                              <m:e>
                                <m:r>
                                  <a:rPr>
                                    <a:latin typeface="Cambria Math" panose="02040503050406030204" pitchFamily="18" charset="0"/>
                                  </a:rPr>
                                  <m:t>795</m:t>
                                </m:r>
                              </m:e>
                              <m:e>
                                <m:r>
                                  <a:rPr>
                                    <a:latin typeface="Cambria Math" panose="02040503050406030204" pitchFamily="18" charset="0"/>
                                  </a:rPr>
                                  <m:t>1</m:t>
                                </m:r>
                              </m:e>
                              <m:e>
                                <m:r>
                                  <a:rPr>
                                    <a:latin typeface="Cambria Math" panose="02040503050406030204" pitchFamily="18" charset="0"/>
                                  </a:rPr>
                                  <m:t>7.5</m:t>
                                </m:r>
                              </m:e>
                              <m:e>
                                <m:r>
                                  <a:rPr>
                                    <a:latin typeface="Cambria Math" panose="02040503050406030204" pitchFamily="18" charset="0"/>
                                  </a:rPr>
                                  <m:t>120</m:t>
                                </m:r>
                              </m:e>
                              <m:e>
                                <m:r>
                                  <a:rPr>
                                    <a:latin typeface="Cambria Math" panose="02040503050406030204" pitchFamily="18" charset="0"/>
                                  </a:rPr>
                                  <m:t>𝐵</m:t>
                                </m:r>
                                <m:r>
                                  <a:rPr>
                                    <a:latin typeface="Cambria Math" panose="02040503050406030204" pitchFamily="18" charset="0"/>
                                  </a:rPr>
                                  <m:t>1</m:t>
                                </m:r>
                              </m:e>
                            </m:mr>
                            <m:mr>
                              <m:e>
                                <m:r>
                                  <a:rPr>
                                    <a:latin typeface="Cambria Math" panose="02040503050406030204" pitchFamily="18" charset="0"/>
                                  </a:rPr>
                                  <m:t>401</m:t>
                                </m:r>
                              </m:e>
                              <m:e>
                                <m:r>
                                  <a:rPr>
                                    <a:latin typeface="Cambria Math" panose="02040503050406030204" pitchFamily="18" charset="0"/>
                                  </a:rPr>
                                  <m:t>0</m:t>
                                </m:r>
                              </m:e>
                              <m:e>
                                <m:r>
                                  <a:rPr>
                                    <a:latin typeface="Cambria Math" panose="02040503050406030204" pitchFamily="18" charset="0"/>
                                  </a:rPr>
                                  <m:t>7.0</m:t>
                                </m:r>
                              </m:e>
                              <m:e>
                                <m:r>
                                  <a:rPr>
                                    <a:latin typeface="Cambria Math" panose="02040503050406030204" pitchFamily="18" charset="0"/>
                                  </a:rPr>
                                  <m:t>112</m:t>
                                </m:r>
                              </m:e>
                              <m:e>
                                <m:r>
                                  <a:rPr>
                                    <a:latin typeface="Cambria Math" panose="02040503050406030204" pitchFamily="18" charset="0"/>
                                  </a:rPr>
                                  <m:t>𝐵</m:t>
                                </m:r>
                                <m:r>
                                  <a:rPr>
                                    <a:latin typeface="Cambria Math" panose="02040503050406030204" pitchFamily="18" charset="0"/>
                                  </a:rPr>
                                  <m:t>2</m:t>
                                </m:r>
                              </m:e>
                            </m:mr>
                            <m:mr>
                              <m:e>
                                <m:r>
                                  <a:rPr>
                                    <a:latin typeface="Cambria Math" panose="02040503050406030204" pitchFamily="18" charset="0"/>
                                  </a:rPr>
                                  <m:t>203</m:t>
                                </m:r>
                              </m:e>
                              <m:e>
                                <m:r>
                                  <a:rPr>
                                    <a:latin typeface="Cambria Math" panose="02040503050406030204" pitchFamily="18" charset="0"/>
                                  </a:rPr>
                                  <m:t>1</m:t>
                                </m:r>
                              </m:e>
                              <m:e>
                                <m:r>
                                  <a:rPr>
                                    <a:latin typeface="Cambria Math" panose="02040503050406030204" pitchFamily="18" charset="0"/>
                                  </a:rPr>
                                  <m:t>5.6</m:t>
                                </m:r>
                              </m:e>
                              <m:e>
                                <m:r>
                                  <a:rPr>
                                    <a:latin typeface="Cambria Math" panose="02040503050406030204" pitchFamily="18" charset="0"/>
                                  </a:rPr>
                                  <m:t>88</m:t>
                                </m:r>
                              </m:e>
                              <m:e>
                                <m:r>
                                  <a:rPr>
                                    <a:latin typeface="Cambria Math" panose="02040503050406030204" pitchFamily="18" charset="0"/>
                                  </a:rPr>
                                  <m:t>𝐵</m:t>
                                </m:r>
                                <m:r>
                                  <a:rPr>
                                    <a:latin typeface="Cambria Math" panose="02040503050406030204" pitchFamily="18" charset="0"/>
                                  </a:rPr>
                                  <m:t>2</m:t>
                                </m:r>
                              </m:e>
                            </m:mr>
                          </m:m>
                        </m:e>
                      </m:d>
                    </m:oMath>
                  </m:oMathPara>
                </a14:m>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C6CE4AA4-9496-6AD8-84BC-78DAFEBAD685}"/>
              </a:ext>
            </a:extLst>
          </p:cNvPr>
          <p:cNvSpPr/>
          <p:nvPr/>
        </p:nvSpPr>
        <p:spPr>
          <a:xfrm>
            <a:off x="6104586" y="3000777"/>
            <a:ext cx="2131453" cy="1725769"/>
          </a:xfrm>
          <a:prstGeom prst="rect">
            <a:avLst/>
          </a:prstGeom>
          <a:solidFill>
            <a:schemeClr val="accent1">
              <a:alpha val="4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0111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 growth study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How would we accommodate this in the model design? We could take household </a:t>
                </a:r>
                <a14:m>
                  <m:oMath xmlns:m="http://schemas.openxmlformats.org/officeDocument/2006/math">
                    <m:r>
                      <a:rPr>
                        <a:latin typeface="Cambria Math" panose="02040503050406030204" pitchFamily="18" charset="0"/>
                      </a:rPr>
                      <m:t>𝐵</m:t>
                    </m:r>
                    <m:r>
                      <a:rPr>
                        <a:latin typeface="Cambria Math" panose="02040503050406030204" pitchFamily="18" charset="0"/>
                      </a:rPr>
                      <m:t>1</m:t>
                    </m:r>
                  </m:oMath>
                </a14:m>
                <a:r>
                  <a:rPr dirty="0"/>
                  <a:t> as the reference household, and include an effect for being in household </a:t>
                </a:r>
                <a14:m>
                  <m:oMath xmlns:m="http://schemas.openxmlformats.org/officeDocument/2006/math">
                    <m:r>
                      <a:rPr>
                        <a:latin typeface="Cambria Math" panose="02040503050406030204" pitchFamily="18" charset="0"/>
                      </a:rPr>
                      <m:t>𝐵</m:t>
                    </m:r>
                    <m:r>
                      <a:rPr>
                        <a:latin typeface="Cambria Math" panose="02040503050406030204" pitchFamily="18" charset="0"/>
                      </a:rPr>
                      <m:t>2</m:t>
                    </m:r>
                  </m:oMath>
                </a14:m>
                <a:r>
                  <a:rPr dirty="0"/>
                  <a:t>:</a:t>
                </a:r>
                <a:endParaRPr lang="en-US" dirty="0"/>
              </a:p>
              <a:p>
                <a:pPr marL="0" indent="0">
                  <a:buNone/>
                </a:pPr>
                <a:endParaRPr dirty="0"/>
              </a:p>
              <a:p>
                <a:pPr mar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𝐻𝑒𝑖𝑔h</m:t>
                      </m:r>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𝑀𝑎𝑙𝑒</m:t>
                          </m:r>
                        </m:sub>
                      </m:sSub>
                      <m:r>
                        <a:rPr>
                          <a:latin typeface="Cambria Math" panose="02040503050406030204" pitchFamily="18" charset="0"/>
                        </a:rPr>
                        <m:t>𝑀𝐴𝐿𝐸</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𝐴𝑔𝑒</m:t>
                          </m:r>
                        </m:sub>
                      </m:sSub>
                      <m:r>
                        <a:rPr>
                          <a:latin typeface="Cambria Math" panose="02040503050406030204" pitchFamily="18" charset="0"/>
                        </a:rPr>
                        <m:t>𝐴𝐺𝐸</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𝐵</m:t>
                          </m:r>
                          <m:r>
                            <a:rPr>
                              <a:latin typeface="Cambria Math" panose="02040503050406030204" pitchFamily="18" charset="0"/>
                            </a:rPr>
                            <m:t>2</m:t>
                          </m:r>
                        </m:sub>
                      </m:sSub>
                      <m:r>
                        <a:rPr>
                          <a:latin typeface="Cambria Math" panose="02040503050406030204" pitchFamily="18" charset="0"/>
                        </a:rPr>
                        <m:t>𝐵</m:t>
                      </m:r>
                      <m:r>
                        <a:rPr>
                          <a:latin typeface="Cambria Math" panose="02040503050406030204" pitchFamily="18" charset="0"/>
                        </a:rPr>
                        <m:t>2+</m:t>
                      </m:r>
                      <m:sSub>
                        <m:sSubPr>
                          <m:ctrlPr>
                            <a:rPr i="1">
                              <a:latin typeface="Cambria Math" panose="02040503050406030204" pitchFamily="18" charset="0"/>
                            </a:rPr>
                          </m:ctrlPr>
                        </m:sSubPr>
                        <m:e>
                          <m:r>
                            <a:rPr>
                              <a:latin typeface="Cambria Math" panose="02040503050406030204" pitchFamily="18" charset="0"/>
                            </a:rPr>
                            <m:t>𝜖</m:t>
                          </m:r>
                        </m:e>
                        <m:sub>
                          <m:r>
                            <a:rPr>
                              <a:latin typeface="Cambria Math" panose="02040503050406030204" pitchFamily="18" charset="0"/>
                            </a:rPr>
                            <m:t>𝑖</m:t>
                          </m:r>
                        </m:sub>
                      </m:sSub>
                    </m:oMath>
                  </m:oMathPara>
                </a14:m>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a:stretch>
              </a:blipFill>
            </p:spPr>
            <p:txBody>
              <a:bodyPr/>
              <a:lstStyle/>
              <a:p>
                <a:r>
                  <a:rPr lang="en-US">
                    <a:noFill/>
                  </a:rPr>
                  <a:t> </a:t>
                </a:r>
              </a:p>
            </p:txBody>
          </p:sp>
        </mc:Fallback>
      </mc:AlternateContent>
    </p:spTree>
    <p:extLst>
      <p:ext uri="{BB962C8B-B14F-4D97-AF65-F5344CB8AC3E}">
        <p14:creationId xmlns:p14="http://schemas.microsoft.com/office/powerpoint/2010/main" val="3782099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762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698500" y="498578"/>
            <a:ext cx="3923059" cy="1361834"/>
          </a:xfrm>
        </p:spPr>
        <p:txBody>
          <a:bodyPr anchor="b">
            <a:normAutofit/>
          </a:bodyPr>
          <a:lstStyle/>
          <a:p>
            <a:r>
              <a:rPr lang="en-US">
                <a:solidFill>
                  <a:schemeClr val="bg1"/>
                </a:solidFill>
              </a:rPr>
              <a:t>A growth study</a:t>
            </a:r>
          </a:p>
        </p:txBody>
      </p:sp>
      <p:cxnSp>
        <p:nvCxnSpPr>
          <p:cNvPr id="12"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93227" y="1944173"/>
            <a:ext cx="39319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48140" y="2121324"/>
                <a:ext cx="3822095" cy="4053011"/>
              </a:xfrm>
            </p:spPr>
            <p:txBody>
              <a:bodyPr>
                <a:normAutofit/>
              </a:bodyPr>
              <a:lstStyle/>
              <a:p>
                <a:pPr marL="0" indent="0">
                  <a:buNone/>
                </a:pPr>
                <a:endParaRPr lang="en-US" sz="1900" dirty="0">
                  <a:solidFill>
                    <a:schemeClr val="bg1"/>
                  </a:solidFill>
                </a:endParaRPr>
              </a:p>
              <a:p>
                <a:pPr marL="0" indent="0">
                  <a:buNone/>
                </a:pPr>
                <a:r>
                  <a:rPr lang="en-US" sz="1900" dirty="0">
                    <a:solidFill>
                      <a:schemeClr val="bg1"/>
                    </a:solidFill>
                  </a:rPr>
                  <a:t>Would we necessarily be interested in whether there was a “statistically significant” effect of being in one household or the other?</a:t>
                </a:r>
              </a:p>
              <a:p>
                <a:pPr marL="0" indent="0">
                  <a:buNone/>
                </a:pPr>
                <a:endParaRPr lang="en-US" sz="1900" dirty="0">
                  <a:solidFill>
                    <a:schemeClr val="bg1"/>
                  </a:solidFill>
                </a:endParaRPr>
              </a:p>
              <a:p>
                <a:pPr marL="0" indent="0">
                  <a:buNone/>
                </a:pPr>
                <a:r>
                  <a:rPr lang="en-US" sz="1900" dirty="0">
                    <a:solidFill>
                      <a:schemeClr val="bg1"/>
                    </a:solidFill>
                  </a:rPr>
                  <a:t>If we repeated the study, would we have a better estimate of </a:t>
                </a:r>
                <a14:m>
                  <m:oMath xmlns:m="http://schemas.openxmlformats.org/officeDocument/2006/math">
                    <m:sSub>
                      <m:sSubPr>
                        <m:ctrlPr>
                          <a:rPr lang="ar-AE" sz="1900" i="1">
                            <a:solidFill>
                              <a:schemeClr val="bg1"/>
                            </a:solidFill>
                            <a:latin typeface="Cambria Math" panose="02040503050406030204" pitchFamily="18" charset="0"/>
                          </a:rPr>
                        </m:ctrlPr>
                      </m:sSubPr>
                      <m:e>
                        <m:r>
                          <a:rPr lang="ar-AE" sz="1900">
                            <a:solidFill>
                              <a:schemeClr val="bg1"/>
                            </a:solidFill>
                            <a:latin typeface="Cambria Math" panose="02040503050406030204" pitchFamily="18" charset="0"/>
                          </a:rPr>
                          <m:t>𝛽</m:t>
                        </m:r>
                      </m:e>
                      <m:sub>
                        <m:r>
                          <a:rPr lang="ar-AE" sz="1900">
                            <a:solidFill>
                              <a:schemeClr val="bg1"/>
                            </a:solidFill>
                            <a:latin typeface="Cambria Math" panose="02040503050406030204" pitchFamily="18" charset="0"/>
                          </a:rPr>
                          <m:t>𝐴𝑔𝑒</m:t>
                        </m:r>
                      </m:sub>
                    </m:sSub>
                  </m:oMath>
                </a14:m>
                <a:r>
                  <a:rPr lang="ar-AE" sz="1900" dirty="0">
                    <a:solidFill>
                      <a:schemeClr val="bg1"/>
                    </a:solidFill>
                  </a:rPr>
                  <a:t>? </a:t>
                </a:r>
                <a:r>
                  <a:rPr lang="en-US" sz="1900" dirty="0">
                    <a:solidFill>
                      <a:schemeClr val="bg1"/>
                    </a:solidFill>
                  </a:rPr>
                  <a:t>What about </a:t>
                </a:r>
                <a14:m>
                  <m:oMath xmlns:m="http://schemas.openxmlformats.org/officeDocument/2006/math">
                    <m:sSub>
                      <m:sSubPr>
                        <m:ctrlPr>
                          <a:rPr lang="ar-AE" sz="1900" i="1">
                            <a:solidFill>
                              <a:schemeClr val="bg1"/>
                            </a:solidFill>
                            <a:latin typeface="Cambria Math" panose="02040503050406030204" pitchFamily="18" charset="0"/>
                          </a:rPr>
                        </m:ctrlPr>
                      </m:sSubPr>
                      <m:e>
                        <m:r>
                          <a:rPr lang="ar-AE" sz="1900">
                            <a:solidFill>
                              <a:schemeClr val="bg1"/>
                            </a:solidFill>
                            <a:latin typeface="Cambria Math" panose="02040503050406030204" pitchFamily="18" charset="0"/>
                          </a:rPr>
                          <m:t>𝛽</m:t>
                        </m:r>
                      </m:e>
                      <m:sub>
                        <m:r>
                          <a:rPr lang="ar-AE" sz="1900">
                            <a:solidFill>
                              <a:schemeClr val="bg1"/>
                            </a:solidFill>
                            <a:latin typeface="Cambria Math" panose="02040503050406030204" pitchFamily="18" charset="0"/>
                          </a:rPr>
                          <m:t>𝐵</m:t>
                        </m:r>
                        <m:r>
                          <a:rPr lang="ar-AE" sz="1900">
                            <a:solidFill>
                              <a:schemeClr val="bg1"/>
                            </a:solidFill>
                            <a:latin typeface="Cambria Math" panose="02040503050406030204" pitchFamily="18" charset="0"/>
                          </a:rPr>
                          <m:t>2</m:t>
                        </m:r>
                      </m:sub>
                    </m:sSub>
                  </m:oMath>
                </a14:m>
                <a:r>
                  <a:rPr lang="ar-AE" sz="1900" dirty="0">
                    <a:solidFill>
                      <a:schemeClr val="bg1"/>
                    </a:solidFill>
                  </a:rPr>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48140" y="2121324"/>
                <a:ext cx="3822095" cy="4053011"/>
              </a:xfrm>
              <a:blipFill>
                <a:blip r:embed="rId2"/>
                <a:stretch>
                  <a:fillRect l="-1329"/>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95022" y="6341857"/>
            <a:ext cx="392833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Graphic 6" descr="Upward trend">
            <a:extLst>
              <a:ext uri="{FF2B5EF4-FFF2-40B4-BE49-F238E27FC236}">
                <a16:creationId xmlns:a16="http://schemas.microsoft.com/office/drawing/2014/main" id="{53372672-107F-4C58-F39F-9D634EEEBA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37877" y="1448938"/>
            <a:ext cx="4722123" cy="4722123"/>
          </a:xfrm>
          <a:prstGeom prst="rect">
            <a:avLst/>
          </a:prstGeom>
        </p:spPr>
      </p:pic>
    </p:spTree>
    <p:extLst>
      <p:ext uri="{BB962C8B-B14F-4D97-AF65-F5344CB8AC3E}">
        <p14:creationId xmlns:p14="http://schemas.microsoft.com/office/powerpoint/2010/main" val="3687676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 growth study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dirty="0"/>
                  <a:t>Suddenly this effect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𝐵</m:t>
                        </m:r>
                        <m:r>
                          <a:rPr>
                            <a:latin typeface="Cambria Math" panose="02040503050406030204" pitchFamily="18" charset="0"/>
                          </a:rPr>
                          <m:t>2</m:t>
                        </m:r>
                      </m:sub>
                    </m:sSub>
                  </m:oMath>
                </a14:m>
                <a:r>
                  <a:rPr dirty="0"/>
                  <a:t> seems to play a very different role than the regression coefficients we have considered previously.</a:t>
                </a:r>
                <a:endParaRPr lang="en-US" dirty="0"/>
              </a:p>
              <a:p>
                <a:pPr marL="0" indent="0">
                  <a:buNone/>
                </a:pPr>
                <a:endParaRPr dirty="0"/>
              </a:p>
              <a:p>
                <a:pPr marL="0" indent="0">
                  <a:buNone/>
                </a:pPr>
                <a:r>
                  <a:rPr dirty="0"/>
                  <a:t>This is because the clustering effect of household should be considered a </a:t>
                </a:r>
                <a:r>
                  <a:rPr i="1" dirty="0"/>
                  <a:t>random effect.</a:t>
                </a:r>
                <a:endParaRPr lang="en-US" i="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14" r="-580"/>
                </a:stretch>
              </a:blipFill>
            </p:spPr>
            <p:txBody>
              <a:bodyPr/>
              <a:lstStyle/>
              <a:p>
                <a:r>
                  <a:rPr lang="en-US">
                    <a:noFill/>
                  </a:rPr>
                  <a:t> </a:t>
                </a:r>
              </a:p>
            </p:txBody>
          </p:sp>
        </mc:Fallback>
      </mc:AlternateContent>
    </p:spTree>
    <p:extLst>
      <p:ext uri="{BB962C8B-B14F-4D97-AF65-F5344CB8AC3E}">
        <p14:creationId xmlns:p14="http://schemas.microsoft.com/office/powerpoint/2010/main" val="4181143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Outline</a:t>
            </a:r>
          </a:p>
        </p:txBody>
      </p:sp>
      <p:sp>
        <p:nvSpPr>
          <p:cNvPr id="7" name="Content Placeholder 6">
            <a:extLst>
              <a:ext uri="{FF2B5EF4-FFF2-40B4-BE49-F238E27FC236}">
                <a16:creationId xmlns:a16="http://schemas.microsoft.com/office/drawing/2014/main" id="{2DAB4B66-958D-A94C-A516-FAF57D7288FA}"/>
              </a:ext>
            </a:extLst>
          </p:cNvPr>
          <p:cNvSpPr>
            <a:spLocks noGrp="1"/>
          </p:cNvSpPr>
          <p:nvPr>
            <p:ph idx="1"/>
          </p:nvPr>
        </p:nvSpPr>
        <p:spPr/>
        <p:txBody>
          <a:bodyPr/>
          <a:lstStyle/>
          <a:p>
            <a:r>
              <a:rPr lang="en-US" dirty="0"/>
              <a:t>Statistical independence and repeated measures</a:t>
            </a:r>
          </a:p>
          <a:p>
            <a:r>
              <a:rPr lang="en-US" dirty="0"/>
              <a:t>Fixed vs. random effects</a:t>
            </a:r>
          </a:p>
          <a:p>
            <a:r>
              <a:rPr lang="en-US" dirty="0"/>
              <a:t>Correlated data</a:t>
            </a:r>
          </a:p>
          <a:p>
            <a:r>
              <a:rPr lang="en-US" dirty="0"/>
              <a:t>Estimation and testing</a:t>
            </a:r>
          </a:p>
          <a:p>
            <a:r>
              <a:rPr lang="en-US" dirty="0"/>
              <a:t>Sums of Squares</a:t>
            </a:r>
          </a:p>
        </p:txBody>
      </p:sp>
    </p:spTree>
    <p:extLst>
      <p:ext uri="{BB962C8B-B14F-4D97-AF65-F5344CB8AC3E}">
        <p14:creationId xmlns:p14="http://schemas.microsoft.com/office/powerpoint/2010/main" val="12260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Fixed vs. random effects</a:t>
            </a:r>
          </a:p>
        </p:txBody>
      </p:sp>
      <p:sp>
        <p:nvSpPr>
          <p:cNvPr id="3" name="Content Placeholder 2"/>
          <p:cNvSpPr>
            <a:spLocks noGrp="1"/>
          </p:cNvSpPr>
          <p:nvPr>
            <p:ph idx="1"/>
          </p:nvPr>
        </p:nvSpPr>
        <p:spPr/>
        <p:txBody>
          <a:bodyPr/>
          <a:lstStyle/>
          <a:p>
            <a:pPr marL="0" indent="0">
              <a:buNone/>
            </a:pPr>
            <a:r>
              <a:rPr dirty="0"/>
              <a:t>A </a:t>
            </a:r>
            <a:r>
              <a:rPr i="1" dirty="0"/>
              <a:t>fixed effect</a:t>
            </a:r>
            <a:r>
              <a:rPr dirty="0"/>
              <a:t> is an unknown constant that we try to estimate from the data. Essentially, all the parameters used in the linear and generalized linear models are fixed effects.</a:t>
            </a:r>
          </a:p>
          <a:p>
            <a:pPr marL="0" indent="0">
              <a:buNone/>
            </a:pPr>
            <a:endParaRPr lang="en-US" dirty="0"/>
          </a:p>
          <a:p>
            <a:pPr marL="0" indent="0">
              <a:buNone/>
            </a:pPr>
            <a:r>
              <a:rPr dirty="0"/>
              <a:t>In contrast, a </a:t>
            </a:r>
            <a:r>
              <a:rPr i="1" dirty="0"/>
              <a:t>random effect</a:t>
            </a:r>
            <a:r>
              <a:rPr dirty="0"/>
              <a:t> is a random variable. It does not make sense to estimate a random effect; instead, we try to estimate the parameters that describe the distribution of this random effect.</a:t>
            </a:r>
          </a:p>
        </p:txBody>
      </p:sp>
    </p:spTree>
    <p:extLst>
      <p:ext uri="{BB962C8B-B14F-4D97-AF65-F5344CB8AC3E}">
        <p14:creationId xmlns:p14="http://schemas.microsoft.com/office/powerpoint/2010/main" val="1612355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Fixed vs. random effects</a:t>
            </a:r>
          </a:p>
        </p:txBody>
      </p:sp>
      <p:sp>
        <p:nvSpPr>
          <p:cNvPr id="3" name="Content Placeholder 2"/>
          <p:cNvSpPr>
            <a:spLocks noGrp="1"/>
          </p:cNvSpPr>
          <p:nvPr>
            <p:ph idx="1"/>
          </p:nvPr>
        </p:nvSpPr>
        <p:spPr/>
        <p:txBody>
          <a:bodyPr/>
          <a:lstStyle/>
          <a:p>
            <a:pPr marL="0" indent="0">
              <a:buNone/>
            </a:pPr>
            <a:r>
              <a:rPr lang="en-US" dirty="0"/>
              <a:t>One way to discern fixed from random effects is how they vary over replication.</a:t>
            </a:r>
          </a:p>
          <a:p>
            <a:pPr marL="0" indent="0">
              <a:buNone/>
            </a:pPr>
            <a:endParaRPr lang="en-US" dirty="0"/>
          </a:p>
          <a:p>
            <a:pPr marL="0" indent="0">
              <a:buNone/>
            </a:pPr>
            <a:r>
              <a:rPr dirty="0"/>
              <a:t>Fixed effect: the estimate of the effect becomes more precise as the experiment is replicated.</a:t>
            </a:r>
            <a:endParaRPr lang="en-US" dirty="0"/>
          </a:p>
          <a:p>
            <a:pPr marL="0" indent="0">
              <a:buNone/>
            </a:pPr>
            <a:endParaRPr lang="en-US" dirty="0"/>
          </a:p>
          <a:p>
            <a:pPr marL="0" indent="0">
              <a:buNone/>
            </a:pPr>
            <a:r>
              <a:rPr dirty="0"/>
              <a:t>For example, if we repeated a randomized drug trial with identical sample size, dosage, etc., over and over again, we would be able to produce a more precise estimate of treatment.</a:t>
            </a:r>
          </a:p>
        </p:txBody>
      </p:sp>
    </p:spTree>
    <p:extLst>
      <p:ext uri="{BB962C8B-B14F-4D97-AF65-F5344CB8AC3E}">
        <p14:creationId xmlns:p14="http://schemas.microsoft.com/office/powerpoint/2010/main" val="3712899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Fixed vs. random effects</a:t>
            </a:r>
          </a:p>
        </p:txBody>
      </p:sp>
      <p:sp>
        <p:nvSpPr>
          <p:cNvPr id="3" name="Content Placeholder 2"/>
          <p:cNvSpPr>
            <a:spLocks noGrp="1"/>
          </p:cNvSpPr>
          <p:nvPr>
            <p:ph idx="1"/>
          </p:nvPr>
        </p:nvSpPr>
        <p:spPr/>
        <p:txBody>
          <a:bodyPr/>
          <a:lstStyle/>
          <a:p>
            <a:pPr marL="0" indent="0">
              <a:buNone/>
            </a:pPr>
            <a:r>
              <a:rPr lang="en-US" dirty="0"/>
              <a:t>One way to discern fixed from random effects is how they vary over replication.</a:t>
            </a:r>
          </a:p>
          <a:p>
            <a:pPr marL="0" indent="0">
              <a:buNone/>
            </a:pPr>
            <a:endParaRPr lang="en-US" dirty="0"/>
          </a:p>
          <a:p>
            <a:pPr marL="0" indent="0">
              <a:buNone/>
            </a:pPr>
            <a:r>
              <a:rPr dirty="0"/>
              <a:t>Random effect: the estimate of the effect does not become more precise as the experiment is replicated. For example, if we repeated our height study with a different group of children, there would presumably be no effect of “household” that was held over from one iteration to the next.</a:t>
            </a:r>
          </a:p>
        </p:txBody>
      </p:sp>
    </p:spTree>
    <p:extLst>
      <p:ext uri="{BB962C8B-B14F-4D97-AF65-F5344CB8AC3E}">
        <p14:creationId xmlns:p14="http://schemas.microsoft.com/office/powerpoint/2010/main" val="408929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 growth study</a:t>
            </a:r>
          </a:p>
        </p:txBody>
      </p:sp>
      <p:sp>
        <p:nvSpPr>
          <p:cNvPr id="3" name="Content Placeholder 2"/>
          <p:cNvSpPr>
            <a:spLocks noGrp="1"/>
          </p:cNvSpPr>
          <p:nvPr>
            <p:ph idx="1"/>
          </p:nvPr>
        </p:nvSpPr>
        <p:spPr/>
        <p:txBody>
          <a:bodyPr/>
          <a:lstStyle/>
          <a:p>
            <a:pPr marL="0" indent="0">
              <a:buNone/>
            </a:pPr>
            <a:r>
              <a:rPr dirty="0"/>
              <a:t>Consider two studies, each of which contains a hundred height measurements from children aged one through ten years old.</a:t>
            </a:r>
          </a:p>
          <a:p>
            <a:pPr marL="0" indent="0">
              <a:buNone/>
            </a:pPr>
            <a:endParaRPr lang="en-US" dirty="0"/>
          </a:p>
          <a:p>
            <a:pPr marL="0" indent="0">
              <a:buNone/>
            </a:pPr>
            <a:r>
              <a:rPr dirty="0"/>
              <a:t>Study 1: Heights are measured on a cross section of 100 children. There are 10 children represented from each year of age (ages 1-10).</a:t>
            </a:r>
          </a:p>
          <a:p>
            <a:pPr marL="0" indent="0">
              <a:buNone/>
            </a:pPr>
            <a:endParaRPr lang="en-US" dirty="0"/>
          </a:p>
          <a:p>
            <a:pPr marL="0" indent="0">
              <a:buNone/>
            </a:pPr>
            <a:r>
              <a:rPr dirty="0"/>
              <a:t>Study 2: Ten children each 1-year old are followed for 10 years. Each year their height is measured and recorded. So each child contributes 10 measurements yielding 100 data points in all. This is an example of a longitudinal repeated measure study.</a:t>
            </a:r>
          </a:p>
        </p:txBody>
      </p:sp>
    </p:spTree>
    <p:extLst>
      <p:ext uri="{BB962C8B-B14F-4D97-AF65-F5344CB8AC3E}">
        <p14:creationId xmlns:p14="http://schemas.microsoft.com/office/powerpoint/2010/main" val="1321626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Outline</a:t>
            </a:r>
          </a:p>
        </p:txBody>
      </p:sp>
      <p:sp>
        <p:nvSpPr>
          <p:cNvPr id="7" name="Content Placeholder 6">
            <a:extLst>
              <a:ext uri="{FF2B5EF4-FFF2-40B4-BE49-F238E27FC236}">
                <a16:creationId xmlns:a16="http://schemas.microsoft.com/office/drawing/2014/main" id="{2DAB4B66-958D-A94C-A516-FAF57D7288FA}"/>
              </a:ext>
            </a:extLst>
          </p:cNvPr>
          <p:cNvSpPr>
            <a:spLocks noGrp="1"/>
          </p:cNvSpPr>
          <p:nvPr>
            <p:ph idx="1"/>
          </p:nvPr>
        </p:nvSpPr>
        <p:spPr/>
        <p:txBody>
          <a:bodyPr/>
          <a:lstStyle/>
          <a:p>
            <a:r>
              <a:rPr lang="en-US" dirty="0"/>
              <a:t>Statistical independence and repeated measures</a:t>
            </a:r>
          </a:p>
          <a:p>
            <a:r>
              <a:rPr lang="en-US" dirty="0"/>
              <a:t>Fixed vs. random effects</a:t>
            </a:r>
          </a:p>
          <a:p>
            <a:r>
              <a:rPr lang="en-US" dirty="0"/>
              <a:t>Correlated data</a:t>
            </a:r>
          </a:p>
          <a:p>
            <a:r>
              <a:rPr lang="en-US" dirty="0"/>
              <a:t>Estimation and testing</a:t>
            </a:r>
          </a:p>
          <a:p>
            <a:r>
              <a:rPr lang="en-US" dirty="0"/>
              <a:t>Sums of Squares</a:t>
            </a:r>
          </a:p>
        </p:txBody>
      </p:sp>
    </p:spTree>
    <p:extLst>
      <p:ext uri="{BB962C8B-B14F-4D97-AF65-F5344CB8AC3E}">
        <p14:creationId xmlns:p14="http://schemas.microsoft.com/office/powerpoint/2010/main" val="3904970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762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698500" y="498578"/>
            <a:ext cx="3923059" cy="1361834"/>
          </a:xfrm>
        </p:spPr>
        <p:txBody>
          <a:bodyPr anchor="b">
            <a:normAutofit/>
          </a:bodyPr>
          <a:lstStyle/>
          <a:p>
            <a:r>
              <a:rPr lang="en-US">
                <a:solidFill>
                  <a:schemeClr val="bg1"/>
                </a:solidFill>
              </a:rPr>
              <a:t>A growth study</a:t>
            </a:r>
          </a:p>
        </p:txBody>
      </p:sp>
      <p:cxnSp>
        <p:nvCxnSpPr>
          <p:cNvPr id="11" name="Straight Connector 1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93227" y="1944173"/>
            <a:ext cx="39319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748140" y="2121324"/>
            <a:ext cx="3822095" cy="4053011"/>
          </a:xfrm>
        </p:spPr>
        <p:txBody>
          <a:bodyPr>
            <a:normAutofit/>
          </a:bodyPr>
          <a:lstStyle/>
          <a:p>
            <a:pPr marL="0" indent="0">
              <a:buNone/>
            </a:pPr>
            <a:r>
              <a:rPr lang="en-US" sz="1900">
                <a:solidFill>
                  <a:schemeClr val="bg1"/>
                </a:solidFill>
              </a:rPr>
              <a:t>Question: If the goal of the study is to estimate the average height of a 7-year old, then which of the study designs would you prefer?</a:t>
            </a:r>
          </a:p>
          <a:p>
            <a:pPr marL="0" indent="0">
              <a:buNone/>
            </a:pPr>
            <a:endParaRPr lang="en-US" sz="1900">
              <a:solidFill>
                <a:schemeClr val="bg1"/>
              </a:solidFill>
            </a:endParaRPr>
          </a:p>
          <a:p>
            <a:pPr marL="0" indent="0">
              <a:buNone/>
            </a:pPr>
            <a:r>
              <a:rPr lang="en-US" sz="1900">
                <a:solidFill>
                  <a:schemeClr val="bg1"/>
                </a:solidFill>
              </a:rPr>
              <a:t>Question: If the goal of the study was to evaluate the way children grow (i.e., growth curves), then which of the study designs would you prefer?</a:t>
            </a:r>
          </a:p>
        </p:txBody>
      </p:sp>
      <p:cxnSp>
        <p:nvCxnSpPr>
          <p:cNvPr id="13" name="Straight Connector 1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95022" y="6341857"/>
            <a:ext cx="392833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Color pencils drawing curves on background">
            <a:extLst>
              <a:ext uri="{FF2B5EF4-FFF2-40B4-BE49-F238E27FC236}">
                <a16:creationId xmlns:a16="http://schemas.microsoft.com/office/drawing/2014/main" id="{9529A352-FBE3-2EC2-145B-233F57E35C18}"/>
              </a:ext>
            </a:extLst>
          </p:cNvPr>
          <p:cNvPicPr>
            <a:picLocks noChangeAspect="1"/>
          </p:cNvPicPr>
          <p:nvPr/>
        </p:nvPicPr>
        <p:blipFill>
          <a:blip r:embed="rId2"/>
          <a:stretch>
            <a:fillRect/>
          </a:stretch>
        </p:blipFill>
        <p:spPr>
          <a:xfrm>
            <a:off x="5437877" y="2233991"/>
            <a:ext cx="4722123" cy="3152017"/>
          </a:xfrm>
          <a:prstGeom prst="rect">
            <a:avLst/>
          </a:prstGeom>
        </p:spPr>
      </p:pic>
    </p:spTree>
    <p:extLst>
      <p:ext uri="{BB962C8B-B14F-4D97-AF65-F5344CB8AC3E}">
        <p14:creationId xmlns:p14="http://schemas.microsoft.com/office/powerpoint/2010/main" val="2010296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Outline</a:t>
            </a:r>
          </a:p>
        </p:txBody>
      </p:sp>
      <p:sp>
        <p:nvSpPr>
          <p:cNvPr id="7" name="Content Placeholder 6">
            <a:extLst>
              <a:ext uri="{FF2B5EF4-FFF2-40B4-BE49-F238E27FC236}">
                <a16:creationId xmlns:a16="http://schemas.microsoft.com/office/drawing/2014/main" id="{2DAB4B66-958D-A94C-A516-FAF57D7288FA}"/>
              </a:ext>
            </a:extLst>
          </p:cNvPr>
          <p:cNvSpPr>
            <a:spLocks noGrp="1"/>
          </p:cNvSpPr>
          <p:nvPr>
            <p:ph idx="1"/>
          </p:nvPr>
        </p:nvSpPr>
        <p:spPr/>
        <p:txBody>
          <a:bodyPr/>
          <a:lstStyle/>
          <a:p>
            <a:r>
              <a:rPr lang="en-US" dirty="0"/>
              <a:t>Statistical independence and repeated measures</a:t>
            </a:r>
          </a:p>
          <a:p>
            <a:r>
              <a:rPr lang="en-US" dirty="0"/>
              <a:t>Fixed vs. random effects</a:t>
            </a:r>
          </a:p>
          <a:p>
            <a:r>
              <a:rPr lang="en-US" dirty="0"/>
              <a:t>Correlated data</a:t>
            </a:r>
          </a:p>
          <a:p>
            <a:r>
              <a:rPr lang="en-US" dirty="0"/>
              <a:t>Estimation and testing</a:t>
            </a:r>
          </a:p>
          <a:p>
            <a:r>
              <a:rPr lang="en-US" dirty="0"/>
              <a:t>Sums of Squares</a:t>
            </a:r>
          </a:p>
        </p:txBody>
      </p:sp>
    </p:spTree>
    <p:extLst>
      <p:ext uri="{BB962C8B-B14F-4D97-AF65-F5344CB8AC3E}">
        <p14:creationId xmlns:p14="http://schemas.microsoft.com/office/powerpoint/2010/main" val="233234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Correlated data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Multiple height measurements from the same child are likely correlated. A tall 6-year old will (on average) be a tall 7-year old. The measurements are certainly </a:t>
                </a:r>
                <a:r>
                  <a:rPr i="1" dirty="0"/>
                  <a:t>not</a:t>
                </a:r>
                <a:r>
                  <a:rPr dirty="0"/>
                  <a:t> independent.</a:t>
                </a:r>
              </a:p>
              <a:p>
                <a:pPr marL="0" indent="0">
                  <a:buNone/>
                </a:pPr>
                <a:endParaRPr lang="en-US" dirty="0"/>
              </a:p>
              <a:p>
                <a:pPr marL="0" indent="0">
                  <a:buNone/>
                </a:pPr>
                <a:r>
                  <a:rPr dirty="0"/>
                  <a:t>We can use a random effect for each child to handle correlated multiple height measurements.</a:t>
                </a:r>
              </a:p>
              <a:p>
                <a:pPr marL="0" indent="0">
                  <a:buNone/>
                </a:pPr>
                <a:endParaRPr lang="en-US" dirty="0"/>
              </a:p>
              <a:p>
                <a:pPr marL="0" indent="0">
                  <a:buNone/>
                </a:pPr>
                <a:r>
                  <a:rPr dirty="0"/>
                  <a:t>Let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𝑌</m:t>
                        </m:r>
                      </m:e>
                      <m:sub>
                        <m:r>
                          <a:rPr>
                            <a:latin typeface="Cambria Math" panose="02040503050406030204" pitchFamily="18" charset="0"/>
                          </a:rPr>
                          <m:t>𝑖𝑗</m:t>
                        </m:r>
                      </m:sub>
                    </m:sSub>
                  </m:oMath>
                </a14:m>
                <a:r>
                  <a:rPr dirty="0"/>
                  <a:t> be the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𝑗</m:t>
                        </m:r>
                      </m:e>
                      <m:sup>
                        <m:r>
                          <a:rPr>
                            <a:latin typeface="Cambria Math" panose="02040503050406030204" pitchFamily="18" charset="0"/>
                          </a:rPr>
                          <m:t>𝑡h</m:t>
                        </m:r>
                      </m:sup>
                    </m:sSup>
                  </m:oMath>
                </a14:m>
                <a:r>
                  <a:rPr dirty="0"/>
                  <a:t> height measurement on the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𝑖</m:t>
                        </m:r>
                      </m:e>
                      <m:sup>
                        <m:r>
                          <a:rPr>
                            <a:latin typeface="Cambria Math" panose="02040503050406030204" pitchFamily="18" charset="0"/>
                          </a:rPr>
                          <m:t>𝑡h</m:t>
                        </m:r>
                      </m:sup>
                    </m:sSup>
                  </m:oMath>
                </a14:m>
                <a:r>
                  <a:rPr dirty="0"/>
                  <a:t> child. Consider the model:</a:t>
                </a:r>
                <a:endParaRPr lang="en-US" dirty="0"/>
              </a:p>
              <a:p>
                <a:pPr marL="0" indent="0">
                  <a:buNone/>
                </a:pPr>
                <a:endParaRPr dirty="0"/>
              </a:p>
              <a:p>
                <a:pPr mar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𝐻𝑒𝑖𝑔h</m:t>
                      </m:r>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𝑖𝑗</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1</m:t>
                          </m:r>
                        </m:sub>
                      </m:sSub>
                      <m:r>
                        <a:rPr>
                          <a:latin typeface="Cambria Math" panose="02040503050406030204" pitchFamily="18" charset="0"/>
                        </a:rPr>
                        <m:t>𝐴𝑔𝑒</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0</m:t>
                          </m:r>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𝜖</m:t>
                          </m:r>
                        </m:e>
                        <m:sub>
                          <m:r>
                            <a:rPr>
                              <a:latin typeface="Cambria Math" panose="02040503050406030204" pitchFamily="18" charset="0"/>
                            </a:rPr>
                            <m:t>𝑖𝑗</m:t>
                          </m:r>
                        </m:sub>
                      </m:sSub>
                    </m:oMath>
                  </m:oMathPara>
                </a14:m>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a:stretch>
              </a:blipFill>
            </p:spPr>
            <p:txBody>
              <a:bodyPr/>
              <a:lstStyle/>
              <a:p>
                <a:r>
                  <a:rPr lang="en-US">
                    <a:noFill/>
                  </a:rPr>
                  <a:t> </a:t>
                </a:r>
              </a:p>
            </p:txBody>
          </p:sp>
        </mc:Fallback>
      </mc:AlternateContent>
    </p:spTree>
    <p:extLst>
      <p:ext uri="{BB962C8B-B14F-4D97-AF65-F5344CB8AC3E}">
        <p14:creationId xmlns:p14="http://schemas.microsoft.com/office/powerpoint/2010/main" val="2633524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Correlated data</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𝐻𝑒𝑖𝑔h</m:t>
                      </m:r>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𝑖𝑗</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1</m:t>
                          </m:r>
                        </m:sub>
                      </m:sSub>
                      <m:r>
                        <a:rPr>
                          <a:latin typeface="Cambria Math" panose="02040503050406030204" pitchFamily="18" charset="0"/>
                        </a:rPr>
                        <m:t>𝐴𝑔𝑒</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0</m:t>
                          </m:r>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𝜖</m:t>
                          </m:r>
                        </m:e>
                        <m:sub>
                          <m:r>
                            <a:rPr>
                              <a:latin typeface="Cambria Math" panose="02040503050406030204" pitchFamily="18" charset="0"/>
                            </a:rPr>
                            <m:t>𝑖𝑗</m:t>
                          </m:r>
                        </m:sub>
                      </m:sSub>
                    </m:oMath>
                  </m:oMathPara>
                </a14:m>
                <a:endParaRPr dirty="0"/>
              </a:p>
              <a:p>
                <a:pPr marL="0" indent="0">
                  <a:buNone/>
                </a:pPr>
                <a:r>
                  <a:rPr dirty="0"/>
                  <a:t>The first two terms contain </a:t>
                </a:r>
                <a:r>
                  <a:rPr b="1" dirty="0"/>
                  <a:t>fixed </a:t>
                </a:r>
                <a:r>
                  <a:rPr lang="en-US" b="1" dirty="0"/>
                  <a:t>effects</a:t>
                </a:r>
                <a:r>
                  <a:rPr dirty="0"/>
                  <a:t> and the second two terms are </a:t>
                </a:r>
                <a:r>
                  <a:rPr b="1" dirty="0"/>
                  <a:t>random effects</a:t>
                </a:r>
                <a:r>
                  <a:rPr dirty="0"/>
                  <a:t>.</a:t>
                </a:r>
                <a:endParaRPr lang="en-US" dirty="0"/>
              </a:p>
              <a:p>
                <a:pPr marL="0" indent="0">
                  <a:buNone/>
                </a:pPr>
                <a:endParaRPr lang="en-US" dirty="0"/>
              </a:p>
              <a:p>
                <a:pPr marL="0" indent="0">
                  <a:buNone/>
                </a:pPr>
                <a:r>
                  <a:rPr dirty="0"/>
                  <a:t>A common assumption with linear random effect models is that both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0</m:t>
                        </m:r>
                        <m:r>
                          <a:rPr>
                            <a:latin typeface="Cambria Math" panose="02040503050406030204" pitchFamily="18" charset="0"/>
                          </a:rPr>
                          <m:t>𝑖</m:t>
                        </m:r>
                      </m:sub>
                    </m:sSub>
                  </m:oMath>
                </a14:m>
                <a:r>
                  <a:rPr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𝜖</m:t>
                        </m:r>
                      </m:e>
                      <m:sub>
                        <m:r>
                          <a:rPr>
                            <a:latin typeface="Cambria Math" panose="02040503050406030204" pitchFamily="18" charset="0"/>
                          </a:rPr>
                          <m:t>𝑖𝑗</m:t>
                        </m:r>
                      </m:sub>
                    </m:sSub>
                  </m:oMath>
                </a14:m>
                <a:r>
                  <a:rPr dirty="0"/>
                  <a:t> are normally distributed with mean 0. Their variances are different</a:t>
                </a:r>
                <a:r>
                  <a:rPr lang="en-US" dirty="0"/>
                  <a:t> and estimated from the data.</a:t>
                </a:r>
              </a:p>
              <a:p>
                <a:pPr marL="0" indent="0">
                  <a:buNone/>
                </a:pPr>
                <a:endParaRPr lang="en-US" dirty="0"/>
              </a:p>
              <a:p>
                <a:pPr marL="0" indent="0">
                  <a:buNone/>
                </a:pPr>
                <a:r>
                  <a:rPr dirty="0"/>
                  <a:t>The random effect </a:t>
                </a:r>
                <a:r>
                  <a:rPr i="1" dirty="0"/>
                  <a:t>b</a:t>
                </a:r>
                <a:r>
                  <a:rPr i="1" baseline="-25000" dirty="0"/>
                  <a:t>0i</a:t>
                </a:r>
                <a:r>
                  <a:rPr dirty="0"/>
                  <a:t> is specific to </a:t>
                </a:r>
                <a:r>
                  <a:rPr b="1" dirty="0"/>
                  <a:t>each child </a:t>
                </a:r>
                <a:r>
                  <a:rPr dirty="0"/>
                  <a:t>and represents the fact that one child is randomly different than another child. The residual error </a:t>
                </a:r>
                <a:r>
                  <a:rPr dirty="0" err="1"/>
                  <a:t>εij</a:t>
                </a:r>
                <a:r>
                  <a:rPr dirty="0"/>
                  <a:t> represents the remaining within-child error.</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14" r="-145"/>
                </a:stretch>
              </a:blipFill>
            </p:spPr>
            <p:txBody>
              <a:bodyPr/>
              <a:lstStyle/>
              <a:p>
                <a:r>
                  <a:rPr lang="en-US">
                    <a:noFill/>
                  </a:rPr>
                  <a:t> </a:t>
                </a:r>
              </a:p>
            </p:txBody>
          </p:sp>
        </mc:Fallback>
      </mc:AlternateContent>
    </p:spTree>
    <p:extLst>
      <p:ext uri="{BB962C8B-B14F-4D97-AF65-F5344CB8AC3E}">
        <p14:creationId xmlns:p14="http://schemas.microsoft.com/office/powerpoint/2010/main" val="4014331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Correlated data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
                    </m:oMathParaPr>
                    <m:oMath xmlns:m="http://schemas.openxmlformats.org/officeDocument/2006/math">
                      <m:r>
                        <a:rPr lang="ar-AE" smtClean="0">
                          <a:latin typeface="Cambria Math" panose="02040503050406030204" pitchFamily="18" charset="0"/>
                        </a:rPr>
                        <m:t>𝐻𝑒𝑖𝑔h</m:t>
                      </m:r>
                      <m:sSub>
                        <m:sSubPr>
                          <m:ctrlPr>
                            <a:rPr lang="ar-AE" i="1">
                              <a:latin typeface="Cambria Math" panose="02040503050406030204" pitchFamily="18" charset="0"/>
                            </a:rPr>
                          </m:ctrlPr>
                        </m:sSubPr>
                        <m:e>
                          <m:r>
                            <a:rPr lang="ar-AE">
                              <a:latin typeface="Cambria Math" panose="02040503050406030204" pitchFamily="18" charset="0"/>
                            </a:rPr>
                            <m:t>𝑡</m:t>
                          </m:r>
                        </m:e>
                        <m:sub>
                          <m:r>
                            <a:rPr lang="ar-AE">
                              <a:latin typeface="Cambria Math" panose="02040503050406030204" pitchFamily="18" charset="0"/>
                            </a:rPr>
                            <m:t>𝑖𝑗</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0</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1</m:t>
                          </m:r>
                        </m:sub>
                      </m:sSub>
                      <m:r>
                        <a:rPr lang="ar-AE">
                          <a:latin typeface="Cambria Math" panose="02040503050406030204" pitchFamily="18" charset="0"/>
                        </a:rPr>
                        <m:t>𝐴𝑔𝑒</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0</m:t>
                          </m:r>
                          <m:r>
                            <a:rPr lang="ar-AE">
                              <a:latin typeface="Cambria Math" panose="02040503050406030204" pitchFamily="18" charset="0"/>
                            </a:rPr>
                            <m:t>𝑖</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𝜖</m:t>
                          </m:r>
                        </m:e>
                        <m:sub>
                          <m:r>
                            <a:rPr lang="ar-AE">
                              <a:latin typeface="Cambria Math" panose="02040503050406030204" pitchFamily="18" charset="0"/>
                            </a:rPr>
                            <m:t>𝑖𝑗</m:t>
                          </m:r>
                        </m:sub>
                      </m:sSub>
                    </m:oMath>
                  </m:oMathPara>
                </a14:m>
                <a:endParaRPr lang="ar-AE" dirty="0"/>
              </a:p>
              <a:p>
                <a:pPr marL="0" indent="0">
                  <a:buNone/>
                </a:pPr>
                <a:endParaRPr lang="ar-AE" dirty="0"/>
              </a:p>
              <a:p>
                <a:pPr marL="0" indent="0">
                  <a:buNone/>
                </a:pPr>
                <a:r>
                  <a:rPr lang="en-US" dirty="0"/>
                  <a:t>What is the estimated height for an average 7-year old?</a:t>
                </a:r>
              </a:p>
              <a:p>
                <a:pPr marL="0" indent="0" algn="ctr">
                  <a:buNone/>
                </a:pPr>
                <a:endParaRPr lang="en-US" dirty="0"/>
              </a:p>
              <a:p>
                <a:pPr marL="0" indent="0" algn="ctr">
                  <a:buNone/>
                </a:pPr>
                <a14:m>
                  <m:oMathPara xmlns:m="http://schemas.openxmlformats.org/officeDocument/2006/math">
                    <m:oMathParaPr>
                      <m:jc m:val="centerGroup"/>
                    </m:oMathParaPr>
                    <m:oMath xmlns:m="http://schemas.openxmlformats.org/officeDocument/2006/math">
                      <m:sSub>
                        <m:sSubPr>
                          <m:ctrlPr>
                            <a:rPr lang="ar-AE" i="1" smtClean="0">
                              <a:solidFill>
                                <a:schemeClr val="bg1"/>
                              </a:solidFill>
                              <a:latin typeface="Cambria Math" panose="02040503050406030204" pitchFamily="18" charset="0"/>
                            </a:rPr>
                          </m:ctrlPr>
                        </m:sSubPr>
                        <m:e>
                          <m:r>
                            <a:rPr lang="ar-AE">
                              <a:solidFill>
                                <a:schemeClr val="bg1"/>
                              </a:solidFill>
                              <a:latin typeface="Cambria Math" panose="02040503050406030204" pitchFamily="18" charset="0"/>
                            </a:rPr>
                            <m:t>𝛽</m:t>
                          </m:r>
                        </m:e>
                        <m:sub>
                          <m:r>
                            <a:rPr lang="ar-AE">
                              <a:solidFill>
                                <a:schemeClr val="bg1"/>
                              </a:solidFill>
                              <a:latin typeface="Cambria Math" panose="02040503050406030204" pitchFamily="18" charset="0"/>
                            </a:rPr>
                            <m:t>0</m:t>
                          </m:r>
                        </m:sub>
                      </m:sSub>
                      <m:r>
                        <a:rPr lang="ar-AE">
                          <a:solidFill>
                            <a:schemeClr val="bg1"/>
                          </a:solidFill>
                          <a:latin typeface="Cambria Math" panose="02040503050406030204" pitchFamily="18" charset="0"/>
                        </a:rPr>
                        <m:t>+</m:t>
                      </m:r>
                      <m:r>
                        <a:rPr lang="ar-AE" b="0" i="1" smtClean="0">
                          <a:solidFill>
                            <a:schemeClr val="bg1"/>
                          </a:solidFill>
                          <a:latin typeface="Cambria Math" panose="02040503050406030204" pitchFamily="18" charset="0"/>
                        </a:rPr>
                        <m:t>7</m:t>
                      </m:r>
                      <m:sSub>
                        <m:sSubPr>
                          <m:ctrlPr>
                            <a:rPr lang="ar-AE" i="1">
                              <a:solidFill>
                                <a:schemeClr val="bg1"/>
                              </a:solidFill>
                              <a:latin typeface="Cambria Math" panose="02040503050406030204" pitchFamily="18" charset="0"/>
                            </a:rPr>
                          </m:ctrlPr>
                        </m:sSubPr>
                        <m:e>
                          <m:r>
                            <a:rPr lang="ar-AE">
                              <a:solidFill>
                                <a:schemeClr val="bg1"/>
                              </a:solidFill>
                              <a:latin typeface="Cambria Math" panose="02040503050406030204" pitchFamily="18" charset="0"/>
                            </a:rPr>
                            <m:t>𝛽</m:t>
                          </m:r>
                        </m:e>
                        <m:sub>
                          <m:r>
                            <a:rPr lang="ar-AE">
                              <a:solidFill>
                                <a:schemeClr val="bg1"/>
                              </a:solidFill>
                              <a:latin typeface="Cambria Math" panose="02040503050406030204" pitchFamily="18" charset="0"/>
                            </a:rPr>
                            <m:t>1</m:t>
                          </m:r>
                        </m:sub>
                      </m:sSub>
                    </m:oMath>
                  </m:oMathPara>
                </a14:m>
                <a:endParaRPr lang="ar-AE" dirty="0">
                  <a:solidFill>
                    <a:schemeClr val="bg1"/>
                  </a:solidFill>
                </a:endParaRPr>
              </a:p>
              <a:p>
                <a:pPr marL="0" indent="0">
                  <a:buNone/>
                </a:pPr>
                <a:endParaRPr lang="ar-AE" dirty="0"/>
              </a:p>
              <a:p>
                <a:pPr marL="0" indent="0">
                  <a:buNone/>
                </a:pPr>
                <a:r>
                  <a:rPr lang="en-US" dirty="0"/>
                  <a:t>What is the estimated height for child </a:t>
                </a:r>
                <a:r>
                  <a:rPr lang="en-US" i="1" dirty="0" err="1"/>
                  <a:t>i</a:t>
                </a:r>
                <a:r>
                  <a:rPr lang="en-US" dirty="0"/>
                  <a:t> when they are 7 years old?</a:t>
                </a:r>
              </a:p>
              <a:p>
                <a:pPr marL="0" indent="0">
                  <a:buNone/>
                </a:pPr>
                <a:endParaRPr lang="en-US" dirty="0"/>
              </a:p>
              <a:p>
                <a:pPr marL="0" indent="0" algn="ctr">
                  <a:buNone/>
                </a:pPr>
                <a14:m>
                  <m:oMathPara xmlns:m="http://schemas.openxmlformats.org/officeDocument/2006/math">
                    <m:oMathParaPr>
                      <m:jc m:val="centerGroup"/>
                    </m:oMathParaPr>
                    <m:oMath xmlns:m="http://schemas.openxmlformats.org/officeDocument/2006/math">
                      <m:sSub>
                        <m:sSubPr>
                          <m:ctrlPr>
                            <a:rPr lang="ar-AE" i="1" smtClean="0">
                              <a:solidFill>
                                <a:schemeClr val="bg1"/>
                              </a:solidFill>
                              <a:latin typeface="Cambria Math" panose="02040503050406030204" pitchFamily="18" charset="0"/>
                            </a:rPr>
                          </m:ctrlPr>
                        </m:sSubPr>
                        <m:e>
                          <m:r>
                            <a:rPr lang="ar-AE">
                              <a:solidFill>
                                <a:schemeClr val="bg1"/>
                              </a:solidFill>
                              <a:latin typeface="Cambria Math" panose="02040503050406030204" pitchFamily="18" charset="0"/>
                            </a:rPr>
                            <m:t>𝛽</m:t>
                          </m:r>
                        </m:e>
                        <m:sub>
                          <m:r>
                            <a:rPr lang="ar-AE">
                              <a:solidFill>
                                <a:schemeClr val="bg1"/>
                              </a:solidFill>
                              <a:latin typeface="Cambria Math" panose="02040503050406030204" pitchFamily="18" charset="0"/>
                            </a:rPr>
                            <m:t>0</m:t>
                          </m:r>
                        </m:sub>
                      </m:sSub>
                      <m:r>
                        <a:rPr lang="ar-AE">
                          <a:solidFill>
                            <a:schemeClr val="bg1"/>
                          </a:solidFill>
                          <a:latin typeface="Cambria Math" panose="02040503050406030204" pitchFamily="18" charset="0"/>
                        </a:rPr>
                        <m:t>+</m:t>
                      </m:r>
                      <m:sSub>
                        <m:sSubPr>
                          <m:ctrlPr>
                            <a:rPr lang="ar-AE" i="1">
                              <a:solidFill>
                                <a:schemeClr val="bg1"/>
                              </a:solidFill>
                              <a:latin typeface="Cambria Math" panose="02040503050406030204" pitchFamily="18" charset="0"/>
                            </a:rPr>
                          </m:ctrlPr>
                        </m:sSubPr>
                        <m:e>
                          <m:r>
                            <a:rPr lang="ar-AE">
                              <a:solidFill>
                                <a:schemeClr val="bg1"/>
                              </a:solidFill>
                              <a:latin typeface="Cambria Math" panose="02040503050406030204" pitchFamily="18" charset="0"/>
                            </a:rPr>
                            <m:t>𝑏</m:t>
                          </m:r>
                        </m:e>
                        <m:sub>
                          <m:r>
                            <a:rPr lang="ar-AE">
                              <a:solidFill>
                                <a:schemeClr val="bg1"/>
                              </a:solidFill>
                              <a:latin typeface="Cambria Math" panose="02040503050406030204" pitchFamily="18" charset="0"/>
                            </a:rPr>
                            <m:t>0</m:t>
                          </m:r>
                          <m:r>
                            <a:rPr lang="ar-AE">
                              <a:solidFill>
                                <a:schemeClr val="bg1"/>
                              </a:solidFill>
                              <a:latin typeface="Cambria Math" panose="02040503050406030204" pitchFamily="18" charset="0"/>
                            </a:rPr>
                            <m:t>𝑖</m:t>
                          </m:r>
                        </m:sub>
                      </m:sSub>
                      <m:r>
                        <a:rPr lang="en-US" b="0" i="1" smtClean="0">
                          <a:solidFill>
                            <a:schemeClr val="bg1"/>
                          </a:solidFill>
                          <a:latin typeface="Cambria Math" panose="02040503050406030204" pitchFamily="18" charset="0"/>
                        </a:rPr>
                        <m:t>+</m:t>
                      </m:r>
                      <m:r>
                        <a:rPr lang="ar-AE" i="1">
                          <a:solidFill>
                            <a:schemeClr val="bg1"/>
                          </a:solidFill>
                          <a:latin typeface="Cambria Math" panose="02040503050406030204" pitchFamily="18" charset="0"/>
                        </a:rPr>
                        <m:t>7</m:t>
                      </m:r>
                      <m:sSub>
                        <m:sSubPr>
                          <m:ctrlPr>
                            <a:rPr lang="ar-AE" i="1">
                              <a:solidFill>
                                <a:schemeClr val="bg1"/>
                              </a:solidFill>
                              <a:latin typeface="Cambria Math" panose="02040503050406030204" pitchFamily="18" charset="0"/>
                            </a:rPr>
                          </m:ctrlPr>
                        </m:sSubPr>
                        <m:e>
                          <m:r>
                            <a:rPr lang="ar-AE">
                              <a:solidFill>
                                <a:schemeClr val="bg1"/>
                              </a:solidFill>
                              <a:latin typeface="Cambria Math" panose="02040503050406030204" pitchFamily="18" charset="0"/>
                            </a:rPr>
                            <m:t>𝛽</m:t>
                          </m:r>
                        </m:e>
                        <m:sub>
                          <m:r>
                            <a:rPr lang="ar-AE">
                              <a:solidFill>
                                <a:schemeClr val="bg1"/>
                              </a:solidFill>
                              <a:latin typeface="Cambria Math" panose="02040503050406030204" pitchFamily="18" charset="0"/>
                            </a:rPr>
                            <m:t>1</m:t>
                          </m:r>
                        </m:sub>
                      </m:sSub>
                    </m:oMath>
                  </m:oMathPara>
                </a14:m>
                <a:endParaRPr lang="ar-AE" dirty="0">
                  <a:solidFill>
                    <a:schemeClr val="bg1"/>
                  </a:solidFill>
                </a:endParaRPr>
              </a:p>
              <a:p>
                <a:pPr marL="0" indent="0" algn="ct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t="-262"/>
                </a:stretch>
              </a:blipFill>
            </p:spPr>
            <p:txBody>
              <a:bodyPr/>
              <a:lstStyle/>
              <a:p>
                <a:r>
                  <a:rPr lang="en-US">
                    <a:noFill/>
                  </a:rPr>
                  <a:t> </a:t>
                </a:r>
              </a:p>
            </p:txBody>
          </p:sp>
        </mc:Fallback>
      </mc:AlternateContent>
    </p:spTree>
    <p:extLst>
      <p:ext uri="{BB962C8B-B14F-4D97-AF65-F5344CB8AC3E}">
        <p14:creationId xmlns:p14="http://schemas.microsoft.com/office/powerpoint/2010/main" val="2548095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Correlated data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
                    </m:oMathParaPr>
                    <m:oMath xmlns:m="http://schemas.openxmlformats.org/officeDocument/2006/math">
                      <m:r>
                        <a:rPr lang="ar-AE" smtClean="0">
                          <a:latin typeface="Cambria Math" panose="02040503050406030204" pitchFamily="18" charset="0"/>
                        </a:rPr>
                        <m:t>𝐻𝑒𝑖𝑔h</m:t>
                      </m:r>
                      <m:sSub>
                        <m:sSubPr>
                          <m:ctrlPr>
                            <a:rPr lang="ar-AE" i="1">
                              <a:latin typeface="Cambria Math" panose="02040503050406030204" pitchFamily="18" charset="0"/>
                            </a:rPr>
                          </m:ctrlPr>
                        </m:sSubPr>
                        <m:e>
                          <m:r>
                            <a:rPr lang="ar-AE">
                              <a:latin typeface="Cambria Math" panose="02040503050406030204" pitchFamily="18" charset="0"/>
                            </a:rPr>
                            <m:t>𝑡</m:t>
                          </m:r>
                        </m:e>
                        <m:sub>
                          <m:r>
                            <a:rPr lang="ar-AE">
                              <a:latin typeface="Cambria Math" panose="02040503050406030204" pitchFamily="18" charset="0"/>
                            </a:rPr>
                            <m:t>𝑖𝑗</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0</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1</m:t>
                          </m:r>
                        </m:sub>
                      </m:sSub>
                      <m:r>
                        <a:rPr lang="ar-AE">
                          <a:latin typeface="Cambria Math" panose="02040503050406030204" pitchFamily="18" charset="0"/>
                        </a:rPr>
                        <m:t>𝐴𝑔𝑒</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0</m:t>
                          </m:r>
                          <m:r>
                            <a:rPr lang="ar-AE">
                              <a:latin typeface="Cambria Math" panose="02040503050406030204" pitchFamily="18" charset="0"/>
                            </a:rPr>
                            <m:t>𝑖</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𝜖</m:t>
                          </m:r>
                        </m:e>
                        <m:sub>
                          <m:r>
                            <a:rPr lang="ar-AE">
                              <a:latin typeface="Cambria Math" panose="02040503050406030204" pitchFamily="18" charset="0"/>
                            </a:rPr>
                            <m:t>𝑖𝑗</m:t>
                          </m:r>
                        </m:sub>
                      </m:sSub>
                    </m:oMath>
                  </m:oMathPara>
                </a14:m>
                <a:endParaRPr lang="ar-AE" dirty="0"/>
              </a:p>
              <a:p>
                <a:pPr marL="0" indent="0">
                  <a:buNone/>
                </a:pPr>
                <a:endParaRPr lang="ar-AE" dirty="0"/>
              </a:p>
              <a:p>
                <a:pPr marL="0" indent="0">
                  <a:buNone/>
                </a:pPr>
                <a:r>
                  <a:rPr lang="en-US" dirty="0"/>
                  <a:t>What is the estimated height for an average 7-year old?</a:t>
                </a:r>
              </a:p>
              <a:p>
                <a:pPr marL="0" indent="0" algn="ctr">
                  <a:buNone/>
                </a:pPr>
                <a:endParaRPr lang="en-US" dirty="0"/>
              </a:p>
              <a:p>
                <a:pPr marL="0" indent="0" algn="ctr">
                  <a:buNone/>
                </a:pPr>
                <a14:m>
                  <m:oMathPara xmlns:m="http://schemas.openxmlformats.org/officeDocument/2006/math">
                    <m:oMathParaPr>
                      <m:jc m:val="centerGroup"/>
                    </m:oMathParaPr>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0</m:t>
                          </m:r>
                        </m:sub>
                      </m:sSub>
                      <m:r>
                        <a:rPr lang="ar-AE">
                          <a:latin typeface="Cambria Math" panose="02040503050406030204" pitchFamily="18" charset="0"/>
                        </a:rPr>
                        <m:t>+</m:t>
                      </m:r>
                      <m:r>
                        <a:rPr lang="ar-AE" b="0" i="1" smtClean="0">
                          <a:latin typeface="Cambria Math" panose="02040503050406030204" pitchFamily="18" charset="0"/>
                        </a:rPr>
                        <m:t>7</m:t>
                      </m:r>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1</m:t>
                          </m:r>
                        </m:sub>
                      </m:sSub>
                    </m:oMath>
                  </m:oMathPara>
                </a14:m>
                <a:endParaRPr lang="ar-AE" dirty="0"/>
              </a:p>
              <a:p>
                <a:pPr marL="0" indent="0">
                  <a:buNone/>
                </a:pPr>
                <a:endParaRPr lang="ar-AE" dirty="0"/>
              </a:p>
              <a:p>
                <a:pPr marL="0" indent="0">
                  <a:buNone/>
                </a:pPr>
                <a:r>
                  <a:rPr lang="en-US" dirty="0"/>
                  <a:t>What is the estimated height for child </a:t>
                </a:r>
                <a:r>
                  <a:rPr lang="en-US" i="1" dirty="0" err="1"/>
                  <a:t>i</a:t>
                </a:r>
                <a:r>
                  <a:rPr lang="en-US" dirty="0"/>
                  <a:t> when they are 7 years old?</a:t>
                </a:r>
              </a:p>
              <a:p>
                <a:pPr marL="0" indent="0">
                  <a:buNone/>
                </a:pPr>
                <a:endParaRPr lang="en-US" dirty="0"/>
              </a:p>
              <a:p>
                <a:pPr marL="0" indent="0" algn="ctr">
                  <a:buNone/>
                </a:pPr>
                <a14:m>
                  <m:oMathPara xmlns:m="http://schemas.openxmlformats.org/officeDocument/2006/math">
                    <m:oMathParaPr>
                      <m:jc m:val="centerGroup"/>
                    </m:oMathParaPr>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0</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0</m:t>
                          </m:r>
                          <m:r>
                            <a:rPr lang="ar-AE">
                              <a:latin typeface="Cambria Math" panose="02040503050406030204" pitchFamily="18" charset="0"/>
                            </a:rPr>
                            <m:t>𝑖</m:t>
                          </m:r>
                        </m:sub>
                      </m:sSub>
                      <m:r>
                        <a:rPr lang="en-US" b="0" i="1" smtClean="0">
                          <a:latin typeface="Cambria Math" panose="02040503050406030204" pitchFamily="18" charset="0"/>
                        </a:rPr>
                        <m:t>+</m:t>
                      </m:r>
                      <m:r>
                        <a:rPr lang="ar-AE" i="1">
                          <a:latin typeface="Cambria Math" panose="02040503050406030204" pitchFamily="18" charset="0"/>
                        </a:rPr>
                        <m:t>7</m:t>
                      </m:r>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1</m:t>
                          </m:r>
                        </m:sub>
                      </m:sSub>
                    </m:oMath>
                  </m:oMathPara>
                </a14:m>
                <a:endParaRPr lang="ar-AE" dirty="0"/>
              </a:p>
              <a:p>
                <a:pPr marL="0" indent="0" algn="ct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t="-262"/>
                </a:stretch>
              </a:blipFill>
            </p:spPr>
            <p:txBody>
              <a:bodyPr/>
              <a:lstStyle/>
              <a:p>
                <a:r>
                  <a:rPr lang="en-US">
                    <a:noFill/>
                  </a:rPr>
                  <a:t> </a:t>
                </a:r>
              </a:p>
            </p:txBody>
          </p:sp>
        </mc:Fallback>
      </mc:AlternateContent>
    </p:spTree>
    <p:extLst>
      <p:ext uri="{BB962C8B-B14F-4D97-AF65-F5344CB8AC3E}">
        <p14:creationId xmlns:p14="http://schemas.microsoft.com/office/powerpoint/2010/main" val="738980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Correlated data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
                    </m:oMathParaPr>
                    <m:oMath xmlns:m="http://schemas.openxmlformats.org/officeDocument/2006/math">
                      <m:r>
                        <a:rPr lang="ar-AE" smtClean="0">
                          <a:latin typeface="Cambria Math" panose="02040503050406030204" pitchFamily="18" charset="0"/>
                        </a:rPr>
                        <m:t>𝐻𝑒𝑖𝑔h</m:t>
                      </m:r>
                      <m:sSub>
                        <m:sSubPr>
                          <m:ctrlPr>
                            <a:rPr lang="ar-AE" i="1">
                              <a:latin typeface="Cambria Math" panose="02040503050406030204" pitchFamily="18" charset="0"/>
                            </a:rPr>
                          </m:ctrlPr>
                        </m:sSubPr>
                        <m:e>
                          <m:r>
                            <a:rPr lang="ar-AE">
                              <a:latin typeface="Cambria Math" panose="02040503050406030204" pitchFamily="18" charset="0"/>
                            </a:rPr>
                            <m:t>𝑡</m:t>
                          </m:r>
                        </m:e>
                        <m:sub>
                          <m:r>
                            <a:rPr lang="ar-AE">
                              <a:latin typeface="Cambria Math" panose="02040503050406030204" pitchFamily="18" charset="0"/>
                            </a:rPr>
                            <m:t>𝑖𝑗</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0</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1</m:t>
                          </m:r>
                        </m:sub>
                      </m:sSub>
                      <m:r>
                        <a:rPr lang="ar-AE">
                          <a:latin typeface="Cambria Math" panose="02040503050406030204" pitchFamily="18" charset="0"/>
                        </a:rPr>
                        <m:t>𝐴𝑔𝑒</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0</m:t>
                          </m:r>
                          <m:r>
                            <a:rPr lang="ar-AE">
                              <a:latin typeface="Cambria Math" panose="02040503050406030204" pitchFamily="18" charset="0"/>
                            </a:rPr>
                            <m:t>𝑖</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𝜖</m:t>
                          </m:r>
                        </m:e>
                        <m:sub>
                          <m:r>
                            <a:rPr lang="ar-AE">
                              <a:latin typeface="Cambria Math" panose="02040503050406030204" pitchFamily="18" charset="0"/>
                            </a:rPr>
                            <m:t>𝑖𝑗</m:t>
                          </m:r>
                        </m:sub>
                      </m:sSub>
                    </m:oMath>
                  </m:oMathPara>
                </a14:m>
                <a:endParaRPr lang="ar-AE" dirty="0"/>
              </a:p>
              <a:p>
                <a:pPr marL="0" indent="0">
                  <a:buNone/>
                </a:pPr>
                <a:endParaRPr lang="ar-AE" dirty="0"/>
              </a:p>
              <a:p>
                <a:pPr marL="0" indent="0">
                  <a:buNone/>
                </a:pPr>
                <a:r>
                  <a:rPr lang="en-US" dirty="0"/>
                  <a:t>Does each child have the same intercept in this model?</a:t>
                </a:r>
              </a:p>
              <a:p>
                <a:pPr marL="0" indent="0">
                  <a:buNone/>
                </a:pPr>
                <a:endParaRPr lang="en-US" dirty="0"/>
              </a:p>
              <a:p>
                <a:pPr marL="0" indent="0" algn="ctr">
                  <a:buNone/>
                </a:pPr>
                <a:r>
                  <a:rPr lang="en-US" dirty="0">
                    <a:solidFill>
                      <a:schemeClr val="bg1"/>
                    </a:solidFill>
                  </a:rPr>
                  <a:t>No</a:t>
                </a:r>
              </a:p>
              <a:p>
                <a:pPr marL="0" indent="0" algn="ctr">
                  <a:buNone/>
                </a:pPr>
                <a:endParaRPr lang="en-US" dirty="0"/>
              </a:p>
              <a:p>
                <a:pPr marL="0" indent="0">
                  <a:buNone/>
                </a:pPr>
                <a:r>
                  <a:rPr lang="en-US" dirty="0"/>
                  <a:t>Does each child have the same slope in this model?</a:t>
                </a:r>
              </a:p>
              <a:p>
                <a:pPr marL="0" indent="0">
                  <a:buNone/>
                </a:pPr>
                <a:endParaRPr lang="en-US" dirty="0"/>
              </a:p>
              <a:p>
                <a:pPr marL="0" indent="0" algn="ctr">
                  <a:buNone/>
                </a:pPr>
                <a:r>
                  <a:rPr lang="en-US" dirty="0">
                    <a:solidFill>
                      <a:schemeClr val="bg1"/>
                    </a:solidFill>
                  </a:rPr>
                  <a:t>Yes</a:t>
                </a:r>
                <a:endParaRPr lang="ar-AE" dirty="0">
                  <a:solidFill>
                    <a:schemeClr val="bg1"/>
                  </a:solidFill>
                </a:endParaRPr>
              </a:p>
              <a:p>
                <a:pPr marL="0" indent="0" algn="ct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t="-262"/>
                </a:stretch>
              </a:blipFill>
            </p:spPr>
            <p:txBody>
              <a:bodyPr/>
              <a:lstStyle/>
              <a:p>
                <a:r>
                  <a:rPr lang="en-US">
                    <a:noFill/>
                  </a:rPr>
                  <a:t> </a:t>
                </a:r>
              </a:p>
            </p:txBody>
          </p:sp>
        </mc:Fallback>
      </mc:AlternateContent>
    </p:spTree>
    <p:extLst>
      <p:ext uri="{BB962C8B-B14F-4D97-AF65-F5344CB8AC3E}">
        <p14:creationId xmlns:p14="http://schemas.microsoft.com/office/powerpoint/2010/main" val="2312798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Correlated data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
                    </m:oMathParaPr>
                    <m:oMath xmlns:m="http://schemas.openxmlformats.org/officeDocument/2006/math">
                      <m:r>
                        <a:rPr lang="ar-AE" smtClean="0">
                          <a:latin typeface="Cambria Math" panose="02040503050406030204" pitchFamily="18" charset="0"/>
                        </a:rPr>
                        <m:t>𝐻𝑒𝑖𝑔h</m:t>
                      </m:r>
                      <m:sSub>
                        <m:sSubPr>
                          <m:ctrlPr>
                            <a:rPr lang="ar-AE" i="1">
                              <a:latin typeface="Cambria Math" panose="02040503050406030204" pitchFamily="18" charset="0"/>
                            </a:rPr>
                          </m:ctrlPr>
                        </m:sSubPr>
                        <m:e>
                          <m:r>
                            <a:rPr lang="ar-AE">
                              <a:latin typeface="Cambria Math" panose="02040503050406030204" pitchFamily="18" charset="0"/>
                            </a:rPr>
                            <m:t>𝑡</m:t>
                          </m:r>
                        </m:e>
                        <m:sub>
                          <m:r>
                            <a:rPr lang="ar-AE">
                              <a:latin typeface="Cambria Math" panose="02040503050406030204" pitchFamily="18" charset="0"/>
                            </a:rPr>
                            <m:t>𝑖𝑗</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0</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1</m:t>
                          </m:r>
                        </m:sub>
                      </m:sSub>
                      <m:r>
                        <a:rPr lang="ar-AE">
                          <a:latin typeface="Cambria Math" panose="02040503050406030204" pitchFamily="18" charset="0"/>
                        </a:rPr>
                        <m:t>𝐴𝑔𝑒</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0</m:t>
                          </m:r>
                          <m:r>
                            <a:rPr lang="ar-AE">
                              <a:latin typeface="Cambria Math" panose="02040503050406030204" pitchFamily="18" charset="0"/>
                            </a:rPr>
                            <m:t>𝑖</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𝜖</m:t>
                          </m:r>
                        </m:e>
                        <m:sub>
                          <m:r>
                            <a:rPr lang="ar-AE">
                              <a:latin typeface="Cambria Math" panose="02040503050406030204" pitchFamily="18" charset="0"/>
                            </a:rPr>
                            <m:t>𝑖𝑗</m:t>
                          </m:r>
                        </m:sub>
                      </m:sSub>
                    </m:oMath>
                  </m:oMathPara>
                </a14:m>
                <a:endParaRPr lang="ar-AE" dirty="0"/>
              </a:p>
              <a:p>
                <a:pPr marL="0" indent="0">
                  <a:buNone/>
                </a:pPr>
                <a:endParaRPr lang="ar-AE" dirty="0"/>
              </a:p>
              <a:p>
                <a:pPr marL="0" indent="0">
                  <a:buNone/>
                </a:pPr>
                <a:r>
                  <a:rPr lang="en-US" dirty="0"/>
                  <a:t>Does each child have the same intercept in this model?</a:t>
                </a:r>
              </a:p>
              <a:p>
                <a:pPr marL="0" indent="0">
                  <a:buNone/>
                </a:pPr>
                <a:endParaRPr lang="en-US" dirty="0"/>
              </a:p>
              <a:p>
                <a:pPr marL="0" indent="0" algn="ctr">
                  <a:buNone/>
                </a:pPr>
                <a:r>
                  <a:rPr lang="en-US" dirty="0"/>
                  <a:t>No</a:t>
                </a:r>
              </a:p>
              <a:p>
                <a:pPr marL="0" indent="0" algn="ctr">
                  <a:buNone/>
                </a:pPr>
                <a:endParaRPr lang="en-US" dirty="0"/>
              </a:p>
              <a:p>
                <a:pPr marL="0" indent="0">
                  <a:buNone/>
                </a:pPr>
                <a:r>
                  <a:rPr lang="en-US" dirty="0"/>
                  <a:t>Does each child have the same slope in this model?</a:t>
                </a:r>
              </a:p>
              <a:p>
                <a:pPr marL="0" indent="0">
                  <a:buNone/>
                </a:pPr>
                <a:endParaRPr lang="en-US" dirty="0"/>
              </a:p>
              <a:p>
                <a:pPr marL="0" indent="0" algn="ctr">
                  <a:buNone/>
                </a:pPr>
                <a:r>
                  <a:rPr lang="en-US" dirty="0"/>
                  <a:t>Yes</a:t>
                </a:r>
                <a:endParaRPr lang="ar-AE" dirty="0"/>
              </a:p>
              <a:p>
                <a:pPr marL="0" indent="0" algn="ct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t="-262"/>
                </a:stretch>
              </a:blipFill>
            </p:spPr>
            <p:txBody>
              <a:bodyPr/>
              <a:lstStyle/>
              <a:p>
                <a:r>
                  <a:rPr lang="en-US">
                    <a:noFill/>
                  </a:rPr>
                  <a:t> </a:t>
                </a:r>
              </a:p>
            </p:txBody>
          </p:sp>
        </mc:Fallback>
      </mc:AlternateContent>
    </p:spTree>
    <p:extLst>
      <p:ext uri="{BB962C8B-B14F-4D97-AF65-F5344CB8AC3E}">
        <p14:creationId xmlns:p14="http://schemas.microsoft.com/office/powerpoint/2010/main" val="2112068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Correlated data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
                    </m:oMathParaPr>
                    <m:oMath xmlns:m="http://schemas.openxmlformats.org/officeDocument/2006/math">
                      <m:r>
                        <a:rPr lang="ar-AE" smtClean="0">
                          <a:latin typeface="Cambria Math" panose="02040503050406030204" pitchFamily="18" charset="0"/>
                        </a:rPr>
                        <m:t>𝐻𝑒𝑖𝑔h</m:t>
                      </m:r>
                      <m:sSub>
                        <m:sSubPr>
                          <m:ctrlPr>
                            <a:rPr lang="ar-AE" i="1">
                              <a:latin typeface="Cambria Math" panose="02040503050406030204" pitchFamily="18" charset="0"/>
                            </a:rPr>
                          </m:ctrlPr>
                        </m:sSubPr>
                        <m:e>
                          <m:r>
                            <a:rPr lang="ar-AE">
                              <a:latin typeface="Cambria Math" panose="02040503050406030204" pitchFamily="18" charset="0"/>
                            </a:rPr>
                            <m:t>𝑡</m:t>
                          </m:r>
                        </m:e>
                        <m:sub>
                          <m:r>
                            <a:rPr lang="ar-AE">
                              <a:latin typeface="Cambria Math" panose="02040503050406030204" pitchFamily="18" charset="0"/>
                            </a:rPr>
                            <m:t>𝑖𝑗</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0</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1</m:t>
                          </m:r>
                        </m:sub>
                      </m:sSub>
                      <m:r>
                        <a:rPr lang="ar-AE">
                          <a:latin typeface="Cambria Math" panose="02040503050406030204" pitchFamily="18" charset="0"/>
                        </a:rPr>
                        <m:t>𝐴𝑔𝑒</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0</m:t>
                          </m:r>
                          <m:r>
                            <a:rPr lang="ar-AE">
                              <a:latin typeface="Cambria Math" panose="02040503050406030204" pitchFamily="18" charset="0"/>
                            </a:rPr>
                            <m:t>𝑖</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𝜖</m:t>
                          </m:r>
                        </m:e>
                        <m:sub>
                          <m:r>
                            <a:rPr lang="ar-AE">
                              <a:latin typeface="Cambria Math" panose="02040503050406030204" pitchFamily="18" charset="0"/>
                            </a:rPr>
                            <m:t>𝑖𝑗</m:t>
                          </m:r>
                        </m:sub>
                      </m:sSub>
                    </m:oMath>
                  </m:oMathPara>
                </a14:m>
                <a:endParaRPr lang="ar-AE" dirty="0"/>
              </a:p>
              <a:p>
                <a:pPr marL="0" indent="0">
                  <a:buNone/>
                </a:pPr>
                <a:endParaRPr lang="ar-AE" dirty="0"/>
              </a:p>
              <a:p>
                <a:pPr marL="0" indent="0">
                  <a:buNone/>
                </a:pPr>
                <a:r>
                  <a:rPr lang="en-US" dirty="0"/>
                  <a:t>If there are 10 children in the study, how many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0</m:t>
                        </m:r>
                        <m:r>
                          <a:rPr lang="ar-AE">
                            <a:latin typeface="Cambria Math" panose="02040503050406030204" pitchFamily="18" charset="0"/>
                          </a:rPr>
                          <m:t>𝑖</m:t>
                        </m:r>
                      </m:sub>
                    </m:sSub>
                  </m:oMath>
                </a14:m>
                <a:r>
                  <a:rPr lang="en-US" dirty="0"/>
                  <a:t> coefficients do we need to estimate from the data (if these coefficients are treated as fixed effects)?</a:t>
                </a:r>
              </a:p>
              <a:p>
                <a:pPr marL="0" indent="0" algn="ctr">
                  <a:buNone/>
                </a:pPr>
                <a:r>
                  <a:rPr lang="en-US" dirty="0">
                    <a:solidFill>
                      <a:schemeClr val="bg1"/>
                    </a:solidFill>
                  </a:rPr>
                  <a:t>9</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t="-262"/>
                </a:stretch>
              </a:blipFill>
            </p:spPr>
            <p:txBody>
              <a:bodyPr/>
              <a:lstStyle/>
              <a:p>
                <a:r>
                  <a:rPr lang="en-US">
                    <a:noFill/>
                  </a:rPr>
                  <a:t> </a:t>
                </a:r>
              </a:p>
            </p:txBody>
          </p:sp>
        </mc:Fallback>
      </mc:AlternateContent>
    </p:spTree>
    <p:extLst>
      <p:ext uri="{BB962C8B-B14F-4D97-AF65-F5344CB8AC3E}">
        <p14:creationId xmlns:p14="http://schemas.microsoft.com/office/powerpoint/2010/main" val="2529283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Correlated data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
                    </m:oMathParaPr>
                    <m:oMath xmlns:m="http://schemas.openxmlformats.org/officeDocument/2006/math">
                      <m:r>
                        <a:rPr lang="ar-AE" smtClean="0">
                          <a:latin typeface="Cambria Math" panose="02040503050406030204" pitchFamily="18" charset="0"/>
                        </a:rPr>
                        <m:t>𝐻𝑒𝑖𝑔h</m:t>
                      </m:r>
                      <m:sSub>
                        <m:sSubPr>
                          <m:ctrlPr>
                            <a:rPr lang="ar-AE" i="1">
                              <a:latin typeface="Cambria Math" panose="02040503050406030204" pitchFamily="18" charset="0"/>
                            </a:rPr>
                          </m:ctrlPr>
                        </m:sSubPr>
                        <m:e>
                          <m:r>
                            <a:rPr lang="ar-AE">
                              <a:latin typeface="Cambria Math" panose="02040503050406030204" pitchFamily="18" charset="0"/>
                            </a:rPr>
                            <m:t>𝑡</m:t>
                          </m:r>
                        </m:e>
                        <m:sub>
                          <m:r>
                            <a:rPr lang="ar-AE">
                              <a:latin typeface="Cambria Math" panose="02040503050406030204" pitchFamily="18" charset="0"/>
                            </a:rPr>
                            <m:t>𝑖𝑗</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0</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1</m:t>
                          </m:r>
                        </m:sub>
                      </m:sSub>
                      <m:r>
                        <a:rPr lang="ar-AE">
                          <a:latin typeface="Cambria Math" panose="02040503050406030204" pitchFamily="18" charset="0"/>
                        </a:rPr>
                        <m:t>𝐴𝑔𝑒</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0</m:t>
                          </m:r>
                          <m:r>
                            <a:rPr lang="ar-AE">
                              <a:latin typeface="Cambria Math" panose="02040503050406030204" pitchFamily="18" charset="0"/>
                            </a:rPr>
                            <m:t>𝑖</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𝜖</m:t>
                          </m:r>
                        </m:e>
                        <m:sub>
                          <m:r>
                            <a:rPr lang="ar-AE">
                              <a:latin typeface="Cambria Math" panose="02040503050406030204" pitchFamily="18" charset="0"/>
                            </a:rPr>
                            <m:t>𝑖𝑗</m:t>
                          </m:r>
                        </m:sub>
                      </m:sSub>
                    </m:oMath>
                  </m:oMathPara>
                </a14:m>
                <a:endParaRPr lang="ar-AE" dirty="0"/>
              </a:p>
              <a:p>
                <a:pPr marL="0" indent="0">
                  <a:buNone/>
                </a:pPr>
                <a:endParaRPr lang="ar-AE" dirty="0"/>
              </a:p>
              <a:p>
                <a:pPr marL="0" indent="0">
                  <a:buNone/>
                </a:pPr>
                <a:r>
                  <a:rPr lang="en-US" dirty="0"/>
                  <a:t>If there are 10 children in the study, how many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0</m:t>
                        </m:r>
                        <m:r>
                          <a:rPr lang="ar-AE">
                            <a:latin typeface="Cambria Math" panose="02040503050406030204" pitchFamily="18" charset="0"/>
                          </a:rPr>
                          <m:t>𝑖</m:t>
                        </m:r>
                      </m:sub>
                    </m:sSub>
                  </m:oMath>
                </a14:m>
                <a:r>
                  <a:rPr lang="en-US" dirty="0"/>
                  <a:t> coefficients do we need to estimate from the data (if these coefficients are treated as fixed effects)?</a:t>
                </a:r>
              </a:p>
              <a:p>
                <a:pPr marL="0" indent="0" algn="ctr">
                  <a:buNone/>
                </a:pPr>
                <a:r>
                  <a:rPr lang="en-US" dirty="0"/>
                  <a:t>9</a:t>
                </a:r>
              </a:p>
              <a:p>
                <a:pPr marL="0" indent="0">
                  <a:buNone/>
                </a:pPr>
                <a:endParaRPr lang="en-US" dirty="0"/>
              </a:p>
              <a:p>
                <a:pPr marL="0" indent="0">
                  <a:buNone/>
                </a:pPr>
                <a:r>
                  <a:rPr lang="en-US" dirty="0"/>
                  <a:t>If the intercepts are included as a random effect, these </a:t>
                </a:r>
                <a:r>
                  <a:rPr lang="en-US" dirty="0" err="1"/>
                  <a:t>datapoints</a:t>
                </a:r>
                <a:r>
                  <a:rPr lang="en-US" dirty="0"/>
                  <a:t> are used to estimate the variance of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0</m:t>
                        </m:r>
                        <m:r>
                          <a:rPr lang="ar-AE">
                            <a:latin typeface="Cambria Math" panose="02040503050406030204" pitchFamily="18" charset="0"/>
                          </a:rPr>
                          <m:t>𝑖</m:t>
                        </m:r>
                      </m:sub>
                    </m:sSub>
                  </m:oMath>
                </a14:m>
                <a:r>
                  <a:rPr lang="en-US" dirty="0"/>
                  <a:t> for use in calculating the likelihood – and for calculating the residual error – but the values themselves are typically not even reported.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t="-262" r="-724"/>
                </a:stretch>
              </a:blipFill>
            </p:spPr>
            <p:txBody>
              <a:bodyPr/>
              <a:lstStyle/>
              <a:p>
                <a:r>
                  <a:rPr lang="en-US">
                    <a:noFill/>
                  </a:rPr>
                  <a:t> </a:t>
                </a:r>
              </a:p>
            </p:txBody>
          </p:sp>
        </mc:Fallback>
      </mc:AlternateContent>
    </p:spTree>
    <p:extLst>
      <p:ext uri="{BB962C8B-B14F-4D97-AF65-F5344CB8AC3E}">
        <p14:creationId xmlns:p14="http://schemas.microsoft.com/office/powerpoint/2010/main" val="1049294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762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1DE93EFE-F81C-FD45-AF87-BDAAC7BA5C3E}"/>
              </a:ext>
            </a:extLst>
          </p:cNvPr>
          <p:cNvSpPr>
            <a:spLocks noGrp="1"/>
          </p:cNvSpPr>
          <p:nvPr>
            <p:ph type="title"/>
          </p:nvPr>
        </p:nvSpPr>
        <p:spPr>
          <a:xfrm>
            <a:off x="698500" y="498578"/>
            <a:ext cx="3923059" cy="1361834"/>
          </a:xfrm>
        </p:spPr>
        <p:txBody>
          <a:bodyPr anchor="b">
            <a:normAutofit/>
          </a:bodyPr>
          <a:lstStyle/>
          <a:p>
            <a:r>
              <a:rPr lang="en-US">
                <a:solidFill>
                  <a:schemeClr val="bg1"/>
                </a:solidFill>
              </a:rPr>
              <a:t>Reference work</a:t>
            </a:r>
          </a:p>
        </p:txBody>
      </p:sp>
      <p:cxnSp>
        <p:nvCxnSpPr>
          <p:cNvPr id="12"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93227" y="1944173"/>
            <a:ext cx="39319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E731629-D98A-4A4E-BAA9-0532E1A7F996}"/>
              </a:ext>
            </a:extLst>
          </p:cNvPr>
          <p:cNvSpPr>
            <a:spLocks noGrp="1"/>
          </p:cNvSpPr>
          <p:nvPr>
            <p:ph idx="1"/>
          </p:nvPr>
        </p:nvSpPr>
        <p:spPr>
          <a:xfrm>
            <a:off x="748140" y="2121324"/>
            <a:ext cx="3822095" cy="4053011"/>
          </a:xfrm>
        </p:spPr>
        <p:txBody>
          <a:bodyPr>
            <a:normAutofit/>
          </a:bodyPr>
          <a:lstStyle/>
          <a:p>
            <a:r>
              <a:rPr lang="en-US" sz="1900">
                <a:solidFill>
                  <a:schemeClr val="bg1"/>
                </a:solidFill>
              </a:rPr>
              <a:t>This material does not appear in the James text. Some of it is adapted from this reference:</a:t>
            </a:r>
          </a:p>
        </p:txBody>
      </p:sp>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95022" y="6341857"/>
            <a:ext cx="392833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2031B12-A2DA-374E-A2B7-C4208FF4347A}"/>
              </a:ext>
            </a:extLst>
          </p:cNvPr>
          <p:cNvPicPr>
            <a:picLocks noChangeAspect="1"/>
          </p:cNvPicPr>
          <p:nvPr/>
        </p:nvPicPr>
        <p:blipFill>
          <a:blip r:embed="rId2"/>
          <a:stretch>
            <a:fillRect/>
          </a:stretch>
        </p:blipFill>
        <p:spPr>
          <a:xfrm>
            <a:off x="5437877" y="232633"/>
            <a:ext cx="4722123" cy="7154733"/>
          </a:xfrm>
          <a:prstGeom prst="rect">
            <a:avLst/>
          </a:prstGeom>
        </p:spPr>
      </p:pic>
    </p:spTree>
    <p:extLst>
      <p:ext uri="{BB962C8B-B14F-4D97-AF65-F5344CB8AC3E}">
        <p14:creationId xmlns:p14="http://schemas.microsoft.com/office/powerpoint/2010/main" val="1159165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B37"/>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AF1E2A-F2CF-3E4E-82B6-C313E8ADDC9C}"/>
              </a:ext>
            </a:extLst>
          </p:cNvPr>
          <p:cNvPicPr>
            <a:picLocks noChangeAspect="1"/>
          </p:cNvPicPr>
          <p:nvPr/>
        </p:nvPicPr>
        <p:blipFill rotWithShape="1">
          <a:blip r:embed="rId3"/>
          <a:srcRect b="1639"/>
          <a:stretch/>
        </p:blipFill>
        <p:spPr>
          <a:xfrm>
            <a:off x="1364455" y="1724706"/>
            <a:ext cx="7431090" cy="5573321"/>
          </a:xfrm>
          <a:prstGeom prst="rect">
            <a:avLst/>
          </a:prstGeom>
        </p:spPr>
      </p:pic>
      <p:sp>
        <p:nvSpPr>
          <p:cNvPr id="26" name="Rectangle 25">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6502"/>
            <a:ext cx="10160000" cy="81839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6562" y="473277"/>
            <a:ext cx="9342438" cy="827596"/>
          </a:xfrm>
        </p:spPr>
        <p:txBody>
          <a:bodyPr vert="horz" lIns="91440" tIns="45720" rIns="91440" bIns="45720" rtlCol="0" anchor="ctr">
            <a:normAutofit/>
          </a:bodyPr>
          <a:lstStyle/>
          <a:p>
            <a:pPr algn="ctr">
              <a:spcBef>
                <a:spcPct val="0"/>
              </a:spcBef>
            </a:pPr>
            <a:r>
              <a:rPr lang="en-US" sz="3500" kern="1200">
                <a:solidFill>
                  <a:schemeClr val="tx1">
                    <a:lumMod val="85000"/>
                    <a:lumOff val="15000"/>
                  </a:schemeClr>
                </a:solidFill>
                <a:latin typeface="+mj-lt"/>
                <a:ea typeface="+mj-ea"/>
                <a:cs typeface="+mj-cs"/>
              </a:rPr>
              <a:t>Correlated data</a:t>
            </a:r>
            <a:endParaRPr lang="en-US" sz="3500" kern="1200" dirty="0">
              <a:solidFill>
                <a:schemeClr val="tx1">
                  <a:lumMod val="85000"/>
                  <a:lumOff val="15000"/>
                </a:schemeClr>
              </a:solidFill>
              <a:latin typeface="+mj-lt"/>
              <a:ea typeface="+mj-ea"/>
              <a:cs typeface="+mj-cs"/>
            </a:endParaRPr>
          </a:p>
        </p:txBody>
      </p:sp>
      <p:cxnSp>
        <p:nvCxnSpPr>
          <p:cNvPr id="27" name="Straight Connector 2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89658"/>
            <a:ext cx="10160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381735"/>
            <a:ext cx="10160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915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Partitioning of models into fixed and random terms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Our first model:</a:t>
                </a:r>
              </a:p>
              <a:p>
                <a:pPr mar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𝐻𝑒𝑖𝑔h</m:t>
                      </m:r>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𝑖𝑗</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1</m:t>
                          </m:r>
                        </m:sub>
                      </m:sSub>
                      <m:r>
                        <a:rPr>
                          <a:latin typeface="Cambria Math" panose="02040503050406030204" pitchFamily="18" charset="0"/>
                        </a:rPr>
                        <m:t>𝐴𝑔𝑒</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0</m:t>
                          </m:r>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𝜖</m:t>
                          </m:r>
                        </m:e>
                        <m:sub>
                          <m:r>
                            <a:rPr>
                              <a:latin typeface="Cambria Math" panose="02040503050406030204" pitchFamily="18" charset="0"/>
                            </a:rPr>
                            <m:t>𝑖𝑗</m:t>
                          </m:r>
                        </m:sub>
                      </m:sSub>
                    </m:oMath>
                  </m:oMathPara>
                </a14:m>
                <a:endParaRPr dirty="0"/>
              </a:p>
              <a:p>
                <a:pPr marL="0" indent="0">
                  <a:buNone/>
                </a:pPr>
                <a:endParaRPr lang="en-US" dirty="0"/>
              </a:p>
              <a:p>
                <a:pPr marL="0" indent="0">
                  <a:buNone/>
                </a:pPr>
                <a:r>
                  <a:rPr dirty="0"/>
                  <a:t>Is relatively simple. It predicts that someone who is born with an extra 5 cm of height will retain that 5 cm of height throughout the lifespan.</a:t>
                </a:r>
              </a:p>
              <a:p>
                <a:pPr marL="0" indent="0">
                  <a:buNone/>
                </a:pPr>
                <a:endParaRPr lang="en-US" dirty="0"/>
              </a:p>
              <a:p>
                <a:pPr marL="0" indent="0">
                  <a:buNone/>
                </a:pPr>
                <a:r>
                  <a:rPr dirty="0"/>
                  <a:t>Clearly, it might be more realistic to say that children who are born taller also grow faster (over the age range of interest).</a:t>
                </a:r>
              </a:p>
              <a:p>
                <a:pPr marL="0" indent="0">
                  <a:buNone/>
                </a:pPr>
                <a:endParaRPr lang="en-US" dirty="0"/>
              </a:p>
              <a:p>
                <a:pPr marL="0" indent="0">
                  <a:buNone/>
                </a:pPr>
                <a:r>
                  <a:rPr dirty="0"/>
                  <a:t>To model this, we need to identify a subject-dependent </a:t>
                </a:r>
                <a:r>
                  <a:rPr i="1" dirty="0"/>
                  <a:t>slope</a:t>
                </a:r>
                <a:r>
                  <a:rPr dirty="0"/>
                  <a:t> as well.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a:stretch>
              </a:blipFill>
            </p:spPr>
            <p:txBody>
              <a:bodyPr/>
              <a:lstStyle/>
              <a:p>
                <a:r>
                  <a:rPr lang="en-US">
                    <a:noFill/>
                  </a:rPr>
                  <a:t> </a:t>
                </a:r>
              </a:p>
            </p:txBody>
          </p:sp>
        </mc:Fallback>
      </mc:AlternateContent>
    </p:spTree>
    <p:extLst>
      <p:ext uri="{BB962C8B-B14F-4D97-AF65-F5344CB8AC3E}">
        <p14:creationId xmlns:p14="http://schemas.microsoft.com/office/powerpoint/2010/main" val="1025847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Partitioning of models into fixed and random terms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Here is an updated model:</a:t>
                </a:r>
              </a:p>
              <a:p>
                <a:pPr marL="0" indent="0">
                  <a:buNone/>
                </a:pPr>
                <a:endParaRPr lang="en-US"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𝐻𝑒𝑖𝑔h</m:t>
                      </m:r>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𝑖𝑗</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1</m:t>
                          </m:r>
                        </m:sub>
                      </m:sSub>
                      <m:r>
                        <a:rPr>
                          <a:latin typeface="Cambria Math" panose="02040503050406030204" pitchFamily="18" charset="0"/>
                        </a:rPr>
                        <m:t>𝐴𝑔𝑒</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0</m:t>
                          </m:r>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1</m:t>
                          </m:r>
                          <m:r>
                            <a:rPr>
                              <a:latin typeface="Cambria Math" panose="02040503050406030204" pitchFamily="18" charset="0"/>
                            </a:rPr>
                            <m:t>𝑖</m:t>
                          </m:r>
                        </m:sub>
                      </m:sSub>
                      <m:r>
                        <a:rPr>
                          <a:latin typeface="Cambria Math" panose="02040503050406030204" pitchFamily="18" charset="0"/>
                        </a:rPr>
                        <m:t>𝐴𝑔𝑒</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𝜖</m:t>
                          </m:r>
                        </m:e>
                        <m:sub>
                          <m:r>
                            <a:rPr>
                              <a:latin typeface="Cambria Math" panose="02040503050406030204" pitchFamily="18" charset="0"/>
                            </a:rPr>
                            <m:t>𝑖𝑗</m:t>
                          </m:r>
                        </m:sub>
                      </m:sSub>
                    </m:oMath>
                  </m:oMathPara>
                </a14:m>
                <a:endParaRPr dirty="0"/>
              </a:p>
              <a:p>
                <a:pPr marL="0" indent="0">
                  <a:buNone/>
                </a:pPr>
                <a:endParaRPr lang="en-US" dirty="0"/>
              </a:p>
              <a:p>
                <a:pPr marL="0" indent="0">
                  <a:buNone/>
                </a:pPr>
                <a:r>
                  <a:rPr dirty="0"/>
                  <a:t>Notice that we can rearrange this to highlight the intercept and slope components:</a:t>
                </a:r>
              </a:p>
              <a:p>
                <a:pPr marL="0" indent="0">
                  <a:buNone/>
                </a:pPr>
                <a:endParaRPr lang="en-US"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𝐻𝑒𝑖𝑔h</m:t>
                      </m:r>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𝑖𝑗</m:t>
                          </m:r>
                        </m:sub>
                      </m:sSub>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0</m:t>
                              </m:r>
                              <m:r>
                                <a:rPr>
                                  <a:latin typeface="Cambria Math" panose="02040503050406030204" pitchFamily="18" charset="0"/>
                                </a:rPr>
                                <m:t>𝑖</m:t>
                              </m:r>
                            </m:sub>
                          </m:sSub>
                        </m:e>
                      </m:d>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1</m:t>
                              </m:r>
                              <m:r>
                                <a:rPr>
                                  <a:latin typeface="Cambria Math" panose="02040503050406030204" pitchFamily="18" charset="0"/>
                                </a:rPr>
                                <m:t>𝑖</m:t>
                              </m:r>
                            </m:sub>
                          </m:sSub>
                        </m:e>
                      </m:d>
                      <m:r>
                        <a:rPr>
                          <a:latin typeface="Cambria Math" panose="02040503050406030204" pitchFamily="18" charset="0"/>
                        </a:rPr>
                        <m:t>𝐴𝑔𝑒</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𝜖</m:t>
                          </m:r>
                        </m:e>
                        <m:sub>
                          <m:r>
                            <a:rPr>
                              <a:latin typeface="Cambria Math" panose="02040503050406030204" pitchFamily="18" charset="0"/>
                            </a:rPr>
                            <m:t>𝑖𝑗</m:t>
                          </m:r>
                        </m:sub>
                      </m:sSub>
                    </m:oMath>
                  </m:oMathPara>
                </a14:m>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a:stretch>
              </a:blipFill>
            </p:spPr>
            <p:txBody>
              <a:bodyPr/>
              <a:lstStyle/>
              <a:p>
                <a:r>
                  <a:rPr lang="en-US">
                    <a:noFill/>
                  </a:rPr>
                  <a:t> </a:t>
                </a:r>
              </a:p>
            </p:txBody>
          </p:sp>
        </mc:Fallback>
      </mc:AlternateContent>
    </p:spTree>
    <p:extLst>
      <p:ext uri="{BB962C8B-B14F-4D97-AF65-F5344CB8AC3E}">
        <p14:creationId xmlns:p14="http://schemas.microsoft.com/office/powerpoint/2010/main" val="2246768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Partitioning of models into fixed and random terms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Here is an updated model:</a:t>
                </a:r>
              </a:p>
              <a:p>
                <a:pPr marL="0" indent="0">
                  <a:buNone/>
                </a:pPr>
                <a:endParaRPr lang="en-US"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𝐻𝑒𝑖𝑔h</m:t>
                      </m:r>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𝑖𝑗</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1</m:t>
                          </m:r>
                        </m:sub>
                      </m:sSub>
                      <m:r>
                        <a:rPr>
                          <a:latin typeface="Cambria Math" panose="02040503050406030204" pitchFamily="18" charset="0"/>
                        </a:rPr>
                        <m:t>𝐴𝑔𝑒</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0</m:t>
                          </m:r>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1</m:t>
                          </m:r>
                          <m:r>
                            <a:rPr>
                              <a:latin typeface="Cambria Math" panose="02040503050406030204" pitchFamily="18" charset="0"/>
                            </a:rPr>
                            <m:t>𝑖</m:t>
                          </m:r>
                        </m:sub>
                      </m:sSub>
                      <m:r>
                        <a:rPr>
                          <a:latin typeface="Cambria Math" panose="02040503050406030204" pitchFamily="18" charset="0"/>
                        </a:rPr>
                        <m:t>𝐴𝑔𝑒</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𝜖</m:t>
                          </m:r>
                        </m:e>
                        <m:sub>
                          <m:r>
                            <a:rPr>
                              <a:latin typeface="Cambria Math" panose="02040503050406030204" pitchFamily="18" charset="0"/>
                            </a:rPr>
                            <m:t>𝑖𝑗</m:t>
                          </m:r>
                        </m:sub>
                      </m:sSub>
                    </m:oMath>
                  </m:oMathPara>
                </a14:m>
                <a:endParaRPr dirty="0"/>
              </a:p>
              <a:p>
                <a:pPr marL="0" indent="0">
                  <a:buNone/>
                </a:pPr>
                <a:endParaRPr lang="en-US" dirty="0"/>
              </a:p>
              <a:p>
                <a:pPr marL="0" indent="0">
                  <a:buNone/>
                </a:pPr>
                <a:r>
                  <a:rPr dirty="0"/>
                  <a:t>Notice that we can rearrange this to highlight the intercept and slope components:</a:t>
                </a:r>
              </a:p>
              <a:p>
                <a:pPr marL="0" indent="0">
                  <a:buNone/>
                </a:pPr>
                <a:endParaRPr lang="en-US"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𝐻𝑒𝑖𝑔h</m:t>
                      </m:r>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𝑖𝑗</m:t>
                          </m:r>
                        </m:sub>
                      </m:sSub>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0</m:t>
                              </m:r>
                              <m:r>
                                <a:rPr>
                                  <a:latin typeface="Cambria Math" panose="02040503050406030204" pitchFamily="18" charset="0"/>
                                </a:rPr>
                                <m:t>𝑖</m:t>
                              </m:r>
                            </m:sub>
                          </m:sSub>
                        </m:e>
                      </m:d>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1</m:t>
                              </m:r>
                              <m:r>
                                <a:rPr>
                                  <a:latin typeface="Cambria Math" panose="02040503050406030204" pitchFamily="18" charset="0"/>
                                </a:rPr>
                                <m:t>𝑖</m:t>
                              </m:r>
                            </m:sub>
                          </m:sSub>
                        </m:e>
                      </m:d>
                      <m:r>
                        <a:rPr>
                          <a:latin typeface="Cambria Math" panose="02040503050406030204" pitchFamily="18" charset="0"/>
                        </a:rPr>
                        <m:t>𝐴𝑔𝑒</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𝜖</m:t>
                          </m:r>
                        </m:e>
                        <m:sub>
                          <m:r>
                            <a:rPr>
                              <a:latin typeface="Cambria Math" panose="02040503050406030204" pitchFamily="18" charset="0"/>
                            </a:rPr>
                            <m:t>𝑖𝑗</m:t>
                          </m:r>
                        </m:sub>
                      </m:sSub>
                    </m:oMath>
                  </m:oMathPara>
                </a14:m>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206B218D-2618-C942-A784-FADC7001C5D5}"/>
              </a:ext>
            </a:extLst>
          </p:cNvPr>
          <p:cNvSpPr/>
          <p:nvPr/>
        </p:nvSpPr>
        <p:spPr>
          <a:xfrm>
            <a:off x="3742660" y="4742121"/>
            <a:ext cx="1371600" cy="5635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E027994-7922-6A4A-898A-FC74F7D87415}"/>
              </a:ext>
            </a:extLst>
          </p:cNvPr>
          <p:cNvSpPr/>
          <p:nvPr/>
        </p:nvSpPr>
        <p:spPr>
          <a:xfrm>
            <a:off x="5326912" y="4742121"/>
            <a:ext cx="1371600" cy="56352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0287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 intercepts and slopes</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In the updated model,</a:t>
                </a:r>
                <a:endParaRPr dirty="0"/>
              </a:p>
              <a:p>
                <a:pPr marL="0" indent="0">
                  <a:buNone/>
                </a:pPr>
                <a:endParaRPr lang="en-US"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𝐻𝑒𝑖𝑔h</m:t>
                      </m:r>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𝑖𝑗</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1</m:t>
                          </m:r>
                        </m:sub>
                      </m:sSub>
                      <m:r>
                        <a:rPr>
                          <a:latin typeface="Cambria Math" panose="02040503050406030204" pitchFamily="18" charset="0"/>
                        </a:rPr>
                        <m:t>𝐴𝑔𝑒</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0</m:t>
                          </m:r>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1</m:t>
                          </m:r>
                          <m:r>
                            <a:rPr>
                              <a:latin typeface="Cambria Math" panose="02040503050406030204" pitchFamily="18" charset="0"/>
                            </a:rPr>
                            <m:t>𝑖</m:t>
                          </m:r>
                        </m:sub>
                      </m:sSub>
                      <m:r>
                        <a:rPr>
                          <a:latin typeface="Cambria Math" panose="02040503050406030204" pitchFamily="18" charset="0"/>
                        </a:rPr>
                        <m:t>𝐴𝑔𝑒</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𝜖</m:t>
                          </m:r>
                        </m:e>
                        <m:sub>
                          <m:r>
                            <a:rPr>
                              <a:latin typeface="Cambria Math" panose="02040503050406030204" pitchFamily="18" charset="0"/>
                            </a:rPr>
                            <m:t>𝑖𝑗</m:t>
                          </m:r>
                        </m:sub>
                      </m:sSub>
                    </m:oMath>
                  </m:oMathPara>
                </a14:m>
                <a:endParaRPr dirty="0"/>
              </a:p>
              <a:p>
                <a:pPr marL="0" indent="0">
                  <a:buNone/>
                </a:pPr>
                <a:endParaRPr lang="en-US" dirty="0"/>
              </a:p>
              <a:p>
                <a:pPr marL="0" indent="0">
                  <a:buNone/>
                </a:pPr>
                <a:r>
                  <a:rPr lang="en-US" dirty="0"/>
                  <a:t>Each participant has a specific </a:t>
                </a:r>
                <a:r>
                  <a:rPr lang="en-US" b="1" i="1" dirty="0"/>
                  <a:t>intercept</a:t>
                </a:r>
                <a:r>
                  <a:rPr lang="en-US" dirty="0"/>
                  <a:t> and </a:t>
                </a:r>
                <a:r>
                  <a:rPr lang="en-US" b="1" i="1" dirty="0"/>
                  <a:t>slope</a:t>
                </a:r>
                <a:r>
                  <a:rPr lang="en-US" dirty="0"/>
                  <a:t>. The residuals are assumed normally distributed.</a:t>
                </a:r>
              </a:p>
              <a:p>
                <a:pPr marL="0" indent="0">
                  <a:buNone/>
                </a:pPr>
                <a:endParaRPr lang="en-US" dirty="0"/>
              </a:p>
              <a:p>
                <a:pPr marL="0" indent="0">
                  <a:buNone/>
                </a:pPr>
                <a:r>
                  <a:rPr lang="en-US" dirty="0"/>
                  <a:t>Is this a good assumption? Maybe. If measurements closer together are correlated more, it may not be reasonable to have a single slope parameter. If all participants have a similar slope, individual slopes may not be justified.</a:t>
                </a:r>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r="-1013"/>
                </a:stretch>
              </a:blipFill>
            </p:spPr>
            <p:txBody>
              <a:bodyPr/>
              <a:lstStyle/>
              <a:p>
                <a:r>
                  <a:rPr lang="en-US">
                    <a:noFill/>
                  </a:rPr>
                  <a:t> </a:t>
                </a:r>
              </a:p>
            </p:txBody>
          </p:sp>
        </mc:Fallback>
      </mc:AlternateContent>
    </p:spTree>
    <p:extLst>
      <p:ext uri="{BB962C8B-B14F-4D97-AF65-F5344CB8AC3E}">
        <p14:creationId xmlns:p14="http://schemas.microsoft.com/office/powerpoint/2010/main" val="682927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2B37"/>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B8B6E2-6DA7-B24A-8EEB-CDC9893D49E7}"/>
              </a:ext>
            </a:extLst>
          </p:cNvPr>
          <p:cNvPicPr>
            <a:picLocks noChangeAspect="1"/>
          </p:cNvPicPr>
          <p:nvPr/>
        </p:nvPicPr>
        <p:blipFill>
          <a:blip r:embed="rId2"/>
          <a:srcRect r="13334" b="1"/>
          <a:stretch/>
        </p:blipFill>
        <p:spPr>
          <a:xfrm>
            <a:off x="1187370" y="1626505"/>
            <a:ext cx="7785259" cy="5838948"/>
          </a:xfrm>
          <a:prstGeom prst="rect">
            <a:avLst/>
          </a:prstGeom>
        </p:spPr>
      </p:pic>
      <p:sp>
        <p:nvSpPr>
          <p:cNvPr id="12"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6502"/>
            <a:ext cx="10160000" cy="81839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6562" y="473277"/>
            <a:ext cx="9342438" cy="827596"/>
          </a:xfrm>
        </p:spPr>
        <p:txBody>
          <a:bodyPr vert="horz" lIns="91440" tIns="45720" rIns="91440" bIns="45720" rtlCol="0" anchor="ctr">
            <a:normAutofit/>
          </a:bodyPr>
          <a:lstStyle/>
          <a:p>
            <a:pPr algn="ctr">
              <a:spcBef>
                <a:spcPct val="0"/>
              </a:spcBef>
            </a:pPr>
            <a:r>
              <a:rPr lang="en-US" sz="3500" kern="1200">
                <a:solidFill>
                  <a:schemeClr val="tx1">
                    <a:lumMod val="85000"/>
                    <a:lumOff val="15000"/>
                  </a:schemeClr>
                </a:solidFill>
                <a:latin typeface="+mj-lt"/>
                <a:ea typeface="+mj-ea"/>
                <a:cs typeface="+mj-cs"/>
              </a:rPr>
              <a:t>Random intercepts and slopes</a:t>
            </a: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89658"/>
            <a:ext cx="10160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381735"/>
            <a:ext cx="10160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40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 intercepts and slopes: tolerance data</a:t>
            </a:r>
            <a:endParaRPr dirty="0"/>
          </a:p>
        </p:txBody>
      </p:sp>
      <p:pic>
        <p:nvPicPr>
          <p:cNvPr id="3" name="Picture 1" descr="mixed-models_files/figure-pptx/unnamed-chunk-1-1.png"/>
          <p:cNvPicPr>
            <a:picLocks noGrp="1" noChangeAspect="1"/>
          </p:cNvPicPr>
          <p:nvPr/>
        </p:nvPicPr>
        <p:blipFill>
          <a:blip r:embed="rId2"/>
          <a:stretch>
            <a:fillRect/>
          </a:stretch>
        </p:blipFill>
        <p:spPr bwMode="auto">
          <a:xfrm>
            <a:off x="1947334" y="1778000"/>
            <a:ext cx="6279444" cy="5023556"/>
          </a:xfrm>
          <a:prstGeom prst="rect">
            <a:avLst/>
          </a:prstGeom>
          <a:noFill/>
          <a:ln w="9525">
            <a:noFill/>
            <a:headEnd/>
            <a:tailEnd/>
          </a:ln>
        </p:spPr>
      </p:pic>
    </p:spTree>
    <p:extLst>
      <p:ext uri="{BB962C8B-B14F-4D97-AF65-F5344CB8AC3E}">
        <p14:creationId xmlns:p14="http://schemas.microsoft.com/office/powerpoint/2010/main" val="1382180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Placeholder 3"/>
              <p:cNvSpPr>
                <a:spLocks noGrp="1"/>
              </p:cNvSpPr>
              <p:nvPr>
                <p:ph type="body" sz="half" idx="2"/>
              </p:nvPr>
            </p:nvSpPr>
            <p:spPr/>
            <p:txBody>
              <a:bodyPr/>
              <a:lstStyle/>
              <a:p>
                <a:r>
                  <a:rPr lang="en-US" sz="1800" b="0" i="1" dirty="0">
                    <a:latin typeface="Calibri" panose="020F0502020204030204" pitchFamily="34" charset="0"/>
                    <a:cs typeface="Calibri" panose="020F0502020204030204" pitchFamily="34" charset="0"/>
                  </a:rPr>
                  <a:t>Equation:</a:t>
                </a:r>
              </a:p>
              <a:p>
                <a:endParaRPr lang="en-US" b="0" i="1" dirty="0">
                  <a:latin typeface="+mj-lt"/>
                </a:endParaRP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𝑇𝑜𝑙𝑒𝑟𝑎𝑛𝑐𝑒</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m:oMathPara>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𝐴𝑔𝑒</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𝜖</m:t>
                          </m:r>
                        </m:e>
                        <m:sub>
                          <m:r>
                            <a:rPr lang="en-US" b="0" i="1" smtClean="0">
                              <a:latin typeface="Cambria Math" panose="02040503050406030204" pitchFamily="18" charset="0"/>
                            </a:rPr>
                            <m:t>𝑖</m:t>
                          </m:r>
                        </m:sub>
                      </m:sSub>
                    </m:oMath>
                  </m:oMathPara>
                </a14:m>
                <a:endParaRPr lang="en-US" dirty="0"/>
              </a:p>
              <a:p>
                <a:endParaRPr lang="en-US" dirty="0"/>
              </a:p>
              <a:p>
                <a:r>
                  <a:rPr lang="en-US" sz="1800" i="1" dirty="0"/>
                  <a:t>Wilkinson notation:</a:t>
                </a:r>
              </a:p>
              <a:p>
                <a:pPr algn="ctr"/>
                <a:r>
                  <a:rPr lang="en-US" dirty="0" err="1">
                    <a:latin typeface="Courier" pitchFamily="2" charset="0"/>
                  </a:rPr>
                  <a:t>tolerance~age</a:t>
                </a:r>
                <a:endParaRPr dirty="0">
                  <a:latin typeface="Courier" pitchFamily="2" charset="0"/>
                </a:endParaRPr>
              </a:p>
            </p:txBody>
          </p:sp>
        </mc:Choice>
        <mc:Fallback xmlns="">
          <p:sp>
            <p:nvSpPr>
              <p:cNvPr id="4" name="Text Placeholder 3"/>
              <p:cNvSpPr>
                <a:spLocks noGrp="1" noRot="1" noChangeAspect="1" noMove="1" noResize="1" noEditPoints="1" noAdjustHandles="1" noChangeArrowheads="1" noChangeShapeType="1" noTextEdit="1"/>
              </p:cNvSpPr>
              <p:nvPr>
                <p:ph type="body" sz="half" idx="2"/>
              </p:nvPr>
            </p:nvSpPr>
            <p:spPr>
              <a:blipFill>
                <a:blip r:embed="rId2"/>
                <a:stretch>
                  <a:fillRect l="-1136"/>
                </a:stretch>
              </a:blipFill>
            </p:spPr>
            <p:txBody>
              <a:bodyPr/>
              <a:lstStyle/>
              <a:p>
                <a:r>
                  <a:rPr lang="en-US">
                    <a:noFill/>
                  </a:rPr>
                  <a:t> </a:t>
                </a:r>
              </a:p>
            </p:txBody>
          </p:sp>
        </mc:Fallback>
      </mc:AlternateContent>
      <p:pic>
        <p:nvPicPr>
          <p:cNvPr id="2" name="Picture 1" descr="mixed-models_files/figure-pptx/unnamed-chunk-2-1.png"/>
          <p:cNvPicPr>
            <a:picLocks noGrp="1" noChangeAspect="1"/>
          </p:cNvPicPr>
          <p:nvPr/>
        </p:nvPicPr>
        <p:blipFill>
          <a:blip r:embed="rId3"/>
          <a:stretch>
            <a:fillRect/>
          </a:stretch>
        </p:blipFill>
        <p:spPr bwMode="auto">
          <a:xfrm>
            <a:off x="3965222" y="1270000"/>
            <a:ext cx="5672667" cy="4543778"/>
          </a:xfrm>
          <a:prstGeom prst="rect">
            <a:avLst/>
          </a:prstGeom>
          <a:noFill/>
          <a:ln w="9525">
            <a:noFill/>
            <a:headEnd/>
            <a:tailEnd/>
          </a:ln>
        </p:spPr>
      </p:pic>
    </p:spTree>
    <p:extLst>
      <p:ext uri="{BB962C8B-B14F-4D97-AF65-F5344CB8AC3E}">
        <p14:creationId xmlns:p14="http://schemas.microsoft.com/office/powerpoint/2010/main" val="1017839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Placeholder 3"/>
              <p:cNvSpPr>
                <a:spLocks noGrp="1"/>
              </p:cNvSpPr>
              <p:nvPr>
                <p:ph type="body" sz="half" idx="2"/>
              </p:nvPr>
            </p:nvSpPr>
            <p:spPr/>
            <p:txBody>
              <a:bodyPr/>
              <a:lstStyle/>
              <a:p>
                <a:r>
                  <a:rPr lang="en-US" sz="1800" i="1" dirty="0">
                    <a:latin typeface="Calibri" panose="020F0502020204030204" pitchFamily="34" charset="0"/>
                    <a:cs typeface="Calibri" panose="020F0502020204030204" pitchFamily="34" charset="0"/>
                  </a:rPr>
                  <a:t>Equation:</a:t>
                </a:r>
              </a:p>
              <a:p>
                <a:endParaRPr lang="en-US" i="1" dirty="0"/>
              </a:p>
              <a:p>
                <a:pPr/>
                <a14:m>
                  <m:oMathPara xmlns:m="http://schemas.openxmlformats.org/officeDocument/2006/math">
                    <m:oMathParaPr>
                      <m:jc m:val="centerGroup"/>
                    </m:oMathParaPr>
                    <m:oMath xmlns:m="http://schemas.openxmlformats.org/officeDocument/2006/math">
                      <m:sSub>
                        <m:sSubPr>
                          <m:ctrlPr>
                            <a:rPr lang="ar-AE" i="1">
                              <a:latin typeface="Cambria Math" panose="02040503050406030204" pitchFamily="18" charset="0"/>
                            </a:rPr>
                          </m:ctrlPr>
                        </m:sSubPr>
                        <m:e>
                          <m:r>
                            <a:rPr lang="ar-AE" i="1">
                              <a:latin typeface="Cambria Math" panose="02040503050406030204" pitchFamily="18" charset="0"/>
                            </a:rPr>
                            <m:t>𝑇𝑜𝑙𝑒𝑟𝑎𝑛𝑐𝑒</m:t>
                          </m:r>
                        </m:e>
                        <m:sub>
                          <m:r>
                            <a:rPr lang="ar-AE" i="1">
                              <a:latin typeface="Cambria Math" panose="02040503050406030204" pitchFamily="18" charset="0"/>
                            </a:rPr>
                            <m:t>𝑖</m:t>
                          </m:r>
                          <m:r>
                            <a:rPr lang="en-US" b="0" i="1" smtClean="0">
                              <a:latin typeface="Cambria Math" panose="02040503050406030204" pitchFamily="18" charset="0"/>
                            </a:rPr>
                            <m:t>𝑗</m:t>
                          </m:r>
                        </m:sub>
                      </m:sSub>
                      <m:r>
                        <a:rPr lang="ar-AE" i="1">
                          <a:latin typeface="Cambria Math" panose="02040503050406030204" pitchFamily="18" charset="0"/>
                        </a:rPr>
                        <m:t>=</m:t>
                      </m:r>
                      <m:sSub>
                        <m:sSubPr>
                          <m:ctrlPr>
                            <a:rPr lang="ar-AE" i="1">
                              <a:latin typeface="Cambria Math" panose="02040503050406030204" pitchFamily="18" charset="0"/>
                            </a:rPr>
                          </m:ctrlPr>
                        </m:sSubPr>
                        <m:e>
                          <m:r>
                            <a:rPr lang="ar-AE" i="1">
                              <a:latin typeface="Cambria Math" panose="02040503050406030204" pitchFamily="18" charset="0"/>
                              <a:ea typeface="Cambria Math" panose="02040503050406030204" pitchFamily="18" charset="0"/>
                            </a:rPr>
                            <m:t>𝛽</m:t>
                          </m:r>
                        </m:e>
                        <m:sub>
                          <m:r>
                            <a:rPr lang="ar-AE" i="1">
                              <a:latin typeface="Cambria Math" panose="02040503050406030204" pitchFamily="18" charset="0"/>
                            </a:rPr>
                            <m:t>0</m:t>
                          </m:r>
                        </m:sub>
                      </m:sSub>
                      <m:r>
                        <a:rPr lang="ar-AE" i="1">
                          <a:latin typeface="Cambria Math" panose="02040503050406030204" pitchFamily="18" charset="0"/>
                        </a:rPr>
                        <m:t>+</m:t>
                      </m:r>
                      <m:sSub>
                        <m:sSubPr>
                          <m:ctrlPr>
                            <a:rPr lang="ar-AE"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0</m:t>
                          </m:r>
                          <m:r>
                            <a:rPr lang="en-US" b="0" i="1" smtClean="0">
                              <a:latin typeface="Cambria Math" panose="02040503050406030204" pitchFamily="18" charset="0"/>
                            </a:rPr>
                            <m:t>𝑖</m:t>
                          </m:r>
                        </m:sub>
                      </m:sSub>
                      <m:r>
                        <a:rPr lang="en-US" b="0" i="1" smtClean="0">
                          <a:latin typeface="Cambria Math" panose="02040503050406030204" pitchFamily="18" charset="0"/>
                        </a:rPr>
                        <m:t>+</m:t>
                      </m:r>
                    </m:oMath>
                  </m:oMathPara>
                </a14:m>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1</m:t>
                          </m:r>
                        </m:sub>
                      </m:sSub>
                      <m:sSub>
                        <m:sSubPr>
                          <m:ctrlPr>
                            <a:rPr lang="ar-AE" i="1">
                              <a:latin typeface="Cambria Math" panose="02040503050406030204" pitchFamily="18" charset="0"/>
                            </a:rPr>
                          </m:ctrlPr>
                        </m:sSubPr>
                        <m:e>
                          <m:r>
                            <a:rPr lang="ar-AE" i="1">
                              <a:latin typeface="Cambria Math" panose="02040503050406030204" pitchFamily="18" charset="0"/>
                            </a:rPr>
                            <m:t>𝐴𝑔𝑒</m:t>
                          </m:r>
                        </m:e>
                        <m:sub>
                          <m:r>
                            <a:rPr lang="ar-AE" i="1">
                              <a:latin typeface="Cambria Math" panose="02040503050406030204" pitchFamily="18" charset="0"/>
                            </a:rPr>
                            <m:t>𝑖</m:t>
                          </m:r>
                          <m:r>
                            <a:rPr lang="en-US" b="0" i="1" smtClean="0">
                              <a:latin typeface="Cambria Math" panose="02040503050406030204" pitchFamily="18" charset="0"/>
                            </a:rPr>
                            <m:t>𝑗</m:t>
                          </m:r>
                        </m:sub>
                      </m:sSub>
                      <m:r>
                        <a:rPr lang="ar-AE" i="1">
                          <a:latin typeface="Cambria Math" panose="02040503050406030204" pitchFamily="18" charset="0"/>
                        </a:rPr>
                        <m:t>+</m:t>
                      </m:r>
                      <m:sSub>
                        <m:sSubPr>
                          <m:ctrlPr>
                            <a:rPr lang="ar-AE" i="1">
                              <a:latin typeface="Cambria Math" panose="02040503050406030204" pitchFamily="18" charset="0"/>
                            </a:rPr>
                          </m:ctrlPr>
                        </m:sSubPr>
                        <m:e>
                          <m:r>
                            <a:rPr lang="ar-AE" i="1">
                              <a:latin typeface="Cambria Math" panose="02040503050406030204" pitchFamily="18" charset="0"/>
                              <a:ea typeface="Cambria Math" panose="02040503050406030204" pitchFamily="18" charset="0"/>
                            </a:rPr>
                            <m:t>𝜖</m:t>
                          </m:r>
                        </m:e>
                        <m:sub>
                          <m:r>
                            <a:rPr lang="ar-AE" i="1">
                              <a:latin typeface="Cambria Math" panose="02040503050406030204" pitchFamily="18" charset="0"/>
                            </a:rPr>
                            <m:t>𝑖</m:t>
                          </m:r>
                          <m:r>
                            <a:rPr lang="en-US" b="0" i="1" smtClean="0">
                              <a:latin typeface="Cambria Math" panose="02040503050406030204" pitchFamily="18" charset="0"/>
                            </a:rPr>
                            <m:t>𝑗</m:t>
                          </m:r>
                        </m:sub>
                      </m:sSub>
                    </m:oMath>
                  </m:oMathPara>
                </a14:m>
                <a:endParaRPr lang="ar-AE" dirty="0"/>
              </a:p>
              <a:p>
                <a:endParaRPr lang="ar-AE" dirty="0"/>
              </a:p>
              <a:p>
                <a:r>
                  <a:rPr lang="en-US" sz="1800" i="1" dirty="0"/>
                  <a:t>Wilkinson notation:</a:t>
                </a:r>
              </a:p>
              <a:p>
                <a:pPr algn="ctr"/>
                <a:r>
                  <a:rPr lang="en-US" dirty="0" err="1">
                    <a:latin typeface="Courier" pitchFamily="2" charset="0"/>
                  </a:rPr>
                  <a:t>tolerance~age</a:t>
                </a:r>
                <a:r>
                  <a:rPr lang="en-US" dirty="0">
                    <a:latin typeface="Courier" pitchFamily="2" charset="0"/>
                  </a:rPr>
                  <a:t>+(1|id)</a:t>
                </a:r>
              </a:p>
              <a:p>
                <a:endParaRPr lang="en-US" dirty="0">
                  <a:latin typeface="Courier" pitchFamily="2" charset="0"/>
                </a:endParaRPr>
              </a:p>
            </p:txBody>
          </p:sp>
        </mc:Choice>
        <mc:Fallback xmlns="">
          <p:sp>
            <p:nvSpPr>
              <p:cNvPr id="4" name="Text Placeholder 3"/>
              <p:cNvSpPr>
                <a:spLocks noGrp="1" noRot="1" noChangeAspect="1" noMove="1" noResize="1" noEditPoints="1" noAdjustHandles="1" noChangeArrowheads="1" noChangeShapeType="1" noTextEdit="1"/>
              </p:cNvSpPr>
              <p:nvPr>
                <p:ph type="body" sz="half" idx="2"/>
              </p:nvPr>
            </p:nvSpPr>
            <p:spPr>
              <a:blipFill>
                <a:blip r:embed="rId2"/>
                <a:stretch>
                  <a:fillRect l="-1136"/>
                </a:stretch>
              </a:blipFill>
            </p:spPr>
            <p:txBody>
              <a:bodyPr/>
              <a:lstStyle/>
              <a:p>
                <a:r>
                  <a:rPr lang="en-US">
                    <a:noFill/>
                  </a:rPr>
                  <a:t> </a:t>
                </a:r>
              </a:p>
            </p:txBody>
          </p:sp>
        </mc:Fallback>
      </mc:AlternateContent>
      <p:pic>
        <p:nvPicPr>
          <p:cNvPr id="2" name="Picture 1" descr="mixed-models_files/figure-pptx/unnamed-chunk-3-1.png"/>
          <p:cNvPicPr>
            <a:picLocks noGrp="1" noChangeAspect="1"/>
          </p:cNvPicPr>
          <p:nvPr/>
        </p:nvPicPr>
        <p:blipFill>
          <a:blip r:embed="rId3"/>
          <a:stretch>
            <a:fillRect/>
          </a:stretch>
        </p:blipFill>
        <p:spPr bwMode="auto">
          <a:xfrm>
            <a:off x="3965222" y="1270000"/>
            <a:ext cx="5672667" cy="4543778"/>
          </a:xfrm>
          <a:prstGeom prst="rect">
            <a:avLst/>
          </a:prstGeom>
          <a:noFill/>
          <a:ln w="9525">
            <a:noFill/>
            <a:headEnd/>
            <a:tailEnd/>
          </a:ln>
        </p:spPr>
      </p:pic>
    </p:spTree>
    <p:extLst>
      <p:ext uri="{BB962C8B-B14F-4D97-AF65-F5344CB8AC3E}">
        <p14:creationId xmlns:p14="http://schemas.microsoft.com/office/powerpoint/2010/main" val="878892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Placeholder 3"/>
              <p:cNvSpPr>
                <a:spLocks noGrp="1"/>
              </p:cNvSpPr>
              <p:nvPr>
                <p:ph type="body" sz="half" idx="2"/>
              </p:nvPr>
            </p:nvSpPr>
            <p:spPr/>
            <p:txBody>
              <a:bodyPr/>
              <a:lstStyle/>
              <a:p>
                <a:r>
                  <a:rPr lang="en-US" sz="1800" i="1" dirty="0">
                    <a:latin typeface="Calibri" panose="020F0502020204030204" pitchFamily="34" charset="0"/>
                    <a:cs typeface="Calibri" panose="020F0502020204030204" pitchFamily="34" charset="0"/>
                  </a:rPr>
                  <a:t>Equation:</a:t>
                </a:r>
              </a:p>
              <a:p>
                <a:endParaRPr lang="en-US" i="1" dirty="0"/>
              </a:p>
              <a:p>
                <a:pPr/>
                <a14:m>
                  <m:oMathPara xmlns:m="http://schemas.openxmlformats.org/officeDocument/2006/math">
                    <m:oMathParaPr>
                      <m:jc m:val="centerGroup"/>
                    </m:oMathParaPr>
                    <m:oMath xmlns:m="http://schemas.openxmlformats.org/officeDocument/2006/math">
                      <m:sSub>
                        <m:sSubPr>
                          <m:ctrlPr>
                            <a:rPr lang="ar-AE" i="1">
                              <a:latin typeface="Cambria Math" panose="02040503050406030204" pitchFamily="18" charset="0"/>
                            </a:rPr>
                          </m:ctrlPr>
                        </m:sSubPr>
                        <m:e>
                          <m:r>
                            <a:rPr lang="ar-AE" i="1">
                              <a:latin typeface="Cambria Math" panose="02040503050406030204" pitchFamily="18" charset="0"/>
                            </a:rPr>
                            <m:t>𝑇𝑜𝑙𝑒𝑟𝑎𝑛𝑐𝑒</m:t>
                          </m:r>
                        </m:e>
                        <m:sub>
                          <m:r>
                            <a:rPr lang="ar-AE" i="1">
                              <a:latin typeface="Cambria Math" panose="02040503050406030204" pitchFamily="18" charset="0"/>
                            </a:rPr>
                            <m:t>𝑖</m:t>
                          </m:r>
                          <m:r>
                            <a:rPr lang="en-US" i="1">
                              <a:latin typeface="Cambria Math" panose="02040503050406030204" pitchFamily="18" charset="0"/>
                            </a:rPr>
                            <m:t>𝑗</m:t>
                          </m:r>
                        </m:sub>
                      </m:sSub>
                      <m:r>
                        <a:rPr lang="ar-AE" i="1">
                          <a:latin typeface="Cambria Math" panose="02040503050406030204" pitchFamily="18" charset="0"/>
                        </a:rPr>
                        <m:t>=</m:t>
                      </m:r>
                      <m:sSub>
                        <m:sSubPr>
                          <m:ctrlPr>
                            <a:rPr lang="ar-AE" i="1">
                              <a:latin typeface="Cambria Math" panose="02040503050406030204" pitchFamily="18" charset="0"/>
                            </a:rPr>
                          </m:ctrlPr>
                        </m:sSubPr>
                        <m:e>
                          <m:r>
                            <a:rPr lang="ar-AE" i="1">
                              <a:latin typeface="Cambria Math" panose="02040503050406030204" pitchFamily="18" charset="0"/>
                              <a:ea typeface="Cambria Math" panose="02040503050406030204" pitchFamily="18" charset="0"/>
                            </a:rPr>
                            <m:t>𝛽</m:t>
                          </m:r>
                        </m:e>
                        <m:sub>
                          <m:r>
                            <a:rPr lang="ar-AE" i="1">
                              <a:latin typeface="Cambria Math" panose="02040503050406030204" pitchFamily="18" charset="0"/>
                            </a:rPr>
                            <m:t>0</m:t>
                          </m:r>
                        </m:sub>
                      </m:sSub>
                      <m:r>
                        <a:rPr lang="ar-AE" i="1">
                          <a:latin typeface="Cambria Math" panose="02040503050406030204" pitchFamily="18" charset="0"/>
                        </a:rPr>
                        <m:t>+</m:t>
                      </m:r>
                      <m:sSub>
                        <m:sSubPr>
                          <m:ctrlPr>
                            <a:rPr lang="ar-AE"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0</m:t>
                          </m:r>
                          <m:r>
                            <a:rPr lang="en-US" i="1">
                              <a:latin typeface="Cambria Math" panose="02040503050406030204" pitchFamily="18" charset="0"/>
                            </a:rPr>
                            <m:t>𝑖</m:t>
                          </m:r>
                        </m:sub>
                      </m:sSub>
                      <m:r>
                        <a:rPr lang="en-US" i="1">
                          <a:latin typeface="Cambria Math" panose="02040503050406030204" pitchFamily="18" charset="0"/>
                        </a:rPr>
                        <m:t>+</m:t>
                      </m:r>
                    </m:oMath>
                  </m:oMathPara>
                </a14:m>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ar-AE" i="1">
                              <a:latin typeface="Cambria Math" panose="02040503050406030204" pitchFamily="18" charset="0"/>
                            </a:rPr>
                          </m:ctrlPr>
                        </m:sSubPr>
                        <m:e>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𝑏</m:t>
                              </m:r>
                            </m:e>
                            <m:sub>
                              <m:r>
                                <a:rPr lang="en-US" b="0" i="1" smtClean="0">
                                  <a:latin typeface="Cambria Math" panose="02040503050406030204" pitchFamily="18" charset="0"/>
                                  <a:ea typeface="Cambria Math" panose="02040503050406030204" pitchFamily="18" charset="0"/>
                                </a:rPr>
                                <m:t>0</m:t>
                              </m:r>
                              <m:r>
                                <a:rPr lang="en-US" i="1">
                                  <a:latin typeface="Cambria Math" panose="02040503050406030204" pitchFamily="18" charset="0"/>
                                </a:rPr>
                                <m:t>1</m:t>
                              </m:r>
                            </m:sub>
                          </m:sSub>
                          <m:r>
                            <a:rPr lang="en-US" b="0" i="1" smtClean="0">
                              <a:latin typeface="Cambria Math" panose="02040503050406030204" pitchFamily="18" charset="0"/>
                            </a:rPr>
                            <m:t>)</m:t>
                          </m:r>
                          <m:r>
                            <a:rPr lang="ar-AE" i="1">
                              <a:latin typeface="Cambria Math" panose="02040503050406030204" pitchFamily="18" charset="0"/>
                            </a:rPr>
                            <m:t>𝐴𝑔𝑒</m:t>
                          </m:r>
                        </m:e>
                        <m:sub>
                          <m:r>
                            <a:rPr lang="ar-AE" i="1">
                              <a:latin typeface="Cambria Math" panose="02040503050406030204" pitchFamily="18" charset="0"/>
                            </a:rPr>
                            <m:t>𝑖</m:t>
                          </m:r>
                          <m:r>
                            <a:rPr lang="en-US" i="1">
                              <a:latin typeface="Cambria Math" panose="02040503050406030204" pitchFamily="18" charset="0"/>
                            </a:rPr>
                            <m:t>𝑗</m:t>
                          </m:r>
                        </m:sub>
                      </m:sSub>
                      <m:r>
                        <a:rPr lang="ar-AE" i="1">
                          <a:latin typeface="Cambria Math" panose="02040503050406030204" pitchFamily="18" charset="0"/>
                        </a:rPr>
                        <m:t>+</m:t>
                      </m:r>
                      <m:sSub>
                        <m:sSubPr>
                          <m:ctrlPr>
                            <a:rPr lang="ar-AE" i="1">
                              <a:latin typeface="Cambria Math" panose="02040503050406030204" pitchFamily="18" charset="0"/>
                            </a:rPr>
                          </m:ctrlPr>
                        </m:sSubPr>
                        <m:e>
                          <m:r>
                            <a:rPr lang="ar-AE" i="1">
                              <a:latin typeface="Cambria Math" panose="02040503050406030204" pitchFamily="18" charset="0"/>
                              <a:ea typeface="Cambria Math" panose="02040503050406030204" pitchFamily="18" charset="0"/>
                            </a:rPr>
                            <m:t>𝜖</m:t>
                          </m:r>
                        </m:e>
                        <m:sub>
                          <m:r>
                            <a:rPr lang="ar-AE" i="1">
                              <a:latin typeface="Cambria Math" panose="02040503050406030204" pitchFamily="18" charset="0"/>
                            </a:rPr>
                            <m:t>𝑖</m:t>
                          </m:r>
                          <m:r>
                            <a:rPr lang="en-US" i="1">
                              <a:latin typeface="Cambria Math" panose="02040503050406030204" pitchFamily="18" charset="0"/>
                            </a:rPr>
                            <m:t>𝑗</m:t>
                          </m:r>
                        </m:sub>
                      </m:sSub>
                    </m:oMath>
                  </m:oMathPara>
                </a14:m>
                <a:endParaRPr lang="ar-AE" dirty="0"/>
              </a:p>
              <a:p>
                <a:endParaRPr lang="ar-AE" dirty="0"/>
              </a:p>
              <a:p>
                <a:r>
                  <a:rPr lang="en-US" sz="1800" i="1" dirty="0"/>
                  <a:t>Wilkinson notation:</a:t>
                </a:r>
              </a:p>
              <a:p>
                <a:pPr algn="ctr"/>
                <a:r>
                  <a:rPr lang="en-US" dirty="0" err="1">
                    <a:latin typeface="Courier" pitchFamily="2" charset="0"/>
                  </a:rPr>
                  <a:t>tolerance~age</a:t>
                </a:r>
                <a:r>
                  <a:rPr lang="en-US" dirty="0">
                    <a:latin typeface="Courier" pitchFamily="2" charset="0"/>
                  </a:rPr>
                  <a:t>+(1+age|id)</a:t>
                </a:r>
              </a:p>
              <a:p>
                <a:endParaRPr lang="en-US" dirty="0">
                  <a:latin typeface="Courier" pitchFamily="2" charset="0"/>
                </a:endParaRPr>
              </a:p>
              <a:p>
                <a:endParaRPr dirty="0"/>
              </a:p>
            </p:txBody>
          </p:sp>
        </mc:Choice>
        <mc:Fallback xmlns="">
          <p:sp>
            <p:nvSpPr>
              <p:cNvPr id="4" name="Text Placeholder 3"/>
              <p:cNvSpPr>
                <a:spLocks noGrp="1" noRot="1" noChangeAspect="1" noMove="1" noResize="1" noEditPoints="1" noAdjustHandles="1" noChangeArrowheads="1" noChangeShapeType="1" noTextEdit="1"/>
              </p:cNvSpPr>
              <p:nvPr>
                <p:ph type="body" sz="half" idx="2"/>
              </p:nvPr>
            </p:nvSpPr>
            <p:spPr>
              <a:blipFill>
                <a:blip r:embed="rId2"/>
                <a:stretch>
                  <a:fillRect l="-1136"/>
                </a:stretch>
              </a:blipFill>
            </p:spPr>
            <p:txBody>
              <a:bodyPr/>
              <a:lstStyle/>
              <a:p>
                <a:r>
                  <a:rPr lang="en-US">
                    <a:noFill/>
                  </a:rPr>
                  <a:t> </a:t>
                </a:r>
              </a:p>
            </p:txBody>
          </p:sp>
        </mc:Fallback>
      </mc:AlternateContent>
      <p:pic>
        <p:nvPicPr>
          <p:cNvPr id="2" name="Picture 1" descr="mixed-models_files/figure-pptx/unnamed-chunk-4-1.png"/>
          <p:cNvPicPr>
            <a:picLocks noGrp="1" noChangeAspect="1"/>
          </p:cNvPicPr>
          <p:nvPr/>
        </p:nvPicPr>
        <p:blipFill>
          <a:blip r:embed="rId3"/>
          <a:stretch>
            <a:fillRect/>
          </a:stretch>
        </p:blipFill>
        <p:spPr bwMode="auto">
          <a:xfrm>
            <a:off x="3965222" y="1270000"/>
            <a:ext cx="5672667" cy="4543778"/>
          </a:xfrm>
          <a:prstGeom prst="rect">
            <a:avLst/>
          </a:prstGeom>
          <a:noFill/>
          <a:ln w="9525">
            <a:noFill/>
            <a:headEnd/>
            <a:tailEnd/>
          </a:ln>
        </p:spPr>
      </p:pic>
    </p:spTree>
    <p:extLst>
      <p:ext uri="{BB962C8B-B14F-4D97-AF65-F5344CB8AC3E}">
        <p14:creationId xmlns:p14="http://schemas.microsoft.com/office/powerpoint/2010/main" val="4111228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762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F467399E-2D3A-5C4E-B1CC-EE49C26651DF}"/>
              </a:ext>
            </a:extLst>
          </p:cNvPr>
          <p:cNvSpPr>
            <a:spLocks noGrp="1"/>
          </p:cNvSpPr>
          <p:nvPr>
            <p:ph type="title"/>
          </p:nvPr>
        </p:nvSpPr>
        <p:spPr>
          <a:xfrm>
            <a:off x="698500" y="744361"/>
            <a:ext cx="3757455" cy="1472847"/>
          </a:xfrm>
        </p:spPr>
        <p:txBody>
          <a:bodyPr anchor="b">
            <a:normAutofit/>
          </a:bodyPr>
          <a:lstStyle/>
          <a:p>
            <a:pPr algn="r"/>
            <a:r>
              <a:rPr lang="en-US">
                <a:solidFill>
                  <a:schemeClr val="bg1"/>
                </a:solidFill>
              </a:rPr>
              <a:t>Acknowledgment</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175" y="2251488"/>
            <a:ext cx="435078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C7E8EE4-5297-1D45-B362-A86809CB4ED5}"/>
              </a:ext>
            </a:extLst>
          </p:cNvPr>
          <p:cNvSpPr>
            <a:spLocks noGrp="1"/>
          </p:cNvSpPr>
          <p:nvPr>
            <p:ph idx="1"/>
          </p:nvPr>
        </p:nvSpPr>
        <p:spPr>
          <a:xfrm>
            <a:off x="1160555" y="2665507"/>
            <a:ext cx="7838889" cy="3917938"/>
          </a:xfrm>
        </p:spPr>
        <p:txBody>
          <a:bodyPr>
            <a:normAutofit/>
          </a:bodyPr>
          <a:lstStyle/>
          <a:p>
            <a:r>
              <a:rPr lang="en-US" sz="1900">
                <a:solidFill>
                  <a:schemeClr val="bg1"/>
                </a:solidFill>
              </a:rPr>
              <a:t>Some of this material is adapted from course notes for an Epidemiology course taught by Mitch Klein, Ph.D.</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171" y="127992"/>
            <a:ext cx="9949657" cy="7364015"/>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5259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Partitioning of models into fixed and random terms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Here is an updated model:</a:t>
                </a:r>
              </a:p>
              <a:p>
                <a:pPr marL="0" indent="0">
                  <a:buNone/>
                </a:pPr>
                <a:endParaRPr lang="en-US"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𝐻𝑒𝑖𝑔h</m:t>
                      </m:r>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𝑖𝑗</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1</m:t>
                          </m:r>
                        </m:sub>
                      </m:sSub>
                      <m:r>
                        <a:rPr>
                          <a:latin typeface="Cambria Math" panose="02040503050406030204" pitchFamily="18" charset="0"/>
                        </a:rPr>
                        <m:t>𝐴𝑔𝑒</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0</m:t>
                          </m:r>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1</m:t>
                          </m:r>
                          <m:r>
                            <a:rPr>
                              <a:latin typeface="Cambria Math" panose="02040503050406030204" pitchFamily="18" charset="0"/>
                            </a:rPr>
                            <m:t>𝑖</m:t>
                          </m:r>
                        </m:sub>
                      </m:sSub>
                      <m:r>
                        <a:rPr>
                          <a:latin typeface="Cambria Math" panose="02040503050406030204" pitchFamily="18" charset="0"/>
                        </a:rPr>
                        <m:t>𝐴𝑔𝑒</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𝜖</m:t>
                          </m:r>
                        </m:e>
                        <m:sub>
                          <m:r>
                            <a:rPr>
                              <a:latin typeface="Cambria Math" panose="02040503050406030204" pitchFamily="18" charset="0"/>
                            </a:rPr>
                            <m:t>𝑖𝑗</m:t>
                          </m:r>
                        </m:sub>
                      </m:sSub>
                    </m:oMath>
                  </m:oMathPara>
                </a14:m>
                <a:endParaRPr dirty="0"/>
              </a:p>
              <a:p>
                <a:pPr marL="0" indent="0">
                  <a:buNone/>
                </a:pPr>
                <a:endParaRPr lang="en-US" dirty="0"/>
              </a:p>
              <a:p>
                <a:pPr marL="0" indent="0">
                  <a:buNone/>
                </a:pPr>
                <a:r>
                  <a:rPr dirty="0"/>
                  <a:t>Or to highlight the fact that we have a combination of a fixed effects and random terms:</a:t>
                </a:r>
                <a:endParaRPr lang="en-US" dirty="0"/>
              </a:p>
              <a:p>
                <a:pPr marL="0" indent="0">
                  <a:buNone/>
                </a:pPr>
                <a:endParaRPr dirty="0"/>
              </a:p>
              <a:p>
                <a:pPr mar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𝐻𝑒𝑖𝑔h</m:t>
                      </m:r>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𝑖𝑗</m:t>
                          </m:r>
                        </m:sub>
                      </m:sSub>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1</m:t>
                              </m:r>
                            </m:sub>
                          </m:sSub>
                          <m:r>
                            <a:rPr>
                              <a:latin typeface="Cambria Math" panose="02040503050406030204" pitchFamily="18" charset="0"/>
                            </a:rPr>
                            <m:t>𝐴𝑔𝑒</m:t>
                          </m:r>
                        </m:e>
                      </m:d>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0</m:t>
                              </m:r>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1</m:t>
                              </m:r>
                              <m:r>
                                <a:rPr>
                                  <a:latin typeface="Cambria Math" panose="02040503050406030204" pitchFamily="18" charset="0"/>
                                </a:rPr>
                                <m:t>𝑖</m:t>
                              </m:r>
                            </m:sub>
                          </m:sSub>
                          <m:r>
                            <a:rPr>
                              <a:latin typeface="Cambria Math" panose="02040503050406030204" pitchFamily="18" charset="0"/>
                            </a:rPr>
                            <m:t>𝐴𝑔𝑒</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𝜖</m:t>
                              </m:r>
                            </m:e>
                            <m:sub>
                              <m:r>
                                <a:rPr>
                                  <a:latin typeface="Cambria Math" panose="02040503050406030204" pitchFamily="18" charset="0"/>
                                </a:rPr>
                                <m:t>𝑖𝑗</m:t>
                              </m:r>
                            </m:sub>
                          </m:sSub>
                        </m:e>
                      </m:d>
                    </m:oMath>
                  </m:oMathPara>
                </a14:m>
                <a:endParaRPr dirty="0"/>
              </a:p>
              <a:p>
                <a:pPr marL="0" indent="0">
                  <a:buNone/>
                </a:pPr>
                <a:endParaRPr lang="en-US" dirty="0"/>
              </a:p>
              <a:p>
                <a:pPr marL="0" indent="0">
                  <a:buNone/>
                </a:pPr>
                <a:r>
                  <a:rPr dirty="0"/>
                  <a:t>Notice that the fixed effects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oMath>
                </a14:m>
                <a:r>
                  <a:rPr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1</m:t>
                        </m:r>
                      </m:sub>
                    </m:sSub>
                  </m:oMath>
                </a14:m>
                <a:r>
                  <a:rPr dirty="0"/>
                  <a:t> are fixed parameters, which we estimate from the data, and which we will know with more and more precision if we repeated the study.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b="-262"/>
                </a:stretch>
              </a:blipFill>
            </p:spPr>
            <p:txBody>
              <a:bodyPr/>
              <a:lstStyle/>
              <a:p>
                <a:r>
                  <a:rPr lang="en-US">
                    <a:noFill/>
                  </a:rPr>
                  <a:t> </a:t>
                </a:r>
              </a:p>
            </p:txBody>
          </p:sp>
        </mc:Fallback>
      </mc:AlternateContent>
    </p:spTree>
    <p:extLst>
      <p:ext uri="{BB962C8B-B14F-4D97-AF65-F5344CB8AC3E}">
        <p14:creationId xmlns:p14="http://schemas.microsoft.com/office/powerpoint/2010/main" val="14410688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Partitioning of models into fixed and random terms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Here is an updated model:</a:t>
                </a:r>
              </a:p>
              <a:p>
                <a:pPr marL="0" indent="0">
                  <a:buNone/>
                </a:pPr>
                <a:endParaRPr lang="en-US"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𝐻𝑒𝑖𝑔h</m:t>
                      </m:r>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𝑖𝑗</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1</m:t>
                          </m:r>
                        </m:sub>
                      </m:sSub>
                      <m:r>
                        <a:rPr>
                          <a:latin typeface="Cambria Math" panose="02040503050406030204" pitchFamily="18" charset="0"/>
                        </a:rPr>
                        <m:t>𝐴𝑔𝑒</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0</m:t>
                          </m:r>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1</m:t>
                          </m:r>
                          <m:r>
                            <a:rPr>
                              <a:latin typeface="Cambria Math" panose="02040503050406030204" pitchFamily="18" charset="0"/>
                            </a:rPr>
                            <m:t>𝑖</m:t>
                          </m:r>
                        </m:sub>
                      </m:sSub>
                      <m:r>
                        <a:rPr>
                          <a:latin typeface="Cambria Math" panose="02040503050406030204" pitchFamily="18" charset="0"/>
                        </a:rPr>
                        <m:t>𝐴𝑔𝑒</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𝜖</m:t>
                          </m:r>
                        </m:e>
                        <m:sub>
                          <m:r>
                            <a:rPr>
                              <a:latin typeface="Cambria Math" panose="02040503050406030204" pitchFamily="18" charset="0"/>
                            </a:rPr>
                            <m:t>𝑖𝑗</m:t>
                          </m:r>
                        </m:sub>
                      </m:sSub>
                    </m:oMath>
                  </m:oMathPara>
                </a14:m>
                <a:endParaRPr dirty="0"/>
              </a:p>
              <a:p>
                <a:pPr marL="0" indent="0">
                  <a:buNone/>
                </a:pPr>
                <a:endParaRPr lang="en-US" dirty="0"/>
              </a:p>
              <a:p>
                <a:pPr marL="0" indent="0">
                  <a:buNone/>
                </a:pPr>
                <a:r>
                  <a:rPr dirty="0"/>
                  <a:t>Or to highlight the fact that we have a combination of a fixed effects and random terms:</a:t>
                </a:r>
                <a:endParaRPr lang="en-US" dirty="0"/>
              </a:p>
              <a:p>
                <a:pPr marL="0" indent="0">
                  <a:buNone/>
                </a:pPr>
                <a:endParaRPr dirty="0"/>
              </a:p>
              <a:p>
                <a:pPr mar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𝐻𝑒𝑖𝑔h</m:t>
                      </m:r>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𝑖𝑗</m:t>
                          </m:r>
                        </m:sub>
                      </m:sSub>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1</m:t>
                              </m:r>
                            </m:sub>
                          </m:sSub>
                          <m:r>
                            <a:rPr>
                              <a:latin typeface="Cambria Math" panose="02040503050406030204" pitchFamily="18" charset="0"/>
                            </a:rPr>
                            <m:t>𝐴𝑔𝑒</m:t>
                          </m:r>
                        </m:e>
                      </m:d>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0</m:t>
                              </m:r>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1</m:t>
                              </m:r>
                              <m:r>
                                <a:rPr>
                                  <a:latin typeface="Cambria Math" panose="02040503050406030204" pitchFamily="18" charset="0"/>
                                </a:rPr>
                                <m:t>𝑖</m:t>
                              </m:r>
                            </m:sub>
                          </m:sSub>
                          <m:r>
                            <a:rPr>
                              <a:latin typeface="Cambria Math" panose="02040503050406030204" pitchFamily="18" charset="0"/>
                            </a:rPr>
                            <m:t>𝐴𝑔𝑒</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𝜖</m:t>
                              </m:r>
                            </m:e>
                            <m:sub>
                              <m:r>
                                <a:rPr>
                                  <a:latin typeface="Cambria Math" panose="02040503050406030204" pitchFamily="18" charset="0"/>
                                </a:rPr>
                                <m:t>𝑖𝑗</m:t>
                              </m:r>
                            </m:sub>
                          </m:sSub>
                        </m:e>
                      </m:d>
                    </m:oMath>
                  </m:oMathPara>
                </a14:m>
                <a:endParaRPr dirty="0"/>
              </a:p>
              <a:p>
                <a:pPr marL="0" indent="0">
                  <a:buNone/>
                </a:pPr>
                <a:endParaRPr lang="en-US" dirty="0"/>
              </a:p>
              <a:p>
                <a:pPr marL="0" indent="0">
                  <a:buNone/>
                </a:pP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oMath>
                </a14:m>
                <a:r>
                  <a:rPr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1</m:t>
                        </m:r>
                      </m:sub>
                    </m:sSub>
                  </m:oMath>
                </a14:m>
                <a:r>
                  <a:rPr dirty="0"/>
                  <a:t> are </a:t>
                </a:r>
                <a:r>
                  <a:rPr i="1" dirty="0"/>
                  <a:t>not</a:t>
                </a:r>
                <a:r>
                  <a:rPr dirty="0"/>
                  <a:t> random variables - they have no variance from study to study. (Although their estimates do.) The random effects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0</m:t>
                        </m:r>
                        <m:r>
                          <a:rPr>
                            <a:latin typeface="Cambria Math" panose="02040503050406030204" pitchFamily="18" charset="0"/>
                          </a:rPr>
                          <m:t>𝑖</m:t>
                        </m:r>
                      </m:sub>
                    </m:sSub>
                  </m:oMath>
                </a14:m>
                <a:r>
                  <a:rPr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1</m:t>
                        </m:r>
                        <m:r>
                          <a:rPr>
                            <a:latin typeface="Cambria Math" panose="02040503050406030204" pitchFamily="18" charset="0"/>
                          </a:rPr>
                          <m:t>𝑖</m:t>
                        </m:r>
                      </m:sub>
                    </m:sSub>
                  </m:oMath>
                </a14:m>
                <a:r>
                  <a:rPr dirty="0"/>
                  <a:t> are random variables (often specified with mean 0), and will never converge to a final estimate from study to study. The only thing we will estimate about these are their variances.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r="-289" b="-13123"/>
                </a:stretch>
              </a:blipFill>
            </p:spPr>
            <p:txBody>
              <a:bodyPr/>
              <a:lstStyle/>
              <a:p>
                <a:r>
                  <a:rPr lang="en-US">
                    <a:noFill/>
                  </a:rPr>
                  <a:t> </a:t>
                </a:r>
              </a:p>
            </p:txBody>
          </p:sp>
        </mc:Fallback>
      </mc:AlternateContent>
    </p:spTree>
    <p:extLst>
      <p:ext uri="{BB962C8B-B14F-4D97-AF65-F5344CB8AC3E}">
        <p14:creationId xmlns:p14="http://schemas.microsoft.com/office/powerpoint/2010/main" val="20044861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Hierarchical linear models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There are many competing nomenclatures for parameterizing mixed models of the type we have been considering. Notice that this model:</a:t>
                </a:r>
                <a:endParaRPr lang="en-US" dirty="0"/>
              </a:p>
              <a:p>
                <a:pPr marL="0" indent="0">
                  <a:buNone/>
                </a:pPr>
                <a:endParaRPr dirty="0"/>
              </a:p>
              <a:p>
                <a:pPr mar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𝐻𝑒𝑖𝑔h</m:t>
                      </m:r>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𝑖𝑗</m:t>
                          </m:r>
                        </m:sub>
                      </m:sSub>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0</m:t>
                              </m:r>
                              <m:r>
                                <a:rPr>
                                  <a:latin typeface="Cambria Math" panose="02040503050406030204" pitchFamily="18" charset="0"/>
                                </a:rPr>
                                <m:t>𝑖</m:t>
                              </m:r>
                            </m:sub>
                          </m:sSub>
                        </m:e>
                      </m:d>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1</m:t>
                              </m:r>
                              <m:r>
                                <a:rPr>
                                  <a:latin typeface="Cambria Math" panose="02040503050406030204" pitchFamily="18" charset="0"/>
                                </a:rPr>
                                <m:t>𝑖</m:t>
                              </m:r>
                            </m:sub>
                          </m:sSub>
                        </m:e>
                      </m:d>
                      <m:r>
                        <a:rPr>
                          <a:latin typeface="Cambria Math" panose="02040503050406030204" pitchFamily="18" charset="0"/>
                        </a:rPr>
                        <m:t>𝐴𝑔𝑒</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𝜖</m:t>
                          </m:r>
                        </m:e>
                        <m:sub>
                          <m:r>
                            <a:rPr>
                              <a:latin typeface="Cambria Math" panose="02040503050406030204" pitchFamily="18" charset="0"/>
                            </a:rPr>
                            <m:t>𝑖𝑗</m:t>
                          </m:r>
                        </m:sub>
                      </m:sSub>
                    </m:oMath>
                  </m:oMathPara>
                </a14:m>
                <a:endParaRPr dirty="0"/>
              </a:p>
              <a:p>
                <a:pPr marL="0" indent="0">
                  <a:buNone/>
                </a:pPr>
                <a:endParaRPr lang="en-US" dirty="0"/>
              </a:p>
              <a:p>
                <a:pPr marL="0" indent="0">
                  <a:buNone/>
                </a:pPr>
                <a:r>
                  <a:rPr dirty="0"/>
                  <a:t>Could be </a:t>
                </a:r>
                <a:r>
                  <a:rPr dirty="0" err="1"/>
                  <a:t>reparameterized</a:t>
                </a:r>
                <a:r>
                  <a:rPr dirty="0"/>
                  <a:t> with subject-dependent </a:t>
                </a:r>
                <a14:m>
                  <m:oMath xmlns:m="http://schemas.openxmlformats.org/officeDocument/2006/math">
                    <m:r>
                      <a:rPr>
                        <a:latin typeface="Cambria Math" panose="02040503050406030204" pitchFamily="18" charset="0"/>
                      </a:rPr>
                      <m:t>𝛽</m:t>
                    </m:r>
                  </m:oMath>
                </a14:m>
                <a:r>
                  <a:rPr dirty="0"/>
                  <a:t> parameters as follows:</a:t>
                </a:r>
              </a:p>
              <a:p>
                <a:pPr mar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𝐻𝑒𝑖𝑔h</m:t>
                      </m:r>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𝑖𝑗</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1</m:t>
                          </m:r>
                          <m:r>
                            <a:rPr>
                              <a:latin typeface="Cambria Math" panose="02040503050406030204" pitchFamily="18" charset="0"/>
                            </a:rPr>
                            <m:t>𝑖</m:t>
                          </m:r>
                        </m:sub>
                      </m:sSub>
                      <m:r>
                        <a:rPr>
                          <a:latin typeface="Cambria Math" panose="02040503050406030204" pitchFamily="18" charset="0"/>
                        </a:rPr>
                        <m:t>𝐴𝑔𝑒</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𝜖</m:t>
                          </m:r>
                        </m:e>
                        <m:sub>
                          <m:r>
                            <a:rPr>
                              <a:latin typeface="Cambria Math" panose="02040503050406030204" pitchFamily="18" charset="0"/>
                            </a:rPr>
                            <m:t>𝑖𝑗</m:t>
                          </m:r>
                        </m:sub>
                      </m:sSub>
                    </m:oMath>
                  </m:oMathPara>
                </a14:m>
                <a:endParaRPr dirty="0"/>
              </a:p>
              <a:p>
                <a:pPr marL="0" indent="0">
                  <a:buNone/>
                </a:pPr>
                <a14:m>
                  <m:oMathPara xmlns:m="http://schemas.openxmlformats.org/officeDocument/2006/math">
                    <m:oMathParaPr>
                      <m:jc m:val="center"/>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0</m:t>
                          </m:r>
                          <m:r>
                            <a:rPr>
                              <a:latin typeface="Cambria Math" panose="02040503050406030204" pitchFamily="18" charset="0"/>
                            </a:rPr>
                            <m:t>𝑖</m:t>
                          </m:r>
                        </m:sub>
                      </m:sSub>
                    </m:oMath>
                  </m:oMathPara>
                </a14:m>
                <a:endParaRPr dirty="0"/>
              </a:p>
              <a:p>
                <a:pPr marL="0" indent="0">
                  <a:buNone/>
                </a:pPr>
                <a14:m>
                  <m:oMathPara xmlns:m="http://schemas.openxmlformats.org/officeDocument/2006/math">
                    <m:oMathParaPr>
                      <m:jc m:val="center"/>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1</m:t>
                          </m:r>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1</m:t>
                          </m:r>
                          <m:r>
                            <a:rPr>
                              <a:latin typeface="Cambria Math" panose="02040503050406030204" pitchFamily="18" charset="0"/>
                            </a:rPr>
                            <m:t>𝑖</m:t>
                          </m:r>
                        </m:sub>
                      </m:sSub>
                    </m:oMath>
                  </m:oMathPara>
                </a14:m>
                <a:endParaRPr dirty="0"/>
              </a:p>
              <a:p>
                <a:pPr marL="0" indent="0">
                  <a:buNone/>
                </a:pPr>
                <a:endParaRPr lang="en-US" dirty="0"/>
              </a:p>
              <a:p>
                <a:pPr marL="0" indent="0">
                  <a:buNone/>
                </a:pPr>
                <a:r>
                  <a:rPr dirty="0"/>
                  <a:t>Notice that the </a:t>
                </a:r>
                <a14:m>
                  <m:oMath xmlns:m="http://schemas.openxmlformats.org/officeDocument/2006/math">
                    <m:r>
                      <a:rPr>
                        <a:latin typeface="Cambria Math" panose="02040503050406030204" pitchFamily="18" charset="0"/>
                      </a:rPr>
                      <m:t>𝑗</m:t>
                    </m:r>
                  </m:oMath>
                </a14:m>
                <a:r>
                  <a:rPr dirty="0"/>
                  <a:t> subscript appears in the highest level model, but not in the “sub-models.” This subscript corresponds to the particular observation number </a:t>
                </a:r>
                <a14:m>
                  <m:oMath xmlns:m="http://schemas.openxmlformats.org/officeDocument/2006/math">
                    <m:r>
                      <a:rPr>
                        <a:latin typeface="Cambria Math" panose="02040503050406030204" pitchFamily="18" charset="0"/>
                      </a:rPr>
                      <m:t>𝑗</m:t>
                    </m:r>
                  </m:oMath>
                </a14:m>
                <a:r>
                  <a:rPr dirty="0"/>
                  <a:t> for a given child </a:t>
                </a:r>
                <a14:m>
                  <m:oMath xmlns:m="http://schemas.openxmlformats.org/officeDocument/2006/math">
                    <m:r>
                      <a:rPr>
                        <a:latin typeface="Cambria Math" panose="02040503050406030204" pitchFamily="18" charset="0"/>
                      </a:rPr>
                      <m:t>𝑖</m:t>
                    </m:r>
                  </m:oMath>
                </a14:m>
                <a:r>
                  <a:rPr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b="-10761"/>
                </a:stretch>
              </a:blipFill>
            </p:spPr>
            <p:txBody>
              <a:bodyPr/>
              <a:lstStyle/>
              <a:p>
                <a:r>
                  <a:rPr lang="en-US">
                    <a:noFill/>
                  </a:rPr>
                  <a:t> </a:t>
                </a:r>
              </a:p>
            </p:txBody>
          </p:sp>
        </mc:Fallback>
      </mc:AlternateContent>
    </p:spTree>
    <p:extLst>
      <p:ext uri="{BB962C8B-B14F-4D97-AF65-F5344CB8AC3E}">
        <p14:creationId xmlns:p14="http://schemas.microsoft.com/office/powerpoint/2010/main" val="31600579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Hierarchical linear models</a:t>
            </a:r>
          </a:p>
        </p:txBody>
      </p:sp>
      <p:sp>
        <p:nvSpPr>
          <p:cNvPr id="3" name="Content Placeholder 2"/>
          <p:cNvSpPr>
            <a:spLocks noGrp="1"/>
          </p:cNvSpPr>
          <p:nvPr>
            <p:ph idx="1"/>
          </p:nvPr>
        </p:nvSpPr>
        <p:spPr>
          <a:xfrm>
            <a:off x="698500" y="2028472"/>
            <a:ext cx="4373230" cy="4733835"/>
          </a:xfrm>
        </p:spPr>
        <p:txBody>
          <a:bodyPr/>
          <a:lstStyle/>
          <a:p>
            <a:pPr marL="0" indent="0">
              <a:buNone/>
            </a:pPr>
            <a:r>
              <a:rPr lang="en-US" dirty="0"/>
              <a:t>Different texts use different combinations of letters to represent models and sub-models; please be aware of this.</a:t>
            </a:r>
          </a:p>
          <a:p>
            <a:pPr marL="0" indent="0">
              <a:buNone/>
            </a:pPr>
            <a:endParaRPr lang="en-US" dirty="0"/>
          </a:p>
          <a:p>
            <a:pPr marL="0" indent="0">
              <a:buNone/>
            </a:pPr>
            <a:r>
              <a:rPr lang="en-US" dirty="0"/>
              <a:t>I do not recommend any particular coding scheme at the level we are working at.</a:t>
            </a:r>
            <a:endParaRPr dirty="0"/>
          </a:p>
        </p:txBody>
      </p:sp>
      <p:pic>
        <p:nvPicPr>
          <p:cNvPr id="5" name="Picture 4">
            <a:extLst>
              <a:ext uri="{FF2B5EF4-FFF2-40B4-BE49-F238E27FC236}">
                <a16:creationId xmlns:a16="http://schemas.microsoft.com/office/drawing/2014/main" id="{91BE4C77-0D62-6345-B751-14FE6E71E018}"/>
              </a:ext>
            </a:extLst>
          </p:cNvPr>
          <p:cNvPicPr>
            <a:picLocks noChangeAspect="1"/>
          </p:cNvPicPr>
          <p:nvPr/>
        </p:nvPicPr>
        <p:blipFill>
          <a:blip r:embed="rId2"/>
          <a:stretch>
            <a:fillRect/>
          </a:stretch>
        </p:blipFill>
        <p:spPr>
          <a:xfrm>
            <a:off x="3544186" y="4968654"/>
            <a:ext cx="6108700" cy="2527300"/>
          </a:xfrm>
          <a:prstGeom prst="rect">
            <a:avLst/>
          </a:prstGeom>
        </p:spPr>
      </p:pic>
    </p:spTree>
    <p:extLst>
      <p:ext uri="{BB962C8B-B14F-4D97-AF65-F5344CB8AC3E}">
        <p14:creationId xmlns:p14="http://schemas.microsoft.com/office/powerpoint/2010/main" val="1470902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Time-varying covariates: a</a:t>
            </a:r>
            <a:r>
              <a:rPr dirty="0"/>
              <a:t> growth study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The database for this growth study could be of the form:</a:t>
                </a:r>
                <a:endParaRPr lang="en-US" dirty="0"/>
              </a:p>
              <a:p>
                <a:pPr marL="0" indent="0">
                  <a:buNone/>
                </a:pPr>
                <a:endParaRPr dirty="0"/>
              </a:p>
              <a:p>
                <a:pPr marL="0" indent="0">
                  <a:buNone/>
                </a:pPr>
                <a14:m>
                  <m:oMathPara xmlns:m="http://schemas.openxmlformats.org/officeDocument/2006/math">
                    <m:oMathParaPr>
                      <m:jc m:val="center"/>
                    </m:oMathParaPr>
                    <m:oMath xmlns:m="http://schemas.openxmlformats.org/officeDocument/2006/math">
                      <m:d>
                        <m:dPr>
                          <m:begChr m:val="["/>
                          <m:endChr m:val="]"/>
                          <m:ctrlPr>
                            <a:rPr i="1">
                              <a:latin typeface="Cambria Math" panose="02040503050406030204" pitchFamily="18" charset="0"/>
                            </a:rPr>
                          </m:ctrlPr>
                        </m:dPr>
                        <m:e>
                          <m:m>
                            <m:mPr>
                              <m:mcs>
                                <m:mc>
                                  <m:mcPr>
                                    <m:count m:val="5"/>
                                    <m:mcJc m:val="center"/>
                                  </m:mcPr>
                                </m:mc>
                              </m:mcs>
                              <m:ctrlPr>
                                <a:rPr i="1">
                                  <a:latin typeface="Cambria Math" panose="02040503050406030204" pitchFamily="18" charset="0"/>
                                </a:rPr>
                              </m:ctrlPr>
                            </m:mPr>
                            <m:mr>
                              <m:e>
                                <m:r>
                                  <a:rPr>
                                    <a:latin typeface="Cambria Math" panose="02040503050406030204" pitchFamily="18" charset="0"/>
                                  </a:rPr>
                                  <m:t>𝐼𝐷</m:t>
                                </m:r>
                              </m:e>
                              <m:e>
                                <m:r>
                                  <a:rPr>
                                    <a:latin typeface="Cambria Math" panose="02040503050406030204" pitchFamily="18" charset="0"/>
                                  </a:rPr>
                                  <m:t>𝑀𝐴𝐿𝐸</m:t>
                                </m:r>
                              </m:e>
                              <m:e>
                                <m:r>
                                  <a:rPr>
                                    <a:latin typeface="Cambria Math" panose="02040503050406030204" pitchFamily="18" charset="0"/>
                                  </a:rPr>
                                  <m:t>𝐴𝐺𝐸</m:t>
                                </m:r>
                              </m:e>
                              <m:e>
                                <m:r>
                                  <a:rPr>
                                    <a:latin typeface="Cambria Math" panose="02040503050406030204" pitchFamily="18" charset="0"/>
                                  </a:rPr>
                                  <m:t>𝐻𝐸𝐼𝐺𝐻𝑇</m:t>
                                </m:r>
                              </m:e>
                              <m:e>
                                <m:r>
                                  <a:rPr>
                                    <a:latin typeface="Cambria Math" panose="02040503050406030204" pitchFamily="18" charset="0"/>
                                  </a:rPr>
                                  <m:t>𝐻𝑂𝑈𝑆𝐸𝐻𝑂𝐿𝐷</m:t>
                                </m:r>
                              </m:e>
                            </m:mr>
                            <m:mr>
                              <m:e>
                                <m:r>
                                  <a:rPr>
                                    <a:latin typeface="Cambria Math" panose="02040503050406030204" pitchFamily="18" charset="0"/>
                                  </a:rPr>
                                  <m:t>795</m:t>
                                </m:r>
                              </m:e>
                              <m:e>
                                <m:r>
                                  <a:rPr>
                                    <a:latin typeface="Cambria Math" panose="02040503050406030204" pitchFamily="18" charset="0"/>
                                  </a:rPr>
                                  <m:t>1</m:t>
                                </m:r>
                              </m:e>
                              <m:e>
                                <m:r>
                                  <a:rPr>
                                    <a:latin typeface="Cambria Math" panose="02040503050406030204" pitchFamily="18" charset="0"/>
                                  </a:rPr>
                                  <m:t>7.5</m:t>
                                </m:r>
                              </m:e>
                              <m:e>
                                <m:r>
                                  <a:rPr>
                                    <a:latin typeface="Cambria Math" panose="02040503050406030204" pitchFamily="18" charset="0"/>
                                  </a:rPr>
                                  <m:t>120</m:t>
                                </m:r>
                              </m:e>
                              <m:e>
                                <m:r>
                                  <a:rPr>
                                    <a:latin typeface="Cambria Math" panose="02040503050406030204" pitchFamily="18" charset="0"/>
                                  </a:rPr>
                                  <m:t>𝐵</m:t>
                                </m:r>
                                <m:r>
                                  <a:rPr>
                                    <a:latin typeface="Cambria Math" panose="02040503050406030204" pitchFamily="18" charset="0"/>
                                  </a:rPr>
                                  <m:t>1</m:t>
                                </m:r>
                              </m:e>
                            </m:mr>
                            <m:mr>
                              <m:e>
                                <m:r>
                                  <a:rPr>
                                    <a:latin typeface="Cambria Math" panose="02040503050406030204" pitchFamily="18" charset="0"/>
                                  </a:rPr>
                                  <m:t>401</m:t>
                                </m:r>
                              </m:e>
                              <m:e>
                                <m:r>
                                  <a:rPr>
                                    <a:latin typeface="Cambria Math" panose="02040503050406030204" pitchFamily="18" charset="0"/>
                                  </a:rPr>
                                  <m:t>0</m:t>
                                </m:r>
                              </m:e>
                              <m:e>
                                <m:r>
                                  <a:rPr>
                                    <a:latin typeface="Cambria Math" panose="02040503050406030204" pitchFamily="18" charset="0"/>
                                  </a:rPr>
                                  <m:t>7.0</m:t>
                                </m:r>
                              </m:e>
                              <m:e>
                                <m:r>
                                  <a:rPr>
                                    <a:latin typeface="Cambria Math" panose="02040503050406030204" pitchFamily="18" charset="0"/>
                                  </a:rPr>
                                  <m:t>112</m:t>
                                </m:r>
                              </m:e>
                              <m:e>
                                <m:r>
                                  <a:rPr>
                                    <a:latin typeface="Cambria Math" panose="02040503050406030204" pitchFamily="18" charset="0"/>
                                  </a:rPr>
                                  <m:t>𝐵</m:t>
                                </m:r>
                                <m:r>
                                  <a:rPr>
                                    <a:latin typeface="Cambria Math" panose="02040503050406030204" pitchFamily="18" charset="0"/>
                                  </a:rPr>
                                  <m:t>2</m:t>
                                </m:r>
                              </m:e>
                            </m:mr>
                            <m:mr>
                              <m:e>
                                <m:r>
                                  <a:rPr>
                                    <a:latin typeface="Cambria Math" panose="02040503050406030204" pitchFamily="18" charset="0"/>
                                  </a:rPr>
                                  <m:t>203</m:t>
                                </m:r>
                              </m:e>
                              <m:e>
                                <m:r>
                                  <a:rPr>
                                    <a:latin typeface="Cambria Math" panose="02040503050406030204" pitchFamily="18" charset="0"/>
                                  </a:rPr>
                                  <m:t>1</m:t>
                                </m:r>
                              </m:e>
                              <m:e>
                                <m:r>
                                  <a:rPr>
                                    <a:latin typeface="Cambria Math" panose="02040503050406030204" pitchFamily="18" charset="0"/>
                                  </a:rPr>
                                  <m:t>5.6</m:t>
                                </m:r>
                              </m:e>
                              <m:e>
                                <m:r>
                                  <a:rPr>
                                    <a:latin typeface="Cambria Math" panose="02040503050406030204" pitchFamily="18" charset="0"/>
                                  </a:rPr>
                                  <m:t>88</m:t>
                                </m:r>
                              </m:e>
                              <m:e>
                                <m:r>
                                  <a:rPr>
                                    <a:latin typeface="Cambria Math" panose="02040503050406030204" pitchFamily="18" charset="0"/>
                                  </a:rPr>
                                  <m:t>𝐵</m:t>
                                </m:r>
                                <m:r>
                                  <a:rPr>
                                    <a:latin typeface="Cambria Math" panose="02040503050406030204" pitchFamily="18" charset="0"/>
                                  </a:rPr>
                                  <m:t>2</m:t>
                                </m:r>
                              </m:e>
                            </m:mr>
                            <m:mr>
                              <m:e>
                                <m:r>
                                  <a:rPr>
                                    <a:latin typeface="Cambria Math" panose="02040503050406030204" pitchFamily="18" charset="0"/>
                                  </a:rPr>
                                  <m:t>203</m:t>
                                </m:r>
                              </m:e>
                              <m:e>
                                <m:r>
                                  <a:rPr>
                                    <a:latin typeface="Cambria Math" panose="02040503050406030204" pitchFamily="18" charset="0"/>
                                  </a:rPr>
                                  <m:t>1</m:t>
                                </m:r>
                              </m:e>
                              <m:e>
                                <m:r>
                                  <a:rPr>
                                    <a:latin typeface="Cambria Math" panose="02040503050406030204" pitchFamily="18" charset="0"/>
                                  </a:rPr>
                                  <m:t>6.6</m:t>
                                </m:r>
                              </m:e>
                              <m:e>
                                <m:r>
                                  <a:rPr>
                                    <a:latin typeface="Cambria Math" panose="02040503050406030204" pitchFamily="18" charset="0"/>
                                  </a:rPr>
                                  <m:t>98</m:t>
                                </m:r>
                              </m:e>
                              <m:e>
                                <m:r>
                                  <a:rPr>
                                    <a:latin typeface="Cambria Math" panose="02040503050406030204" pitchFamily="18" charset="0"/>
                                  </a:rPr>
                                  <m:t>𝐵</m:t>
                                </m:r>
                                <m:r>
                                  <a:rPr>
                                    <a:latin typeface="Cambria Math" panose="02040503050406030204" pitchFamily="18" charset="0"/>
                                  </a:rPr>
                                  <m:t>2</m:t>
                                </m:r>
                              </m:e>
                            </m:mr>
                            <m:mr>
                              <m:e>
                                <m:r>
                                  <a:rPr>
                                    <a:latin typeface="Cambria Math" panose="02040503050406030204" pitchFamily="18" charset="0"/>
                                  </a:rPr>
                                  <m:t>401</m:t>
                                </m:r>
                              </m:e>
                              <m:e>
                                <m:r>
                                  <a:rPr>
                                    <a:latin typeface="Cambria Math" panose="02040503050406030204" pitchFamily="18" charset="0"/>
                                  </a:rPr>
                                  <m:t>0</m:t>
                                </m:r>
                              </m:e>
                              <m:e>
                                <m:r>
                                  <a:rPr>
                                    <a:latin typeface="Cambria Math" panose="02040503050406030204" pitchFamily="18" charset="0"/>
                                  </a:rPr>
                                  <m:t>8.0</m:t>
                                </m:r>
                              </m:e>
                              <m:e>
                                <m:r>
                                  <a:rPr>
                                    <a:latin typeface="Cambria Math" panose="02040503050406030204" pitchFamily="18" charset="0"/>
                                  </a:rPr>
                                  <m:t>122</m:t>
                                </m:r>
                              </m:e>
                              <m:e>
                                <m:r>
                                  <a:rPr>
                                    <a:latin typeface="Cambria Math" panose="02040503050406030204" pitchFamily="18" charset="0"/>
                                  </a:rPr>
                                  <m:t>𝐵</m:t>
                                </m:r>
                                <m:r>
                                  <a:rPr>
                                    <a:latin typeface="Cambria Math" panose="02040503050406030204" pitchFamily="18" charset="0"/>
                                  </a:rPr>
                                  <m:t>2</m:t>
                                </m:r>
                              </m:e>
                            </m:mr>
                          </m:m>
                        </m:e>
                      </m:d>
                    </m:oMath>
                  </m:oMathPara>
                </a14:m>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a:stretch>
              </a:blipFill>
            </p:spPr>
            <p:txBody>
              <a:bodyPr/>
              <a:lstStyle/>
              <a:p>
                <a:r>
                  <a:rPr lang="en-US">
                    <a:noFill/>
                  </a:rPr>
                  <a:t> </a:t>
                </a:r>
              </a:p>
            </p:txBody>
          </p:sp>
        </mc:Fallback>
      </mc:AlternateContent>
    </p:spTree>
    <p:extLst>
      <p:ext uri="{BB962C8B-B14F-4D97-AF65-F5344CB8AC3E}">
        <p14:creationId xmlns:p14="http://schemas.microsoft.com/office/powerpoint/2010/main" val="8094118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Time-varying covariates:</a:t>
            </a:r>
            <a:r>
              <a:rPr dirty="0"/>
              <a:t> </a:t>
            </a:r>
            <a:r>
              <a:rPr lang="en-US" dirty="0"/>
              <a:t>a </a:t>
            </a:r>
            <a:r>
              <a:rPr dirty="0"/>
              <a:t>growth study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Notice that there is some repeated information in this dataset; the gender and household variables do not usually change. These could be broken out into a separate table. If, however, there is a time-varying covariate (like treatment group), you may certainly include these data in your model. In these data, subject </a:t>
                </a:r>
                <a14:m>
                  <m:oMath xmlns:m="http://schemas.openxmlformats.org/officeDocument/2006/math">
                    <m:r>
                      <a:rPr>
                        <a:latin typeface="Cambria Math" panose="02040503050406030204" pitchFamily="18" charset="0"/>
                      </a:rPr>
                      <m:t>401</m:t>
                    </m:r>
                  </m:oMath>
                </a14:m>
                <a:r>
                  <a:rPr dirty="0"/>
                  <a:t> changes groups over the course of the study.</a:t>
                </a:r>
                <a:endParaRPr lang="en-US" dirty="0"/>
              </a:p>
              <a:p>
                <a:pPr marL="0" indent="0">
                  <a:buNone/>
                </a:pPr>
                <a:endParaRPr dirty="0"/>
              </a:p>
              <a:p>
                <a:pPr marL="0" indent="0">
                  <a:buNone/>
                </a:pPr>
                <a14:m>
                  <m:oMathPara xmlns:m="http://schemas.openxmlformats.org/officeDocument/2006/math">
                    <m:oMathParaPr>
                      <m:jc m:val="center"/>
                    </m:oMathParaPr>
                    <m:oMath xmlns:m="http://schemas.openxmlformats.org/officeDocument/2006/math">
                      <m:d>
                        <m:dPr>
                          <m:begChr m:val="["/>
                          <m:endChr m:val="]"/>
                          <m:ctrlPr>
                            <a:rPr i="1">
                              <a:latin typeface="Cambria Math" panose="02040503050406030204" pitchFamily="18" charset="0"/>
                            </a:rPr>
                          </m:ctrlPr>
                        </m:dPr>
                        <m:e>
                          <m:m>
                            <m:mPr>
                              <m:mcs>
                                <m:mc>
                                  <m:mcPr>
                                    <m:count m:val="5"/>
                                    <m:mcJc m:val="center"/>
                                  </m:mcPr>
                                </m:mc>
                              </m:mcs>
                              <m:ctrlPr>
                                <a:rPr i="1">
                                  <a:latin typeface="Cambria Math" panose="02040503050406030204" pitchFamily="18" charset="0"/>
                                </a:rPr>
                              </m:ctrlPr>
                            </m:mPr>
                            <m:mr>
                              <m:e>
                                <m:r>
                                  <a:rPr>
                                    <a:latin typeface="Cambria Math" panose="02040503050406030204" pitchFamily="18" charset="0"/>
                                  </a:rPr>
                                  <m:t>𝐼𝐷</m:t>
                                </m:r>
                              </m:e>
                              <m:e>
                                <m:r>
                                  <a:rPr>
                                    <a:latin typeface="Cambria Math" panose="02040503050406030204" pitchFamily="18" charset="0"/>
                                  </a:rPr>
                                  <m:t>𝑀𝐴𝐿𝐸</m:t>
                                </m:r>
                              </m:e>
                              <m:e>
                                <m:r>
                                  <a:rPr>
                                    <a:latin typeface="Cambria Math" panose="02040503050406030204" pitchFamily="18" charset="0"/>
                                  </a:rPr>
                                  <m:t>𝐴𝐺𝐸</m:t>
                                </m:r>
                              </m:e>
                              <m:e>
                                <m:r>
                                  <a:rPr>
                                    <a:latin typeface="Cambria Math" panose="02040503050406030204" pitchFamily="18" charset="0"/>
                                  </a:rPr>
                                  <m:t>𝐻𝐸𝐼𝐺𝐻𝑇</m:t>
                                </m:r>
                              </m:e>
                              <m:e>
                                <m:r>
                                  <a:rPr>
                                    <a:latin typeface="Cambria Math" panose="02040503050406030204" pitchFamily="18" charset="0"/>
                                  </a:rPr>
                                  <m:t>𝐺𝑟𝑜𝑢𝑝</m:t>
                                </m:r>
                              </m:e>
                            </m:mr>
                            <m:mr>
                              <m:e>
                                <m:r>
                                  <a:rPr>
                                    <a:latin typeface="Cambria Math" panose="02040503050406030204" pitchFamily="18" charset="0"/>
                                  </a:rPr>
                                  <m:t>795</m:t>
                                </m:r>
                              </m:e>
                              <m:e>
                                <m:r>
                                  <a:rPr>
                                    <a:latin typeface="Cambria Math" panose="02040503050406030204" pitchFamily="18" charset="0"/>
                                  </a:rPr>
                                  <m:t>1</m:t>
                                </m:r>
                              </m:e>
                              <m:e>
                                <m:r>
                                  <a:rPr>
                                    <a:latin typeface="Cambria Math" panose="02040503050406030204" pitchFamily="18" charset="0"/>
                                  </a:rPr>
                                  <m:t>7.5</m:t>
                                </m:r>
                              </m:e>
                              <m:e>
                                <m:r>
                                  <a:rPr>
                                    <a:latin typeface="Cambria Math" panose="02040503050406030204" pitchFamily="18" charset="0"/>
                                  </a:rPr>
                                  <m:t>120</m:t>
                                </m:r>
                              </m:e>
                              <m:e>
                                <m:r>
                                  <a:rPr>
                                    <a:latin typeface="Cambria Math" panose="02040503050406030204" pitchFamily="18" charset="0"/>
                                  </a:rPr>
                                  <m:t>𝑇𝑟𝑒𝑎𝑡</m:t>
                                </m:r>
                              </m:e>
                            </m:mr>
                            <m:mr>
                              <m:e>
                                <m:r>
                                  <a:rPr>
                                    <a:latin typeface="Cambria Math" panose="02040503050406030204" pitchFamily="18" charset="0"/>
                                  </a:rPr>
                                  <m:t>401</m:t>
                                </m:r>
                              </m:e>
                              <m:e>
                                <m:r>
                                  <a:rPr>
                                    <a:latin typeface="Cambria Math" panose="02040503050406030204" pitchFamily="18" charset="0"/>
                                  </a:rPr>
                                  <m:t>0</m:t>
                                </m:r>
                              </m:e>
                              <m:e>
                                <m:r>
                                  <a:rPr>
                                    <a:latin typeface="Cambria Math" panose="02040503050406030204" pitchFamily="18" charset="0"/>
                                  </a:rPr>
                                  <m:t>7.0</m:t>
                                </m:r>
                              </m:e>
                              <m:e>
                                <m:r>
                                  <a:rPr>
                                    <a:latin typeface="Cambria Math" panose="02040503050406030204" pitchFamily="18" charset="0"/>
                                  </a:rPr>
                                  <m:t>112</m:t>
                                </m:r>
                              </m:e>
                              <m:e>
                                <m:r>
                                  <a:rPr>
                                    <a:latin typeface="Cambria Math" panose="02040503050406030204" pitchFamily="18" charset="0"/>
                                  </a:rPr>
                                  <m:t>𝐶𝑜𝑛𝑡𝑟𝑜𝑙</m:t>
                                </m:r>
                              </m:e>
                            </m:mr>
                            <m:mr>
                              <m:e>
                                <m:r>
                                  <a:rPr>
                                    <a:latin typeface="Cambria Math" panose="02040503050406030204" pitchFamily="18" charset="0"/>
                                  </a:rPr>
                                  <m:t>203</m:t>
                                </m:r>
                              </m:e>
                              <m:e>
                                <m:r>
                                  <a:rPr>
                                    <a:latin typeface="Cambria Math" panose="02040503050406030204" pitchFamily="18" charset="0"/>
                                  </a:rPr>
                                  <m:t>1</m:t>
                                </m:r>
                              </m:e>
                              <m:e>
                                <m:r>
                                  <a:rPr>
                                    <a:latin typeface="Cambria Math" panose="02040503050406030204" pitchFamily="18" charset="0"/>
                                  </a:rPr>
                                  <m:t>5.6</m:t>
                                </m:r>
                              </m:e>
                              <m:e>
                                <m:r>
                                  <a:rPr>
                                    <a:latin typeface="Cambria Math" panose="02040503050406030204" pitchFamily="18" charset="0"/>
                                  </a:rPr>
                                  <m:t>88</m:t>
                                </m:r>
                              </m:e>
                              <m:e>
                                <m:r>
                                  <a:rPr>
                                    <a:latin typeface="Cambria Math" panose="02040503050406030204" pitchFamily="18" charset="0"/>
                                  </a:rPr>
                                  <m:t>𝐶𝑜𝑛𝑡𝑟𝑜𝑙</m:t>
                                </m:r>
                              </m:e>
                            </m:mr>
                            <m:mr>
                              <m:e>
                                <m:r>
                                  <a:rPr>
                                    <a:latin typeface="Cambria Math" panose="02040503050406030204" pitchFamily="18" charset="0"/>
                                  </a:rPr>
                                  <m:t>203</m:t>
                                </m:r>
                              </m:e>
                              <m:e>
                                <m:r>
                                  <a:rPr>
                                    <a:latin typeface="Cambria Math" panose="02040503050406030204" pitchFamily="18" charset="0"/>
                                  </a:rPr>
                                  <m:t>1</m:t>
                                </m:r>
                              </m:e>
                              <m:e>
                                <m:r>
                                  <a:rPr>
                                    <a:latin typeface="Cambria Math" panose="02040503050406030204" pitchFamily="18" charset="0"/>
                                  </a:rPr>
                                  <m:t>6.6</m:t>
                                </m:r>
                              </m:e>
                              <m:e>
                                <m:r>
                                  <a:rPr>
                                    <a:latin typeface="Cambria Math" panose="02040503050406030204" pitchFamily="18" charset="0"/>
                                  </a:rPr>
                                  <m:t>98</m:t>
                                </m:r>
                              </m:e>
                              <m:e>
                                <m:r>
                                  <a:rPr>
                                    <a:latin typeface="Cambria Math" panose="02040503050406030204" pitchFamily="18" charset="0"/>
                                  </a:rPr>
                                  <m:t>𝐶𝑜𝑛𝑡𝑟𝑜𝑙</m:t>
                                </m:r>
                              </m:e>
                            </m:mr>
                            <m:mr>
                              <m:e>
                                <m:r>
                                  <a:rPr>
                                    <a:latin typeface="Cambria Math" panose="02040503050406030204" pitchFamily="18" charset="0"/>
                                  </a:rPr>
                                  <m:t>401</m:t>
                                </m:r>
                              </m:e>
                              <m:e>
                                <m:r>
                                  <a:rPr>
                                    <a:latin typeface="Cambria Math" panose="02040503050406030204" pitchFamily="18" charset="0"/>
                                  </a:rPr>
                                  <m:t>0</m:t>
                                </m:r>
                              </m:e>
                              <m:e>
                                <m:r>
                                  <a:rPr>
                                    <a:latin typeface="Cambria Math" panose="02040503050406030204" pitchFamily="18" charset="0"/>
                                  </a:rPr>
                                  <m:t>8.0</m:t>
                                </m:r>
                              </m:e>
                              <m:e>
                                <m:r>
                                  <a:rPr>
                                    <a:latin typeface="Cambria Math" panose="02040503050406030204" pitchFamily="18" charset="0"/>
                                  </a:rPr>
                                  <m:t>122</m:t>
                                </m:r>
                              </m:e>
                              <m:e>
                                <m:r>
                                  <a:rPr>
                                    <a:latin typeface="Cambria Math" panose="02040503050406030204" pitchFamily="18" charset="0"/>
                                  </a:rPr>
                                  <m:t>𝑇𝑟𝑒𝑎𝑡</m:t>
                                </m:r>
                              </m:e>
                            </m:mr>
                          </m:m>
                        </m:e>
                      </m:d>
                    </m:oMath>
                  </m:oMathPara>
                </a14:m>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a:stretch>
              </a:blipFill>
            </p:spPr>
            <p:txBody>
              <a:bodyPr/>
              <a:lstStyle/>
              <a:p>
                <a:r>
                  <a:rPr lang="en-US">
                    <a:noFill/>
                  </a:rPr>
                  <a:t> </a:t>
                </a:r>
              </a:p>
            </p:txBody>
          </p:sp>
        </mc:Fallback>
      </mc:AlternateContent>
    </p:spTree>
    <p:extLst>
      <p:ext uri="{BB962C8B-B14F-4D97-AF65-F5344CB8AC3E}">
        <p14:creationId xmlns:p14="http://schemas.microsoft.com/office/powerpoint/2010/main" val="6781947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random effects are we estimating?</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Let’s return to our growth study. If we had, say, three total households </a:t>
                </a:r>
                <a14:m>
                  <m:oMath xmlns:m="http://schemas.openxmlformats.org/officeDocument/2006/math">
                    <m:r>
                      <a:rPr>
                        <a:latin typeface="Cambria Math" panose="02040503050406030204" pitchFamily="18" charset="0"/>
                      </a:rPr>
                      <m:t>𝐵</m:t>
                    </m:r>
                    <m:r>
                      <a:rPr>
                        <a:latin typeface="Cambria Math" panose="02040503050406030204" pitchFamily="18" charset="0"/>
                      </a:rPr>
                      <m:t>1</m:t>
                    </m:r>
                  </m:oMath>
                </a14:m>
                <a:r>
                  <a:rPr dirty="0"/>
                  <a:t>, </a:t>
                </a:r>
                <a14:m>
                  <m:oMath xmlns:m="http://schemas.openxmlformats.org/officeDocument/2006/math">
                    <m:r>
                      <a:rPr>
                        <a:latin typeface="Cambria Math" panose="02040503050406030204" pitchFamily="18" charset="0"/>
                      </a:rPr>
                      <m:t>𝐵</m:t>
                    </m:r>
                    <m:r>
                      <a:rPr>
                        <a:latin typeface="Cambria Math" panose="02040503050406030204" pitchFamily="18" charset="0"/>
                      </a:rPr>
                      <m:t>2</m:t>
                    </m:r>
                  </m:oMath>
                </a14:m>
                <a:r>
                  <a:rPr dirty="0"/>
                  <a:t>, and </a:t>
                </a:r>
                <a14:m>
                  <m:oMath xmlns:m="http://schemas.openxmlformats.org/officeDocument/2006/math">
                    <m:r>
                      <a:rPr>
                        <a:latin typeface="Cambria Math" panose="02040503050406030204" pitchFamily="18" charset="0"/>
                      </a:rPr>
                      <m:t>𝐵</m:t>
                    </m:r>
                    <m:r>
                      <a:rPr>
                        <a:latin typeface="Cambria Math" panose="02040503050406030204" pitchFamily="18" charset="0"/>
                      </a:rPr>
                      <m:t>3</m:t>
                    </m:r>
                  </m:oMath>
                </a14:m>
                <a:r>
                  <a:rPr dirty="0"/>
                  <a:t>, how many parameters would we need to add to the model to estimate the effects of “household”</a:t>
                </a:r>
                <a:r>
                  <a:rPr lang="en-US" dirty="0"/>
                  <a:t> if it was a fixed effect?</a:t>
                </a:r>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a:stretch>
              </a:blipFill>
            </p:spPr>
            <p:txBody>
              <a:bodyPr/>
              <a:lstStyle/>
              <a:p>
                <a:r>
                  <a:rPr lang="en-US">
                    <a:noFill/>
                  </a:rPr>
                  <a:t> </a:t>
                </a:r>
              </a:p>
            </p:txBody>
          </p:sp>
        </mc:Fallback>
      </mc:AlternateContent>
    </p:spTree>
    <p:extLst>
      <p:ext uri="{BB962C8B-B14F-4D97-AF65-F5344CB8AC3E}">
        <p14:creationId xmlns:p14="http://schemas.microsoft.com/office/powerpoint/2010/main" val="18204751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random effects are we estimating?</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Let’s return to our growth study. If we had, say, three total households </a:t>
                </a:r>
                <a14:m>
                  <m:oMath xmlns:m="http://schemas.openxmlformats.org/officeDocument/2006/math">
                    <m:r>
                      <a:rPr>
                        <a:latin typeface="Cambria Math" panose="02040503050406030204" pitchFamily="18" charset="0"/>
                      </a:rPr>
                      <m:t>𝐵</m:t>
                    </m:r>
                    <m:r>
                      <a:rPr>
                        <a:latin typeface="Cambria Math" panose="02040503050406030204" pitchFamily="18" charset="0"/>
                      </a:rPr>
                      <m:t>1</m:t>
                    </m:r>
                  </m:oMath>
                </a14:m>
                <a:r>
                  <a:rPr dirty="0"/>
                  <a:t>, </a:t>
                </a:r>
                <a14:m>
                  <m:oMath xmlns:m="http://schemas.openxmlformats.org/officeDocument/2006/math">
                    <m:r>
                      <a:rPr>
                        <a:latin typeface="Cambria Math" panose="02040503050406030204" pitchFamily="18" charset="0"/>
                      </a:rPr>
                      <m:t>𝐵</m:t>
                    </m:r>
                    <m:r>
                      <a:rPr>
                        <a:latin typeface="Cambria Math" panose="02040503050406030204" pitchFamily="18" charset="0"/>
                      </a:rPr>
                      <m:t>2</m:t>
                    </m:r>
                  </m:oMath>
                </a14:m>
                <a:r>
                  <a:rPr dirty="0"/>
                  <a:t>, and </a:t>
                </a:r>
                <a14:m>
                  <m:oMath xmlns:m="http://schemas.openxmlformats.org/officeDocument/2006/math">
                    <m:r>
                      <a:rPr>
                        <a:latin typeface="Cambria Math" panose="02040503050406030204" pitchFamily="18" charset="0"/>
                      </a:rPr>
                      <m:t>𝐵</m:t>
                    </m:r>
                    <m:r>
                      <a:rPr>
                        <a:latin typeface="Cambria Math" panose="02040503050406030204" pitchFamily="18" charset="0"/>
                      </a:rPr>
                      <m:t>3</m:t>
                    </m:r>
                  </m:oMath>
                </a14:m>
                <a:r>
                  <a:rPr dirty="0"/>
                  <a:t>, how many parameters would we need to add to the model to estimate the effects of “household”</a:t>
                </a:r>
                <a:r>
                  <a:rPr lang="en-US" dirty="0"/>
                  <a:t> if it was a fixed effect?</a:t>
                </a:r>
              </a:p>
              <a:p>
                <a:pPr marL="0" indent="0">
                  <a:buNone/>
                </a:pPr>
                <a:endParaRPr dirty="0"/>
              </a:p>
              <a:p>
                <a:pPr marL="0" indent="0">
                  <a:buNone/>
                </a:pPr>
                <a:r>
                  <a:rPr dirty="0"/>
                  <a:t>Generally </a:t>
                </a:r>
                <a14:m>
                  <m:oMath xmlns:m="http://schemas.openxmlformats.org/officeDocument/2006/math">
                    <m:r>
                      <a:rPr>
                        <a:latin typeface="Cambria Math" panose="02040503050406030204" pitchFamily="18" charset="0"/>
                      </a:rPr>
                      <m:t>𝑚</m:t>
                    </m:r>
                    <m:r>
                      <a:rPr>
                        <a:latin typeface="Cambria Math" panose="02040503050406030204" pitchFamily="18" charset="0"/>
                      </a:rPr>
                      <m:t>−1</m:t>
                    </m:r>
                  </m:oMath>
                </a14:m>
                <a:r>
                  <a:rPr dirty="0"/>
                  <a:t>, where </a:t>
                </a:r>
                <a14:m>
                  <m:oMath xmlns:m="http://schemas.openxmlformats.org/officeDocument/2006/math">
                    <m:r>
                      <a:rPr>
                        <a:latin typeface="Cambria Math" panose="02040503050406030204" pitchFamily="18" charset="0"/>
                      </a:rPr>
                      <m:t>𝑚</m:t>
                    </m:r>
                  </m:oMath>
                </a14:m>
                <a:r>
                  <a:rPr dirty="0"/>
                  <a:t> is the number of unique values of the effect.</a:t>
                </a:r>
                <a:endParaRPr lang="en-US" dirty="0"/>
              </a:p>
              <a:p>
                <a:pPr marL="0" indent="0">
                  <a:buNone/>
                </a:pPr>
                <a:endParaRPr lang="en-US" dirty="0"/>
              </a:p>
              <a:p>
                <a:pPr marL="0" indent="0">
                  <a:buNone/>
                </a:pPr>
                <a:r>
                  <a:rPr lang="en-US" dirty="0"/>
                  <a:t>But essentially, we are estimating the variance of a random variable corresponding to household. So how many parameters are we estimating?</a:t>
                </a:r>
              </a:p>
              <a:p>
                <a:pPr marL="0" indent="0">
                  <a:buNone/>
                </a:pPr>
                <a:endParaRPr lang="en-US" dirty="0"/>
              </a:p>
              <a:p>
                <a:pPr marL="0" indent="0">
                  <a:buNone/>
                </a:pPr>
                <a:r>
                  <a:rPr lang="en-US" dirty="0"/>
                  <a:t>We'll get to that. However, do note that mixed models require </a:t>
                </a:r>
                <a:r>
                  <a:rPr lang="en-US" i="1" dirty="0"/>
                  <a:t>a lot of data</a:t>
                </a:r>
                <a:r>
                  <a:rPr lang="en-US" dirty="0"/>
                  <a:t> to do this estimation. Be sure to check for convergence.</a:t>
                </a:r>
                <a:endParaRPr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r="-434"/>
                </a:stretch>
              </a:blipFill>
            </p:spPr>
            <p:txBody>
              <a:bodyPr/>
              <a:lstStyle/>
              <a:p>
                <a:r>
                  <a:rPr lang="en-US">
                    <a:noFill/>
                  </a:rPr>
                  <a:t> </a:t>
                </a:r>
              </a:p>
            </p:txBody>
          </p:sp>
        </mc:Fallback>
      </mc:AlternateContent>
    </p:spTree>
    <p:extLst>
      <p:ext uri="{BB962C8B-B14F-4D97-AF65-F5344CB8AC3E}">
        <p14:creationId xmlns:p14="http://schemas.microsoft.com/office/powerpoint/2010/main" val="16053091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Outline</a:t>
            </a:r>
          </a:p>
        </p:txBody>
      </p:sp>
      <p:sp>
        <p:nvSpPr>
          <p:cNvPr id="7" name="Content Placeholder 6">
            <a:extLst>
              <a:ext uri="{FF2B5EF4-FFF2-40B4-BE49-F238E27FC236}">
                <a16:creationId xmlns:a16="http://schemas.microsoft.com/office/drawing/2014/main" id="{2DAB4B66-958D-A94C-A516-FAF57D7288FA}"/>
              </a:ext>
            </a:extLst>
          </p:cNvPr>
          <p:cNvSpPr>
            <a:spLocks noGrp="1"/>
          </p:cNvSpPr>
          <p:nvPr>
            <p:ph idx="1"/>
          </p:nvPr>
        </p:nvSpPr>
        <p:spPr/>
        <p:txBody>
          <a:bodyPr/>
          <a:lstStyle/>
          <a:p>
            <a:r>
              <a:rPr lang="en-US" dirty="0"/>
              <a:t>Statistical independence and repeated measures</a:t>
            </a:r>
          </a:p>
          <a:p>
            <a:r>
              <a:rPr lang="en-US" dirty="0"/>
              <a:t>Fixed vs. random effects</a:t>
            </a:r>
          </a:p>
          <a:p>
            <a:r>
              <a:rPr lang="en-US" dirty="0"/>
              <a:t>Correlated data</a:t>
            </a:r>
          </a:p>
          <a:p>
            <a:r>
              <a:rPr lang="en-US" dirty="0"/>
              <a:t>Estimation and testing</a:t>
            </a:r>
          </a:p>
          <a:p>
            <a:r>
              <a:rPr lang="en-US" dirty="0"/>
              <a:t>Sums of Squares</a:t>
            </a:r>
          </a:p>
        </p:txBody>
      </p:sp>
    </p:spTree>
    <p:extLst>
      <p:ext uri="{BB962C8B-B14F-4D97-AF65-F5344CB8AC3E}">
        <p14:creationId xmlns:p14="http://schemas.microsoft.com/office/powerpoint/2010/main" val="25898106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4110" y="763866"/>
            <a:ext cx="6228476" cy="1104636"/>
          </a:xfrm>
        </p:spPr>
        <p:txBody>
          <a:bodyPr>
            <a:normAutofit fontScale="90000"/>
          </a:bodyPr>
          <a:lstStyle/>
          <a:p>
            <a:r>
              <a:rPr lang="en-US" sz="3300" dirty="0"/>
              <a:t>We typically use “Restricted Maximum Likelihood” to estimate parameters</a:t>
            </a:r>
          </a:p>
        </p:txBody>
      </p:sp>
      <p:sp>
        <p:nvSpPr>
          <p:cNvPr id="3" name="Content Placeholder 2"/>
          <p:cNvSpPr>
            <a:spLocks noGrp="1"/>
          </p:cNvSpPr>
          <p:nvPr>
            <p:ph idx="1"/>
          </p:nvPr>
        </p:nvSpPr>
        <p:spPr>
          <a:xfrm>
            <a:off x="947023" y="2475492"/>
            <a:ext cx="5592468" cy="4209141"/>
          </a:xfrm>
        </p:spPr>
        <p:txBody>
          <a:bodyPr anchor="ctr">
            <a:normAutofit/>
          </a:bodyPr>
          <a:lstStyle/>
          <a:p>
            <a:pPr marL="0" indent="0">
              <a:buNone/>
            </a:pPr>
            <a:r>
              <a:rPr lang="en-US" sz="1600" dirty="0"/>
              <a:t>Ordinary least squares estimates are not appropriate for mixed effects models.</a:t>
            </a:r>
          </a:p>
          <a:p>
            <a:pPr marL="0" indent="0">
              <a:buNone/>
            </a:pPr>
            <a:r>
              <a:rPr lang="en-US" sz="1600" dirty="0"/>
              <a:t>Typically, these models are fit using either:</a:t>
            </a:r>
          </a:p>
          <a:p>
            <a:pPr marL="507995" indent="-507995">
              <a:buAutoNum type="arabicPeriod"/>
            </a:pPr>
            <a:r>
              <a:rPr lang="en-US" sz="1600" dirty="0"/>
              <a:t>Maximum likelihood</a:t>
            </a:r>
          </a:p>
          <a:p>
            <a:pPr marL="507995" indent="-507995">
              <a:buAutoNum type="arabicPeriod"/>
            </a:pPr>
            <a:r>
              <a:rPr lang="en-US" sz="1600" dirty="0"/>
              <a:t>Restricted maximum likelihood (REML)</a:t>
            </a:r>
          </a:p>
          <a:p>
            <a:pPr marL="0" indent="0">
              <a:buNone/>
            </a:pPr>
            <a:r>
              <a:rPr lang="en-US" sz="1600" dirty="0"/>
              <a:t>We have discussed maximum likelihood a great deal – the relationship to REML is essentially that the REML calculation is performed on the residuals after the fixed terms are identified using OLS or similar.</a:t>
            </a:r>
          </a:p>
          <a:p>
            <a:pPr marL="0" indent="0">
              <a:buNone/>
            </a:pPr>
            <a:r>
              <a:rPr lang="en-US" sz="1600" dirty="0"/>
              <a:t>For most purposes, </a:t>
            </a:r>
            <a:r>
              <a:rPr lang="en-US" sz="1600" b="1" dirty="0"/>
              <a:t>restricted maximum likelihood is appropriate</a:t>
            </a:r>
            <a:r>
              <a:rPr lang="en-US" sz="1600" dirty="0"/>
              <a:t>, and is the default in most packages.</a:t>
            </a:r>
          </a:p>
          <a:p>
            <a:pPr marL="0" indent="0">
              <a:buNone/>
            </a:pPr>
            <a:r>
              <a:rPr lang="en-US" sz="1600" dirty="0"/>
              <a:t>You must report whether you use ML or REML in your papers, as the answers will differ slightly.</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8261" y="0"/>
            <a:ext cx="2171739" cy="76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0630" y="2632368"/>
            <a:ext cx="2355262" cy="2355263"/>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Dice">
            <a:extLst>
              <a:ext uri="{FF2B5EF4-FFF2-40B4-BE49-F238E27FC236}">
                <a16:creationId xmlns:a16="http://schemas.microsoft.com/office/drawing/2014/main" id="{D2159D3D-3DA8-A9F6-7562-1F248D402D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61071" y="3183490"/>
            <a:ext cx="1270505" cy="1270505"/>
          </a:xfrm>
          <a:prstGeom prst="rect">
            <a:avLst/>
          </a:prstGeom>
        </p:spPr>
      </p:pic>
    </p:spTree>
    <p:extLst>
      <p:ext uri="{BB962C8B-B14F-4D97-AF65-F5344CB8AC3E}">
        <p14:creationId xmlns:p14="http://schemas.microsoft.com/office/powerpoint/2010/main" val="3918474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57460" cy="7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60389" cy="7620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p:cNvSpPr>
            <a:spLocks noGrp="1"/>
          </p:cNvSpPr>
          <p:nvPr>
            <p:ph type="title"/>
          </p:nvPr>
        </p:nvSpPr>
        <p:spPr>
          <a:xfrm>
            <a:off x="698500" y="714963"/>
            <a:ext cx="2459337" cy="6190073"/>
          </a:xfrm>
        </p:spPr>
        <p:txBody>
          <a:bodyPr>
            <a:normAutofit/>
          </a:bodyPr>
          <a:lstStyle/>
          <a:p>
            <a:r>
              <a:rPr lang="en-US" sz="2900">
                <a:solidFill>
                  <a:srgbClr val="FFFFFF"/>
                </a:solidFill>
              </a:rPr>
              <a:t>Independence</a:t>
            </a:r>
          </a:p>
        </p:txBody>
      </p:sp>
      <p:graphicFrame>
        <p:nvGraphicFramePr>
          <p:cNvPr id="5" name="Content Placeholder 2">
            <a:extLst>
              <a:ext uri="{FF2B5EF4-FFF2-40B4-BE49-F238E27FC236}">
                <a16:creationId xmlns:a16="http://schemas.microsoft.com/office/drawing/2014/main" id="{E632EC82-3506-D443-07C1-C70040E1C0B4}"/>
              </a:ext>
            </a:extLst>
          </p:cNvPr>
          <p:cNvGraphicFramePr>
            <a:graphicFrameLocks noGrp="1"/>
          </p:cNvGraphicFramePr>
          <p:nvPr>
            <p:ph idx="1"/>
            <p:extLst>
              <p:ext uri="{D42A27DB-BD31-4B8C-83A1-F6EECF244321}">
                <p14:modId xmlns:p14="http://schemas.microsoft.com/office/powerpoint/2010/main" val="425202758"/>
              </p:ext>
            </p:extLst>
          </p:nvPr>
        </p:nvGraphicFramePr>
        <p:xfrm>
          <a:off x="4339700" y="714962"/>
          <a:ext cx="5243095" cy="6145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1822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7970" y="355600"/>
            <a:ext cx="9624060" cy="690880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8500" y="1070563"/>
            <a:ext cx="2911968" cy="5478873"/>
          </a:xfrm>
        </p:spPr>
        <p:txBody>
          <a:bodyPr vert="horz" lIns="91440" tIns="45720" rIns="91440" bIns="45720" rtlCol="0" anchor="ctr">
            <a:normAutofit/>
          </a:bodyPr>
          <a:lstStyle/>
          <a:p>
            <a:pPr algn="r">
              <a:spcBef>
                <a:spcPct val="0"/>
              </a:spcBef>
            </a:pPr>
            <a:r>
              <a:rPr lang="en-US" sz="4400" kern="1200">
                <a:solidFill>
                  <a:schemeClr val="accent1"/>
                </a:solidFill>
                <a:latin typeface="+mj-lt"/>
                <a:ea typeface="+mj-ea"/>
                <a:cs typeface="+mj-cs"/>
              </a:rPr>
              <a:t>P Values in Linear Mixed Models</a:t>
            </a: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78580" y="2286000"/>
            <a:ext cx="0" cy="30480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46691" y="1070563"/>
            <a:ext cx="5209117" cy="2560697"/>
          </a:xfrm>
        </p:spPr>
        <p:txBody>
          <a:bodyPr vert="horz" lIns="91440" tIns="45720" rIns="91440" bIns="45720" rtlCol="0" anchor="b">
            <a:normAutofit/>
          </a:bodyPr>
          <a:lstStyle/>
          <a:p>
            <a:pPr marL="0" indent="-228600">
              <a:buFont typeface="Arial" panose="020B0604020202020204" pitchFamily="34" charset="0"/>
              <a:buChar char="•"/>
            </a:pPr>
            <a:r>
              <a:rPr lang="en-US" sz="1600" kern="1200">
                <a:solidFill>
                  <a:schemeClr val="tx1"/>
                </a:solidFill>
                <a:latin typeface="+mn-lt"/>
                <a:ea typeface="+mn-ea"/>
                <a:cs typeface="+mn-cs"/>
              </a:rPr>
              <a:t>Inferences regarding the fixed-effects parameters are more complicated in a linear mixed-effects model than in a linear model with fixed effects only.</a:t>
            </a:r>
          </a:p>
          <a:p>
            <a:pPr marL="0" indent="-228600">
              <a:buFont typeface="Arial" panose="020B0604020202020204" pitchFamily="34" charset="0"/>
              <a:buChar char="•"/>
            </a:pPr>
            <a:endParaRPr lang="en-US" sz="1600" kern="1200">
              <a:solidFill>
                <a:schemeClr val="tx1"/>
              </a:solidFill>
              <a:latin typeface="+mn-lt"/>
              <a:ea typeface="+mn-ea"/>
              <a:cs typeface="+mn-cs"/>
            </a:endParaRPr>
          </a:p>
          <a:p>
            <a:pPr marL="0" indent="-228600">
              <a:buFont typeface="Arial" panose="020B0604020202020204" pitchFamily="34" charset="0"/>
              <a:buChar char="•"/>
            </a:pPr>
            <a:r>
              <a:rPr lang="en-US" sz="1600" kern="1200">
                <a:solidFill>
                  <a:schemeClr val="tx1"/>
                </a:solidFill>
                <a:latin typeface="+mn-lt"/>
                <a:ea typeface="+mn-ea"/>
                <a:cs typeface="+mn-cs"/>
              </a:rPr>
              <a:t>In a model with only fixed effects we estimate these parameters and one other parameter which is the variance of the noise that infects each observation and that we assume to be [iid Gaussian].</a:t>
            </a:r>
          </a:p>
        </p:txBody>
      </p:sp>
      <p:sp>
        <p:nvSpPr>
          <p:cNvPr id="4" name="TextBox 3">
            <a:extLst>
              <a:ext uri="{FF2B5EF4-FFF2-40B4-BE49-F238E27FC236}">
                <a16:creationId xmlns:a16="http://schemas.microsoft.com/office/drawing/2014/main" id="{2C91C5EF-68E1-F047-9A70-5DC3CF36E005}"/>
              </a:ext>
            </a:extLst>
          </p:cNvPr>
          <p:cNvSpPr txBox="1"/>
          <p:nvPr/>
        </p:nvSpPr>
        <p:spPr>
          <a:xfrm>
            <a:off x="4146691" y="3988740"/>
            <a:ext cx="5209117" cy="256069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900" kern="1200">
                <a:solidFill>
                  <a:schemeClr val="tx1"/>
                </a:solidFill>
                <a:latin typeface="+mn-lt"/>
                <a:ea typeface="+mn-ea"/>
                <a:cs typeface="+mn-cs"/>
              </a:rPr>
              <a:t>Baayen et al., 2007</a:t>
            </a:r>
          </a:p>
        </p:txBody>
      </p:sp>
    </p:spTree>
    <p:extLst>
      <p:ext uri="{BB962C8B-B14F-4D97-AF65-F5344CB8AC3E}">
        <p14:creationId xmlns:p14="http://schemas.microsoft.com/office/powerpoint/2010/main" val="25004210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7970" y="355600"/>
            <a:ext cx="9624060" cy="690880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8500" y="1070563"/>
            <a:ext cx="2911968" cy="5478873"/>
          </a:xfrm>
        </p:spPr>
        <p:txBody>
          <a:bodyPr vert="horz" lIns="91440" tIns="45720" rIns="91440" bIns="45720" rtlCol="0" anchor="ctr">
            <a:normAutofit/>
          </a:bodyPr>
          <a:lstStyle/>
          <a:p>
            <a:pPr algn="r">
              <a:spcBef>
                <a:spcPct val="0"/>
              </a:spcBef>
            </a:pPr>
            <a:r>
              <a:rPr lang="en-US" sz="4400" kern="1200">
                <a:solidFill>
                  <a:schemeClr val="accent1"/>
                </a:solidFill>
                <a:latin typeface="+mj-lt"/>
                <a:ea typeface="+mj-ea"/>
                <a:cs typeface="+mj-cs"/>
              </a:rPr>
              <a:t>P Values in Linear Mixed Models</a:t>
            </a: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78580" y="2286000"/>
            <a:ext cx="0" cy="30480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46691" y="1070563"/>
            <a:ext cx="5209117" cy="2560697"/>
          </a:xfrm>
        </p:spPr>
        <p:txBody>
          <a:bodyPr vert="horz" lIns="91440" tIns="45720" rIns="91440" bIns="45720" rtlCol="0" anchor="b">
            <a:normAutofit/>
          </a:bodyPr>
          <a:lstStyle/>
          <a:p>
            <a:pPr marL="0" indent="-228600">
              <a:buFont typeface="Arial" panose="020B0604020202020204" pitchFamily="34" charset="0"/>
              <a:buChar char="•"/>
            </a:pPr>
            <a:r>
              <a:rPr lang="en-US" sz="1300" kern="1200">
                <a:solidFill>
                  <a:schemeClr val="tx1"/>
                </a:solidFill>
                <a:latin typeface="+mn-lt"/>
                <a:ea typeface="+mn-ea"/>
                <a:cs typeface="+mn-cs"/>
              </a:rPr>
              <a:t>The temptation to perform hypothesis tests using-distributions or F-distributions based on certain approximations of the degrees of freedom in these distributions persists.</a:t>
            </a:r>
          </a:p>
          <a:p>
            <a:pPr marL="0" indent="-228600">
              <a:buFont typeface="Arial" panose="020B0604020202020204" pitchFamily="34" charset="0"/>
              <a:buChar char="•"/>
            </a:pPr>
            <a:endParaRPr lang="en-US" sz="1300" kern="1200">
              <a:solidFill>
                <a:schemeClr val="tx1"/>
              </a:solidFill>
              <a:latin typeface="+mn-lt"/>
              <a:ea typeface="+mn-ea"/>
              <a:cs typeface="+mn-cs"/>
            </a:endParaRPr>
          </a:p>
          <a:p>
            <a:pPr marL="0" indent="-228600">
              <a:buFont typeface="Arial" panose="020B0604020202020204" pitchFamily="34" charset="0"/>
              <a:buChar char="•"/>
            </a:pPr>
            <a:r>
              <a:rPr lang="en-US" sz="1300" kern="1200">
                <a:solidFill>
                  <a:schemeClr val="tx1"/>
                </a:solidFill>
                <a:latin typeface="+mn-lt"/>
                <a:ea typeface="+mn-ea"/>
                <a:cs typeface="+mn-cs"/>
              </a:rPr>
              <a:t>An exact calculation can be derived for certain models with a comparatively simple structure applied to exactly balanced data sets, such as occur in text books. In real-world studies the data often end up unbalanced, especially in observational studies but even in designed experiments where missing data can and do occur, and the models can be quite complicated.</a:t>
            </a:r>
          </a:p>
        </p:txBody>
      </p:sp>
      <p:sp>
        <p:nvSpPr>
          <p:cNvPr id="4" name="TextBox 3">
            <a:extLst>
              <a:ext uri="{FF2B5EF4-FFF2-40B4-BE49-F238E27FC236}">
                <a16:creationId xmlns:a16="http://schemas.microsoft.com/office/drawing/2014/main" id="{1C39CDAF-214D-E549-AA81-46D3523E1A4C}"/>
              </a:ext>
            </a:extLst>
          </p:cNvPr>
          <p:cNvSpPr txBox="1"/>
          <p:nvPr/>
        </p:nvSpPr>
        <p:spPr>
          <a:xfrm>
            <a:off x="4146691" y="3988740"/>
            <a:ext cx="5209117" cy="256069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900" kern="1200">
                <a:solidFill>
                  <a:schemeClr val="tx1"/>
                </a:solidFill>
                <a:latin typeface="+mn-lt"/>
                <a:ea typeface="+mn-ea"/>
                <a:cs typeface="+mn-cs"/>
              </a:rPr>
              <a:t>Baayen et al., 2007</a:t>
            </a:r>
          </a:p>
        </p:txBody>
      </p:sp>
    </p:spTree>
    <p:extLst>
      <p:ext uri="{BB962C8B-B14F-4D97-AF65-F5344CB8AC3E}">
        <p14:creationId xmlns:p14="http://schemas.microsoft.com/office/powerpoint/2010/main" val="15531960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7970" y="355600"/>
            <a:ext cx="9624060" cy="690880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8500" y="1070563"/>
            <a:ext cx="2911968" cy="5478873"/>
          </a:xfrm>
        </p:spPr>
        <p:txBody>
          <a:bodyPr vert="horz" lIns="91440" tIns="45720" rIns="91440" bIns="45720" rtlCol="0" anchor="ctr">
            <a:normAutofit/>
          </a:bodyPr>
          <a:lstStyle/>
          <a:p>
            <a:pPr algn="r">
              <a:spcBef>
                <a:spcPct val="0"/>
              </a:spcBef>
            </a:pPr>
            <a:r>
              <a:rPr lang="en-US" sz="4400" kern="1200">
                <a:solidFill>
                  <a:schemeClr val="accent1"/>
                </a:solidFill>
                <a:latin typeface="+mj-lt"/>
                <a:ea typeface="+mj-ea"/>
                <a:cs typeface="+mj-cs"/>
              </a:rPr>
              <a:t>P Values in Linear Mixed Models</a:t>
            </a: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78580" y="2286000"/>
            <a:ext cx="0" cy="30480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46691" y="1070563"/>
            <a:ext cx="5209117" cy="2560697"/>
          </a:xfrm>
        </p:spPr>
        <p:txBody>
          <a:bodyPr vert="horz" lIns="91440" tIns="45720" rIns="91440" bIns="45720" rtlCol="0" anchor="b">
            <a:normAutofit/>
          </a:bodyPr>
          <a:lstStyle/>
          <a:p>
            <a:pPr marL="0" indent="-228600">
              <a:buFont typeface="Arial" panose="020B0604020202020204" pitchFamily="34" charset="0"/>
              <a:buChar char="•"/>
            </a:pPr>
            <a:r>
              <a:rPr lang="en-US" sz="1900" kern="1200">
                <a:solidFill>
                  <a:schemeClr val="tx1"/>
                </a:solidFill>
                <a:latin typeface="+mn-lt"/>
                <a:ea typeface="+mn-ea"/>
                <a:cs typeface="+mn-cs"/>
              </a:rPr>
              <a:t>There are many approximations in use for hypothesis tests in mixed models; the MIXED procedure in SAS offers 6 different calculations of degrees of freedom in certain tests, each leading to different p-values, but none of them is "correct".</a:t>
            </a:r>
          </a:p>
        </p:txBody>
      </p:sp>
      <p:sp>
        <p:nvSpPr>
          <p:cNvPr id="4" name="TextBox 3">
            <a:extLst>
              <a:ext uri="{FF2B5EF4-FFF2-40B4-BE49-F238E27FC236}">
                <a16:creationId xmlns:a16="http://schemas.microsoft.com/office/drawing/2014/main" id="{1C39CDAF-214D-E549-AA81-46D3523E1A4C}"/>
              </a:ext>
            </a:extLst>
          </p:cNvPr>
          <p:cNvSpPr txBox="1"/>
          <p:nvPr/>
        </p:nvSpPr>
        <p:spPr>
          <a:xfrm>
            <a:off x="4146691" y="3988740"/>
            <a:ext cx="5209117" cy="256069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900" kern="1200">
                <a:solidFill>
                  <a:schemeClr val="tx1"/>
                </a:solidFill>
                <a:latin typeface="+mn-lt"/>
                <a:ea typeface="+mn-ea"/>
                <a:cs typeface="+mn-cs"/>
              </a:rPr>
              <a:t>Baayen et al., 2007</a:t>
            </a:r>
          </a:p>
        </p:txBody>
      </p:sp>
    </p:spTree>
    <p:extLst>
      <p:ext uri="{BB962C8B-B14F-4D97-AF65-F5344CB8AC3E}">
        <p14:creationId xmlns:p14="http://schemas.microsoft.com/office/powerpoint/2010/main" val="5226815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7970" y="355600"/>
            <a:ext cx="9624060" cy="690880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8500" y="1070563"/>
            <a:ext cx="2911968" cy="5478873"/>
          </a:xfrm>
        </p:spPr>
        <p:txBody>
          <a:bodyPr vert="horz" lIns="91440" tIns="45720" rIns="91440" bIns="45720" rtlCol="0" anchor="ctr">
            <a:normAutofit/>
          </a:bodyPr>
          <a:lstStyle/>
          <a:p>
            <a:pPr algn="r">
              <a:spcBef>
                <a:spcPct val="0"/>
              </a:spcBef>
            </a:pPr>
            <a:r>
              <a:rPr lang="en-US" sz="4400" kern="1200">
                <a:solidFill>
                  <a:schemeClr val="accent1"/>
                </a:solidFill>
                <a:latin typeface="+mj-lt"/>
                <a:ea typeface="+mj-ea"/>
                <a:cs typeface="+mj-cs"/>
              </a:rPr>
              <a:t>P Values in Linear Mixed Models</a:t>
            </a: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78580" y="2286000"/>
            <a:ext cx="0" cy="30480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46691" y="1070563"/>
            <a:ext cx="5209117" cy="2560697"/>
          </a:xfrm>
        </p:spPr>
        <p:txBody>
          <a:bodyPr vert="horz" lIns="91440" tIns="45720" rIns="91440" bIns="45720" rtlCol="0" anchor="b">
            <a:normAutofit/>
          </a:bodyPr>
          <a:lstStyle/>
          <a:p>
            <a:pPr marL="0" indent="-228600">
              <a:buFont typeface="Arial" panose="020B0604020202020204" pitchFamily="34" charset="0"/>
              <a:buChar char="•"/>
            </a:pPr>
            <a:r>
              <a:rPr lang="en-US" sz="1200" kern="1200">
                <a:solidFill>
                  <a:schemeClr val="tx1"/>
                </a:solidFill>
                <a:latin typeface="+mn-lt"/>
                <a:ea typeface="+mn-ea"/>
                <a:cs typeface="+mn-cs"/>
              </a:rPr>
              <a:t>It is not even obvious how to count the number of parameters in a mixed-effects model. Suppose we have 1000 subjects, each exposed to 200 items chosen from a pool of 10000 potential items. If we model the effect of subject and item as independent random effects we add two variance components to the model. At the estimated parameter values we can evaluate 1000 predictors of the random effects for subject and 10000 predictors of the random effects for item.</a:t>
            </a:r>
          </a:p>
          <a:p>
            <a:pPr marL="0" indent="-228600">
              <a:buFont typeface="Arial" panose="020B0604020202020204" pitchFamily="34" charset="0"/>
              <a:buChar char="•"/>
            </a:pPr>
            <a:r>
              <a:rPr lang="en-US" sz="1200" kern="1200">
                <a:solidFill>
                  <a:schemeClr val="tx1"/>
                </a:solidFill>
                <a:latin typeface="+mn-lt"/>
                <a:ea typeface="+mn-ea"/>
                <a:cs typeface="+mn-cs"/>
              </a:rPr>
              <a:t>Did we only add two parameters to the model when we incorporated these random effects? Or should we say that we added several thousand parameters that are adjusted to help explain the observed variation in the data?</a:t>
            </a:r>
          </a:p>
          <a:p>
            <a:pPr marL="0" indent="-228600">
              <a:buFont typeface="Arial" panose="020B0604020202020204" pitchFamily="34" charset="0"/>
              <a:buChar char="•"/>
            </a:pPr>
            <a:r>
              <a:rPr lang="en-US" sz="1200" i="1" kern="1200">
                <a:solidFill>
                  <a:schemeClr val="tx1"/>
                </a:solidFill>
                <a:latin typeface="+mn-lt"/>
                <a:ea typeface="+mn-ea"/>
                <a:cs typeface="+mn-cs"/>
              </a:rPr>
              <a:t>It is overly simplistic to say that thousands of random effects amount to only two parameters.</a:t>
            </a:r>
          </a:p>
        </p:txBody>
      </p:sp>
      <p:sp>
        <p:nvSpPr>
          <p:cNvPr id="4" name="TextBox 3">
            <a:extLst>
              <a:ext uri="{FF2B5EF4-FFF2-40B4-BE49-F238E27FC236}">
                <a16:creationId xmlns:a16="http://schemas.microsoft.com/office/drawing/2014/main" id="{E9539107-DEA5-974F-B847-35E41B16D265}"/>
              </a:ext>
            </a:extLst>
          </p:cNvPr>
          <p:cNvSpPr txBox="1"/>
          <p:nvPr/>
        </p:nvSpPr>
        <p:spPr>
          <a:xfrm>
            <a:off x="4146691" y="3988740"/>
            <a:ext cx="5209117" cy="256069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900" kern="1200">
                <a:solidFill>
                  <a:schemeClr val="tx1"/>
                </a:solidFill>
                <a:latin typeface="+mn-lt"/>
                <a:ea typeface="+mn-ea"/>
                <a:cs typeface="+mn-cs"/>
              </a:rPr>
              <a:t>Baayen et al., 2007</a:t>
            </a:r>
          </a:p>
        </p:txBody>
      </p:sp>
    </p:spTree>
    <p:extLst>
      <p:ext uri="{BB962C8B-B14F-4D97-AF65-F5344CB8AC3E}">
        <p14:creationId xmlns:p14="http://schemas.microsoft.com/office/powerpoint/2010/main" val="6966329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8F59A4-4431-460D-8E49-6E65C189A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7620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A919B9C-5C01-47E4-B2F2-45F589208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0160000" cy="7620000"/>
            <a:chOff x="0" y="0"/>
            <a:chExt cx="12192000" cy="6858000"/>
          </a:xfrm>
        </p:grpSpPr>
        <p:sp>
          <p:nvSpPr>
            <p:cNvPr id="12" name="Rectangle 11">
              <a:extLst>
                <a:ext uri="{FF2B5EF4-FFF2-40B4-BE49-F238E27FC236}">
                  <a16:creationId xmlns:a16="http://schemas.microsoft.com/office/drawing/2014/main" id="{E85A82CE-D835-4542-BE8D-62A8F5A94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63D7EF0-3AC8-4029-B55D-EBDD733D3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4564E1A-1E53-3140-AA73-92589F76BFF5}"/>
              </a:ext>
            </a:extLst>
          </p:cNvPr>
          <p:cNvSpPr>
            <a:spLocks noGrp="1"/>
          </p:cNvSpPr>
          <p:nvPr>
            <p:ph type="title"/>
          </p:nvPr>
        </p:nvSpPr>
        <p:spPr>
          <a:xfrm>
            <a:off x="459052" y="405694"/>
            <a:ext cx="9241895" cy="1472848"/>
          </a:xfrm>
        </p:spPr>
        <p:txBody>
          <a:bodyPr>
            <a:normAutofit/>
          </a:bodyPr>
          <a:lstStyle/>
          <a:p>
            <a:r>
              <a:rPr lang="en-US" sz="3900"/>
              <a:t>LmerTest will calculate P Values for you</a:t>
            </a:r>
          </a:p>
        </p:txBody>
      </p:sp>
      <p:graphicFrame>
        <p:nvGraphicFramePr>
          <p:cNvPr id="5" name="Content Placeholder 2">
            <a:extLst>
              <a:ext uri="{FF2B5EF4-FFF2-40B4-BE49-F238E27FC236}">
                <a16:creationId xmlns:a16="http://schemas.microsoft.com/office/drawing/2014/main" id="{8E37446D-666D-F3C6-DAD4-8D947D571837}"/>
              </a:ext>
            </a:extLst>
          </p:cNvPr>
          <p:cNvGraphicFramePr>
            <a:graphicFrameLocks noGrp="1"/>
          </p:cNvGraphicFramePr>
          <p:nvPr>
            <p:ph idx="1"/>
            <p:extLst>
              <p:ext uri="{D42A27DB-BD31-4B8C-83A1-F6EECF244321}">
                <p14:modId xmlns:p14="http://schemas.microsoft.com/office/powerpoint/2010/main" val="2363295999"/>
              </p:ext>
            </p:extLst>
          </p:nvPr>
        </p:nvGraphicFramePr>
        <p:xfrm>
          <a:off x="456406" y="2370666"/>
          <a:ext cx="9244542" cy="4619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6D14D21C-F2C1-02D4-7F58-D4D16425D7B9}"/>
              </a:ext>
            </a:extLst>
          </p:cNvPr>
          <p:cNvSpPr txBox="1"/>
          <p:nvPr/>
        </p:nvSpPr>
        <p:spPr>
          <a:xfrm>
            <a:off x="4333741" y="6516710"/>
            <a:ext cx="4810932" cy="307777"/>
          </a:xfrm>
          <a:prstGeom prst="rect">
            <a:avLst/>
          </a:prstGeom>
          <a:noFill/>
        </p:spPr>
        <p:txBody>
          <a:bodyPr wrap="none" rtlCol="0">
            <a:spAutoFit/>
          </a:bodyPr>
          <a:lstStyle/>
          <a:p>
            <a:r>
              <a:rPr lang="en-US" dirty="0">
                <a:solidFill>
                  <a:schemeClr val="bg1"/>
                </a:solidFill>
                <a:latin typeface="AkayaKanadaka" panose="02010502080401010103" pitchFamily="2" charset="77"/>
                <a:cs typeface="AkayaKanadaka" panose="02010502080401010103" pitchFamily="2" charset="77"/>
              </a:rPr>
              <a:t>Once again I have no idea how MS chose these random symbols</a:t>
            </a:r>
          </a:p>
        </p:txBody>
      </p:sp>
    </p:spTree>
    <p:extLst>
      <p:ext uri="{BB962C8B-B14F-4D97-AF65-F5344CB8AC3E}">
        <p14:creationId xmlns:p14="http://schemas.microsoft.com/office/powerpoint/2010/main" val="39051556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BD7CC6-2F7F-4587-8E92-D041AB2CE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 y="0"/>
            <a:ext cx="10157460" cy="76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E7ED1F4-19EF-4BC2-A6EA-DF1525142B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57460" cy="7620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EE7C14F-442F-4416-A4A9-6DA10263A4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06022"/>
            <a:ext cx="10040610" cy="4548118"/>
            <a:chOff x="1" y="2075420"/>
            <a:chExt cx="12048729" cy="4093306"/>
          </a:xfrm>
        </p:grpSpPr>
        <p:sp>
          <p:nvSpPr>
            <p:cNvPr id="16" name="Oval 15">
              <a:extLst>
                <a:ext uri="{FF2B5EF4-FFF2-40B4-BE49-F238E27FC236}">
                  <a16:creationId xmlns:a16="http://schemas.microsoft.com/office/drawing/2014/main" id="{97AC4CCD-70AA-4916-97EA-D9C12FED1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5694289-EA59-4679-9DB4-0646321A8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2EDAD0A-6995-496D-9789-A34C66F5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CBBB211-248C-4F94-900A-80CD8D52F3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48DCC953-87D5-419D-A529-94A946251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F67D0B7-A0F4-47EB-8DF7-2630C056AB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A3919D60-F174-4FEB-9E9D-5AF6BD659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310058" y="1257235"/>
            <a:ext cx="3107179" cy="592710"/>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98EF7474-F1F7-47A7-AF33-E38A86EBF6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382949" y="-37662"/>
            <a:ext cx="457200" cy="549007"/>
            <a:chOff x="7029447" y="3514725"/>
            <a:chExt cx="1285875" cy="549007"/>
          </a:xfrm>
        </p:grpSpPr>
        <p:cxnSp>
          <p:nvCxnSpPr>
            <p:cNvPr id="26" name="Straight Connector 25">
              <a:extLst>
                <a:ext uri="{FF2B5EF4-FFF2-40B4-BE49-F238E27FC236}">
                  <a16:creationId xmlns:a16="http://schemas.microsoft.com/office/drawing/2014/main" id="{8B14C3B3-01E7-4DD2-80BC-D6605BDB3A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9E2ED25-9BE8-462A-BE54-D3E506DBA2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3E48329-07A0-4DBB-9D0C-0614AE372F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ED609B4-86D5-44D5-8511-42AE9B129B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C912E1BF-76C2-49D5-A5AC-1CE20255C4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382949" y="-37662"/>
            <a:ext cx="457200" cy="549007"/>
            <a:chOff x="7029447" y="3514725"/>
            <a:chExt cx="1285875" cy="549007"/>
          </a:xfrm>
        </p:grpSpPr>
        <p:cxnSp>
          <p:nvCxnSpPr>
            <p:cNvPr id="32" name="Straight Connector 31">
              <a:extLst>
                <a:ext uri="{FF2B5EF4-FFF2-40B4-BE49-F238E27FC236}">
                  <a16:creationId xmlns:a16="http://schemas.microsoft.com/office/drawing/2014/main" id="{84E6722B-B0C0-4A43-91F6-6E2D6E2D7F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8EAB6DA-9741-4668-8E47-957CD51511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36EC6AA-9E44-4DD2-B718-EE04111414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38DE653-B3C7-49E5-A3B0-6C00B26083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90AE89EB-4F51-4181-9475-7E1048FB3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823094"/>
            <a:ext cx="5079996" cy="790280"/>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B78285A0-9022-40FD-B520-91444BA163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96511" y="6631122"/>
            <a:ext cx="1428750" cy="549007"/>
            <a:chOff x="7029447" y="3514725"/>
            <a:chExt cx="1285875" cy="549007"/>
          </a:xfrm>
        </p:grpSpPr>
        <p:cxnSp>
          <p:nvCxnSpPr>
            <p:cNvPr id="40" name="Straight Connector 39">
              <a:extLst>
                <a:ext uri="{FF2B5EF4-FFF2-40B4-BE49-F238E27FC236}">
                  <a16:creationId xmlns:a16="http://schemas.microsoft.com/office/drawing/2014/main" id="{0E2EED1A-F137-41BB-A555-7CDFF9C334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E1EC980-DEDC-41BF-995C-1D471C90EC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A2F9486-DC13-4EDD-82CE-7FFC6F4846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46A2475-19E5-46B8-B7FE-C2CF42971F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F1CA9D4-E768-224F-A899-D8A7F5982474}"/>
              </a:ext>
            </a:extLst>
          </p:cNvPr>
          <p:cNvSpPr>
            <a:spLocks noGrp="1"/>
          </p:cNvSpPr>
          <p:nvPr>
            <p:ph type="title"/>
          </p:nvPr>
        </p:nvSpPr>
        <p:spPr>
          <a:xfrm>
            <a:off x="524700" y="4486707"/>
            <a:ext cx="4256138" cy="2319360"/>
          </a:xfrm>
          <a:noFill/>
        </p:spPr>
        <p:txBody>
          <a:bodyPr vert="horz" lIns="91440" tIns="45720" rIns="91440" bIns="45720" rtlCol="0" anchor="t">
            <a:normAutofit/>
          </a:bodyPr>
          <a:lstStyle/>
          <a:p>
            <a:pPr>
              <a:spcBef>
                <a:spcPct val="0"/>
              </a:spcBef>
            </a:pPr>
            <a:r>
              <a:rPr lang="en-US" sz="4000" kern="1200">
                <a:solidFill>
                  <a:schemeClr val="bg1"/>
                </a:solidFill>
                <a:latin typeface="+mj-lt"/>
                <a:ea typeface="+mj-ea"/>
                <a:cs typeface="+mj-cs"/>
              </a:rPr>
              <a:t>Estimation and hypothesis testing: Wilkinson notation</a:t>
            </a:r>
          </a:p>
        </p:txBody>
      </p:sp>
      <p:sp>
        <p:nvSpPr>
          <p:cNvPr id="6" name="TextBox 5">
            <a:extLst>
              <a:ext uri="{FF2B5EF4-FFF2-40B4-BE49-F238E27FC236}">
                <a16:creationId xmlns:a16="http://schemas.microsoft.com/office/drawing/2014/main" id="{4F793031-C84E-4A43-8A9E-FF41B0B54995}"/>
              </a:ext>
            </a:extLst>
          </p:cNvPr>
          <p:cNvSpPr txBox="1"/>
          <p:nvPr/>
        </p:nvSpPr>
        <p:spPr>
          <a:xfrm>
            <a:off x="5119299" y="4486707"/>
            <a:ext cx="4180858" cy="2319363"/>
          </a:xfrm>
          <a:prstGeom prst="rect">
            <a:avLst/>
          </a:prstGeom>
          <a:noFill/>
        </p:spPr>
        <p:txBody>
          <a:bodyPr vert="horz" lIns="91440" tIns="45720" rIns="91440" bIns="45720" rtlCol="0" anchor="t">
            <a:normAutofit/>
          </a:bodyPr>
          <a:lstStyle/>
          <a:p>
            <a:pPr>
              <a:lnSpc>
                <a:spcPct val="90000"/>
              </a:lnSpc>
              <a:spcBef>
                <a:spcPts val="1000"/>
              </a:spcBef>
            </a:pPr>
            <a:r>
              <a:rPr lang="en-US" sz="2400" kern="1200">
                <a:solidFill>
                  <a:schemeClr val="bg1"/>
                </a:solidFill>
                <a:latin typeface="+mn-lt"/>
                <a:ea typeface="+mn-ea"/>
                <a:cs typeface="+mn-cs"/>
              </a:rPr>
              <a:t>Barr et al., 2012</a:t>
            </a:r>
          </a:p>
        </p:txBody>
      </p:sp>
      <p:pic>
        <p:nvPicPr>
          <p:cNvPr id="5" name="Picture 4">
            <a:extLst>
              <a:ext uri="{FF2B5EF4-FFF2-40B4-BE49-F238E27FC236}">
                <a16:creationId xmlns:a16="http://schemas.microsoft.com/office/drawing/2014/main" id="{47DF9391-A9CB-9D40-A0B6-67D793D681BD}"/>
              </a:ext>
            </a:extLst>
          </p:cNvPr>
          <p:cNvPicPr>
            <a:picLocks noChangeAspect="1"/>
          </p:cNvPicPr>
          <p:nvPr/>
        </p:nvPicPr>
        <p:blipFill>
          <a:blip r:embed="rId2"/>
          <a:stretch>
            <a:fillRect/>
          </a:stretch>
        </p:blipFill>
        <p:spPr>
          <a:xfrm>
            <a:off x="526132" y="1066001"/>
            <a:ext cx="9035888" cy="2868892"/>
          </a:xfrm>
          <a:prstGeom prst="rect">
            <a:avLst/>
          </a:prstGeom>
        </p:spPr>
      </p:pic>
      <p:grpSp>
        <p:nvGrpSpPr>
          <p:cNvPr id="45" name="Group 44">
            <a:extLst>
              <a:ext uri="{FF2B5EF4-FFF2-40B4-BE49-F238E27FC236}">
                <a16:creationId xmlns:a16="http://schemas.microsoft.com/office/drawing/2014/main" id="{91CD8CAA-4614-4393-ADD7-7FDFD8ABD7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69760" y="963775"/>
            <a:ext cx="304800" cy="358140"/>
            <a:chOff x="215328" y="-46937"/>
            <a:chExt cx="304800" cy="2773841"/>
          </a:xfrm>
        </p:grpSpPr>
        <p:cxnSp>
          <p:nvCxnSpPr>
            <p:cNvPr id="46" name="Straight Connector 45">
              <a:extLst>
                <a:ext uri="{FF2B5EF4-FFF2-40B4-BE49-F238E27FC236}">
                  <a16:creationId xmlns:a16="http://schemas.microsoft.com/office/drawing/2014/main" id="{89F5BF84-4D12-40EB-B3CA-72B55341A8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CF91815-2B4A-44C8-BAC2-6732AD11A9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23960DB-F7E9-40C5-BDC7-9700C71B1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95623C8-E3C3-425E-B186-ADFF5B6702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880340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64E1A-1E53-3140-AA73-92589F76BFF5}"/>
              </a:ext>
            </a:extLst>
          </p:cNvPr>
          <p:cNvSpPr>
            <a:spLocks noGrp="1"/>
          </p:cNvSpPr>
          <p:nvPr>
            <p:ph type="title"/>
          </p:nvPr>
        </p:nvSpPr>
        <p:spPr/>
        <p:txBody>
          <a:bodyPr/>
          <a:lstStyle/>
          <a:p>
            <a:r>
              <a:rPr lang="en-US" dirty="0"/>
              <a:t>Estimation and hypothesis testing</a:t>
            </a:r>
          </a:p>
        </p:txBody>
      </p:sp>
      <p:pic>
        <p:nvPicPr>
          <p:cNvPr id="7" name="Picture 6">
            <a:extLst>
              <a:ext uri="{FF2B5EF4-FFF2-40B4-BE49-F238E27FC236}">
                <a16:creationId xmlns:a16="http://schemas.microsoft.com/office/drawing/2014/main" id="{F4428301-8712-944B-8534-C5F34F88BBAC}"/>
              </a:ext>
            </a:extLst>
          </p:cNvPr>
          <p:cNvPicPr>
            <a:picLocks noChangeAspect="1"/>
          </p:cNvPicPr>
          <p:nvPr/>
        </p:nvPicPr>
        <p:blipFill>
          <a:blip r:embed="rId2"/>
          <a:stretch>
            <a:fillRect/>
          </a:stretch>
        </p:blipFill>
        <p:spPr>
          <a:xfrm>
            <a:off x="872034" y="1637414"/>
            <a:ext cx="8415932" cy="5454201"/>
          </a:xfrm>
          <a:prstGeom prst="rect">
            <a:avLst/>
          </a:prstGeom>
        </p:spPr>
      </p:pic>
    </p:spTree>
    <p:extLst>
      <p:ext uri="{BB962C8B-B14F-4D97-AF65-F5344CB8AC3E}">
        <p14:creationId xmlns:p14="http://schemas.microsoft.com/office/powerpoint/2010/main" val="39128901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64E1A-1E53-3140-AA73-92589F76BFF5}"/>
              </a:ext>
            </a:extLst>
          </p:cNvPr>
          <p:cNvSpPr>
            <a:spLocks noGrp="1"/>
          </p:cNvSpPr>
          <p:nvPr>
            <p:ph type="title"/>
          </p:nvPr>
        </p:nvSpPr>
        <p:spPr/>
        <p:txBody>
          <a:bodyPr/>
          <a:lstStyle/>
          <a:p>
            <a:r>
              <a:rPr lang="en-US" dirty="0"/>
              <a:t>Estimation and hypothesis testing</a:t>
            </a:r>
          </a:p>
        </p:txBody>
      </p:sp>
      <p:sp>
        <p:nvSpPr>
          <p:cNvPr id="4" name="TextBox 3">
            <a:extLst>
              <a:ext uri="{FF2B5EF4-FFF2-40B4-BE49-F238E27FC236}">
                <a16:creationId xmlns:a16="http://schemas.microsoft.com/office/drawing/2014/main" id="{B9E37923-F37D-5941-AB1B-BDD80A14FBA6}"/>
              </a:ext>
            </a:extLst>
          </p:cNvPr>
          <p:cNvSpPr txBox="1"/>
          <p:nvPr/>
        </p:nvSpPr>
        <p:spPr>
          <a:xfrm>
            <a:off x="8016950" y="7166292"/>
            <a:ext cx="2055371" cy="307777"/>
          </a:xfrm>
          <a:prstGeom prst="rect">
            <a:avLst/>
          </a:prstGeom>
          <a:noFill/>
        </p:spPr>
        <p:txBody>
          <a:bodyPr wrap="none" rtlCol="0">
            <a:spAutoFit/>
          </a:bodyPr>
          <a:lstStyle/>
          <a:p>
            <a:r>
              <a:rPr lang="en-US" dirty="0"/>
              <a:t>Kuznetsova et al., 2017</a:t>
            </a:r>
          </a:p>
        </p:txBody>
      </p:sp>
      <p:pic>
        <p:nvPicPr>
          <p:cNvPr id="5" name="Picture 4">
            <a:extLst>
              <a:ext uri="{FF2B5EF4-FFF2-40B4-BE49-F238E27FC236}">
                <a16:creationId xmlns:a16="http://schemas.microsoft.com/office/drawing/2014/main" id="{92492C39-24A1-524D-9BDE-20F6D9517B4A}"/>
              </a:ext>
            </a:extLst>
          </p:cNvPr>
          <p:cNvPicPr>
            <a:picLocks noChangeAspect="1"/>
          </p:cNvPicPr>
          <p:nvPr/>
        </p:nvPicPr>
        <p:blipFill>
          <a:blip r:embed="rId2"/>
          <a:stretch>
            <a:fillRect/>
          </a:stretch>
        </p:blipFill>
        <p:spPr>
          <a:xfrm>
            <a:off x="0" y="1612782"/>
            <a:ext cx="10160000" cy="5553510"/>
          </a:xfrm>
          <a:prstGeom prst="rect">
            <a:avLst/>
          </a:prstGeom>
        </p:spPr>
      </p:pic>
    </p:spTree>
    <p:extLst>
      <p:ext uri="{BB962C8B-B14F-4D97-AF65-F5344CB8AC3E}">
        <p14:creationId xmlns:p14="http://schemas.microsoft.com/office/powerpoint/2010/main" val="39707630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7CC44-9815-2640-A781-FB2F2815A7CF}"/>
              </a:ext>
            </a:extLst>
          </p:cNvPr>
          <p:cNvSpPr>
            <a:spLocks noGrp="1"/>
          </p:cNvSpPr>
          <p:nvPr>
            <p:ph type="title"/>
          </p:nvPr>
        </p:nvSpPr>
        <p:spPr/>
        <p:txBody>
          <a:bodyPr/>
          <a:lstStyle/>
          <a:p>
            <a:r>
              <a:rPr lang="en-US" dirty="0" err="1"/>
              <a:t>Satterwaithe</a:t>
            </a:r>
            <a:r>
              <a:rPr lang="en-US" dirty="0"/>
              <a:t> and Kenward-Roger degrees of freedom approximations</a:t>
            </a:r>
          </a:p>
        </p:txBody>
      </p:sp>
      <p:sp>
        <p:nvSpPr>
          <p:cNvPr id="7" name="Content Placeholder 6">
            <a:extLst>
              <a:ext uri="{FF2B5EF4-FFF2-40B4-BE49-F238E27FC236}">
                <a16:creationId xmlns:a16="http://schemas.microsoft.com/office/drawing/2014/main" id="{2AB5B267-EBBC-484C-9C0D-5CE2BD84C562}"/>
              </a:ext>
            </a:extLst>
          </p:cNvPr>
          <p:cNvSpPr>
            <a:spLocks noGrp="1"/>
          </p:cNvSpPr>
          <p:nvPr>
            <p:ph idx="1"/>
          </p:nvPr>
        </p:nvSpPr>
        <p:spPr/>
        <p:txBody>
          <a:bodyPr/>
          <a:lstStyle/>
          <a:p>
            <a:r>
              <a:rPr lang="en-US" dirty="0"/>
              <a:t>We remember from t-tests that when sample sizes are unbalanced, test statistics can deviate from their ideal distributions, and complex formulas are required to calculate "estimated" degrees of freedom such that the calculated test statistics perform as closely as possible to known distributions.</a:t>
            </a:r>
          </a:p>
          <a:p>
            <a:r>
              <a:rPr lang="en-US" dirty="0"/>
              <a:t>This problem shows up in both single parameter t-type tests and in ANOVA F-type-tests in mixed models.</a:t>
            </a:r>
          </a:p>
          <a:p>
            <a:r>
              <a:rPr lang="en-US" dirty="0"/>
              <a:t>There are two main approaches to estimation: </a:t>
            </a:r>
            <a:r>
              <a:rPr lang="en-US" dirty="0" err="1"/>
              <a:t>Satterwaithe</a:t>
            </a:r>
            <a:r>
              <a:rPr lang="en-US" dirty="0"/>
              <a:t> and Kenward-Roger.</a:t>
            </a:r>
          </a:p>
        </p:txBody>
      </p:sp>
      <p:sp>
        <p:nvSpPr>
          <p:cNvPr id="6" name="TextBox 5">
            <a:extLst>
              <a:ext uri="{FF2B5EF4-FFF2-40B4-BE49-F238E27FC236}">
                <a16:creationId xmlns:a16="http://schemas.microsoft.com/office/drawing/2014/main" id="{06C24787-545E-A440-9014-618B88E14360}"/>
              </a:ext>
            </a:extLst>
          </p:cNvPr>
          <p:cNvSpPr txBox="1"/>
          <p:nvPr/>
        </p:nvSpPr>
        <p:spPr>
          <a:xfrm>
            <a:off x="8016950" y="7166292"/>
            <a:ext cx="2055371" cy="307777"/>
          </a:xfrm>
          <a:prstGeom prst="rect">
            <a:avLst/>
          </a:prstGeom>
          <a:noFill/>
        </p:spPr>
        <p:txBody>
          <a:bodyPr wrap="none" rtlCol="0">
            <a:spAutoFit/>
          </a:bodyPr>
          <a:lstStyle/>
          <a:p>
            <a:r>
              <a:rPr lang="en-US" dirty="0"/>
              <a:t>Kuznetsova et al., 2017</a:t>
            </a:r>
          </a:p>
        </p:txBody>
      </p:sp>
    </p:spTree>
    <p:extLst>
      <p:ext uri="{BB962C8B-B14F-4D97-AF65-F5344CB8AC3E}">
        <p14:creationId xmlns:p14="http://schemas.microsoft.com/office/powerpoint/2010/main" val="9086655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7CC44-9815-2640-A781-FB2F2815A7CF}"/>
              </a:ext>
            </a:extLst>
          </p:cNvPr>
          <p:cNvSpPr>
            <a:spLocks noGrp="1"/>
          </p:cNvSpPr>
          <p:nvPr>
            <p:ph type="title"/>
          </p:nvPr>
        </p:nvSpPr>
        <p:spPr/>
        <p:txBody>
          <a:bodyPr/>
          <a:lstStyle/>
          <a:p>
            <a:r>
              <a:rPr lang="en-US" dirty="0" err="1"/>
              <a:t>Satterwaithe</a:t>
            </a:r>
            <a:r>
              <a:rPr lang="en-US" dirty="0"/>
              <a:t> and Kenward-Roger degrees of freedom approximation</a:t>
            </a:r>
          </a:p>
        </p:txBody>
      </p:sp>
      <p:pic>
        <p:nvPicPr>
          <p:cNvPr id="5" name="Picture 4">
            <a:extLst>
              <a:ext uri="{FF2B5EF4-FFF2-40B4-BE49-F238E27FC236}">
                <a16:creationId xmlns:a16="http://schemas.microsoft.com/office/drawing/2014/main" id="{543AB77B-8643-9F44-AFFE-7CB8ECB7832A}"/>
              </a:ext>
            </a:extLst>
          </p:cNvPr>
          <p:cNvPicPr>
            <a:picLocks noChangeAspect="1"/>
          </p:cNvPicPr>
          <p:nvPr/>
        </p:nvPicPr>
        <p:blipFill>
          <a:blip r:embed="rId2"/>
          <a:stretch>
            <a:fillRect/>
          </a:stretch>
        </p:blipFill>
        <p:spPr>
          <a:xfrm>
            <a:off x="919595" y="1878544"/>
            <a:ext cx="8320810" cy="5441637"/>
          </a:xfrm>
          <a:prstGeom prst="rect">
            <a:avLst/>
          </a:prstGeom>
        </p:spPr>
      </p:pic>
      <p:sp>
        <p:nvSpPr>
          <p:cNvPr id="6" name="TextBox 5">
            <a:extLst>
              <a:ext uri="{FF2B5EF4-FFF2-40B4-BE49-F238E27FC236}">
                <a16:creationId xmlns:a16="http://schemas.microsoft.com/office/drawing/2014/main" id="{06C24787-545E-A440-9014-618B88E14360}"/>
              </a:ext>
            </a:extLst>
          </p:cNvPr>
          <p:cNvSpPr txBox="1"/>
          <p:nvPr/>
        </p:nvSpPr>
        <p:spPr>
          <a:xfrm>
            <a:off x="8016950" y="7166292"/>
            <a:ext cx="2055371" cy="307777"/>
          </a:xfrm>
          <a:prstGeom prst="rect">
            <a:avLst/>
          </a:prstGeom>
          <a:noFill/>
        </p:spPr>
        <p:txBody>
          <a:bodyPr wrap="none" rtlCol="0">
            <a:spAutoFit/>
          </a:bodyPr>
          <a:lstStyle/>
          <a:p>
            <a:r>
              <a:rPr lang="en-US" dirty="0"/>
              <a:t>Kuznetsova et al., 2017</a:t>
            </a:r>
          </a:p>
        </p:txBody>
      </p:sp>
    </p:spTree>
    <p:extLst>
      <p:ext uri="{BB962C8B-B14F-4D97-AF65-F5344CB8AC3E}">
        <p14:creationId xmlns:p14="http://schemas.microsoft.com/office/powerpoint/2010/main" val="4008280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B8120-2584-B12B-C065-37937FF8D7CE}"/>
              </a:ext>
            </a:extLst>
          </p:cNvPr>
          <p:cNvSpPr>
            <a:spLocks noGrp="1"/>
          </p:cNvSpPr>
          <p:nvPr>
            <p:ph type="title"/>
          </p:nvPr>
        </p:nvSpPr>
        <p:spPr/>
        <p:txBody>
          <a:bodyPr/>
          <a:lstStyle/>
          <a:p>
            <a:r>
              <a:rPr lang="en-US" dirty="0"/>
              <a:t>Non-independence leads to overly narrow confidence intervals</a:t>
            </a:r>
          </a:p>
        </p:txBody>
      </p:sp>
      <p:pic>
        <p:nvPicPr>
          <p:cNvPr id="9" name="Content Placeholder 8" descr="A graph of a distribution of a sample&#10;&#10;AI-generated content may be incorrect.">
            <a:extLst>
              <a:ext uri="{FF2B5EF4-FFF2-40B4-BE49-F238E27FC236}">
                <a16:creationId xmlns:a16="http://schemas.microsoft.com/office/drawing/2014/main" id="{8F45D2EC-C1B3-6E24-2EE8-44BA56311740}"/>
              </a:ext>
            </a:extLst>
          </p:cNvPr>
          <p:cNvPicPr>
            <a:picLocks noGrp="1" noChangeAspect="1"/>
          </p:cNvPicPr>
          <p:nvPr>
            <p:ph idx="1"/>
          </p:nvPr>
        </p:nvPicPr>
        <p:blipFill>
          <a:blip r:embed="rId3"/>
          <a:stretch>
            <a:fillRect/>
          </a:stretch>
        </p:blipFill>
        <p:spPr>
          <a:xfrm>
            <a:off x="1021316" y="2028825"/>
            <a:ext cx="3885535" cy="4833938"/>
          </a:xfrm>
        </p:spPr>
      </p:pic>
      <p:sp>
        <p:nvSpPr>
          <p:cNvPr id="10" name="TextBox 9">
            <a:extLst>
              <a:ext uri="{FF2B5EF4-FFF2-40B4-BE49-F238E27FC236}">
                <a16:creationId xmlns:a16="http://schemas.microsoft.com/office/drawing/2014/main" id="{6673E525-B699-BF60-0152-82A533DFE6C5}"/>
              </a:ext>
            </a:extLst>
          </p:cNvPr>
          <p:cNvSpPr txBox="1"/>
          <p:nvPr/>
        </p:nvSpPr>
        <p:spPr>
          <a:xfrm>
            <a:off x="5080000" y="2696930"/>
            <a:ext cx="4701504" cy="2677656"/>
          </a:xfrm>
          <a:prstGeom prst="rect">
            <a:avLst/>
          </a:prstGeom>
          <a:noFill/>
        </p:spPr>
        <p:txBody>
          <a:bodyPr wrap="square" rtlCol="0" anchor="ctr">
            <a:spAutoFit/>
          </a:bodyPr>
          <a:lstStyle/>
          <a:p>
            <a:pPr marL="285750" indent="-285750">
              <a:buFont typeface="Arial" panose="020B0604020202020204" pitchFamily="34" charset="0"/>
              <a:buChar char="•"/>
            </a:pPr>
            <a:r>
              <a:rPr lang="en-US" dirty="0"/>
              <a:t>This is a simulation of the variation in errors of the mean with independent and correlated data.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width of this density is what you would use to make a confidence interval or do a z-test.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Correlation between the samples typically increases the width of the density.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means that a z-score of, say, 3 will be much more likely to happen when the data are correlated than when the data are independent.</a:t>
            </a:r>
          </a:p>
        </p:txBody>
      </p:sp>
    </p:spTree>
    <p:extLst>
      <p:ext uri="{BB962C8B-B14F-4D97-AF65-F5344CB8AC3E}">
        <p14:creationId xmlns:p14="http://schemas.microsoft.com/office/powerpoint/2010/main" val="17117611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02B37"/>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562070-024D-E744-8BF6-60274E88ED07}"/>
              </a:ext>
            </a:extLst>
          </p:cNvPr>
          <p:cNvPicPr>
            <a:picLocks noChangeAspect="1"/>
          </p:cNvPicPr>
          <p:nvPr/>
        </p:nvPicPr>
        <p:blipFill>
          <a:blip r:embed="rId3"/>
          <a:srcRect r="19335" b="1"/>
          <a:stretch/>
        </p:blipFill>
        <p:spPr>
          <a:xfrm>
            <a:off x="1733699" y="372053"/>
            <a:ext cx="6748163" cy="5061125"/>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11268"/>
            <a:ext cx="10160000" cy="81839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343C2B-786C-AF41-BDFA-D7B9E6E9B2AB}"/>
              </a:ext>
            </a:extLst>
          </p:cNvPr>
          <p:cNvSpPr>
            <a:spLocks noGrp="1"/>
          </p:cNvSpPr>
          <p:nvPr>
            <p:ph type="title"/>
          </p:nvPr>
        </p:nvSpPr>
        <p:spPr>
          <a:xfrm>
            <a:off x="436562" y="5908044"/>
            <a:ext cx="9342438" cy="827596"/>
          </a:xfrm>
        </p:spPr>
        <p:txBody>
          <a:bodyPr vert="horz" lIns="91440" tIns="45720" rIns="91440" bIns="45720" rtlCol="0" anchor="ctr">
            <a:normAutofit/>
          </a:bodyPr>
          <a:lstStyle/>
          <a:p>
            <a:pPr algn="ctr">
              <a:spcBef>
                <a:spcPct val="0"/>
              </a:spcBef>
            </a:pPr>
            <a:r>
              <a:rPr lang="en-US" sz="3200" kern="1200" dirty="0" err="1">
                <a:solidFill>
                  <a:schemeClr val="tx1">
                    <a:lumMod val="85000"/>
                    <a:lumOff val="15000"/>
                  </a:schemeClr>
                </a:solidFill>
                <a:latin typeface="+mj-lt"/>
                <a:ea typeface="+mj-ea"/>
                <a:cs typeface="+mj-cs"/>
              </a:rPr>
              <a:t>Satterwaithe</a:t>
            </a:r>
            <a:r>
              <a:rPr lang="en-US" sz="3200" kern="1200" dirty="0">
                <a:solidFill>
                  <a:schemeClr val="tx1">
                    <a:lumMod val="85000"/>
                    <a:lumOff val="15000"/>
                  </a:schemeClr>
                </a:solidFill>
                <a:latin typeface="+mj-lt"/>
                <a:ea typeface="+mj-ea"/>
                <a:cs typeface="+mj-cs"/>
              </a:rPr>
              <a:t> degrees of freedom approximation</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24425"/>
            <a:ext cx="10160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816502"/>
            <a:ext cx="10160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0351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02B37"/>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2A063F-DE17-B940-8044-37F3D0B93498}"/>
              </a:ext>
            </a:extLst>
          </p:cNvPr>
          <p:cNvPicPr>
            <a:picLocks noChangeAspect="1"/>
          </p:cNvPicPr>
          <p:nvPr/>
        </p:nvPicPr>
        <p:blipFill>
          <a:blip r:embed="rId2"/>
          <a:srcRect r="18666" b="-1"/>
          <a:stretch/>
        </p:blipFill>
        <p:spPr>
          <a:xfrm>
            <a:off x="1306500" y="1483244"/>
            <a:ext cx="7547000" cy="5660254"/>
          </a:xfrm>
          <a:prstGeom prst="rect">
            <a:avLst/>
          </a:prstGeom>
        </p:spPr>
      </p:pic>
      <p:sp>
        <p:nvSpPr>
          <p:cNvPr id="12"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6502"/>
            <a:ext cx="10160000" cy="81839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343C2B-786C-AF41-BDFA-D7B9E6E9B2AB}"/>
              </a:ext>
            </a:extLst>
          </p:cNvPr>
          <p:cNvSpPr>
            <a:spLocks noGrp="1"/>
          </p:cNvSpPr>
          <p:nvPr>
            <p:ph type="title"/>
          </p:nvPr>
        </p:nvSpPr>
        <p:spPr>
          <a:xfrm>
            <a:off x="436562" y="473277"/>
            <a:ext cx="9342438" cy="827596"/>
          </a:xfrm>
        </p:spPr>
        <p:txBody>
          <a:bodyPr vert="horz" lIns="91440" tIns="45720" rIns="91440" bIns="45720" rtlCol="0" anchor="ctr">
            <a:normAutofit/>
          </a:bodyPr>
          <a:lstStyle/>
          <a:p>
            <a:pPr algn="ctr">
              <a:spcBef>
                <a:spcPct val="0"/>
              </a:spcBef>
            </a:pPr>
            <a:r>
              <a:rPr lang="en-US" sz="3200" kern="1200">
                <a:solidFill>
                  <a:schemeClr val="tx1">
                    <a:lumMod val="85000"/>
                    <a:lumOff val="15000"/>
                  </a:schemeClr>
                </a:solidFill>
                <a:latin typeface="+mj-lt"/>
                <a:ea typeface="+mj-ea"/>
                <a:cs typeface="+mj-cs"/>
              </a:rPr>
              <a:t>Kenward-Roger degrees of freedom approximation</a:t>
            </a: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89658"/>
            <a:ext cx="10160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381735"/>
            <a:ext cx="10160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3026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64E1A-1E53-3140-AA73-92589F76BFF5}"/>
              </a:ext>
            </a:extLst>
          </p:cNvPr>
          <p:cNvSpPr>
            <a:spLocks noGrp="1"/>
          </p:cNvSpPr>
          <p:nvPr>
            <p:ph type="title"/>
          </p:nvPr>
        </p:nvSpPr>
        <p:spPr/>
        <p:txBody>
          <a:bodyPr/>
          <a:lstStyle/>
          <a:p>
            <a:r>
              <a:rPr lang="en-US" dirty="0"/>
              <a:t>Estimation and hypothesis testing</a:t>
            </a:r>
          </a:p>
        </p:txBody>
      </p:sp>
      <p:sp>
        <p:nvSpPr>
          <p:cNvPr id="3" name="Content Placeholder 2">
            <a:extLst>
              <a:ext uri="{FF2B5EF4-FFF2-40B4-BE49-F238E27FC236}">
                <a16:creationId xmlns:a16="http://schemas.microsoft.com/office/drawing/2014/main" id="{E104A4FE-889C-8643-8667-E1AC614F3133}"/>
              </a:ext>
            </a:extLst>
          </p:cNvPr>
          <p:cNvSpPr>
            <a:spLocks noGrp="1"/>
          </p:cNvSpPr>
          <p:nvPr>
            <p:ph idx="1"/>
          </p:nvPr>
        </p:nvSpPr>
        <p:spPr/>
        <p:txBody>
          <a:bodyPr/>
          <a:lstStyle/>
          <a:p>
            <a:r>
              <a:rPr lang="en-US" dirty="0"/>
              <a:t>In general, the testing of fixed effects proceeds as in standard linear models.</a:t>
            </a:r>
          </a:p>
          <a:p>
            <a:r>
              <a:rPr lang="en-US" dirty="0"/>
              <a:t>It is critical to document your procedures, preferably supplying the actual call to the function in supplementary information.</a:t>
            </a:r>
          </a:p>
          <a:p>
            <a:r>
              <a:rPr lang="en-US" dirty="0"/>
              <a:t>In most practical applications, there is no need to apply statistical testing to random effects. These effects are (usually) there to explain variation, rather than to evaluate statistical significance of same.</a:t>
            </a:r>
          </a:p>
          <a:p>
            <a:r>
              <a:rPr lang="en-US" dirty="0"/>
              <a:t>Cluster-randomized and other designs may offer some exceptions to this.</a:t>
            </a:r>
          </a:p>
        </p:txBody>
      </p:sp>
    </p:spTree>
    <p:extLst>
      <p:ext uri="{BB962C8B-B14F-4D97-AF65-F5344CB8AC3E}">
        <p14:creationId xmlns:p14="http://schemas.microsoft.com/office/powerpoint/2010/main" val="23581689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Outline</a:t>
            </a:r>
          </a:p>
        </p:txBody>
      </p:sp>
      <p:sp>
        <p:nvSpPr>
          <p:cNvPr id="7" name="Content Placeholder 6">
            <a:extLst>
              <a:ext uri="{FF2B5EF4-FFF2-40B4-BE49-F238E27FC236}">
                <a16:creationId xmlns:a16="http://schemas.microsoft.com/office/drawing/2014/main" id="{2DAB4B66-958D-A94C-A516-FAF57D7288FA}"/>
              </a:ext>
            </a:extLst>
          </p:cNvPr>
          <p:cNvSpPr>
            <a:spLocks noGrp="1"/>
          </p:cNvSpPr>
          <p:nvPr>
            <p:ph idx="1"/>
          </p:nvPr>
        </p:nvSpPr>
        <p:spPr/>
        <p:txBody>
          <a:bodyPr/>
          <a:lstStyle/>
          <a:p>
            <a:r>
              <a:rPr lang="en-US" dirty="0"/>
              <a:t>Statistical independence and repeated measures</a:t>
            </a:r>
          </a:p>
          <a:p>
            <a:r>
              <a:rPr lang="en-US" dirty="0"/>
              <a:t>Fixed vs. random effects</a:t>
            </a:r>
          </a:p>
          <a:p>
            <a:r>
              <a:rPr lang="en-US" dirty="0"/>
              <a:t>Correlated data</a:t>
            </a:r>
          </a:p>
          <a:p>
            <a:r>
              <a:rPr lang="en-US" dirty="0"/>
              <a:t>Estimation and testing</a:t>
            </a:r>
          </a:p>
          <a:p>
            <a:r>
              <a:rPr lang="en-US" dirty="0"/>
              <a:t>Sums of Squares</a:t>
            </a:r>
          </a:p>
        </p:txBody>
      </p:sp>
    </p:spTree>
    <p:extLst>
      <p:ext uri="{BB962C8B-B14F-4D97-AF65-F5344CB8AC3E}">
        <p14:creationId xmlns:p14="http://schemas.microsoft.com/office/powerpoint/2010/main" val="18915530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C18D-6374-DA41-A2AD-02CFB1723ABA}"/>
              </a:ext>
            </a:extLst>
          </p:cNvPr>
          <p:cNvSpPr>
            <a:spLocks noGrp="1"/>
          </p:cNvSpPr>
          <p:nvPr>
            <p:ph type="title"/>
          </p:nvPr>
        </p:nvSpPr>
        <p:spPr/>
        <p:txBody>
          <a:bodyPr/>
          <a:lstStyle/>
          <a:p>
            <a:r>
              <a:rPr lang="en-US" dirty="0"/>
              <a:t>ANOVA in linear mixed models</a:t>
            </a:r>
          </a:p>
        </p:txBody>
      </p:sp>
      <p:sp>
        <p:nvSpPr>
          <p:cNvPr id="3" name="Content Placeholder 2">
            <a:extLst>
              <a:ext uri="{FF2B5EF4-FFF2-40B4-BE49-F238E27FC236}">
                <a16:creationId xmlns:a16="http://schemas.microsoft.com/office/drawing/2014/main" id="{BCA24051-AF63-1447-AD38-2AE1A4414849}"/>
              </a:ext>
            </a:extLst>
          </p:cNvPr>
          <p:cNvSpPr>
            <a:spLocks noGrp="1"/>
          </p:cNvSpPr>
          <p:nvPr>
            <p:ph idx="1"/>
          </p:nvPr>
        </p:nvSpPr>
        <p:spPr>
          <a:xfrm>
            <a:off x="698500" y="2028472"/>
            <a:ext cx="4830430" cy="4755100"/>
          </a:xfrm>
        </p:spPr>
        <p:txBody>
          <a:bodyPr/>
          <a:lstStyle/>
          <a:p>
            <a:r>
              <a:rPr lang="en-US" dirty="0"/>
              <a:t>With a well-formulated model you can typically perform inference on one parameter at a time using Wald-type tests.</a:t>
            </a:r>
          </a:p>
          <a:p>
            <a:r>
              <a:rPr lang="en-US" dirty="0"/>
              <a:t>It still might be necessary to evaluate groups of parameters with an F-type ANOVA test.</a:t>
            </a:r>
          </a:p>
          <a:p>
            <a:r>
              <a:rPr lang="en-US" dirty="0"/>
              <a:t>This becomes complicated when data are unbalanced.</a:t>
            </a:r>
          </a:p>
        </p:txBody>
      </p:sp>
    </p:spTree>
    <p:extLst>
      <p:ext uri="{BB962C8B-B14F-4D97-AF65-F5344CB8AC3E}">
        <p14:creationId xmlns:p14="http://schemas.microsoft.com/office/powerpoint/2010/main" val="14882457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C18D-6374-DA41-A2AD-02CFB1723ABA}"/>
              </a:ext>
            </a:extLst>
          </p:cNvPr>
          <p:cNvSpPr>
            <a:spLocks noGrp="1"/>
          </p:cNvSpPr>
          <p:nvPr>
            <p:ph type="title"/>
          </p:nvPr>
        </p:nvSpPr>
        <p:spPr/>
        <p:txBody>
          <a:bodyPr/>
          <a:lstStyle/>
          <a:p>
            <a:r>
              <a:rPr lang="en-US" dirty="0"/>
              <a:t>ANOVA in linear mixed models</a:t>
            </a:r>
          </a:p>
        </p:txBody>
      </p:sp>
      <p:pic>
        <p:nvPicPr>
          <p:cNvPr id="5" name="Picture 4">
            <a:extLst>
              <a:ext uri="{FF2B5EF4-FFF2-40B4-BE49-F238E27FC236}">
                <a16:creationId xmlns:a16="http://schemas.microsoft.com/office/drawing/2014/main" id="{4C02E83E-EEC7-E445-9F06-FA230E54D18D}"/>
              </a:ext>
            </a:extLst>
          </p:cNvPr>
          <p:cNvPicPr>
            <a:picLocks noChangeAspect="1"/>
          </p:cNvPicPr>
          <p:nvPr/>
        </p:nvPicPr>
        <p:blipFill rotWithShape="1">
          <a:blip r:embed="rId2"/>
          <a:srcRect b="33986"/>
          <a:stretch/>
        </p:blipFill>
        <p:spPr>
          <a:xfrm>
            <a:off x="4051300" y="6170723"/>
            <a:ext cx="5410200" cy="846765"/>
          </a:xfrm>
          <a:prstGeom prst="rect">
            <a:avLst/>
          </a:prstGeom>
        </p:spPr>
      </p:pic>
      <p:pic>
        <p:nvPicPr>
          <p:cNvPr id="6" name="Picture 5">
            <a:extLst>
              <a:ext uri="{FF2B5EF4-FFF2-40B4-BE49-F238E27FC236}">
                <a16:creationId xmlns:a16="http://schemas.microsoft.com/office/drawing/2014/main" id="{CFDDBE8D-80D6-BA47-8F89-7F4C81760B6A}"/>
              </a:ext>
            </a:extLst>
          </p:cNvPr>
          <p:cNvPicPr>
            <a:picLocks noChangeAspect="1"/>
          </p:cNvPicPr>
          <p:nvPr/>
        </p:nvPicPr>
        <p:blipFill rotWithShape="1">
          <a:blip r:embed="rId3"/>
          <a:srcRect b="9279"/>
          <a:stretch/>
        </p:blipFill>
        <p:spPr>
          <a:xfrm>
            <a:off x="803349" y="1670852"/>
            <a:ext cx="7213600" cy="4251483"/>
          </a:xfrm>
          <a:prstGeom prst="rect">
            <a:avLst/>
          </a:prstGeom>
        </p:spPr>
      </p:pic>
    </p:spTree>
    <p:extLst>
      <p:ext uri="{BB962C8B-B14F-4D97-AF65-F5344CB8AC3E}">
        <p14:creationId xmlns:p14="http://schemas.microsoft.com/office/powerpoint/2010/main" val="29771900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64E1A-1E53-3140-AA73-92589F76BFF5}"/>
              </a:ext>
            </a:extLst>
          </p:cNvPr>
          <p:cNvSpPr>
            <a:spLocks noGrp="1"/>
          </p:cNvSpPr>
          <p:nvPr>
            <p:ph type="title"/>
          </p:nvPr>
        </p:nvSpPr>
        <p:spPr/>
        <p:txBody>
          <a:bodyPr/>
          <a:lstStyle/>
          <a:p>
            <a:r>
              <a:rPr lang="en-US" dirty="0"/>
              <a:t>Sum of squares types</a:t>
            </a:r>
          </a:p>
        </p:txBody>
      </p:sp>
      <p:sp>
        <p:nvSpPr>
          <p:cNvPr id="3" name="Content Placeholder 2">
            <a:extLst>
              <a:ext uri="{FF2B5EF4-FFF2-40B4-BE49-F238E27FC236}">
                <a16:creationId xmlns:a16="http://schemas.microsoft.com/office/drawing/2014/main" id="{9C170FB5-3F42-E44D-8700-219F7B1A11F9}"/>
              </a:ext>
            </a:extLst>
          </p:cNvPr>
          <p:cNvSpPr>
            <a:spLocks noGrp="1"/>
          </p:cNvSpPr>
          <p:nvPr>
            <p:ph idx="1"/>
          </p:nvPr>
        </p:nvSpPr>
        <p:spPr/>
        <p:txBody>
          <a:bodyPr/>
          <a:lstStyle/>
          <a:p>
            <a:r>
              <a:rPr lang="en-US" dirty="0"/>
              <a:t>When datasets are unbalanced (almost always the case in observational studies) the calculation of F statistics (e.g., for ANOVA) becomes more complex.</a:t>
            </a:r>
          </a:p>
          <a:p>
            <a:r>
              <a:rPr lang="en-US" dirty="0"/>
              <a:t>The overall idea is to calculate some sort of construction like:</a:t>
            </a:r>
          </a:p>
          <a:p>
            <a:pPr marL="82550" indent="0">
              <a:buNone/>
            </a:pPr>
            <a:endParaRPr lang="en-US" dirty="0"/>
          </a:p>
          <a:p>
            <a:pPr marL="82550" indent="0" algn="ctr">
              <a:buNone/>
            </a:pPr>
            <a:r>
              <a:rPr lang="en-US" dirty="0"/>
              <a:t>sum of squares explained by factor of interest / error sum of squares</a:t>
            </a:r>
          </a:p>
          <a:p>
            <a:pPr marL="82550" indent="0">
              <a:buNone/>
            </a:pPr>
            <a:endParaRPr lang="en-US" dirty="0"/>
          </a:p>
          <a:p>
            <a:r>
              <a:rPr lang="en-US" dirty="0"/>
              <a:t>However, how to count up the sum of squares explained by a single factor is ambiguous when the cell counts are unequal.</a:t>
            </a:r>
          </a:p>
        </p:txBody>
      </p:sp>
    </p:spTree>
    <p:extLst>
      <p:ext uri="{BB962C8B-B14F-4D97-AF65-F5344CB8AC3E}">
        <p14:creationId xmlns:p14="http://schemas.microsoft.com/office/powerpoint/2010/main" val="10591065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64E1A-1E53-3140-AA73-92589F76BFF5}"/>
              </a:ext>
            </a:extLst>
          </p:cNvPr>
          <p:cNvSpPr>
            <a:spLocks noGrp="1"/>
          </p:cNvSpPr>
          <p:nvPr>
            <p:ph type="title"/>
          </p:nvPr>
        </p:nvSpPr>
        <p:spPr/>
        <p:txBody>
          <a:bodyPr/>
          <a:lstStyle/>
          <a:p>
            <a:r>
              <a:rPr lang="en-US" dirty="0"/>
              <a:t>Sum of squares types</a:t>
            </a:r>
          </a:p>
        </p:txBody>
      </p:sp>
      <p:sp>
        <p:nvSpPr>
          <p:cNvPr id="3" name="Content Placeholder 2">
            <a:extLst>
              <a:ext uri="{FF2B5EF4-FFF2-40B4-BE49-F238E27FC236}">
                <a16:creationId xmlns:a16="http://schemas.microsoft.com/office/drawing/2014/main" id="{9C170FB5-3F42-E44D-8700-219F7B1A11F9}"/>
              </a:ext>
            </a:extLst>
          </p:cNvPr>
          <p:cNvSpPr>
            <a:spLocks noGrp="1"/>
          </p:cNvSpPr>
          <p:nvPr>
            <p:ph idx="1"/>
          </p:nvPr>
        </p:nvSpPr>
        <p:spPr/>
        <p:txBody>
          <a:bodyPr/>
          <a:lstStyle/>
          <a:p>
            <a:r>
              <a:rPr lang="en-US" dirty="0"/>
              <a:t>Sequential / Type I:</a:t>
            </a:r>
          </a:p>
          <a:p>
            <a:pPr lvl="1"/>
            <a:r>
              <a:rPr lang="en-US" dirty="0"/>
              <a:t>The SS for each factor is the incremental improvement in the error SS as each factor effect is added to the regression model, in order of listing in the model statement.</a:t>
            </a:r>
          </a:p>
          <a:p>
            <a:pPr lvl="1"/>
            <a:r>
              <a:rPr lang="en-US" dirty="0"/>
              <a:t>e.g., </a:t>
            </a:r>
            <a:r>
              <a:rPr lang="en-US" dirty="0" err="1"/>
              <a:t>Height~Age+Sex+error</a:t>
            </a:r>
            <a:r>
              <a:rPr lang="en-US" dirty="0"/>
              <a:t> will use the improvement in explained variance associated with the "Sex" variable with Age in the model to estimate the appropriate F statistic.</a:t>
            </a:r>
          </a:p>
          <a:p>
            <a:pPr lvl="1"/>
            <a:r>
              <a:rPr lang="en-US" dirty="0"/>
              <a:t>Pro:</a:t>
            </a:r>
          </a:p>
          <a:p>
            <a:pPr lvl="2"/>
            <a:r>
              <a:rPr lang="en-US" dirty="0"/>
              <a:t>The sum of squares explained by each factor add up.</a:t>
            </a:r>
          </a:p>
          <a:p>
            <a:pPr lvl="2"/>
            <a:r>
              <a:rPr lang="en-US" dirty="0"/>
              <a:t>Intuitive for model building.</a:t>
            </a:r>
          </a:p>
          <a:p>
            <a:pPr lvl="1"/>
            <a:r>
              <a:rPr lang="en-US" dirty="0"/>
              <a:t>Con:</a:t>
            </a:r>
          </a:p>
          <a:p>
            <a:pPr lvl="2"/>
            <a:r>
              <a:rPr lang="en-US" dirty="0"/>
              <a:t>Order of entry of terms matters. The model above will have different sums of squares (and P-values) for Age and Sex, rather than Sex and Age.</a:t>
            </a:r>
          </a:p>
          <a:p>
            <a:pPr lvl="1"/>
            <a:r>
              <a:rPr lang="en-US" dirty="0"/>
              <a:t>Default in R</a:t>
            </a:r>
          </a:p>
        </p:txBody>
      </p:sp>
    </p:spTree>
    <p:extLst>
      <p:ext uri="{BB962C8B-B14F-4D97-AF65-F5344CB8AC3E}">
        <p14:creationId xmlns:p14="http://schemas.microsoft.com/office/powerpoint/2010/main" val="41125811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64E1A-1E53-3140-AA73-92589F76BFF5}"/>
              </a:ext>
            </a:extLst>
          </p:cNvPr>
          <p:cNvSpPr>
            <a:spLocks noGrp="1"/>
          </p:cNvSpPr>
          <p:nvPr>
            <p:ph type="title"/>
          </p:nvPr>
        </p:nvSpPr>
        <p:spPr/>
        <p:txBody>
          <a:bodyPr/>
          <a:lstStyle/>
          <a:p>
            <a:r>
              <a:rPr lang="en-US" dirty="0"/>
              <a:t>Sequential / Type I</a:t>
            </a:r>
          </a:p>
        </p:txBody>
      </p:sp>
      <p:sp>
        <p:nvSpPr>
          <p:cNvPr id="3" name="Content Placeholder 2">
            <a:extLst>
              <a:ext uri="{FF2B5EF4-FFF2-40B4-BE49-F238E27FC236}">
                <a16:creationId xmlns:a16="http://schemas.microsoft.com/office/drawing/2014/main" id="{9C170FB5-3F42-E44D-8700-219F7B1A11F9}"/>
              </a:ext>
            </a:extLst>
          </p:cNvPr>
          <p:cNvSpPr>
            <a:spLocks noGrp="1"/>
          </p:cNvSpPr>
          <p:nvPr>
            <p:ph idx="1"/>
          </p:nvPr>
        </p:nvSpPr>
        <p:spPr/>
        <p:txBody>
          <a:bodyPr/>
          <a:lstStyle/>
          <a:p>
            <a:pPr marL="82550" indent="0" algn="ctr">
              <a:buNone/>
            </a:pPr>
            <a:r>
              <a:rPr lang="en-US" dirty="0" err="1"/>
              <a:t>Height~Age+Sex+error</a:t>
            </a:r>
            <a:endParaRPr lang="en-US" dirty="0"/>
          </a:p>
          <a:p>
            <a:r>
              <a:rPr lang="en-US" dirty="0"/>
              <a:t>Age: The SS explained by Age and the intercept is compared to the SS explained by the intercept.</a:t>
            </a:r>
          </a:p>
          <a:p>
            <a:r>
              <a:rPr lang="en-US" dirty="0"/>
              <a:t>Sex: The SS explained by Age, Sex, and the intercept is compared to the SS explained by Age and the intercept.</a:t>
            </a:r>
          </a:p>
        </p:txBody>
      </p:sp>
    </p:spTree>
    <p:extLst>
      <p:ext uri="{BB962C8B-B14F-4D97-AF65-F5344CB8AC3E}">
        <p14:creationId xmlns:p14="http://schemas.microsoft.com/office/powerpoint/2010/main" val="31627928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FA86D-040A-BC43-BE0D-1E1226C351B5}"/>
              </a:ext>
            </a:extLst>
          </p:cNvPr>
          <p:cNvSpPr>
            <a:spLocks noGrp="1"/>
          </p:cNvSpPr>
          <p:nvPr>
            <p:ph type="title"/>
          </p:nvPr>
        </p:nvSpPr>
        <p:spPr/>
        <p:txBody>
          <a:bodyPr/>
          <a:lstStyle/>
          <a:p>
            <a:r>
              <a:rPr lang="en-US" dirty="0"/>
              <a:t>Sum of squares types</a:t>
            </a:r>
          </a:p>
        </p:txBody>
      </p:sp>
      <p:sp>
        <p:nvSpPr>
          <p:cNvPr id="3" name="Content Placeholder 2">
            <a:extLst>
              <a:ext uri="{FF2B5EF4-FFF2-40B4-BE49-F238E27FC236}">
                <a16:creationId xmlns:a16="http://schemas.microsoft.com/office/drawing/2014/main" id="{AEFD94CB-9F37-5B47-A56F-57BC45302A40}"/>
              </a:ext>
            </a:extLst>
          </p:cNvPr>
          <p:cNvSpPr>
            <a:spLocks noGrp="1"/>
          </p:cNvSpPr>
          <p:nvPr>
            <p:ph idx="1"/>
          </p:nvPr>
        </p:nvSpPr>
        <p:spPr/>
        <p:txBody>
          <a:bodyPr/>
          <a:lstStyle/>
          <a:p>
            <a:r>
              <a:rPr lang="en-US" dirty="0"/>
              <a:t>Marginal / Orthogonal / Type III:</a:t>
            </a:r>
          </a:p>
          <a:p>
            <a:pPr lvl="1"/>
            <a:r>
              <a:rPr lang="en-US" dirty="0"/>
              <a:t>The SS for each factor is the incremental improvement in the error SS as each factor effect is added to the regression model including all other terms.</a:t>
            </a:r>
          </a:p>
          <a:p>
            <a:pPr lvl="1"/>
            <a:r>
              <a:rPr lang="en-US" dirty="0"/>
              <a:t>Conceptually equivalent to doing Type I with each term entered "last."</a:t>
            </a:r>
          </a:p>
          <a:p>
            <a:pPr lvl="1"/>
            <a:r>
              <a:rPr lang="en-US" dirty="0"/>
              <a:t>Pro</a:t>
            </a:r>
          </a:p>
          <a:p>
            <a:pPr lvl="2"/>
            <a:r>
              <a:rPr lang="en-US" dirty="0"/>
              <a:t>Order of entry does not matter</a:t>
            </a:r>
          </a:p>
          <a:p>
            <a:pPr lvl="1"/>
            <a:r>
              <a:rPr lang="en-US" dirty="0"/>
              <a:t>Con</a:t>
            </a:r>
          </a:p>
          <a:p>
            <a:pPr lvl="2"/>
            <a:r>
              <a:rPr lang="en-US" dirty="0"/>
              <a:t>If factors are correlated the SS does not necessarily add up to the total SS.</a:t>
            </a:r>
          </a:p>
          <a:p>
            <a:pPr lvl="2"/>
            <a:r>
              <a:rPr lang="en-US" dirty="0"/>
              <a:t>If interactions are present, main effects are compared to models with interaction terms but without main effects.</a:t>
            </a:r>
          </a:p>
          <a:p>
            <a:pPr lvl="1"/>
            <a:r>
              <a:rPr lang="en-US" dirty="0"/>
              <a:t>Default in SAS, SPSS, some other packages</a:t>
            </a:r>
          </a:p>
          <a:p>
            <a:pPr lvl="2"/>
            <a:endParaRPr lang="en-US" dirty="0"/>
          </a:p>
        </p:txBody>
      </p:sp>
    </p:spTree>
    <p:extLst>
      <p:ext uri="{BB962C8B-B14F-4D97-AF65-F5344CB8AC3E}">
        <p14:creationId xmlns:p14="http://schemas.microsoft.com/office/powerpoint/2010/main" val="3183240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717E4F-4312-9F6C-AFF5-E51A305316C2}"/>
              </a:ext>
            </a:extLst>
          </p:cNvPr>
          <p:cNvPicPr>
            <a:picLocks noChangeAspect="1"/>
          </p:cNvPicPr>
          <p:nvPr/>
        </p:nvPicPr>
        <p:blipFill>
          <a:blip r:embed="rId2">
            <a:duotone>
              <a:prstClr val="black"/>
              <a:schemeClr val="tx2">
                <a:tint val="45000"/>
                <a:satMod val="400000"/>
              </a:schemeClr>
            </a:duotone>
            <a:alphaModFix amt="25000"/>
          </a:blip>
          <a:srcRect l="8246" r="2754" b="-1"/>
          <a:stretch/>
        </p:blipFill>
        <p:spPr>
          <a:xfrm>
            <a:off x="20" y="10"/>
            <a:ext cx="10159980" cy="7619990"/>
          </a:xfrm>
          <a:prstGeom prst="rect">
            <a:avLst/>
          </a:prstGeom>
        </p:spPr>
      </p:pic>
      <p:sp>
        <p:nvSpPr>
          <p:cNvPr id="2" name="Title 1"/>
          <p:cNvSpPr>
            <a:spLocks noGrp="1"/>
          </p:cNvSpPr>
          <p:nvPr>
            <p:ph type="title"/>
          </p:nvPr>
        </p:nvSpPr>
        <p:spPr>
          <a:xfrm>
            <a:off x="698500" y="405694"/>
            <a:ext cx="8763000" cy="1472848"/>
          </a:xfrm>
        </p:spPr>
        <p:txBody>
          <a:bodyPr>
            <a:normAutofit/>
          </a:bodyPr>
          <a:lstStyle/>
          <a:p>
            <a:r>
              <a:t>Independence</a:t>
            </a:r>
          </a:p>
        </p:txBody>
      </p:sp>
      <p:graphicFrame>
        <p:nvGraphicFramePr>
          <p:cNvPr id="5" name="Content Placeholder 2">
            <a:extLst>
              <a:ext uri="{FF2B5EF4-FFF2-40B4-BE49-F238E27FC236}">
                <a16:creationId xmlns:a16="http://schemas.microsoft.com/office/drawing/2014/main" id="{4F008DD5-D320-1770-1809-95EC228CC218}"/>
              </a:ext>
            </a:extLst>
          </p:cNvPr>
          <p:cNvGraphicFramePr>
            <a:graphicFrameLocks noGrp="1"/>
          </p:cNvGraphicFramePr>
          <p:nvPr>
            <p:ph idx="1"/>
            <p:extLst>
              <p:ext uri="{D42A27DB-BD31-4B8C-83A1-F6EECF244321}">
                <p14:modId xmlns:p14="http://schemas.microsoft.com/office/powerpoint/2010/main" val="2097187777"/>
              </p:ext>
            </p:extLst>
          </p:nvPr>
        </p:nvGraphicFramePr>
        <p:xfrm>
          <a:off x="698500" y="2028472"/>
          <a:ext cx="8763000" cy="4834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3581239"/>
      </p:ext>
    </p:extLst>
  </p:cSld>
  <p:clrMapOvr>
    <a:overrideClrMapping bg1="dk1" tx1="lt1" bg2="dk2" tx2="lt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64E1A-1E53-3140-AA73-92589F76BFF5}"/>
              </a:ext>
            </a:extLst>
          </p:cNvPr>
          <p:cNvSpPr>
            <a:spLocks noGrp="1"/>
          </p:cNvSpPr>
          <p:nvPr>
            <p:ph type="title"/>
          </p:nvPr>
        </p:nvSpPr>
        <p:spPr/>
        <p:txBody>
          <a:bodyPr/>
          <a:lstStyle/>
          <a:p>
            <a:r>
              <a:rPr lang="en-US" dirty="0"/>
              <a:t>Marginal / Orthogonal / Type III</a:t>
            </a:r>
          </a:p>
        </p:txBody>
      </p:sp>
      <p:sp>
        <p:nvSpPr>
          <p:cNvPr id="3" name="Content Placeholder 2">
            <a:extLst>
              <a:ext uri="{FF2B5EF4-FFF2-40B4-BE49-F238E27FC236}">
                <a16:creationId xmlns:a16="http://schemas.microsoft.com/office/drawing/2014/main" id="{9C170FB5-3F42-E44D-8700-219F7B1A11F9}"/>
              </a:ext>
            </a:extLst>
          </p:cNvPr>
          <p:cNvSpPr>
            <a:spLocks noGrp="1"/>
          </p:cNvSpPr>
          <p:nvPr>
            <p:ph idx="1"/>
          </p:nvPr>
        </p:nvSpPr>
        <p:spPr/>
        <p:txBody>
          <a:bodyPr/>
          <a:lstStyle/>
          <a:p>
            <a:pPr marL="82550" indent="0" algn="ctr">
              <a:buNone/>
            </a:pPr>
            <a:r>
              <a:rPr lang="en-US" dirty="0" err="1"/>
              <a:t>Height~Age+Sex+error</a:t>
            </a:r>
            <a:endParaRPr lang="en-US" dirty="0"/>
          </a:p>
          <a:p>
            <a:r>
              <a:rPr lang="en-US" dirty="0"/>
              <a:t>Age: The SS explained by Age, Sex, and the intercept is compared to the SS explained by the intercept and Sex.</a:t>
            </a:r>
          </a:p>
          <a:p>
            <a:r>
              <a:rPr lang="en-US" dirty="0"/>
              <a:t>Sex: The SS explained by Age, Sex, and the intercept is compared to the SS explained by the intercept and Age.</a:t>
            </a:r>
          </a:p>
        </p:txBody>
      </p:sp>
    </p:spTree>
    <p:extLst>
      <p:ext uri="{BB962C8B-B14F-4D97-AF65-F5344CB8AC3E}">
        <p14:creationId xmlns:p14="http://schemas.microsoft.com/office/powerpoint/2010/main" val="36223326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64E1A-1E53-3140-AA73-92589F76BFF5}"/>
              </a:ext>
            </a:extLst>
          </p:cNvPr>
          <p:cNvSpPr>
            <a:spLocks noGrp="1"/>
          </p:cNvSpPr>
          <p:nvPr>
            <p:ph type="title"/>
          </p:nvPr>
        </p:nvSpPr>
        <p:spPr/>
        <p:txBody>
          <a:bodyPr/>
          <a:lstStyle/>
          <a:p>
            <a:r>
              <a:rPr lang="en-US" dirty="0"/>
              <a:t>Marginal / Orthogonal / Type III</a:t>
            </a:r>
          </a:p>
        </p:txBody>
      </p:sp>
      <p:sp>
        <p:nvSpPr>
          <p:cNvPr id="3" name="Content Placeholder 2">
            <a:extLst>
              <a:ext uri="{FF2B5EF4-FFF2-40B4-BE49-F238E27FC236}">
                <a16:creationId xmlns:a16="http://schemas.microsoft.com/office/drawing/2014/main" id="{9C170FB5-3F42-E44D-8700-219F7B1A11F9}"/>
              </a:ext>
            </a:extLst>
          </p:cNvPr>
          <p:cNvSpPr>
            <a:spLocks noGrp="1"/>
          </p:cNvSpPr>
          <p:nvPr>
            <p:ph idx="1"/>
          </p:nvPr>
        </p:nvSpPr>
        <p:spPr/>
        <p:txBody>
          <a:bodyPr/>
          <a:lstStyle/>
          <a:p>
            <a:pPr marL="82550" indent="0" algn="ctr">
              <a:buNone/>
            </a:pPr>
            <a:r>
              <a:rPr lang="en-US" dirty="0" err="1"/>
              <a:t>Height~Age+Sex+Age</a:t>
            </a:r>
            <a:r>
              <a:rPr lang="en-US" dirty="0"/>
              <a:t>*</a:t>
            </a:r>
            <a:r>
              <a:rPr lang="en-US" dirty="0" err="1"/>
              <a:t>Sex+error</a:t>
            </a:r>
            <a:endParaRPr lang="en-US" dirty="0"/>
          </a:p>
          <a:p>
            <a:r>
              <a:rPr lang="en-US" dirty="0"/>
              <a:t>Age: The SS explained by the intercept, Age, Sex, and the interaction term is compared to the SS explained by the intercept, Sex, and the interaction term.</a:t>
            </a:r>
          </a:p>
          <a:p>
            <a:r>
              <a:rPr lang="en-US" dirty="0"/>
              <a:t>Because this comparison model is not really a valid alternative the incremental improvement in SS is probably underestimated.</a:t>
            </a:r>
          </a:p>
        </p:txBody>
      </p:sp>
    </p:spTree>
    <p:extLst>
      <p:ext uri="{BB962C8B-B14F-4D97-AF65-F5344CB8AC3E}">
        <p14:creationId xmlns:p14="http://schemas.microsoft.com/office/powerpoint/2010/main" val="35915166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64E1A-1E53-3140-AA73-92589F76BFF5}"/>
              </a:ext>
            </a:extLst>
          </p:cNvPr>
          <p:cNvSpPr>
            <a:spLocks noGrp="1"/>
          </p:cNvSpPr>
          <p:nvPr>
            <p:ph type="title"/>
          </p:nvPr>
        </p:nvSpPr>
        <p:spPr/>
        <p:txBody>
          <a:bodyPr/>
          <a:lstStyle/>
          <a:p>
            <a:r>
              <a:rPr lang="en-US" dirty="0"/>
              <a:t>Sum of squares types</a:t>
            </a:r>
          </a:p>
        </p:txBody>
      </p:sp>
      <p:sp>
        <p:nvSpPr>
          <p:cNvPr id="3" name="Content Placeholder 2">
            <a:extLst>
              <a:ext uri="{FF2B5EF4-FFF2-40B4-BE49-F238E27FC236}">
                <a16:creationId xmlns:a16="http://schemas.microsoft.com/office/drawing/2014/main" id="{9C170FB5-3F42-E44D-8700-219F7B1A11F9}"/>
              </a:ext>
            </a:extLst>
          </p:cNvPr>
          <p:cNvSpPr>
            <a:spLocks noGrp="1"/>
          </p:cNvSpPr>
          <p:nvPr>
            <p:ph idx="1"/>
          </p:nvPr>
        </p:nvSpPr>
        <p:spPr/>
        <p:txBody>
          <a:bodyPr/>
          <a:lstStyle/>
          <a:p>
            <a:r>
              <a:rPr lang="en-US" dirty="0"/>
              <a:t>Type II:</a:t>
            </a:r>
          </a:p>
          <a:p>
            <a:pPr lvl="1"/>
            <a:r>
              <a:rPr lang="en-US" dirty="0"/>
              <a:t>The SS for each factor is the incremental improvement in the error SS as each factor effect is added to the regression model including all other terms that </a:t>
            </a:r>
            <a:r>
              <a:rPr lang="en-US" i="1" dirty="0"/>
              <a:t>do not contain the factor</a:t>
            </a:r>
            <a:r>
              <a:rPr lang="en-US" dirty="0"/>
              <a:t>.</a:t>
            </a:r>
          </a:p>
          <a:p>
            <a:pPr lvl="1"/>
            <a:r>
              <a:rPr lang="en-US" dirty="0"/>
              <a:t>e.g., </a:t>
            </a:r>
            <a:r>
              <a:rPr lang="en-US" dirty="0" err="1"/>
              <a:t>Height~Age+Sex+Age</a:t>
            </a:r>
            <a:r>
              <a:rPr lang="en-US" dirty="0"/>
              <a:t>*</a:t>
            </a:r>
            <a:r>
              <a:rPr lang="en-US" dirty="0" err="1"/>
              <a:t>Sex+error</a:t>
            </a:r>
            <a:r>
              <a:rPr lang="en-US" dirty="0"/>
              <a:t> will use the improvement in explained variance associated with the "Sex" variable with Age in the model (but not the interaction term) to estimate the appropriate F statistic.</a:t>
            </a:r>
          </a:p>
          <a:p>
            <a:pPr lvl="1"/>
            <a:r>
              <a:rPr lang="en-US" dirty="0"/>
              <a:t>Pro:</a:t>
            </a:r>
          </a:p>
          <a:p>
            <a:pPr lvl="2"/>
            <a:r>
              <a:rPr lang="en-US" dirty="0"/>
              <a:t>Order of entry of terms does not matter.</a:t>
            </a:r>
          </a:p>
          <a:p>
            <a:pPr lvl="2"/>
            <a:r>
              <a:rPr lang="en-US" dirty="0"/>
              <a:t>Nonsensical models avoided</a:t>
            </a:r>
          </a:p>
          <a:p>
            <a:pPr lvl="1"/>
            <a:r>
              <a:rPr lang="en-US" dirty="0"/>
              <a:t>Con:</a:t>
            </a:r>
          </a:p>
          <a:p>
            <a:pPr lvl="2"/>
            <a:r>
              <a:rPr lang="en-US" dirty="0"/>
              <a:t>Factor SS do not add to total SS</a:t>
            </a:r>
          </a:p>
          <a:p>
            <a:pPr lvl="2"/>
            <a:r>
              <a:rPr lang="en-US" dirty="0"/>
              <a:t>No agreed-upon name</a:t>
            </a:r>
          </a:p>
          <a:p>
            <a:pPr lvl="1"/>
            <a:r>
              <a:rPr lang="en-US" dirty="0"/>
              <a:t>Increasingly recommended, still uncommon in practice</a:t>
            </a:r>
          </a:p>
        </p:txBody>
      </p:sp>
    </p:spTree>
    <p:extLst>
      <p:ext uri="{BB962C8B-B14F-4D97-AF65-F5344CB8AC3E}">
        <p14:creationId xmlns:p14="http://schemas.microsoft.com/office/powerpoint/2010/main" val="33553960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762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4F553FBC-F55E-9748-8356-225026CCFFE8}"/>
              </a:ext>
            </a:extLst>
          </p:cNvPr>
          <p:cNvSpPr>
            <a:spLocks noGrp="1"/>
          </p:cNvSpPr>
          <p:nvPr>
            <p:ph type="title"/>
          </p:nvPr>
        </p:nvSpPr>
        <p:spPr>
          <a:xfrm>
            <a:off x="5584031" y="785702"/>
            <a:ext cx="2551906" cy="2652889"/>
          </a:xfrm>
        </p:spPr>
        <p:txBody>
          <a:bodyPr vert="horz" lIns="91440" tIns="45720" rIns="91440" bIns="45720" rtlCol="0" anchor="b">
            <a:normAutofit/>
          </a:bodyPr>
          <a:lstStyle/>
          <a:p>
            <a:pPr>
              <a:spcBef>
                <a:spcPct val="0"/>
              </a:spcBef>
            </a:pPr>
            <a:r>
              <a:rPr lang="en-US" sz="3400" kern="1200">
                <a:solidFill>
                  <a:schemeClr val="bg1"/>
                </a:solidFill>
                <a:latin typeface="+mj-lt"/>
                <a:ea typeface="+mj-ea"/>
                <a:cs typeface="+mj-cs"/>
              </a:rPr>
              <a:t>Comparison of sum of squares results</a:t>
            </a:r>
          </a:p>
        </p:txBody>
      </p:sp>
      <p:pic>
        <p:nvPicPr>
          <p:cNvPr id="11" name="Picture 10">
            <a:extLst>
              <a:ext uri="{FF2B5EF4-FFF2-40B4-BE49-F238E27FC236}">
                <a16:creationId xmlns:a16="http://schemas.microsoft.com/office/drawing/2014/main" id="{BFE5075A-5941-E048-92E7-D570CE9B3D1C}"/>
              </a:ext>
            </a:extLst>
          </p:cNvPr>
          <p:cNvPicPr>
            <a:picLocks noChangeAspect="1"/>
          </p:cNvPicPr>
          <p:nvPr/>
        </p:nvPicPr>
        <p:blipFill rotWithShape="1">
          <a:blip r:embed="rId2"/>
          <a:srcRect b="29737"/>
          <a:stretch/>
        </p:blipFill>
        <p:spPr>
          <a:xfrm>
            <a:off x="105170" y="605131"/>
            <a:ext cx="5139182" cy="884680"/>
          </a:xfrm>
          <a:prstGeom prst="rect">
            <a:avLst/>
          </a:prstGeom>
        </p:spPr>
      </p:pic>
      <p:pic>
        <p:nvPicPr>
          <p:cNvPr id="13" name="Picture 12">
            <a:extLst>
              <a:ext uri="{FF2B5EF4-FFF2-40B4-BE49-F238E27FC236}">
                <a16:creationId xmlns:a16="http://schemas.microsoft.com/office/drawing/2014/main" id="{139E4A08-BEBE-ED4D-B393-36066A0F4568}"/>
              </a:ext>
            </a:extLst>
          </p:cNvPr>
          <p:cNvPicPr>
            <a:picLocks noChangeAspect="1"/>
          </p:cNvPicPr>
          <p:nvPr/>
        </p:nvPicPr>
        <p:blipFill rotWithShape="1">
          <a:blip r:embed="rId3"/>
          <a:srcRect b="27608"/>
          <a:stretch/>
        </p:blipFill>
        <p:spPr>
          <a:xfrm>
            <a:off x="105170" y="2449239"/>
            <a:ext cx="5139181" cy="892884"/>
          </a:xfrm>
          <a:prstGeom prst="rect">
            <a:avLst/>
          </a:prstGeom>
        </p:spPr>
      </p:pic>
      <p:cxnSp>
        <p:nvCxnSpPr>
          <p:cNvPr id="20" name="Straight Connector 19">
            <a:extLst>
              <a:ext uri="{FF2B5EF4-FFF2-40B4-BE49-F238E27FC236}">
                <a16:creationId xmlns:a16="http://schemas.microsoft.com/office/drawing/2014/main" id="{07A9243D-8FC3-4B36-874B-55906B03F4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84031" y="3566583"/>
            <a:ext cx="447079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E24F574-5864-6E48-ABC1-CD179C56CB57}"/>
              </a:ext>
            </a:extLst>
          </p:cNvPr>
          <p:cNvPicPr>
            <a:picLocks noChangeAspect="1"/>
          </p:cNvPicPr>
          <p:nvPr/>
        </p:nvPicPr>
        <p:blipFill rotWithShape="1">
          <a:blip r:embed="rId4"/>
          <a:srcRect b="28129"/>
          <a:stretch/>
        </p:blipFill>
        <p:spPr>
          <a:xfrm>
            <a:off x="105170" y="4302181"/>
            <a:ext cx="5139182" cy="877225"/>
          </a:xfrm>
          <a:prstGeom prst="rect">
            <a:avLst/>
          </a:prstGeom>
        </p:spPr>
      </p:pic>
      <p:pic>
        <p:nvPicPr>
          <p:cNvPr id="7" name="Picture 6">
            <a:extLst>
              <a:ext uri="{FF2B5EF4-FFF2-40B4-BE49-F238E27FC236}">
                <a16:creationId xmlns:a16="http://schemas.microsoft.com/office/drawing/2014/main" id="{9A78D7C0-4FD5-5647-915A-2A33DEEAE5CD}"/>
              </a:ext>
            </a:extLst>
          </p:cNvPr>
          <p:cNvPicPr>
            <a:picLocks noChangeAspect="1"/>
          </p:cNvPicPr>
          <p:nvPr/>
        </p:nvPicPr>
        <p:blipFill rotWithShape="1">
          <a:blip r:embed="rId5"/>
          <a:srcRect b="29986"/>
          <a:stretch/>
        </p:blipFill>
        <p:spPr>
          <a:xfrm>
            <a:off x="105170" y="6154129"/>
            <a:ext cx="5139182" cy="863554"/>
          </a:xfrm>
          <a:prstGeom prst="rect">
            <a:avLst/>
          </a:prstGeom>
        </p:spPr>
      </p:pic>
      <p:sp>
        <p:nvSpPr>
          <p:cNvPr id="22" name="Rectangle 21">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171" y="127992"/>
            <a:ext cx="9949657" cy="7364015"/>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42428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55102-C81C-9F49-90AD-E4EC4A623498}"/>
              </a:ext>
            </a:extLst>
          </p:cNvPr>
          <p:cNvSpPr>
            <a:spLocks noGrp="1"/>
          </p:cNvSpPr>
          <p:nvPr>
            <p:ph type="title"/>
          </p:nvPr>
        </p:nvSpPr>
        <p:spPr/>
        <p:txBody>
          <a:bodyPr/>
          <a:lstStyle/>
          <a:p>
            <a:r>
              <a:rPr lang="en-US" dirty="0"/>
              <a:t>Outline</a:t>
            </a:r>
          </a:p>
        </p:txBody>
      </p:sp>
      <p:sp>
        <p:nvSpPr>
          <p:cNvPr id="7" name="Content Placeholder 6">
            <a:extLst>
              <a:ext uri="{FF2B5EF4-FFF2-40B4-BE49-F238E27FC236}">
                <a16:creationId xmlns:a16="http://schemas.microsoft.com/office/drawing/2014/main" id="{2DAB4B66-958D-A94C-A516-FAF57D7288FA}"/>
              </a:ext>
            </a:extLst>
          </p:cNvPr>
          <p:cNvSpPr>
            <a:spLocks noGrp="1"/>
          </p:cNvSpPr>
          <p:nvPr>
            <p:ph idx="1"/>
          </p:nvPr>
        </p:nvSpPr>
        <p:spPr/>
        <p:txBody>
          <a:bodyPr/>
          <a:lstStyle/>
          <a:p>
            <a:r>
              <a:rPr lang="en-US" dirty="0"/>
              <a:t>Statistical independence and repeated measures</a:t>
            </a:r>
          </a:p>
          <a:p>
            <a:r>
              <a:rPr lang="en-US" dirty="0"/>
              <a:t>Fixed vs. random effects</a:t>
            </a:r>
          </a:p>
          <a:p>
            <a:r>
              <a:rPr lang="en-US" dirty="0"/>
              <a:t>Correlated data</a:t>
            </a:r>
          </a:p>
          <a:p>
            <a:r>
              <a:rPr lang="en-US" dirty="0"/>
              <a:t>Estimation and testing</a:t>
            </a:r>
          </a:p>
          <a:p>
            <a:r>
              <a:rPr lang="en-US" dirty="0"/>
              <a:t>Sums of Squares</a:t>
            </a:r>
          </a:p>
        </p:txBody>
      </p:sp>
    </p:spTree>
    <p:extLst>
      <p:ext uri="{BB962C8B-B14F-4D97-AF65-F5344CB8AC3E}">
        <p14:creationId xmlns:p14="http://schemas.microsoft.com/office/powerpoint/2010/main" val="2001465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growth study</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Consider a study on aging in children. We would like to know whether height varies with age. If we have only one measurement per child, we could create a model as follows:</a:t>
                </a:r>
                <a:endParaRPr lang="en-US" dirty="0"/>
              </a:p>
              <a:p>
                <a:pPr marL="0" indent="0">
                  <a:buNone/>
                </a:pPr>
                <a:endParaRPr dirty="0"/>
              </a:p>
              <a:p>
                <a:pPr mar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𝐻𝑒𝑖𝑔h</m:t>
                      </m:r>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𝑀𝑎𝑙𝑒</m:t>
                          </m:r>
                        </m:sub>
                      </m:sSub>
                      <m:r>
                        <a:rPr>
                          <a:latin typeface="Cambria Math" panose="02040503050406030204" pitchFamily="18" charset="0"/>
                        </a:rPr>
                        <m:t>𝑀𝐴𝐿𝐸</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𝐴𝑔𝑒</m:t>
                          </m:r>
                        </m:sub>
                      </m:sSub>
                      <m:r>
                        <a:rPr>
                          <a:latin typeface="Cambria Math" panose="02040503050406030204" pitchFamily="18" charset="0"/>
                        </a:rPr>
                        <m:t>𝐴𝐺𝐸</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𝜖</m:t>
                          </m:r>
                        </m:e>
                        <m:sub>
                          <m:r>
                            <a:rPr>
                              <a:latin typeface="Cambria Math" panose="02040503050406030204" pitchFamily="18" charset="0"/>
                            </a:rPr>
                            <m:t>𝑖</m:t>
                          </m:r>
                        </m:sub>
                      </m:sSub>
                    </m:oMath>
                  </m:oMathPara>
                </a14:m>
                <a:endParaRPr lang="en-US" dirty="0"/>
              </a:p>
              <a:p>
                <a:pPr marL="0" indent="0">
                  <a:buNone/>
                </a:pPr>
                <a:endParaRPr lang="en-US" dirty="0"/>
              </a:p>
              <a:p>
                <a:pPr marL="0" indent="0">
                  <a:buNone/>
                </a:pPr>
                <a:r>
                  <a:rPr lang="en-US" dirty="0"/>
                  <a:t>Where there are (linear) effects of age and male gender on height.</a:t>
                </a:r>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a:stretch>
              </a:blipFill>
            </p:spPr>
            <p:txBody>
              <a:bodyPr/>
              <a:lstStyle/>
              <a:p>
                <a:r>
                  <a:rPr lang="en-US">
                    <a:noFill/>
                  </a:rPr>
                  <a:t> </a:t>
                </a:r>
              </a:p>
            </p:txBody>
          </p:sp>
        </mc:Fallback>
      </mc:AlternateContent>
    </p:spTree>
    <p:extLst>
      <p:ext uri="{BB962C8B-B14F-4D97-AF65-F5344CB8AC3E}">
        <p14:creationId xmlns:p14="http://schemas.microsoft.com/office/powerpoint/2010/main" val="1478574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 growth study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The data for this study might be laid out something like this:</a:t>
                </a:r>
                <a:endParaRPr lang="en-US" dirty="0"/>
              </a:p>
              <a:p>
                <a:pPr marL="0" indent="0">
                  <a:buNone/>
                </a:pPr>
                <a:endParaRPr dirty="0"/>
              </a:p>
              <a:p>
                <a:pPr marL="0" indent="0">
                  <a:buNone/>
                </a:pPr>
                <a14:m>
                  <m:oMathPara xmlns:m="http://schemas.openxmlformats.org/officeDocument/2006/math">
                    <m:oMathParaPr>
                      <m:jc m:val="center"/>
                    </m:oMathParaPr>
                    <m:oMath xmlns:m="http://schemas.openxmlformats.org/officeDocument/2006/math">
                      <m:d>
                        <m:dPr>
                          <m:begChr m:val="["/>
                          <m:endChr m:val="]"/>
                          <m:ctrlPr>
                            <a:rPr i="1">
                              <a:latin typeface="Cambria Math" panose="02040503050406030204" pitchFamily="18" charset="0"/>
                            </a:rPr>
                          </m:ctrlPr>
                        </m:dPr>
                        <m:e>
                          <m:m>
                            <m:mPr>
                              <m:mcs>
                                <m:mc>
                                  <m:mcPr>
                                    <m:count m:val="4"/>
                                    <m:mcJc m:val="center"/>
                                  </m:mcPr>
                                </m:mc>
                              </m:mcs>
                              <m:ctrlPr>
                                <a:rPr i="1">
                                  <a:latin typeface="Cambria Math" panose="02040503050406030204" pitchFamily="18" charset="0"/>
                                </a:rPr>
                              </m:ctrlPr>
                            </m:mPr>
                            <m:mr>
                              <m:e>
                                <m:r>
                                  <a:rPr>
                                    <a:latin typeface="Cambria Math" panose="02040503050406030204" pitchFamily="18" charset="0"/>
                                  </a:rPr>
                                  <m:t>𝐼𝐷</m:t>
                                </m:r>
                              </m:e>
                              <m:e>
                                <m:r>
                                  <a:rPr>
                                    <a:latin typeface="Cambria Math" panose="02040503050406030204" pitchFamily="18" charset="0"/>
                                  </a:rPr>
                                  <m:t>𝑀𝐴𝐿𝐸</m:t>
                                </m:r>
                              </m:e>
                              <m:e>
                                <m:r>
                                  <a:rPr>
                                    <a:latin typeface="Cambria Math" panose="02040503050406030204" pitchFamily="18" charset="0"/>
                                  </a:rPr>
                                  <m:t>𝐴𝐺𝐸</m:t>
                                </m:r>
                              </m:e>
                              <m:e>
                                <m:r>
                                  <a:rPr>
                                    <a:latin typeface="Cambria Math" panose="02040503050406030204" pitchFamily="18" charset="0"/>
                                  </a:rPr>
                                  <m:t>𝐻𝐸𝐼𝐺𝐻𝑇</m:t>
                                </m:r>
                              </m:e>
                            </m:mr>
                            <m:mr>
                              <m:e>
                                <m:r>
                                  <a:rPr>
                                    <a:latin typeface="Cambria Math" panose="02040503050406030204" pitchFamily="18" charset="0"/>
                                  </a:rPr>
                                  <m:t>795</m:t>
                                </m:r>
                              </m:e>
                              <m:e>
                                <m:r>
                                  <a:rPr>
                                    <a:latin typeface="Cambria Math" panose="02040503050406030204" pitchFamily="18" charset="0"/>
                                  </a:rPr>
                                  <m:t>1</m:t>
                                </m:r>
                              </m:e>
                              <m:e>
                                <m:r>
                                  <a:rPr>
                                    <a:latin typeface="Cambria Math" panose="02040503050406030204" pitchFamily="18" charset="0"/>
                                  </a:rPr>
                                  <m:t>7.5</m:t>
                                </m:r>
                              </m:e>
                              <m:e>
                                <m:r>
                                  <a:rPr>
                                    <a:latin typeface="Cambria Math" panose="02040503050406030204" pitchFamily="18" charset="0"/>
                                  </a:rPr>
                                  <m:t>120</m:t>
                                </m:r>
                              </m:e>
                            </m:mr>
                            <m:mr>
                              <m:e>
                                <m:r>
                                  <a:rPr>
                                    <a:latin typeface="Cambria Math" panose="02040503050406030204" pitchFamily="18" charset="0"/>
                                  </a:rPr>
                                  <m:t>401</m:t>
                                </m:r>
                              </m:e>
                              <m:e>
                                <m:r>
                                  <a:rPr>
                                    <a:latin typeface="Cambria Math" panose="02040503050406030204" pitchFamily="18" charset="0"/>
                                  </a:rPr>
                                  <m:t>0</m:t>
                                </m:r>
                              </m:e>
                              <m:e>
                                <m:r>
                                  <a:rPr>
                                    <a:latin typeface="Cambria Math" panose="02040503050406030204" pitchFamily="18" charset="0"/>
                                  </a:rPr>
                                  <m:t>7.0</m:t>
                                </m:r>
                              </m:e>
                              <m:e>
                                <m:r>
                                  <a:rPr>
                                    <a:latin typeface="Cambria Math" panose="02040503050406030204" pitchFamily="18" charset="0"/>
                                  </a:rPr>
                                  <m:t>112</m:t>
                                </m:r>
                              </m:e>
                            </m:mr>
                            <m:mr>
                              <m:e>
                                <m:r>
                                  <a:rPr>
                                    <a:latin typeface="Cambria Math" panose="02040503050406030204" pitchFamily="18" charset="0"/>
                                  </a:rPr>
                                  <m:t>203</m:t>
                                </m:r>
                              </m:e>
                              <m:e>
                                <m:r>
                                  <a:rPr>
                                    <a:latin typeface="Cambria Math" panose="02040503050406030204" pitchFamily="18" charset="0"/>
                                  </a:rPr>
                                  <m:t>1</m:t>
                                </m:r>
                              </m:e>
                              <m:e>
                                <m:r>
                                  <a:rPr>
                                    <a:latin typeface="Cambria Math" panose="02040503050406030204" pitchFamily="18" charset="0"/>
                                  </a:rPr>
                                  <m:t>5.6</m:t>
                                </m:r>
                              </m:e>
                              <m:e>
                                <m:r>
                                  <a:rPr>
                                    <a:latin typeface="Cambria Math" panose="02040503050406030204" pitchFamily="18" charset="0"/>
                                  </a:rPr>
                                  <m:t>88</m:t>
                                </m:r>
                              </m:e>
                            </m:mr>
                          </m:m>
                        </m:e>
                      </m:d>
                    </m:oMath>
                  </m:oMathPara>
                </a14:m>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a:stretch>
              </a:blipFill>
            </p:spPr>
            <p:txBody>
              <a:bodyPr/>
              <a:lstStyle/>
              <a:p>
                <a:r>
                  <a:rPr lang="en-US">
                    <a:noFill/>
                  </a:rPr>
                  <a:t> </a:t>
                </a:r>
              </a:p>
            </p:txBody>
          </p:sp>
        </mc:Fallback>
      </mc:AlternateContent>
    </p:spTree>
    <p:extLst>
      <p:ext uri="{BB962C8B-B14F-4D97-AF65-F5344CB8AC3E}">
        <p14:creationId xmlns:p14="http://schemas.microsoft.com/office/powerpoint/2010/main" val="98141086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25716</TotalTime>
  <Words>4210</Words>
  <Application>Microsoft Macintosh PowerPoint</Application>
  <PresentationFormat>Custom</PresentationFormat>
  <Paragraphs>412</Paragraphs>
  <Slides>74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74</vt:i4>
      </vt:variant>
    </vt:vector>
  </HeadingPairs>
  <TitlesOfParts>
    <vt:vector size="80" baseType="lpstr">
      <vt:lpstr>Calibri</vt:lpstr>
      <vt:lpstr>Cambria Math</vt:lpstr>
      <vt:lpstr>Courier</vt:lpstr>
      <vt:lpstr>AkayaKanadaka</vt:lpstr>
      <vt:lpstr>Arial</vt:lpstr>
      <vt:lpstr>Office Theme</vt:lpstr>
      <vt:lpstr>BMI 510: Linear Mixed Models</vt:lpstr>
      <vt:lpstr>Outline</vt:lpstr>
      <vt:lpstr>Reference work</vt:lpstr>
      <vt:lpstr>Acknowledgment</vt:lpstr>
      <vt:lpstr>Independence</vt:lpstr>
      <vt:lpstr>Non-independence leads to overly narrow confidence intervals</vt:lpstr>
      <vt:lpstr>Independence</vt:lpstr>
      <vt:lpstr>A growth study</vt:lpstr>
      <vt:lpstr>A growth study</vt:lpstr>
      <vt:lpstr>A growth study</vt:lpstr>
      <vt:lpstr>A growth study</vt:lpstr>
      <vt:lpstr>A growth study</vt:lpstr>
      <vt:lpstr>A growth study</vt:lpstr>
      <vt:lpstr>A growth study</vt:lpstr>
      <vt:lpstr>Outline</vt:lpstr>
      <vt:lpstr>Fixed vs. random effects</vt:lpstr>
      <vt:lpstr>Fixed vs. random effects</vt:lpstr>
      <vt:lpstr>Fixed vs. random effects</vt:lpstr>
      <vt:lpstr>A growth study</vt:lpstr>
      <vt:lpstr>A growth study</vt:lpstr>
      <vt:lpstr>Outline</vt:lpstr>
      <vt:lpstr>Correlated data</vt:lpstr>
      <vt:lpstr>Correlated data</vt:lpstr>
      <vt:lpstr>Correlated data</vt:lpstr>
      <vt:lpstr>Correlated data</vt:lpstr>
      <vt:lpstr>Correlated data</vt:lpstr>
      <vt:lpstr>Correlated data</vt:lpstr>
      <vt:lpstr>Correlated data</vt:lpstr>
      <vt:lpstr>Correlated data</vt:lpstr>
      <vt:lpstr>Correlated data</vt:lpstr>
      <vt:lpstr>Partitioning of models into fixed and random terms</vt:lpstr>
      <vt:lpstr>Partitioning of models into fixed and random terms</vt:lpstr>
      <vt:lpstr>Partitioning of models into fixed and random terms</vt:lpstr>
      <vt:lpstr>Random intercepts and slopes</vt:lpstr>
      <vt:lpstr>Random intercepts and slopes</vt:lpstr>
      <vt:lpstr>Random intercepts and slopes: tolerance data</vt:lpstr>
      <vt:lpstr>PowerPoint Presentation</vt:lpstr>
      <vt:lpstr>PowerPoint Presentation</vt:lpstr>
      <vt:lpstr>PowerPoint Presentation</vt:lpstr>
      <vt:lpstr>Partitioning of models into fixed and random terms</vt:lpstr>
      <vt:lpstr>Partitioning of models into fixed and random terms</vt:lpstr>
      <vt:lpstr>Hierarchical linear models</vt:lpstr>
      <vt:lpstr>Hierarchical linear models</vt:lpstr>
      <vt:lpstr>Time-varying covariates: a growth study</vt:lpstr>
      <vt:lpstr>Time-varying covariates: a growth study</vt:lpstr>
      <vt:lpstr>How many random effects are we estimating?</vt:lpstr>
      <vt:lpstr>How many random effects are we estimating?</vt:lpstr>
      <vt:lpstr>Outline</vt:lpstr>
      <vt:lpstr>We typically use “Restricted Maximum Likelihood” to estimate parameters</vt:lpstr>
      <vt:lpstr>P Values in Linear Mixed Models</vt:lpstr>
      <vt:lpstr>P Values in Linear Mixed Models</vt:lpstr>
      <vt:lpstr>P Values in Linear Mixed Models</vt:lpstr>
      <vt:lpstr>P Values in Linear Mixed Models</vt:lpstr>
      <vt:lpstr>LmerTest will calculate P Values for you</vt:lpstr>
      <vt:lpstr>Estimation and hypothesis testing: Wilkinson notation</vt:lpstr>
      <vt:lpstr>Estimation and hypothesis testing</vt:lpstr>
      <vt:lpstr>Estimation and hypothesis testing</vt:lpstr>
      <vt:lpstr>Satterwaithe and Kenward-Roger degrees of freedom approximations</vt:lpstr>
      <vt:lpstr>Satterwaithe and Kenward-Roger degrees of freedom approximation</vt:lpstr>
      <vt:lpstr>Satterwaithe degrees of freedom approximation</vt:lpstr>
      <vt:lpstr>Kenward-Roger degrees of freedom approximation</vt:lpstr>
      <vt:lpstr>Estimation and hypothesis testing</vt:lpstr>
      <vt:lpstr>Outline</vt:lpstr>
      <vt:lpstr>ANOVA in linear mixed models</vt:lpstr>
      <vt:lpstr>ANOVA in linear mixed models</vt:lpstr>
      <vt:lpstr>Sum of squares types</vt:lpstr>
      <vt:lpstr>Sum of squares types</vt:lpstr>
      <vt:lpstr>Sequential / Type I</vt:lpstr>
      <vt:lpstr>Sum of squares types</vt:lpstr>
      <vt:lpstr>Marginal / Orthogonal / Type III</vt:lpstr>
      <vt:lpstr>Marginal / Orthogonal / Type III</vt:lpstr>
      <vt:lpstr>Sum of squares types</vt:lpstr>
      <vt:lpstr>Comparison of sum of squares results</vt:lpstr>
      <vt:lpstr>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 585: Biostatistics for Machine Learning</dc:title>
  <cp:lastModifiedBy>Mckay, Lucas</cp:lastModifiedBy>
  <cp:revision>1011</cp:revision>
  <dcterms:modified xsi:type="dcterms:W3CDTF">2025-04-18T21:38:29Z</dcterms:modified>
</cp:coreProperties>
</file>