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73"/>
  </p:notesMasterIdLst>
  <p:sldIdLst>
    <p:sldId id="431" r:id="rId2"/>
    <p:sldId id="444" r:id="rId3"/>
    <p:sldId id="258" r:id="rId4"/>
    <p:sldId id="259" r:id="rId5"/>
    <p:sldId id="260" r:id="rId6"/>
    <p:sldId id="261" r:id="rId7"/>
    <p:sldId id="432" r:id="rId8"/>
    <p:sldId id="262" r:id="rId9"/>
    <p:sldId id="470" r:id="rId10"/>
    <p:sldId id="264" r:id="rId11"/>
    <p:sldId id="265" r:id="rId12"/>
    <p:sldId id="43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434" r:id="rId22"/>
    <p:sldId id="445" r:id="rId23"/>
    <p:sldId id="274" r:id="rId24"/>
    <p:sldId id="275" r:id="rId25"/>
    <p:sldId id="435" r:id="rId26"/>
    <p:sldId id="276" r:id="rId27"/>
    <p:sldId id="436" r:id="rId28"/>
    <p:sldId id="277" r:id="rId29"/>
    <p:sldId id="437" r:id="rId30"/>
    <p:sldId id="455" r:id="rId31"/>
    <p:sldId id="278" r:id="rId32"/>
    <p:sldId id="279" r:id="rId33"/>
    <p:sldId id="280" r:id="rId34"/>
    <p:sldId id="281" r:id="rId35"/>
    <p:sldId id="282" r:id="rId36"/>
    <p:sldId id="446" r:id="rId37"/>
    <p:sldId id="283" r:id="rId38"/>
    <p:sldId id="284" r:id="rId39"/>
    <p:sldId id="285" r:id="rId40"/>
    <p:sldId id="286" r:id="rId41"/>
    <p:sldId id="287" r:id="rId42"/>
    <p:sldId id="439" r:id="rId43"/>
    <p:sldId id="447" r:id="rId44"/>
    <p:sldId id="441" r:id="rId45"/>
    <p:sldId id="443" r:id="rId46"/>
    <p:sldId id="442" r:id="rId47"/>
    <p:sldId id="448" r:id="rId48"/>
    <p:sldId id="449" r:id="rId49"/>
    <p:sldId id="460" r:id="rId50"/>
    <p:sldId id="461" r:id="rId51"/>
    <p:sldId id="451" r:id="rId52"/>
    <p:sldId id="452" r:id="rId53"/>
    <p:sldId id="462" r:id="rId54"/>
    <p:sldId id="463" r:id="rId55"/>
    <p:sldId id="464" r:id="rId56"/>
    <p:sldId id="465" r:id="rId57"/>
    <p:sldId id="453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466" r:id="rId66"/>
    <p:sldId id="457" r:id="rId67"/>
    <p:sldId id="458" r:id="rId68"/>
    <p:sldId id="467" r:id="rId69"/>
    <p:sldId id="469" r:id="rId70"/>
    <p:sldId id="468" r:id="rId71"/>
    <p:sldId id="459" r:id="rId72"/>
  </p:sldIdLst>
  <p:sldSz cx="10160000" cy="7620000"/>
  <p:notesSz cx="7620000" cy="10160000"/>
  <p:embeddedFontLst>
    <p:embeddedFont>
      <p:font typeface="Cambria Math" panose="02040503050406030204" pitchFamily="18" charset="0"/>
      <p:regular r:id="rId74"/>
    </p:embeddedFont>
    <p:embeddedFont>
      <p:font typeface="Fave Script Bold Pro" panose="020F0502020204030204" pitchFamily="34" charset="0"/>
      <p:bold r:id="rId75"/>
    </p:embeddedFont>
    <p:embeddedFont>
      <p:font typeface="Goudy Old Style" panose="02020502050305020303" pitchFamily="18" charset="77"/>
      <p:regular r:id="rId76"/>
      <p:bold r:id="rId77"/>
      <p: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B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91F34-6BE0-48BB-932A-1E305F9E1863}">
  <a:tblStyle styleId="{D9591F34-6BE0-48BB-932A-1E305F9E18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6" autoAdjust="0"/>
    <p:restoredTop sz="86354"/>
  </p:normalViewPr>
  <p:slideViewPr>
    <p:cSldViewPr snapToGrid="0" snapToObjects="1">
      <p:cViewPr varScale="1">
        <p:scale>
          <a:sx n="131" d="100"/>
          <a:sy n="131" d="100"/>
        </p:scale>
        <p:origin x="688" y="18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4657A-1F30-46E4-9142-D88BFB52676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34020F3-CC36-479F-90C2-657C57424045}">
      <dgm:prSet/>
      <dgm:spPr/>
      <dgm:t>
        <a:bodyPr/>
        <a:lstStyle/>
        <a:p>
          <a:r>
            <a:rPr lang="en-US" b="0" i="0"/>
            <a:t>This is a pretty surprising result. The </a:t>
          </a:r>
          <a:r>
            <a:rPr lang="en-US" b="1" i="0"/>
            <a:t>probability</a:t>
          </a:r>
          <a:r>
            <a:rPr lang="en-US" b="0" i="0"/>
            <a:t> of developing cancer depends on gender, but the </a:t>
          </a:r>
          <a:r>
            <a:rPr lang="en-US" b="1" i="0"/>
            <a:t>odds ratio</a:t>
          </a:r>
          <a:r>
            <a:rPr lang="en-US" b="0" i="0"/>
            <a:t> </a:t>
          </a:r>
          <a:r>
            <a:rPr lang="en-US" b="0" i="1"/>
            <a:t>does not</a:t>
          </a:r>
          <a:r>
            <a:rPr lang="en-US" b="0" i="0"/>
            <a:t>. </a:t>
          </a:r>
          <a:endParaRPr lang="en-US"/>
        </a:p>
      </dgm:t>
    </dgm:pt>
    <dgm:pt modelId="{3D984B4A-661B-4CC4-B575-31FC726BF875}" type="parTrans" cxnId="{A86BA1A6-03D1-4CA7-963D-1F9EF16A594E}">
      <dgm:prSet/>
      <dgm:spPr/>
      <dgm:t>
        <a:bodyPr/>
        <a:lstStyle/>
        <a:p>
          <a:endParaRPr lang="en-US"/>
        </a:p>
      </dgm:t>
    </dgm:pt>
    <dgm:pt modelId="{CC956E90-7ADE-4BD7-B6FE-EEF9F49A107F}" type="sibTrans" cxnId="{A86BA1A6-03D1-4CA7-963D-1F9EF16A594E}">
      <dgm:prSet/>
      <dgm:spPr/>
      <dgm:t>
        <a:bodyPr/>
        <a:lstStyle/>
        <a:p>
          <a:endParaRPr lang="en-US"/>
        </a:p>
      </dgm:t>
    </dgm:pt>
    <dgm:pt modelId="{15F1F82B-F6DD-42DF-8711-BCE1A47A90ED}">
      <dgm:prSet/>
      <dgm:spPr/>
      <dgm:t>
        <a:bodyPr/>
        <a:lstStyle/>
        <a:p>
          <a:r>
            <a:rPr lang="en-US" b="0" i="0" dirty="0"/>
            <a:t>That is why it is so useful: </a:t>
          </a:r>
          <a:r>
            <a:rPr lang="en-US" b="1" i="0" dirty="0"/>
            <a:t>the odds ratio associated with a particular exposure is the same across all other covariate profiles</a:t>
          </a:r>
          <a:r>
            <a:rPr lang="en-US" b="0" i="0" dirty="0"/>
            <a:t>, and it comes straight out of logistic regression.</a:t>
          </a:r>
          <a:endParaRPr lang="en-US" dirty="0"/>
        </a:p>
      </dgm:t>
    </dgm:pt>
    <dgm:pt modelId="{56FD2F4B-72EC-4C36-B3FD-EFCCD2CAF970}" type="parTrans" cxnId="{5BC08098-C6F8-47C9-8365-0C3844FA4947}">
      <dgm:prSet/>
      <dgm:spPr/>
      <dgm:t>
        <a:bodyPr/>
        <a:lstStyle/>
        <a:p>
          <a:endParaRPr lang="en-US"/>
        </a:p>
      </dgm:t>
    </dgm:pt>
    <dgm:pt modelId="{D56A1876-464C-4205-9221-22258DBDD5BC}" type="sibTrans" cxnId="{5BC08098-C6F8-47C9-8365-0C3844FA4947}">
      <dgm:prSet/>
      <dgm:spPr/>
      <dgm:t>
        <a:bodyPr/>
        <a:lstStyle/>
        <a:p>
          <a:endParaRPr lang="en-US"/>
        </a:p>
      </dgm:t>
    </dgm:pt>
    <dgm:pt modelId="{0F3EB77D-22F3-4E83-812E-F4510C724E9A}">
      <dgm:prSet/>
      <dgm:spPr/>
      <dgm:t>
        <a:bodyPr/>
        <a:lstStyle/>
        <a:p>
          <a:r>
            <a:rPr lang="en-US" b="0" i="0"/>
            <a:t>So although I am older than you, and my cancer risk is increased due to age, if you or I were to start smoking today our odds of developing cancer would increase by the same multiplier.</a:t>
          </a:r>
          <a:endParaRPr lang="en-US"/>
        </a:p>
      </dgm:t>
    </dgm:pt>
    <dgm:pt modelId="{27FE1836-F0BF-439C-B2B1-58EC4AC1D9E7}" type="parTrans" cxnId="{852DB4C2-3F22-4E19-B22A-CA8CF756BD0A}">
      <dgm:prSet/>
      <dgm:spPr/>
      <dgm:t>
        <a:bodyPr/>
        <a:lstStyle/>
        <a:p>
          <a:endParaRPr lang="en-US"/>
        </a:p>
      </dgm:t>
    </dgm:pt>
    <dgm:pt modelId="{E66236D3-C1B7-488D-87AD-3EE3ABE50162}" type="sibTrans" cxnId="{852DB4C2-3F22-4E19-B22A-CA8CF756BD0A}">
      <dgm:prSet/>
      <dgm:spPr/>
      <dgm:t>
        <a:bodyPr/>
        <a:lstStyle/>
        <a:p>
          <a:endParaRPr lang="en-US"/>
        </a:p>
      </dgm:t>
    </dgm:pt>
    <dgm:pt modelId="{1084E891-8ECA-0845-8C63-1202BDAC5320}" type="pres">
      <dgm:prSet presAssocID="{7544657A-1F30-46E4-9142-D88BFB52676A}" presName="outerComposite" presStyleCnt="0">
        <dgm:presLayoutVars>
          <dgm:chMax val="5"/>
          <dgm:dir/>
          <dgm:resizeHandles val="exact"/>
        </dgm:presLayoutVars>
      </dgm:prSet>
      <dgm:spPr/>
    </dgm:pt>
    <dgm:pt modelId="{1C64C06F-2CF5-C942-B84A-1F107A495002}" type="pres">
      <dgm:prSet presAssocID="{7544657A-1F30-46E4-9142-D88BFB52676A}" presName="dummyMaxCanvas" presStyleCnt="0">
        <dgm:presLayoutVars/>
      </dgm:prSet>
      <dgm:spPr/>
    </dgm:pt>
    <dgm:pt modelId="{7F303030-E9B4-9146-9C26-7C64F7B49E38}" type="pres">
      <dgm:prSet presAssocID="{7544657A-1F30-46E4-9142-D88BFB52676A}" presName="ThreeNodes_1" presStyleLbl="node1" presStyleIdx="0" presStyleCnt="3">
        <dgm:presLayoutVars>
          <dgm:bulletEnabled val="1"/>
        </dgm:presLayoutVars>
      </dgm:prSet>
      <dgm:spPr/>
    </dgm:pt>
    <dgm:pt modelId="{97777297-E04E-B94D-9B72-B8BDA2B49C68}" type="pres">
      <dgm:prSet presAssocID="{7544657A-1F30-46E4-9142-D88BFB52676A}" presName="ThreeNodes_2" presStyleLbl="node1" presStyleIdx="1" presStyleCnt="3">
        <dgm:presLayoutVars>
          <dgm:bulletEnabled val="1"/>
        </dgm:presLayoutVars>
      </dgm:prSet>
      <dgm:spPr/>
    </dgm:pt>
    <dgm:pt modelId="{03DF5AEF-B7D6-264B-A0BD-CF5A1EDB9546}" type="pres">
      <dgm:prSet presAssocID="{7544657A-1F30-46E4-9142-D88BFB52676A}" presName="ThreeNodes_3" presStyleLbl="node1" presStyleIdx="2" presStyleCnt="3">
        <dgm:presLayoutVars>
          <dgm:bulletEnabled val="1"/>
        </dgm:presLayoutVars>
      </dgm:prSet>
      <dgm:spPr/>
    </dgm:pt>
    <dgm:pt modelId="{0FC54B6E-988B-314A-B41A-AA32871E02F0}" type="pres">
      <dgm:prSet presAssocID="{7544657A-1F30-46E4-9142-D88BFB52676A}" presName="ThreeConn_1-2" presStyleLbl="fgAccFollowNode1" presStyleIdx="0" presStyleCnt="2">
        <dgm:presLayoutVars>
          <dgm:bulletEnabled val="1"/>
        </dgm:presLayoutVars>
      </dgm:prSet>
      <dgm:spPr/>
    </dgm:pt>
    <dgm:pt modelId="{E19F55E5-3010-984C-BD0E-343B0C5DE883}" type="pres">
      <dgm:prSet presAssocID="{7544657A-1F30-46E4-9142-D88BFB52676A}" presName="ThreeConn_2-3" presStyleLbl="fgAccFollowNode1" presStyleIdx="1" presStyleCnt="2">
        <dgm:presLayoutVars>
          <dgm:bulletEnabled val="1"/>
        </dgm:presLayoutVars>
      </dgm:prSet>
      <dgm:spPr/>
    </dgm:pt>
    <dgm:pt modelId="{52094248-4615-0743-B804-755E69D73052}" type="pres">
      <dgm:prSet presAssocID="{7544657A-1F30-46E4-9142-D88BFB52676A}" presName="ThreeNodes_1_text" presStyleLbl="node1" presStyleIdx="2" presStyleCnt="3">
        <dgm:presLayoutVars>
          <dgm:bulletEnabled val="1"/>
        </dgm:presLayoutVars>
      </dgm:prSet>
      <dgm:spPr/>
    </dgm:pt>
    <dgm:pt modelId="{21AE853E-FDE6-8E43-A25D-074287B2DB90}" type="pres">
      <dgm:prSet presAssocID="{7544657A-1F30-46E4-9142-D88BFB52676A}" presName="ThreeNodes_2_text" presStyleLbl="node1" presStyleIdx="2" presStyleCnt="3">
        <dgm:presLayoutVars>
          <dgm:bulletEnabled val="1"/>
        </dgm:presLayoutVars>
      </dgm:prSet>
      <dgm:spPr/>
    </dgm:pt>
    <dgm:pt modelId="{3EB5D318-428C-7449-AE8A-CA3CFF448727}" type="pres">
      <dgm:prSet presAssocID="{7544657A-1F30-46E4-9142-D88BFB52676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5B09A1F-3E2C-C149-BB24-CE924AE99BCC}" type="presOf" srcId="{CC956E90-7ADE-4BD7-B6FE-EEF9F49A107F}" destId="{0FC54B6E-988B-314A-B41A-AA32871E02F0}" srcOrd="0" destOrd="0" presId="urn:microsoft.com/office/officeart/2005/8/layout/vProcess5"/>
    <dgm:cxn modelId="{0869CA37-B8AD-9443-8B2C-A76DE0A5AE9B}" type="presOf" srcId="{D56A1876-464C-4205-9221-22258DBDD5BC}" destId="{E19F55E5-3010-984C-BD0E-343B0C5DE883}" srcOrd="0" destOrd="0" presId="urn:microsoft.com/office/officeart/2005/8/layout/vProcess5"/>
    <dgm:cxn modelId="{FA8B3545-329A-1345-92B5-0DD46B764247}" type="presOf" srcId="{0F3EB77D-22F3-4E83-812E-F4510C724E9A}" destId="{3EB5D318-428C-7449-AE8A-CA3CFF448727}" srcOrd="1" destOrd="0" presId="urn:microsoft.com/office/officeart/2005/8/layout/vProcess5"/>
    <dgm:cxn modelId="{C4E6944A-E539-F747-B626-32815745EDA2}" type="presOf" srcId="{15F1F82B-F6DD-42DF-8711-BCE1A47A90ED}" destId="{97777297-E04E-B94D-9B72-B8BDA2B49C68}" srcOrd="0" destOrd="0" presId="urn:microsoft.com/office/officeart/2005/8/layout/vProcess5"/>
    <dgm:cxn modelId="{F3616766-9929-3C4F-B7D8-11063D6E8801}" type="presOf" srcId="{834020F3-CC36-479F-90C2-657C57424045}" destId="{52094248-4615-0743-B804-755E69D73052}" srcOrd="1" destOrd="0" presId="urn:microsoft.com/office/officeart/2005/8/layout/vProcess5"/>
    <dgm:cxn modelId="{9B520671-0BB3-BF4F-9608-46A62D734AB5}" type="presOf" srcId="{834020F3-CC36-479F-90C2-657C57424045}" destId="{7F303030-E9B4-9146-9C26-7C64F7B49E38}" srcOrd="0" destOrd="0" presId="urn:microsoft.com/office/officeart/2005/8/layout/vProcess5"/>
    <dgm:cxn modelId="{81121676-D4EF-3343-900C-D32B87476616}" type="presOf" srcId="{7544657A-1F30-46E4-9142-D88BFB52676A}" destId="{1084E891-8ECA-0845-8C63-1202BDAC5320}" srcOrd="0" destOrd="0" presId="urn:microsoft.com/office/officeart/2005/8/layout/vProcess5"/>
    <dgm:cxn modelId="{5BC08098-C6F8-47C9-8365-0C3844FA4947}" srcId="{7544657A-1F30-46E4-9142-D88BFB52676A}" destId="{15F1F82B-F6DD-42DF-8711-BCE1A47A90ED}" srcOrd="1" destOrd="0" parTransId="{56FD2F4B-72EC-4C36-B3FD-EFCCD2CAF970}" sibTransId="{D56A1876-464C-4205-9221-22258DBDD5BC}"/>
    <dgm:cxn modelId="{A86BA1A6-03D1-4CA7-963D-1F9EF16A594E}" srcId="{7544657A-1F30-46E4-9142-D88BFB52676A}" destId="{834020F3-CC36-479F-90C2-657C57424045}" srcOrd="0" destOrd="0" parTransId="{3D984B4A-661B-4CC4-B575-31FC726BF875}" sibTransId="{CC956E90-7ADE-4BD7-B6FE-EEF9F49A107F}"/>
    <dgm:cxn modelId="{852DB4C2-3F22-4E19-B22A-CA8CF756BD0A}" srcId="{7544657A-1F30-46E4-9142-D88BFB52676A}" destId="{0F3EB77D-22F3-4E83-812E-F4510C724E9A}" srcOrd="2" destOrd="0" parTransId="{27FE1836-F0BF-439C-B2B1-58EC4AC1D9E7}" sibTransId="{E66236D3-C1B7-488D-87AD-3EE3ABE50162}"/>
    <dgm:cxn modelId="{53AA42CB-F4A1-5847-8295-DD2E56DCC3F2}" type="presOf" srcId="{15F1F82B-F6DD-42DF-8711-BCE1A47A90ED}" destId="{21AE853E-FDE6-8E43-A25D-074287B2DB90}" srcOrd="1" destOrd="0" presId="urn:microsoft.com/office/officeart/2005/8/layout/vProcess5"/>
    <dgm:cxn modelId="{F9E2C0E3-F6F9-7D4D-8D3B-B623F6914708}" type="presOf" srcId="{0F3EB77D-22F3-4E83-812E-F4510C724E9A}" destId="{03DF5AEF-B7D6-264B-A0BD-CF5A1EDB9546}" srcOrd="0" destOrd="0" presId="urn:microsoft.com/office/officeart/2005/8/layout/vProcess5"/>
    <dgm:cxn modelId="{43B0D731-82DB-794B-917A-FE5DD5F30638}" type="presParOf" srcId="{1084E891-8ECA-0845-8C63-1202BDAC5320}" destId="{1C64C06F-2CF5-C942-B84A-1F107A495002}" srcOrd="0" destOrd="0" presId="urn:microsoft.com/office/officeart/2005/8/layout/vProcess5"/>
    <dgm:cxn modelId="{BEF42F8C-94C5-8A4C-B195-CE7833A30EDE}" type="presParOf" srcId="{1084E891-8ECA-0845-8C63-1202BDAC5320}" destId="{7F303030-E9B4-9146-9C26-7C64F7B49E38}" srcOrd="1" destOrd="0" presId="urn:microsoft.com/office/officeart/2005/8/layout/vProcess5"/>
    <dgm:cxn modelId="{07D073C1-F021-284A-A13B-45B58BEF4B06}" type="presParOf" srcId="{1084E891-8ECA-0845-8C63-1202BDAC5320}" destId="{97777297-E04E-B94D-9B72-B8BDA2B49C68}" srcOrd="2" destOrd="0" presId="urn:microsoft.com/office/officeart/2005/8/layout/vProcess5"/>
    <dgm:cxn modelId="{06130541-D434-FA44-A31D-33F20E3BABB1}" type="presParOf" srcId="{1084E891-8ECA-0845-8C63-1202BDAC5320}" destId="{03DF5AEF-B7D6-264B-A0BD-CF5A1EDB9546}" srcOrd="3" destOrd="0" presId="urn:microsoft.com/office/officeart/2005/8/layout/vProcess5"/>
    <dgm:cxn modelId="{582B1928-0383-A24D-BB4D-8B8DF088387A}" type="presParOf" srcId="{1084E891-8ECA-0845-8C63-1202BDAC5320}" destId="{0FC54B6E-988B-314A-B41A-AA32871E02F0}" srcOrd="4" destOrd="0" presId="urn:microsoft.com/office/officeart/2005/8/layout/vProcess5"/>
    <dgm:cxn modelId="{34FADC49-9BD1-BB4F-9F51-CFF54AA4F61E}" type="presParOf" srcId="{1084E891-8ECA-0845-8C63-1202BDAC5320}" destId="{E19F55E5-3010-984C-BD0E-343B0C5DE883}" srcOrd="5" destOrd="0" presId="urn:microsoft.com/office/officeart/2005/8/layout/vProcess5"/>
    <dgm:cxn modelId="{9B3B4D48-FD65-AD45-957C-616FAA9D0B4A}" type="presParOf" srcId="{1084E891-8ECA-0845-8C63-1202BDAC5320}" destId="{52094248-4615-0743-B804-755E69D73052}" srcOrd="6" destOrd="0" presId="urn:microsoft.com/office/officeart/2005/8/layout/vProcess5"/>
    <dgm:cxn modelId="{48B35DD3-D536-F041-AF9C-A47EFF8D149F}" type="presParOf" srcId="{1084E891-8ECA-0845-8C63-1202BDAC5320}" destId="{21AE853E-FDE6-8E43-A25D-074287B2DB90}" srcOrd="7" destOrd="0" presId="urn:microsoft.com/office/officeart/2005/8/layout/vProcess5"/>
    <dgm:cxn modelId="{B9E9ECCB-6B07-2149-B076-0F219C85E19E}" type="presParOf" srcId="{1084E891-8ECA-0845-8C63-1202BDAC5320}" destId="{3EB5D318-428C-7449-AE8A-CA3CFF44872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03030-E9B4-9146-9C26-7C64F7B49E38}">
      <dsp:nvSpPr>
        <dsp:cNvPr id="0" name=""/>
        <dsp:cNvSpPr/>
      </dsp:nvSpPr>
      <dsp:spPr>
        <a:xfrm>
          <a:off x="0" y="0"/>
          <a:ext cx="7448549" cy="14504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This is a pretty surprising result. The </a:t>
          </a:r>
          <a:r>
            <a:rPr lang="en-US" sz="2000" b="1" i="0" kern="1200"/>
            <a:t>probability</a:t>
          </a:r>
          <a:r>
            <a:rPr lang="en-US" sz="2000" b="0" i="0" kern="1200"/>
            <a:t> of developing cancer depends on gender, but the </a:t>
          </a:r>
          <a:r>
            <a:rPr lang="en-US" sz="2000" b="1" i="0" kern="1200"/>
            <a:t>odds ratio</a:t>
          </a:r>
          <a:r>
            <a:rPr lang="en-US" sz="2000" b="0" i="0" kern="1200"/>
            <a:t> </a:t>
          </a:r>
          <a:r>
            <a:rPr lang="en-US" sz="2000" b="0" i="1" kern="1200"/>
            <a:t>does not</a:t>
          </a:r>
          <a:r>
            <a:rPr lang="en-US" sz="2000" b="0" i="0" kern="1200"/>
            <a:t>. </a:t>
          </a:r>
          <a:endParaRPr lang="en-US" sz="2000" kern="1200"/>
        </a:p>
      </dsp:txBody>
      <dsp:txXfrm>
        <a:off x="42482" y="42482"/>
        <a:ext cx="5883405" cy="1365482"/>
      </dsp:txXfrm>
    </dsp:sp>
    <dsp:sp modelId="{97777297-E04E-B94D-9B72-B8BDA2B49C68}">
      <dsp:nvSpPr>
        <dsp:cNvPr id="0" name=""/>
        <dsp:cNvSpPr/>
      </dsp:nvSpPr>
      <dsp:spPr>
        <a:xfrm>
          <a:off x="657225" y="1692187"/>
          <a:ext cx="7448549" cy="1450446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That is why it is so useful: </a:t>
          </a:r>
          <a:r>
            <a:rPr lang="en-US" sz="2000" b="1" i="0" kern="1200" dirty="0"/>
            <a:t>the odds ratio associated with a particular exposure is the same across all other covariate profiles</a:t>
          </a:r>
          <a:r>
            <a:rPr lang="en-US" sz="2000" b="0" i="0" kern="1200" dirty="0"/>
            <a:t>, and it comes straight out of logistic regression.</a:t>
          </a:r>
          <a:endParaRPr lang="en-US" sz="2000" kern="1200" dirty="0"/>
        </a:p>
      </dsp:txBody>
      <dsp:txXfrm>
        <a:off x="699707" y="1734669"/>
        <a:ext cx="5763571" cy="1365482"/>
      </dsp:txXfrm>
    </dsp:sp>
    <dsp:sp modelId="{03DF5AEF-B7D6-264B-A0BD-CF5A1EDB9546}">
      <dsp:nvSpPr>
        <dsp:cNvPr id="0" name=""/>
        <dsp:cNvSpPr/>
      </dsp:nvSpPr>
      <dsp:spPr>
        <a:xfrm>
          <a:off x="1314450" y="3384374"/>
          <a:ext cx="7448549" cy="145044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So although I am older than you, and my cancer risk is increased due to age, if you or I were to start smoking today our odds of developing cancer would increase by the same multiplier.</a:t>
          </a:r>
          <a:endParaRPr lang="en-US" sz="2000" kern="1200"/>
        </a:p>
      </dsp:txBody>
      <dsp:txXfrm>
        <a:off x="1356932" y="3426856"/>
        <a:ext cx="5763571" cy="1365482"/>
      </dsp:txXfrm>
    </dsp:sp>
    <dsp:sp modelId="{0FC54B6E-988B-314A-B41A-AA32871E02F0}">
      <dsp:nvSpPr>
        <dsp:cNvPr id="0" name=""/>
        <dsp:cNvSpPr/>
      </dsp:nvSpPr>
      <dsp:spPr>
        <a:xfrm>
          <a:off x="6505760" y="1099921"/>
          <a:ext cx="942789" cy="942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717888" y="1099921"/>
        <a:ext cx="518533" cy="709449"/>
      </dsp:txXfrm>
    </dsp:sp>
    <dsp:sp modelId="{E19F55E5-3010-984C-BD0E-343B0C5DE883}">
      <dsp:nvSpPr>
        <dsp:cNvPr id="0" name=""/>
        <dsp:cNvSpPr/>
      </dsp:nvSpPr>
      <dsp:spPr>
        <a:xfrm>
          <a:off x="7162985" y="2782438"/>
          <a:ext cx="942789" cy="942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1"/>
            <a:satOff val="-22832"/>
            <a:lumOff val="-292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375113" y="2782438"/>
        <a:ext cx="518533" cy="709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83475b2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846138"/>
            <a:ext cx="5643562" cy="4233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d83475b256_0_14:notes"/>
          <p:cNvSpPr txBox="1">
            <a:spLocks noGrp="1"/>
          </p:cNvSpPr>
          <p:nvPr>
            <p:ph type="body" idx="1"/>
          </p:nvPr>
        </p:nvSpPr>
        <p:spPr>
          <a:xfrm>
            <a:off x="846667" y="5362222"/>
            <a:ext cx="6773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79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423333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64667" y="2201333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5164667" y="4572000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471333" y="6942667"/>
            <a:ext cx="321733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 rot="5400000">
            <a:off x="2662590" y="64382"/>
            <a:ext cx="483482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 rot="5400000">
            <a:off x="5137326" y="2539118"/>
            <a:ext cx="6457598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 rot="5400000">
            <a:off x="692326" y="411868"/>
            <a:ext cx="6457598" cy="64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2" r:id="rId3"/>
    <p:sldLayoutId id="2147483663" r:id="rId4"/>
    <p:sldLayoutId id="2147483664" r:id="rId5"/>
    <p:sldLayoutId id="2147483665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952775" y="6178825"/>
            <a:ext cx="87354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Lucas McKay, Ph.D., M.S.C.R.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of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Biomedical Informatics and Neurology, Emory University, Atlanta, GA USA  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 of Biomedical Engineering, Georgia Institute of Technology, Atlanta, GA, USA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027" y="276804"/>
            <a:ext cx="3235945" cy="26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D5262-882B-0C4C-BF5C-1D301427D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214481"/>
            <a:ext cx="7620000" cy="2652889"/>
          </a:xfrm>
        </p:spPr>
        <p:txBody>
          <a:bodyPr anchor="ctr"/>
          <a:lstStyle/>
          <a:p>
            <a:r>
              <a:rPr lang="en-US" dirty="0"/>
              <a:t>BMI 510:</a:t>
            </a:r>
            <a:br>
              <a:rPr lang="en-US" dirty="0"/>
            </a:br>
            <a:r>
              <a:rPr lang="en-US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2491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" y="0"/>
            <a:ext cx="1015746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agonflies carrying object">
            <a:extLst>
              <a:ext uri="{FF2B5EF4-FFF2-40B4-BE49-F238E27FC236}">
                <a16:creationId xmlns:a16="http://schemas.microsoft.com/office/drawing/2014/main" id="{13043810-F3E5-5DC6-B2AB-935E97EF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97" r="17415" b="-1"/>
          <a:stretch/>
        </p:blipFill>
        <p:spPr>
          <a:xfrm>
            <a:off x="2101963" y="10"/>
            <a:ext cx="8058035" cy="7619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58551" cy="7620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05694"/>
            <a:ext cx="3185157" cy="2111013"/>
          </a:xfrm>
        </p:spPr>
        <p:txBody>
          <a:bodyPr>
            <a:normAutofit/>
          </a:bodyPr>
          <a:lstStyle/>
          <a:p>
            <a:r>
              <a:rPr lang="en-US" sz="3900"/>
              <a:t>Modeling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500" y="2704667"/>
                <a:ext cx="3185157" cy="41586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900" dirty="0"/>
                  <a:t>What we would really like is some sort of equation like: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9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==1</m:t>
                          </m:r>
                        </m:e>
                      </m:d>
                    </m:oMath>
                  </m:oMathPara>
                </a14:m>
                <a:endParaRPr lang="en-US" sz="1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 sz="19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19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sz="19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190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19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ar-AE" sz="1900" dirty="0"/>
              </a:p>
              <a:p>
                <a:pPr marL="0" indent="0">
                  <a:buNone/>
                </a:pPr>
                <a:endParaRPr lang="ar-AE" sz="1900" dirty="0"/>
              </a:p>
              <a:p>
                <a:pPr marL="0" indent="0">
                  <a:buNone/>
                </a:pPr>
                <a:endParaRPr lang="ar-AE" sz="1900" dirty="0"/>
              </a:p>
              <a:p>
                <a:pPr marL="0" indent="0">
                  <a:buNone/>
                </a:pPr>
                <a:endParaRPr lang="ar-AE" sz="1900" dirty="0"/>
              </a:p>
              <a:p>
                <a:pPr marL="0" indent="0">
                  <a:buNone/>
                </a:pPr>
                <a:r>
                  <a:rPr lang="en-US" sz="1900" b="1" dirty="0"/>
                  <a:t>Do you see any potential problems with this?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2704667"/>
                <a:ext cx="3185157" cy="4158625"/>
              </a:xfrm>
              <a:blipFill>
                <a:blip r:embed="rId3"/>
                <a:stretch>
                  <a:fillRect l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31CB00-3C0B-E9A4-DF9B-3734F8A9CE5E}"/>
              </a:ext>
            </a:extLst>
          </p:cNvPr>
          <p:cNvSpPr txBox="1"/>
          <p:nvPr/>
        </p:nvSpPr>
        <p:spPr>
          <a:xfrm>
            <a:off x="7224849" y="5734594"/>
            <a:ext cx="293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ave Script Bold Pro" panose="020F0502020204030204" pitchFamily="34" charset="0"/>
                <a:cs typeface="Fave Script Bold Pro" panose="020F0502020204030204" pitchFamily="34" charset="0"/>
              </a:rPr>
              <a:t>I wish I knew why </a:t>
            </a:r>
            <a:r>
              <a:rPr lang="en-US" dirty="0" err="1">
                <a:solidFill>
                  <a:schemeClr val="bg1"/>
                </a:solidFill>
                <a:latin typeface="Fave Script Bold Pro" panose="020F0502020204030204" pitchFamily="34" charset="0"/>
                <a:cs typeface="Fave Script Bold Pro" panose="020F0502020204030204" pitchFamily="34" charset="0"/>
              </a:rPr>
              <a:t>microsoft</a:t>
            </a:r>
            <a:r>
              <a:rPr lang="en-US" dirty="0">
                <a:solidFill>
                  <a:schemeClr val="bg1"/>
                </a:solidFill>
                <a:latin typeface="Fave Script Bold Pro" panose="020F0502020204030204" pitchFamily="34" charset="0"/>
                <a:cs typeface="Fave Script Bold Pro" panose="020F0502020204030204" pitchFamily="34" charset="0"/>
              </a:rPr>
              <a:t> office thinks this slide</a:t>
            </a:r>
          </a:p>
          <a:p>
            <a:r>
              <a:rPr lang="en-US" dirty="0">
                <a:solidFill>
                  <a:schemeClr val="bg1"/>
                </a:solidFill>
                <a:latin typeface="Fave Script Bold Pro" panose="020F0502020204030204" pitchFamily="34" charset="0"/>
                <a:cs typeface="Fave Script Bold Pro" panose="020F0502020204030204" pitchFamily="34" charset="0"/>
              </a:rPr>
              <a:t>has something to do with dragonflies</a:t>
            </a:r>
          </a:p>
        </p:txBody>
      </p:sp>
    </p:spTree>
    <p:extLst>
      <p:ext uri="{BB962C8B-B14F-4D97-AF65-F5344CB8AC3E}">
        <p14:creationId xmlns:p14="http://schemas.microsoft.com/office/powerpoint/2010/main" val="379028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Modeling probabilities</a:t>
            </a:r>
            <a:r>
              <a:rPr lang="en-US" dirty="0"/>
              <a:t>: linear regression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499" y="2028472"/>
            <a:ext cx="3109929" cy="45420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Because probabilities are bounded between 0 and 1, we see that many predictions would be nonsensical.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Here's an example from the James text. Note:</a:t>
            </a:r>
          </a:p>
          <a:p>
            <a:pPr marL="342900" indent="-342900"/>
            <a:r>
              <a:rPr lang="en-US" dirty="0"/>
              <a:t>There are negative predicted probabilities.</a:t>
            </a:r>
          </a:p>
          <a:p>
            <a:pPr marL="342900" indent="-342900"/>
            <a:r>
              <a:rPr lang="en-US" dirty="0"/>
              <a:t>No predicted datapoint has p&gt;0.5.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D3AE6-CADB-9345-B677-B4AF68B9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735" y="1878544"/>
            <a:ext cx="6146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9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Modeling probabilities</a:t>
            </a:r>
            <a:r>
              <a:rPr lang="en-US" dirty="0"/>
              <a:t>: logistic regression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028472"/>
            <a:ext cx="3166490" cy="45420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Logistic regression offers us the ability to model probabilities compactly - while still being able to perform hypothesis tests as in linear regression.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8239A7-DA5C-6C46-9A40-1AAD0C6BD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1943627"/>
            <a:ext cx="6223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47266" y="3706518"/>
            <a:ext cx="2743200" cy="355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11" y="692527"/>
            <a:ext cx="9087544" cy="623098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033" y="1167327"/>
            <a:ext cx="6729012" cy="1798321"/>
          </a:xfrm>
        </p:spPr>
        <p:txBody>
          <a:bodyPr anchor="ctr">
            <a:normAutofit/>
          </a:bodyPr>
          <a:lstStyle/>
          <a:p>
            <a:r>
              <a:rPr lang="en-US" sz="6500"/>
              <a:t>The logistic model!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1033" y="3299410"/>
                <a:ext cx="6729012" cy="3111550"/>
              </a:xfrm>
            </p:spPr>
            <p:txBody>
              <a:bodyPr anchor="t"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dirty="0"/>
                  <a:t>We have seen that this type of formulation: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==1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Has some fundamental problems.</a:t>
                </a:r>
                <a:endParaRPr lang="en-US" dirty="0"/>
              </a:p>
              <a:p>
                <a:pPr marL="342900" indent="-342900"/>
                <a:r>
                  <a:rPr dirty="0"/>
                  <a:t>For low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dirty="0"/>
                  <a:t> we predict negative probabilities</a:t>
                </a:r>
                <a:endParaRPr lang="en-US" dirty="0"/>
              </a:p>
              <a:p>
                <a:pPr marL="342900" indent="-342900"/>
                <a:r>
                  <a:rPr lang="en-US" dirty="0"/>
                  <a:t>F</a:t>
                </a:r>
                <a:r>
                  <a:rPr dirty="0"/>
                  <a:t>or very large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dirty="0"/>
                  <a:t> we would get probabilities greater than 1</a:t>
                </a:r>
                <a:endParaRPr lang="en-US" dirty="0"/>
              </a:p>
              <a:p>
                <a:pPr marL="342900" indent="-342900"/>
                <a:r>
                  <a:rPr lang="en-US" dirty="0"/>
                  <a:t>The notion of “error” as in a Gaussian error is strange. The probability itself is a random process; should the probability have error?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033" y="3299410"/>
                <a:ext cx="6729012" cy="3111550"/>
              </a:xfrm>
              <a:blipFill>
                <a:blip r:embed="rId2"/>
                <a:stretch>
                  <a:fillRect l="-942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85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47266" y="3706518"/>
            <a:ext cx="2743200" cy="355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11" y="692527"/>
            <a:ext cx="9087544" cy="623098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033" y="1167327"/>
            <a:ext cx="6729012" cy="1798321"/>
          </a:xfrm>
        </p:spPr>
        <p:txBody>
          <a:bodyPr anchor="ctr">
            <a:normAutofit/>
          </a:bodyPr>
          <a:lstStyle/>
          <a:p>
            <a:r>
              <a:rPr lang="en-US" sz="6500" dirty="0"/>
              <a:t>The logistic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1033" y="3299410"/>
                <a:ext cx="6729012" cy="3111550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Let’s introduce the logistic regression model and then break down the parts. Here is the basic model: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033" y="3299410"/>
                <a:ext cx="6729012" cy="3111550"/>
              </a:xfrm>
              <a:blipFill>
                <a:blip r:embed="rId2"/>
                <a:stretch>
                  <a:fillRect l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36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logistic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Notes:</a:t>
                </a:r>
              </a:p>
              <a:p>
                <a:pPr marL="507995" indent="-507995">
                  <a:buAutoNum type="arabicPeriod"/>
                </a:pPr>
                <a:r>
                  <a:rPr lang="en-US" dirty="0"/>
                  <a:t>We have dropped the error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. </a:t>
                </a:r>
                <a:r>
                  <a:rPr lang="en-US" dirty="0"/>
                  <a:t>Because we are essentially modeling the probability of a coin flip, the random error does not show up directly in the model equation.</a:t>
                </a:r>
              </a:p>
              <a:p>
                <a:pPr marL="507995" indent="-507995">
                  <a:buAutoNum type="arabicPeriod"/>
                </a:pPr>
                <a:r>
                  <a:rPr lang="en-US" dirty="0"/>
                  <a:t>The term on the left hand side is called the “log odds,” or “logit” of the event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occurring. It depends on the predictor variables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00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logistic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Recall that: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𝑜𝑑𝑑𝑠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dirty="0"/>
              </a:p>
              <a:p>
                <a:pPr lvl="0"/>
                <a:endParaRPr lang="en-US" dirty="0"/>
              </a:p>
              <a:p>
                <a:pPr lvl="0"/>
                <a:r>
                  <a:rPr dirty="0"/>
                  <a:t>Odds are bounded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dirty="0"/>
                  <a:t>. If an outcome is pretty unlikely, we might say that the odds of it happening are “one in a thousand.”</a:t>
                </a:r>
                <a:endParaRPr lang="en-US" dirty="0"/>
              </a:p>
              <a:p>
                <a:pPr lvl="0"/>
                <a:r>
                  <a:rPr dirty="0"/>
                  <a:t>That corresponds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1:1000=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r>
                  <a:rPr dirty="0"/>
                  <a:t>. Other than the curious colon notation, odds are simply a number.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99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logistic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Note also that </a:t>
                </a:r>
                <a:r>
                  <a:rPr lang="en-US" b="1" dirty="0"/>
                  <a:t>i</a:t>
                </a:r>
                <a:r>
                  <a:rPr b="1" dirty="0"/>
                  <a:t>f we just had the </a:t>
                </a:r>
                <a:r>
                  <a:rPr b="1" i="1" dirty="0"/>
                  <a:t>odds</a:t>
                </a:r>
                <a:r>
                  <a:rPr b="1" dirty="0"/>
                  <a:t> on the left hand side of our regression equation:</a:t>
                </a:r>
                <a:endParaRPr lang="en-US" b="1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equation would be valid for right hand sides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dirty="0"/>
                  <a:t>, but not for negative right hand sides.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14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logistic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By using the </a:t>
                </a:r>
                <a:r>
                  <a:rPr lang="en-US" b="1" i="1" dirty="0"/>
                  <a:t>log odds</a:t>
                </a:r>
                <a:r>
                  <a:rPr lang="en-US" b="1" dirty="0"/>
                  <a:t> instead:</a:t>
                </a:r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We can map any combination of predictors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to a log odds, which maps directly to an odds, which maps directly to a probability.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6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47266" y="3706518"/>
            <a:ext cx="2743200" cy="355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11" y="692527"/>
            <a:ext cx="9087544" cy="623098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72" y="1320707"/>
            <a:ext cx="2490195" cy="4978585"/>
          </a:xfrm>
        </p:spPr>
        <p:txBody>
          <a:bodyPr>
            <a:normAutofit/>
          </a:bodyPr>
          <a:lstStyle/>
          <a:p>
            <a:pPr algn="r"/>
            <a:r>
              <a:rPr lang="en-US" sz="3000"/>
              <a:t>Transforming odds to probabilities and back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8580" y="2058736"/>
            <a:ext cx="0" cy="3596106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79383" y="1832077"/>
                <a:ext cx="3919040" cy="3955845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𝑜𝑑𝑑𝑠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𝑜𝑑𝑑𝑠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𝑜𝑑𝑑𝑠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9383" y="1832077"/>
                <a:ext cx="3919040" cy="395584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99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FE81-0629-1D48-80D6-C0CEA12F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F15E-6665-3C43-9458-195AE94D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logistic regression</a:t>
            </a:r>
          </a:p>
          <a:p>
            <a:r>
              <a:rPr lang="en-US" dirty="0"/>
              <a:t>Modeling probabilities</a:t>
            </a:r>
          </a:p>
          <a:p>
            <a:r>
              <a:rPr lang="en-US" dirty="0"/>
              <a:t>Details of the log odds / logit equation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The odds ratio</a:t>
            </a:r>
          </a:p>
          <a:p>
            <a:r>
              <a:rPr lang="en-US" dirty="0"/>
              <a:t>Link functions and generalized linear models</a:t>
            </a:r>
          </a:p>
          <a:p>
            <a:r>
              <a:rPr lang="en-US" dirty="0"/>
              <a:t>Hypothesis tests</a:t>
            </a:r>
          </a:p>
          <a:p>
            <a:r>
              <a:rPr lang="en-US" dirty="0"/>
              <a:t>Parameter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89062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logistic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Manipulating our logit equation a bit gives us a direct expression for probability: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876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logistic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Or, in the simpler case with just one predictor: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66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FE81-0629-1D48-80D6-C0CEA12F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F15E-6665-3C43-9458-195AE94D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logistic regression</a:t>
            </a:r>
          </a:p>
          <a:p>
            <a:r>
              <a:rPr lang="en-US" dirty="0"/>
              <a:t>Modeling probabilities</a:t>
            </a:r>
          </a:p>
          <a:p>
            <a:r>
              <a:rPr lang="en-US" dirty="0"/>
              <a:t>Details of the log odds / logit equation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The odds ratio</a:t>
            </a:r>
          </a:p>
          <a:p>
            <a:r>
              <a:rPr lang="en-US" dirty="0"/>
              <a:t>Link functions and generalized linear models</a:t>
            </a:r>
          </a:p>
          <a:p>
            <a:r>
              <a:rPr lang="en-US" dirty="0"/>
              <a:t>Hypothesis tests</a:t>
            </a:r>
          </a:p>
          <a:p>
            <a:r>
              <a:rPr lang="en-US" dirty="0"/>
              <a:t>Parameter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595003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47266" y="3706518"/>
            <a:ext cx="2743200" cy="355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11" y="692527"/>
            <a:ext cx="9087544" cy="623098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033" y="1167327"/>
            <a:ext cx="6729012" cy="1798321"/>
          </a:xfrm>
        </p:spPr>
        <p:txBody>
          <a:bodyPr anchor="ctr">
            <a:normAutofit/>
          </a:bodyPr>
          <a:lstStyle/>
          <a:p>
            <a:r>
              <a:rPr lang="en-US" sz="7000"/>
              <a:t>Some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1033" y="3299410"/>
                <a:ext cx="6729012" cy="3111550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100"/>
                  <a:t>Let’s say we had the following model:</a:t>
                </a:r>
              </a:p>
              <a:p>
                <a:pPr marL="0" indent="0">
                  <a:buNone/>
                </a:pPr>
                <a:endParaRPr lang="en-US" sz="21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ar-AE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210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100">
                                      <a:latin typeface="Cambria Math" panose="02040503050406030204" pitchFamily="18" charset="0"/>
                                    </a:rPr>
                                    <m:t>Cancer</m:t>
                                  </m:r>
                                </m:e>
                              </m:d>
                            </m:num>
                            <m:den>
                              <m:r>
                                <a:rPr lang="ar-AE" sz="21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ar-AE" sz="210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100" b="0" i="0">
                                      <a:latin typeface="Cambria Math" panose="02040503050406030204" pitchFamily="18" charset="0"/>
                                    </a:rPr>
                                    <m:t>Cancer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ar-AE" sz="21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21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ar-AE" sz="2100">
                          <a:latin typeface="Cambria Math" panose="02040503050406030204" pitchFamily="18" charset="0"/>
                        </a:rPr>
                        <m:t>𝑆𝑀𝑂𝐾𝐸</m:t>
                      </m:r>
                    </m:oMath>
                  </m:oMathPara>
                </a14:m>
                <a:endParaRPr lang="ar-AE" sz="2100"/>
              </a:p>
              <a:p>
                <a:pPr marL="0" indent="0">
                  <a:buNone/>
                </a:pPr>
                <a:endParaRPr lang="ar-AE" sz="2100"/>
              </a:p>
              <a:p>
                <a:pPr marL="0" indent="0">
                  <a:buNone/>
                </a:pPr>
                <a:r>
                  <a:rPr lang="en-US" sz="2100"/>
                  <a:t>Where the outcome was the log odds of developing cancer within 1 year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1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 sz="210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ar-AE" sz="2100"/>
                  <a:t> </a:t>
                </a:r>
                <a:r>
                  <a:rPr lang="en-US" sz="2100"/>
                  <a:t>is the regression coefficient for smoking.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033" y="3299410"/>
                <a:ext cx="6729012" cy="3111550"/>
              </a:xfrm>
              <a:blipFill>
                <a:blip r:embed="rId2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510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What are the </a:t>
                </a:r>
                <a:r>
                  <a:rPr b="1" dirty="0"/>
                  <a:t>log odds</a:t>
                </a:r>
                <a:r>
                  <a:rPr dirty="0"/>
                  <a:t> of developing cancer for non-smokers?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ar-A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 lang="ar-AE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ar-A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What are the </a:t>
                </a:r>
                <a:r>
                  <a:rPr b="1" dirty="0"/>
                  <a:t>log odds</a:t>
                </a:r>
                <a:r>
                  <a:rPr dirty="0"/>
                  <a:t> of developing cancer for smokers?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ar-A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 lang="ar-AE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ar-A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ar-AE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𝑆𝑀𝑂𝐾𝐸</m:t>
                      </m:r>
                    </m:oMath>
                  </m:oMathPara>
                </a14:m>
                <a:endParaRPr lang="ar-A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363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What are the </a:t>
                </a:r>
                <a:r>
                  <a:rPr b="1" dirty="0"/>
                  <a:t>log odds</a:t>
                </a:r>
                <a:r>
                  <a:rPr dirty="0"/>
                  <a:t> of developing cancer for non-smokers?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What are the </a:t>
                </a:r>
                <a:r>
                  <a:rPr b="1" dirty="0"/>
                  <a:t>log odds</a:t>
                </a:r>
                <a:r>
                  <a:rPr dirty="0"/>
                  <a:t> of developing cancer for smokers?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𝑆𝑀𝑂𝐾𝐸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907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What are the </a:t>
                </a:r>
                <a:r>
                  <a:rPr b="1" dirty="0"/>
                  <a:t>odds</a:t>
                </a:r>
                <a:r>
                  <a:rPr dirty="0"/>
                  <a:t> of developing cancer, for non-smokers?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 lang="ar-AE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ar-A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ar-A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412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What are the </a:t>
                </a:r>
                <a:r>
                  <a:rPr b="1" dirty="0"/>
                  <a:t>odds</a:t>
                </a:r>
                <a:r>
                  <a:rPr dirty="0"/>
                  <a:t> of developing cancer, for non-smokers?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406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What is the </a:t>
                </a:r>
                <a:r>
                  <a:rPr b="1" dirty="0"/>
                  <a:t>probability</a:t>
                </a:r>
                <a:r>
                  <a:rPr dirty="0"/>
                  <a:t> of developing cancer, for non-smokers?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ar-A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𝑜𝑑𝑑𝑠</m:t>
                          </m:r>
                        </m:num>
                        <m:den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𝑜𝑑𝑑𝑠</m:t>
                          </m:r>
                        </m:den>
                      </m:f>
                    </m:oMath>
                  </m:oMathPara>
                </a14:m>
                <a:endParaRPr lang="ar-AE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ar-AE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ar-A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</m:e>
                      </m:d>
                      <m:r>
                        <a:rPr lang="ar-AE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ar-AE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ar-A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ar-A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329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What is the </a:t>
                </a:r>
                <a:r>
                  <a:rPr b="1" dirty="0"/>
                  <a:t>probability</a:t>
                </a:r>
                <a:r>
                  <a:rPr dirty="0"/>
                  <a:t> of developing cancer, for non-smokers?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𝑜𝑑𝑑𝑠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𝑜𝑑𝑑𝑠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4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" y="0"/>
            <a:ext cx="1015746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2726" cy="7620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61" y="1281746"/>
            <a:ext cx="2667000" cy="49568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Logistic regression as part of classification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92001" y="2728310"/>
            <a:ext cx="3402861" cy="4537147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090" y="657048"/>
            <a:ext cx="5755409" cy="62062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Classification problems are common in clinical and operational settings. For example:</a:t>
            </a:r>
          </a:p>
          <a:p>
            <a:pPr marL="342900" indent="-342900"/>
            <a:r>
              <a:rPr lang="en-US" dirty="0"/>
              <a:t>A patient presents with symptoms consistent with COVID-19, influenza, or the common cold. Which diagnosis is most likely?</a:t>
            </a:r>
          </a:p>
          <a:p>
            <a:pPr marL="342900" indent="-342900"/>
            <a:r>
              <a:rPr lang="en-US" dirty="0"/>
              <a:t>An online banking system must determine whether a transaction is fraudulent based on IP address and history.</a:t>
            </a:r>
          </a:p>
          <a:p>
            <a:pPr marL="0" indent="0">
              <a:buNone/>
            </a:pPr>
            <a:r>
              <a:rPr lang="en-US" b="1" dirty="0"/>
              <a:t>Both involve training a classifier to guide decisions on new cases.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Logistic regression is a foundational method for estimating classifier weights.</a:t>
            </a:r>
          </a:p>
          <a:p>
            <a:pPr marL="0" indent="0">
              <a:buNone/>
            </a:pPr>
            <a:r>
              <a:rPr lang="en-US" dirty="0"/>
              <a:t>Logistic regression can be competitive with boosting/DL, particularly when features are well-designed.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1915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8EAC-2D4B-D84D-9717-C0F9C6A1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predicted probability with beta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71E5E-BBD9-1E46-B26B-B202FEC6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08"/>
          <a:stretch/>
        </p:blipFill>
        <p:spPr>
          <a:xfrm>
            <a:off x="1070066" y="1679283"/>
            <a:ext cx="839143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16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b="1" dirty="0"/>
                  <a:t>Everything we discussed in linear regression holds in logistic regression. </a:t>
                </a:r>
                <a:r>
                  <a:rPr dirty="0"/>
                  <a:t>So let’s extend the model to account for gender: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𝑆𝑀𝑂𝐾𝐸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𝐹𝐸𝑀𝐴𝐿𝐸</m:t>
                      </m:r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Where the outcome was the log odds of developing cancer within 1 year,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dirty="0"/>
                  <a:t> is the regression coefficient for smoking,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dirty="0"/>
                  <a:t> is the regression coefficient for female gender.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577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What is the </a:t>
                </a:r>
                <a:r>
                  <a:rPr b="1" dirty="0"/>
                  <a:t>probability</a:t>
                </a:r>
                <a:r>
                  <a:rPr dirty="0"/>
                  <a:t> of developing cancer, for a female non-smoker?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417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say that the biological impact of smoking on cancer risk is lower in females. This could be the case because of genetic factors or behavioral factors or both - perhaps women smoke less if they smoke. Then we could add an </a:t>
                </a:r>
                <a:r>
                  <a:rPr lang="en-US" b="1" dirty="0"/>
                  <a:t>interaction term</a:t>
                </a:r>
                <a:r>
                  <a:rPr lang="en-US" dirty="0"/>
                  <a:t> to the model, just like we did in linear regression: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𝐶𝑎𝑛𝑐𝑒𝑟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𝐶𝑎𝑛𝑐𝑒𝑟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𝑆𝑀𝑂𝐾𝐸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𝐹𝐸𝑀𝐴𝐿𝐸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𝐹𝐸𝑀𝐴𝐿𝐸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𝑆𝑀𝑂𝐾𝐸𝑅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63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Now what is the </a:t>
                </a:r>
                <a:r>
                  <a:rPr lang="en-US" b="1" dirty="0"/>
                  <a:t>probability</a:t>
                </a:r>
                <a:r>
                  <a:rPr lang="en-US" dirty="0"/>
                  <a:t> of developing cancer, for a female smoker?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𝐶𝑎𝑛𝑐𝑒𝑟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𝐹𝑆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𝐹𝑆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305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Some examples</a:t>
            </a:r>
            <a:r>
              <a:rPr lang="en-US" dirty="0"/>
              <a:t>: towards the odds ratio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calculate this again, but go back to the </a:t>
                </a:r>
                <a:r>
                  <a:rPr lang="en-US" b="1" dirty="0"/>
                  <a:t>odds</a:t>
                </a:r>
                <a:r>
                  <a:rPr lang="en-US" dirty="0"/>
                  <a:t>, as that will take us to the next concept.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are the </a:t>
                </a:r>
                <a:r>
                  <a:rPr lang="en-US" b="1" dirty="0"/>
                  <a:t>odds</a:t>
                </a:r>
                <a:r>
                  <a:rPr lang="en-US" dirty="0"/>
                  <a:t> of developing cancer, for a female smoker?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812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FE81-0629-1D48-80D6-C0CEA12F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F15E-6665-3C43-9458-195AE94D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logistic regression</a:t>
            </a:r>
          </a:p>
          <a:p>
            <a:r>
              <a:rPr lang="en-US" dirty="0"/>
              <a:t>Modeling probabilities</a:t>
            </a:r>
          </a:p>
          <a:p>
            <a:r>
              <a:rPr lang="en-US" dirty="0"/>
              <a:t>Details of the log odds / logit equation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The odds ratio</a:t>
            </a:r>
          </a:p>
          <a:p>
            <a:r>
              <a:rPr lang="en-US" dirty="0"/>
              <a:t>Link functions and generalized linear models</a:t>
            </a:r>
          </a:p>
          <a:p>
            <a:r>
              <a:rPr lang="en-US" dirty="0"/>
              <a:t>Hypothesis tests</a:t>
            </a:r>
          </a:p>
          <a:p>
            <a:r>
              <a:rPr lang="en-US" dirty="0"/>
              <a:t>Parameter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308981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47266" y="3706518"/>
            <a:ext cx="2743200" cy="355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11" y="692527"/>
            <a:ext cx="9087544" cy="623098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033" y="1167327"/>
            <a:ext cx="6729012" cy="1798321"/>
          </a:xfrm>
        </p:spPr>
        <p:txBody>
          <a:bodyPr anchor="ctr">
            <a:normAutofit/>
          </a:bodyPr>
          <a:lstStyle/>
          <a:p>
            <a:r>
              <a:rPr lang="en-US" sz="7000"/>
              <a:t>The Odds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1033" y="3299410"/>
                <a:ext cx="6729012" cy="3111550"/>
              </a:xfrm>
            </p:spPr>
            <p:txBody>
              <a:bodyPr anchor="t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1600" dirty="0"/>
                  <a:t>The </a:t>
                </a:r>
                <a:r>
                  <a:rPr lang="en-US" sz="1600" b="1" dirty="0"/>
                  <a:t>Odds Ratio</a:t>
                </a:r>
                <a:r>
                  <a:rPr lang="en-US" sz="1600" dirty="0"/>
                  <a:t> is extremely useful in clinical / epidemiological research. Let’s return to our earlier model to explore this concept. We can model the log odds of cancer as a function of smoking status and sex.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 lang="ar-AE" sz="160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𝑆𝑀𝑂𝐾𝐸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𝐹𝐸𝑀𝐴𝐿𝐸</m:t>
                      </m:r>
                    </m:oMath>
                  </m:oMathPara>
                </a14:m>
                <a:endParaRPr lang="ar-AE" sz="1600" dirty="0"/>
              </a:p>
              <a:p>
                <a:pPr marL="0" indent="0">
                  <a:buNone/>
                </a:pPr>
                <a:endParaRPr lang="ar-AE" sz="1600" dirty="0"/>
              </a:p>
              <a:p>
                <a:pPr marL="0" indent="0">
                  <a:buNone/>
                </a:pPr>
                <a:r>
                  <a:rPr lang="en-US" sz="1600" dirty="0"/>
                  <a:t>Or equivalently, expressed as odds:</a:t>
                </a:r>
              </a:p>
              <a:p>
                <a:pPr marL="0" indent="0">
                  <a:buNone/>
                </a:pPr>
                <a:endParaRPr lang="en-US" sz="16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num>
                        <m:den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𝐶𝑎𝑛𝑐𝑒𝑟</m:t>
                              </m:r>
                            </m:e>
                          </m:d>
                        </m:den>
                      </m:f>
                      <m:r>
                        <a:rPr lang="ar-AE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𝑆𝑀𝑂𝐾𝐸</m:t>
                          </m:r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𝐹𝐸𝑀𝐴𝐿𝐸</m:t>
                          </m:r>
                        </m:sup>
                      </m:sSup>
                    </m:oMath>
                  </m:oMathPara>
                </a14:m>
                <a:endParaRPr lang="ar-AE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033" y="3299410"/>
                <a:ext cx="6729012" cy="3111550"/>
              </a:xfrm>
              <a:blipFill>
                <a:blip r:embed="rId2"/>
                <a:stretch>
                  <a:fillRect l="-377" r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182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Odds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What are the </a:t>
                </a:r>
                <a:r>
                  <a:rPr b="1" dirty="0"/>
                  <a:t>odds</a:t>
                </a:r>
                <a:r>
                  <a:rPr dirty="0"/>
                  <a:t> of developing cancer among male smokers?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𝐶𝑎𝑛𝑐𝑒𝑟</m:t>
                                  </m:r>
                                </m:e>
                              </m:d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sub>
                          </m:sSub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𝐶𝑎𝑛𝑐𝑒𝑟</m:t>
                                  </m:r>
                                </m:e>
                              </m:d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sub>
                          </m:sSub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What are the </a:t>
                </a:r>
                <a:r>
                  <a:rPr b="1" dirty="0"/>
                  <a:t>odds</a:t>
                </a:r>
                <a:r>
                  <a:rPr dirty="0"/>
                  <a:t> of developing cancer among male nonsmokers?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𝐶𝑎𝑛𝑐𝑒𝑟</m:t>
                                  </m:r>
                                </m:e>
                              </m:d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sub>
                          </m:sSub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𝐶𝑎𝑛𝑐𝑒𝑟</m:t>
                                  </m:r>
                                </m:e>
                              </m:d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sub>
                          </m:sSub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221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Odds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The odds ratio (the increase in odds) for smoking among males is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OR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Recalling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3+4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dirty="0"/>
                  <a:t>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accent1"/>
                          </a:solidFill>
                        </a:rPr>
                        <m:t>OR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</a:rPr>
                        <m:t> (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</a:rPr>
                        <m:t>among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</a:rPr>
                        <m:t>males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</a:rPr>
                        <m:t>)</m:t>
                      </m:r>
                      <m:r>
                        <a:rPr lang="en-US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ar-A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ar-A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  <m:r>
                        <a:rPr lang="ar-AE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ar-A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ar-AE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8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47266" y="3706518"/>
            <a:ext cx="2743200" cy="355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11" y="692527"/>
            <a:ext cx="9087544" cy="623098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72" y="1320707"/>
            <a:ext cx="2490195" cy="4978585"/>
          </a:xfrm>
        </p:spPr>
        <p:txBody>
          <a:bodyPr>
            <a:normAutofit/>
          </a:bodyPr>
          <a:lstStyle/>
          <a:p>
            <a:pPr algn="r"/>
            <a:r>
              <a:rPr lang="en-US" sz="3000" dirty="0"/>
              <a:t>Logistic regression to investigate possible causal relationships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8580" y="2058736"/>
            <a:ext cx="0" cy="3596106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383" y="1832077"/>
            <a:ext cx="3919040" cy="39558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/>
              <a:t>In clinical and epidemiological research, logistic regression is commonly used to test hypothesized causal relationships. For example:</a:t>
            </a:r>
          </a:p>
          <a:p>
            <a:pPr marL="342900" indent="-342900"/>
            <a:r>
              <a:rPr lang="en-US" sz="1400" dirty="0"/>
              <a:t>Given DNA sequence data from patients with and without a disease, which mutations are associated with disease status?</a:t>
            </a:r>
          </a:p>
          <a:p>
            <a:pPr marL="342900" indent="-342900"/>
            <a:r>
              <a:rPr lang="en-US" sz="1400" dirty="0"/>
              <a:t>Given smoking histories of individuals with and without lung cancer, is smoking associated with cancer?</a:t>
            </a:r>
          </a:p>
          <a:p>
            <a:pPr marL="0" indent="0">
              <a:buNone/>
            </a:pPr>
            <a:r>
              <a:rPr lang="en-US" sz="1400" dirty="0"/>
              <a:t>Both involve hypothesis testing within observational data, where logistic regression provides a standard analytic approach.</a:t>
            </a:r>
          </a:p>
          <a:p>
            <a:pPr marL="0" indent="0">
              <a:buNone/>
            </a:pPr>
            <a:r>
              <a:rPr lang="en-US" sz="1400" dirty="0"/>
              <a:t>Note that in both cases the outcome is a yes/no variable!</a:t>
            </a:r>
          </a:p>
        </p:txBody>
      </p:sp>
    </p:spTree>
    <p:extLst>
      <p:ext uri="{BB962C8B-B14F-4D97-AF65-F5344CB8AC3E}">
        <p14:creationId xmlns:p14="http://schemas.microsoft.com/office/powerpoint/2010/main" val="45171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Odds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We can do the same operation among females. The odds of developing cancer among female smokers and non-smokers are, respectively: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𝐶𝑎𝑛𝑐𝑒𝑟</m:t>
                                  </m:r>
                                </m:e>
                              </m:d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sub>
                          </m:sSub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𝐶𝑎𝑛𝑐𝑒𝑟</m:t>
                                  </m:r>
                                </m:e>
                              </m:d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sub>
                          </m:sSub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r>
                  <a:rPr dirty="0"/>
                  <a:t>and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𝐶𝑎𝑛𝑐𝑒𝑟</m:t>
                                  </m:r>
                                </m:e>
                              </m:d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𝐹𝑁</m:t>
                              </m:r>
                            </m:sub>
                          </m:sSub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𝐶𝑎𝑛𝑐𝑒𝑟</m:t>
                                  </m:r>
                                </m:e>
                              </m:d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𝐹𝑁</m:t>
                              </m:r>
                            </m:sub>
                          </m:sSub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765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Odds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 that when we calculate the odds ratio among females, we get: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/>
              <a:t>This is a pretty surprising result. The </a:t>
            </a:r>
            <a:r>
              <a:rPr lang="en-US" b="1" dirty="0"/>
              <a:t>probability</a:t>
            </a:r>
            <a:r>
              <a:rPr lang="en-US" dirty="0"/>
              <a:t> of developing cancer depends on gender, but the </a:t>
            </a:r>
            <a:r>
              <a:rPr lang="en-US" b="1" dirty="0"/>
              <a:t>odds ratio</a:t>
            </a:r>
            <a:r>
              <a:rPr lang="en-US" dirty="0"/>
              <a:t> </a:t>
            </a:r>
            <a:r>
              <a:rPr lang="en-US" i="1" dirty="0"/>
              <a:t>does not: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57A5AA-D7A7-D25D-FD69-9110182D73EC}"/>
                  </a:ext>
                </a:extLst>
              </p:cNvPr>
              <p:cNvSpPr txBox="1"/>
              <p:nvPr/>
            </p:nvSpPr>
            <p:spPr>
              <a:xfrm>
                <a:off x="2539275" y="4318287"/>
                <a:ext cx="5081450" cy="860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1"/>
                          </a:solidFill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</a:rPr>
                        <m:t>among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</a:rPr>
                        <m:t>males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</a:rPr>
                        <m:t>)</m:t>
                      </m:r>
                      <m:r>
                        <a:rPr lang="en-US" sz="2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ar-AE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  <m:r>
                        <a:rPr lang="ar-AE" sz="24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ar-AE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ar-AE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57A5AA-D7A7-D25D-FD69-9110182D7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275" y="4318287"/>
                <a:ext cx="5081450" cy="860044"/>
              </a:xfrm>
              <a:prstGeom prst="rect">
                <a:avLst/>
              </a:prstGeom>
              <a:blipFill>
                <a:blip r:embed="rId2"/>
                <a:stretch>
                  <a:fillRect r="-2250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C58367-07BB-61F1-88FC-45AF28683387}"/>
                  </a:ext>
                </a:extLst>
              </p:cNvPr>
              <p:cNvSpPr txBox="1"/>
              <p:nvPr/>
            </p:nvSpPr>
            <p:spPr>
              <a:xfrm>
                <a:off x="1596933" y="2541737"/>
                <a:ext cx="7164977" cy="860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among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fe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males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ar-AE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4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ar-AE" sz="24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4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ar-AE" sz="24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ar-AE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ar-AE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ar-AE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ar-AE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 sz="24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  <m:r>
                        <a:rPr lang="ar-AE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ar-AE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 sz="24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ar-AE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C58367-07BB-61F1-88FC-45AF28683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33" y="2541737"/>
                <a:ext cx="7164977" cy="860044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385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773167-5756-9B9A-D43A-ED8D647B40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10159980" cy="7619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05694"/>
            <a:ext cx="8763000" cy="1472848"/>
          </a:xfrm>
        </p:spPr>
        <p:txBody>
          <a:bodyPr>
            <a:normAutofit/>
          </a:bodyPr>
          <a:lstStyle/>
          <a:p>
            <a:r>
              <a:t>The Odds Ratio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8C9A5D-5021-D1C7-8A2E-7D4938DB1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592371"/>
              </p:ext>
            </p:extLst>
          </p:nvPr>
        </p:nvGraphicFramePr>
        <p:xfrm>
          <a:off x="698500" y="2028472"/>
          <a:ext cx="8763000" cy="4834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7418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FE81-0629-1D48-80D6-C0CEA12F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F15E-6665-3C43-9458-195AE94D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logistic regression</a:t>
            </a:r>
          </a:p>
          <a:p>
            <a:r>
              <a:rPr lang="en-US" dirty="0"/>
              <a:t>Modeling probabilities</a:t>
            </a:r>
          </a:p>
          <a:p>
            <a:r>
              <a:rPr lang="en-US" dirty="0"/>
              <a:t>Details of the log odds / logit equation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The odds ratio</a:t>
            </a:r>
          </a:p>
          <a:p>
            <a:r>
              <a:rPr lang="en-US" dirty="0"/>
              <a:t>Link functions and generalized linear models</a:t>
            </a:r>
          </a:p>
          <a:p>
            <a:r>
              <a:rPr lang="en-US" dirty="0"/>
              <a:t>Hypothesis tests</a:t>
            </a:r>
          </a:p>
          <a:p>
            <a:r>
              <a:rPr lang="en-US" dirty="0"/>
              <a:t>Parameter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637084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6B80271-AB52-4E69-AC06-92D993A0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466" y="359465"/>
            <a:ext cx="5080001" cy="6903053"/>
          </a:xfrm>
          <a:custGeom>
            <a:avLst/>
            <a:gdLst>
              <a:gd name="connsiteX0" fmla="*/ 0 w 6096001"/>
              <a:gd name="connsiteY0" fmla="*/ 0 h 6212748"/>
              <a:gd name="connsiteX1" fmla="*/ 1772102 w 6096001"/>
              <a:gd name="connsiteY1" fmla="*/ 0 h 6212748"/>
              <a:gd name="connsiteX2" fmla="*/ 2514601 w 6096001"/>
              <a:gd name="connsiteY2" fmla="*/ 0 h 6212748"/>
              <a:gd name="connsiteX3" fmla="*/ 2514603 w 6096001"/>
              <a:gd name="connsiteY3" fmla="*/ 0 h 6212748"/>
              <a:gd name="connsiteX4" fmla="*/ 6096001 w 6096001"/>
              <a:gd name="connsiteY4" fmla="*/ 0 h 6212748"/>
              <a:gd name="connsiteX5" fmla="*/ 6096001 w 6096001"/>
              <a:gd name="connsiteY5" fmla="*/ 2864954 h 6212748"/>
              <a:gd name="connsiteX6" fmla="*/ 2652556 w 6096001"/>
              <a:gd name="connsiteY6" fmla="*/ 6212748 h 6212748"/>
              <a:gd name="connsiteX7" fmla="*/ 1772102 w 6096001"/>
              <a:gd name="connsiteY7" fmla="*/ 6212748 h 6212748"/>
              <a:gd name="connsiteX8" fmla="*/ 1772102 w 6096001"/>
              <a:gd name="connsiteY8" fmla="*/ 6210962 h 6212748"/>
              <a:gd name="connsiteX9" fmla="*/ 0 w 6096001"/>
              <a:gd name="connsiteY9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1" h="6212748">
                <a:moveTo>
                  <a:pt x="0" y="0"/>
                </a:moveTo>
                <a:lnTo>
                  <a:pt x="1772102" y="0"/>
                </a:lnTo>
                <a:lnTo>
                  <a:pt x="2514601" y="0"/>
                </a:lnTo>
                <a:lnTo>
                  <a:pt x="2514603" y="0"/>
                </a:lnTo>
                <a:lnTo>
                  <a:pt x="6096001" y="0"/>
                </a:lnTo>
                <a:lnTo>
                  <a:pt x="6096001" y="2864954"/>
                </a:lnTo>
                <a:lnTo>
                  <a:pt x="2652556" y="6212748"/>
                </a:lnTo>
                <a:lnTo>
                  <a:pt x="1772102" y="6212748"/>
                </a:lnTo>
                <a:lnTo>
                  <a:pt x="1772102" y="6210962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47266" y="3706518"/>
            <a:ext cx="2743200" cy="3556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233ACE-F3A1-4543-B9F4-425DDA57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11" y="692527"/>
            <a:ext cx="9087544" cy="623098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E1180-F8E1-DD41-B78E-28DB6516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82" y="1320707"/>
            <a:ext cx="3567524" cy="497858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500" kern="1200" dirty="0">
                <a:latin typeface="+mj-lt"/>
                <a:ea typeface="+mj-ea"/>
                <a:cs typeface="+mj-cs"/>
              </a:rPr>
              <a:t>Generalized linear models and the “link function”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1BAB-DB63-2342-BF9A-A94772FDF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233" y="2061496"/>
            <a:ext cx="3670007" cy="34970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300" kern="1200" dirty="0">
                <a:latin typeface="+mn-lt"/>
                <a:ea typeface="+mn-ea"/>
                <a:cs typeface="+mn-cs"/>
              </a:rPr>
              <a:t>Generalized linear models (GLMs), including logistic regression, extend ordinary linear regression by allowing the response variable to follow distributions beyond the normal. GLMs use a link function to relate the linear predictor to the mean of the response variable.</a:t>
            </a:r>
          </a:p>
          <a:p>
            <a:pPr marL="0" indent="0">
              <a:buNone/>
            </a:pPr>
            <a:endParaRPr lang="en-US" sz="13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300" kern="1200" dirty="0">
                <a:latin typeface="+mn-lt"/>
                <a:ea typeface="+mn-ea"/>
                <a:cs typeface="+mn-cs"/>
              </a:rPr>
              <a:t>Maximum likelihood estimation, the most common method for fitting GLMs, is the default in many statistical software packages.</a:t>
            </a:r>
          </a:p>
          <a:p>
            <a:pPr marL="0" indent="0">
              <a:buNone/>
            </a:pPr>
            <a:endParaRPr lang="en-US" sz="13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300" kern="1200" dirty="0">
                <a:latin typeface="+mn-lt"/>
                <a:ea typeface="+mn-ea"/>
                <a:cs typeface="+mn-cs"/>
              </a:rPr>
              <a:t>GLMs provide flexibility by allowing both non-normal response distributions and non-identity link functions, enabling broader modeling of real-world data.</a:t>
            </a:r>
          </a:p>
        </p:txBody>
      </p:sp>
    </p:spTree>
    <p:extLst>
      <p:ext uri="{BB962C8B-B14F-4D97-AF65-F5344CB8AC3E}">
        <p14:creationId xmlns:p14="http://schemas.microsoft.com/office/powerpoint/2010/main" val="374273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1180-F8E1-DD41-B78E-28DB6516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linear models and the “link function”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7B2538-615C-3841-B1A6-8010FF7FB6A2}"/>
                  </a:ext>
                </a:extLst>
              </p:cNvPr>
              <p:cNvSpPr txBox="1"/>
              <p:nvPr/>
            </p:nvSpPr>
            <p:spPr>
              <a:xfrm>
                <a:off x="8708423" y="3721559"/>
                <a:ext cx="544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7B2538-615C-3841-B1A6-8010FF7FB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23" y="3721559"/>
                <a:ext cx="54431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3757C4-4BD1-FA49-8783-530E09DACE96}"/>
                  </a:ext>
                </a:extLst>
              </p:cNvPr>
              <p:cNvSpPr txBox="1"/>
              <p:nvPr/>
            </p:nvSpPr>
            <p:spPr>
              <a:xfrm>
                <a:off x="1359242" y="3721559"/>
                <a:ext cx="4109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normal</m:t>
                      </m:r>
                      <m:r>
                        <m:rPr>
                          <m:nor/>
                        </m:rPr>
                        <a:rPr lang="en-US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random</m:t>
                      </m:r>
                      <m:r>
                        <m:rPr>
                          <m:nor/>
                        </m:rPr>
                        <a:rPr lang="en-US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variable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3757C4-4BD1-FA49-8783-530E09DAC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42" y="3721559"/>
                <a:ext cx="410935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59D4F9-0B3D-D947-A296-EDCF2ED43569}"/>
                  </a:ext>
                </a:extLst>
              </p:cNvPr>
              <p:cNvSpPr txBox="1"/>
              <p:nvPr/>
            </p:nvSpPr>
            <p:spPr>
              <a:xfrm>
                <a:off x="8468774" y="4750399"/>
                <a:ext cx="1023614" cy="67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59D4F9-0B3D-D947-A296-EDCF2ED43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774" y="4750399"/>
                <a:ext cx="1023614" cy="672685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77CD50-DF2B-4F40-8E31-DB6BECDF6502}"/>
                  </a:ext>
                </a:extLst>
              </p:cNvPr>
              <p:cNvSpPr txBox="1"/>
              <p:nvPr/>
            </p:nvSpPr>
            <p:spPr>
              <a:xfrm>
                <a:off x="1602499" y="4750399"/>
                <a:ext cx="5254836" cy="61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𝑠𝑢𝑐𝑐𝑒𝑠𝑠𝑒𝑠</m:t>
                              </m:r>
                            </m:num>
                            <m:den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𝑡𝑟𝑖𝑎𝑙𝑠</m:t>
                              </m:r>
                            </m:den>
                          </m:f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binomial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random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variable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77CD50-DF2B-4F40-8E31-DB6BECDF6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499" y="4750399"/>
                <a:ext cx="5254836" cy="616900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62245BC-72F3-D148-A7E3-E404827FAB27}"/>
              </a:ext>
            </a:extLst>
          </p:cNvPr>
          <p:cNvSpPr txBox="1"/>
          <p:nvPr/>
        </p:nvSpPr>
        <p:spPr>
          <a:xfrm>
            <a:off x="237179" y="3644615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Linear</a:t>
            </a:r>
          </a:p>
          <a:p>
            <a:pPr algn="ctr"/>
            <a:r>
              <a:rPr lang="en-US" dirty="0"/>
              <a:t>Regression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FE1C0D-FAFE-BC44-B646-5D5B4CBD4DBD}"/>
              </a:ext>
            </a:extLst>
          </p:cNvPr>
          <p:cNvSpPr txBox="1"/>
          <p:nvPr/>
        </p:nvSpPr>
        <p:spPr>
          <a:xfrm>
            <a:off x="237179" y="4814388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Logistic</a:t>
            </a:r>
          </a:p>
          <a:p>
            <a:pPr algn="ctr"/>
            <a:r>
              <a:rPr lang="en-US" dirty="0"/>
              <a:t>Regression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AE4766-54A4-6648-B754-860FCA763598}"/>
              </a:ext>
            </a:extLst>
          </p:cNvPr>
          <p:cNvCxnSpPr>
            <a:cxnSpLocks/>
          </p:cNvCxnSpPr>
          <p:nvPr/>
        </p:nvCxnSpPr>
        <p:spPr>
          <a:xfrm>
            <a:off x="5165124" y="3906225"/>
            <a:ext cx="3064476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F89DCA-5719-0340-8419-BC8D9EA12412}"/>
              </a:ext>
            </a:extLst>
          </p:cNvPr>
          <p:cNvCxnSpPr>
            <a:cxnSpLocks/>
          </p:cNvCxnSpPr>
          <p:nvPr/>
        </p:nvCxnSpPr>
        <p:spPr>
          <a:xfrm>
            <a:off x="6895070" y="5096468"/>
            <a:ext cx="1334530" cy="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11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160002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69271"/>
            <a:ext cx="10159997" cy="1767491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869271"/>
            <a:ext cx="6762749" cy="176749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869271"/>
            <a:ext cx="10159998" cy="176749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E1180-F8E1-DD41-B78E-28DB6516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5" y="6101078"/>
            <a:ext cx="5801726" cy="128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Generalized linear models and the “link function”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C08A0-B6DE-404F-AE20-66C4696F2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79" y="596770"/>
            <a:ext cx="9439624" cy="46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55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FE81-0629-1D48-80D6-C0CEA12F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F15E-6665-3C43-9458-195AE94D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logistic regression</a:t>
            </a:r>
          </a:p>
          <a:p>
            <a:r>
              <a:rPr lang="en-US" dirty="0"/>
              <a:t>Modeling probabilities</a:t>
            </a:r>
          </a:p>
          <a:p>
            <a:r>
              <a:rPr lang="en-US" dirty="0"/>
              <a:t>Details of the log odds / logit equation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The odds ratio</a:t>
            </a:r>
          </a:p>
          <a:p>
            <a:r>
              <a:rPr lang="en-US" dirty="0"/>
              <a:t>Link functions and generalized linear models</a:t>
            </a:r>
          </a:p>
          <a:p>
            <a:r>
              <a:rPr lang="en-US" dirty="0"/>
              <a:t>Hypothesis tests</a:t>
            </a:r>
          </a:p>
          <a:p>
            <a:r>
              <a:rPr lang="en-US" dirty="0"/>
              <a:t>Parameter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437367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C83F-9628-4F44-B831-FCC0F68E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9CD1C-3057-DC4F-993C-3F576E77C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dirty="0"/>
              <a:t>Hypothesis tests of individual parameters or groups of parameters are performed in logistic regression analogously to linear regression.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We will not discuss them in depth, but individual parameter tests can be obtained from the </a:t>
            </a:r>
            <a:r>
              <a:rPr lang="en-US" dirty="0" err="1"/>
              <a:t>glm</a:t>
            </a:r>
            <a:r>
              <a:rPr lang="en-US" dirty="0"/>
              <a:t> output. These tests are derived from estimates of the betas and their standard errors.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The null hypotheses are that each beta coefficient is zero vs. nonzero.</a:t>
            </a:r>
          </a:p>
        </p:txBody>
      </p:sp>
    </p:spTree>
    <p:extLst>
      <p:ext uri="{BB962C8B-B14F-4D97-AF65-F5344CB8AC3E}">
        <p14:creationId xmlns:p14="http://schemas.microsoft.com/office/powerpoint/2010/main" val="8414270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FFDD-DCD9-B540-B9EF-6DD839BE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B6F6A-1058-A84F-9384-D280892C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57" y="1582450"/>
            <a:ext cx="8303886" cy="2456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7EE54-E58C-1941-9344-57F7B2BC1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5"/>
          <a:stretch/>
        </p:blipFill>
        <p:spPr>
          <a:xfrm>
            <a:off x="1166948" y="4258491"/>
            <a:ext cx="7826103" cy="31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Modeling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We have used linear regression at length to model systems with normally-distributed errors: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In this case, the error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is the difference between the predicted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dirty="0"/>
                  <a:t>) and observed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) value for observation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990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CE87B-4424-7842-BEB6-5CC0E7CC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4303C-B7D0-2E46-88AA-A5B5D082C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823"/>
            <a:ext cx="10160000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2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3792-F0D4-DD47-B3A8-D31F6F02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98404-FDDA-FE48-B517-CA842FEE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878544"/>
            <a:ext cx="9461500" cy="55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21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8606-1183-904E-9FFA-F4EFFE4A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CBFA2-21CB-2E4C-87A4-05FC54D83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33" y="2042983"/>
            <a:ext cx="9243933" cy="50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37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5D84-2D6C-FB47-BB20-618E7F52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E944D-523C-F447-9AA2-474827CE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265"/>
            <a:ext cx="10160000" cy="38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1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3CAA-7DE0-464D-A287-CFFA3088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advice from the internet: using p-values (exclusively) to identify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09843-F5B9-2D4B-8E61-E003288CE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13"/>
          <a:stretch/>
        </p:blipFill>
        <p:spPr>
          <a:xfrm>
            <a:off x="500408" y="2261719"/>
            <a:ext cx="9159184" cy="4130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08CEF-A77F-5D43-B8F0-27A96FDDF4B4}"/>
              </a:ext>
            </a:extLst>
          </p:cNvPr>
          <p:cNvSpPr txBox="1"/>
          <p:nvPr/>
        </p:nvSpPr>
        <p:spPr>
          <a:xfrm>
            <a:off x="7104355" y="7343001"/>
            <a:ext cx="3055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www.statisticshowto.com</a:t>
            </a:r>
            <a:r>
              <a:rPr lang="en-US" sz="1200" dirty="0"/>
              <a:t>/</a:t>
            </a:r>
            <a:r>
              <a:rPr lang="en-US" sz="1200" dirty="0" err="1"/>
              <a:t>wald</a:t>
            </a:r>
            <a:r>
              <a:rPr lang="en-US" sz="1200" dirty="0"/>
              <a:t>-test/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B2F2E-2DC1-30A9-4966-BA53A90FE823}"/>
              </a:ext>
            </a:extLst>
          </p:cNvPr>
          <p:cNvSpPr/>
          <p:nvPr/>
        </p:nvSpPr>
        <p:spPr>
          <a:xfrm>
            <a:off x="654828" y="5427406"/>
            <a:ext cx="8725146" cy="96468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A76EB-9CF8-FD93-F728-6CD07D1DA7D4}"/>
              </a:ext>
            </a:extLst>
          </p:cNvPr>
          <p:cNvSpPr txBox="1"/>
          <p:nvPr/>
        </p:nvSpPr>
        <p:spPr>
          <a:xfrm>
            <a:off x="8231676" y="6467490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Goudy Old Style" panose="02020502050305020303" pitchFamily="18" charset="77"/>
              </a:rPr>
              <a:t>This is incorrect.</a:t>
            </a:r>
          </a:p>
        </p:txBody>
      </p:sp>
    </p:spTree>
    <p:extLst>
      <p:ext uri="{BB962C8B-B14F-4D97-AF65-F5344CB8AC3E}">
        <p14:creationId xmlns:p14="http://schemas.microsoft.com/office/powerpoint/2010/main" val="2541052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724E-45C2-7A41-B0BD-1C8D1700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 statistical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0E4FC-DDD4-D64D-997B-AA04C6D2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dirty="0"/>
              <a:t>A statistical test is a tool used to </a:t>
            </a:r>
            <a:r>
              <a:rPr lang="en-US" b="1" dirty="0"/>
              <a:t>help</a:t>
            </a:r>
            <a:r>
              <a:rPr lang="en-US" dirty="0"/>
              <a:t> make a decision about a null hypothesis.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Due to confounding, Simpson's paradox, all of the topics we've discussed, variables might go from highly significant to not (or vice-versa) in the presence of other variables.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Visualization and judgment are key. p-values can </a:t>
            </a:r>
            <a:r>
              <a:rPr lang="en-US" b="1" dirty="0"/>
              <a:t>help</a:t>
            </a:r>
            <a:r>
              <a:rPr lang="en-US" dirty="0"/>
              <a:t>, but they are not a substitute for critical reasoning.</a:t>
            </a:r>
          </a:p>
          <a:p>
            <a:pPr marL="82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56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5D84-2D6C-FB47-BB20-618E7F52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E944D-523C-F447-9AA2-474827CE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265"/>
            <a:ext cx="10160000" cy="38671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B12C5D-E5A7-AC77-4639-8DE348B10F6A}"/>
              </a:ext>
            </a:extLst>
          </p:cNvPr>
          <p:cNvSpPr/>
          <p:nvPr/>
        </p:nvSpPr>
        <p:spPr>
          <a:xfrm>
            <a:off x="3327236" y="3156155"/>
            <a:ext cx="1333254" cy="7079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0461B-43EC-903F-DC0F-C4A1C6E3635D}"/>
              </a:ext>
            </a:extLst>
          </p:cNvPr>
          <p:cNvSpPr txBox="1"/>
          <p:nvPr/>
        </p:nvSpPr>
        <p:spPr>
          <a:xfrm>
            <a:off x="4867624" y="6427626"/>
            <a:ext cx="4738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Goudy Old Style" panose="02020502050305020303" pitchFamily="18" charset="77"/>
              </a:rPr>
              <a:t>Why do you think additional income would increase log odds of default?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3F703E-1E99-A854-2114-98C5DEB819C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477610" y="3864077"/>
            <a:ext cx="390014" cy="271743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602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FE81-0629-1D48-80D6-C0CEA12F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F15E-6665-3C43-9458-195AE94D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logistic regression</a:t>
            </a:r>
          </a:p>
          <a:p>
            <a:r>
              <a:rPr lang="en-US" dirty="0"/>
              <a:t>Modeling probabilities</a:t>
            </a:r>
          </a:p>
          <a:p>
            <a:r>
              <a:rPr lang="en-US" dirty="0"/>
              <a:t>Details of the log odds / logit equation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The odds ratio</a:t>
            </a:r>
          </a:p>
          <a:p>
            <a:r>
              <a:rPr lang="en-US" dirty="0"/>
              <a:t>Link functions and generalized linear models</a:t>
            </a:r>
          </a:p>
          <a:p>
            <a:r>
              <a:rPr lang="en-US" dirty="0"/>
              <a:t>Hypothesis tests</a:t>
            </a:r>
          </a:p>
          <a:p>
            <a:r>
              <a:rPr lang="en-US" dirty="0"/>
              <a:t>Parameter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010796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Estimating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Like in linear regression, in logistic regression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dirty="0"/>
                  <a:t>s must be estimated from the data at hand.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We showed that identical parameter estimates could be obtained in linear regression by minimizing squared error or maximizing likelihood.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squared error approach is not available to us (without some considerable changes) in logistic regression, so we will primarily identify parameter estimates through </a:t>
                </a:r>
                <a:r>
                  <a:rPr i="1" dirty="0"/>
                  <a:t>maximum likelihood</a:t>
                </a:r>
                <a:r>
                  <a:rPr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What would the likelihood function look like?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211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Let’s say we have a given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It can take on only two unique values</a:t>
                </a:r>
                <a:r>
                  <a:rPr lang="en-US" dirty="0"/>
                  <a:t>:</a:t>
                </a:r>
                <a:r>
                  <a:rPr dirty="0"/>
                  <a:t> 0 or 1. The other variables in the design matrix in the same row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dirty="0"/>
                  <a:t> might be continuous or discrete.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We also have a candidate estimate for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dirty="0"/>
                  <a:t> vector</a:t>
                </a:r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54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Modeling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In linear regression, the data are set up something like this: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0731BC4-BC91-4E79-4F2A-5DC8E77160F3}"/>
              </a:ext>
            </a:extLst>
          </p:cNvPr>
          <p:cNvSpPr/>
          <p:nvPr/>
        </p:nvSpPr>
        <p:spPr>
          <a:xfrm>
            <a:off x="3814354" y="2736669"/>
            <a:ext cx="378823" cy="15675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05B0D0-69E0-63D9-86E4-41871D6551CF}"/>
              </a:ext>
            </a:extLst>
          </p:cNvPr>
          <p:cNvSpPr/>
          <p:nvPr/>
        </p:nvSpPr>
        <p:spPr>
          <a:xfrm>
            <a:off x="4343399" y="2736669"/>
            <a:ext cx="1972492" cy="156754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ACC34-0C9B-69DC-5B67-7030275B8F92}"/>
              </a:ext>
            </a:extLst>
          </p:cNvPr>
          <p:cNvSpPr txBox="1"/>
          <p:nvPr/>
        </p:nvSpPr>
        <p:spPr>
          <a:xfrm>
            <a:off x="3481251" y="4585063"/>
            <a:ext cx="104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outcome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C1BAA-A54A-D2A5-CFBB-6708E16F3F6F}"/>
              </a:ext>
            </a:extLst>
          </p:cNvPr>
          <p:cNvSpPr txBox="1"/>
          <p:nvPr/>
        </p:nvSpPr>
        <p:spPr>
          <a:xfrm>
            <a:off x="4892040" y="4585063"/>
            <a:ext cx="104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predictors</a:t>
            </a:r>
          </a:p>
        </p:txBody>
      </p:sp>
    </p:spTree>
    <p:extLst>
      <p:ext uri="{BB962C8B-B14F-4D97-AF65-F5344CB8AC3E}">
        <p14:creationId xmlns:p14="http://schemas.microsoft.com/office/powerpoint/2010/main" val="30951509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predicted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being a </a:t>
                </a:r>
                <a:r>
                  <a:rPr lang="en-US" i="1" dirty="0"/>
                  <a:t>success</a:t>
                </a:r>
                <a:r>
                  <a:rPr lang="en-US" dirty="0"/>
                  <a:t> (equaling 1) given what we know about the other predictors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our estimate of the betas 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1|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5611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Remember, in this formulation,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must equal either 1 or 0. Therefore,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must equal either 1 or 0 forms a </a:t>
                </a:r>
                <a:r>
                  <a:rPr lang="en-US" i="1" dirty="0"/>
                  <a:t>sure proposition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==0|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ar-AE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==1|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must equal either 1 or 0, the predicted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being a </a:t>
                </a:r>
                <a:r>
                  <a:rPr lang="en-US" i="1" dirty="0"/>
                  <a:t>failure</a:t>
                </a:r>
                <a:r>
                  <a:rPr lang="en-US" dirty="0"/>
                  <a:t> (equaling 0) given what we know about the other predictors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our estimate of the betas 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==0|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==1|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9705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We recall that the likelihood of the data under the model is the product of the probabilities of each data point under the model.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In the Gaussian noise case, the probability depended on the actual value of the residual, with some construction like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𝑑𝑛𝑜𝑟𝑚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𝑒𝑠𝑡</m:t>
                            </m:r>
                          </m:sub>
                        </m:sSub>
                      </m:e>
                    </m:d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09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Similarly, the likelihood of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being predicted by the model depends on whether the actual observation is a </a:t>
                </a:r>
                <a:r>
                  <a:rPr i="1" dirty="0"/>
                  <a:t>success</a:t>
                </a:r>
                <a:r>
                  <a:rPr dirty="0"/>
                  <a:t> or a </a:t>
                </a:r>
                <a:r>
                  <a:rPr i="1" dirty="0"/>
                  <a:t>failure</a:t>
                </a:r>
                <a:r>
                  <a:rPr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==1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==0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141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Likelihood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Since the likelihood of the data is the product of the likelihood of each point, the likelihood function has a two-part structure: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𝑑𝑎𝑡𝑎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𝑠𝑢𝑐𝑐𝑒𝑠𝑠𝑒𝑠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∏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𝑓𝑎𝑖𝑙𝑢𝑟𝑒𝑠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𝑑𝑎𝑡𝑎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𝑠𝑢𝑐𝑐𝑒𝑠𝑠𝑒𝑠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𝑓𝑎𝑖𝑙𝑢𝑟𝑒𝑠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t="-13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5341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Likelihood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James text uses the following notation for this: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represent all of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are successes,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represent all of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that are failures.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𝑑𝑎𝑡𝑎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𝑑𝑎𝑡𝑎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nary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ar-A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b="-30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7584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D818-70BD-6E4A-932F-AFCC14C5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0B74-D003-B44A-A5C8-1D7E6B4B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028472"/>
            <a:ext cx="4093633" cy="4694061"/>
          </a:xfrm>
        </p:spPr>
        <p:txBody>
          <a:bodyPr/>
          <a:lstStyle/>
          <a:p>
            <a:pPr marL="82550" indent="0">
              <a:buNone/>
            </a:pPr>
            <a:r>
              <a:rPr lang="en-US" dirty="0"/>
              <a:t>Much like linear regression, our estimates of the beta parameters in logistic regression are usually selected to maximize the (log) likelihood function.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There are various numerical methods to identify the beta that maximizes this curve.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F2399-847E-2A4B-A761-AB470C1A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84" y="2777065"/>
            <a:ext cx="4636616" cy="32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543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D818-70BD-6E4A-932F-AFCC14C5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note on maximum likelihood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0B74-D003-B44A-A5C8-1D7E6B4B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028472"/>
            <a:ext cx="4093633" cy="4694061"/>
          </a:xfrm>
        </p:spPr>
        <p:txBody>
          <a:bodyPr/>
          <a:lstStyle/>
          <a:p>
            <a:pPr marL="82550" indent="0">
              <a:buNone/>
            </a:pPr>
            <a:r>
              <a:rPr lang="en-US" dirty="0"/>
              <a:t>In practical settings, this does not come up frequently, but it is important to note that there may be </a:t>
            </a:r>
            <a:r>
              <a:rPr lang="en-US" b="1" i="1" dirty="0"/>
              <a:t>no unique maximum likelihood estimate</a:t>
            </a:r>
            <a:r>
              <a:rPr lang="en-US" dirty="0"/>
              <a:t> for problems of this type.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If the log likelihood function has many peaks and valleys – or flat regions – ML estimates may reflect local maxima or just not exist.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F2399-847E-2A4B-A761-AB470C1A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84" y="2777065"/>
            <a:ext cx="4636616" cy="32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064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D818-70BD-6E4A-932F-AFCC14C5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0B74-D003-B44A-A5C8-1D7E6B4B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028472"/>
            <a:ext cx="8763000" cy="4694061"/>
          </a:xfrm>
        </p:spPr>
        <p:txBody>
          <a:bodyPr/>
          <a:lstStyle/>
          <a:p>
            <a:pPr marL="82550" indent="0"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Deviance is a measure that plays the role of the </a:t>
            </a:r>
            <a:r>
              <a:rPr lang="en-US" b="1" i="1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RSS</a:t>
            </a:r>
            <a:r>
              <a:rPr lang="en-US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linear regressions, but for a broader class of models. The deviance is negative two times the maximized log-likelihood; the smaller the deviance, the better the fit.</a:t>
            </a:r>
          </a:p>
          <a:p>
            <a:pPr marL="82550" indent="0">
              <a:buNone/>
            </a:pPr>
            <a:endParaRPr lang="en-US" b="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context of logistic regression, deviance is a measure of the difference between the fit of the model and the fit of a “saturated model” – that is, a model with one parameter per observation that fits perfectly.</a:t>
            </a:r>
          </a:p>
          <a:p>
            <a:pPr marL="82550" indent="0">
              <a:buNone/>
            </a:pPr>
            <a:endParaRPr lang="en-US" b="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is calculated by comparing the log-likelihood of the model being tested to the log-likelihood of the "saturated model," which is a model with a separate parameter for each observation.</a:t>
            </a:r>
          </a:p>
        </p:txBody>
      </p:sp>
    </p:spTree>
    <p:extLst>
      <p:ext uri="{BB962C8B-B14F-4D97-AF65-F5344CB8AC3E}">
        <p14:creationId xmlns:p14="http://schemas.microsoft.com/office/powerpoint/2010/main" val="6095370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D818-70BD-6E4A-932F-AFCC14C5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4F57A-1652-A20B-53D6-C276B53E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878544"/>
            <a:ext cx="7772400" cy="47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Modeling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we plug in some numbers for the outcome variable, we might see something like the following:</a:t>
                </a:r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158A9E-E906-F7F4-CB72-FC6733CCDF74}"/>
              </a:ext>
            </a:extLst>
          </p:cNvPr>
          <p:cNvSpPr/>
          <p:nvPr/>
        </p:nvSpPr>
        <p:spPr>
          <a:xfrm>
            <a:off x="3814354" y="3089364"/>
            <a:ext cx="378823" cy="15675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CFD81-557F-5B2B-400B-2056A867F3D8}"/>
              </a:ext>
            </a:extLst>
          </p:cNvPr>
          <p:cNvSpPr/>
          <p:nvPr/>
        </p:nvSpPr>
        <p:spPr>
          <a:xfrm>
            <a:off x="4343399" y="3089364"/>
            <a:ext cx="1972492" cy="156754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A2395-FAF1-844C-CB3A-7236B7B219AB}"/>
              </a:ext>
            </a:extLst>
          </p:cNvPr>
          <p:cNvSpPr txBox="1"/>
          <p:nvPr/>
        </p:nvSpPr>
        <p:spPr>
          <a:xfrm>
            <a:off x="3314700" y="4937758"/>
            <a:ext cx="1378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outcome: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continuous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numerical values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FA52E-D564-1C55-0BB6-F4233B8FCF1F}"/>
              </a:ext>
            </a:extLst>
          </p:cNvPr>
          <p:cNvSpPr txBox="1"/>
          <p:nvPr/>
        </p:nvSpPr>
        <p:spPr>
          <a:xfrm>
            <a:off x="4892040" y="4937758"/>
            <a:ext cx="104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predictors</a:t>
            </a:r>
          </a:p>
        </p:txBody>
      </p:sp>
    </p:spTree>
    <p:extLst>
      <p:ext uri="{BB962C8B-B14F-4D97-AF65-F5344CB8AC3E}">
        <p14:creationId xmlns:p14="http://schemas.microsoft.com/office/powerpoint/2010/main" val="17685359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D818-70BD-6E4A-932F-AFCC14C5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deviance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0B74-D003-B44A-A5C8-1D7E6B4B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028472"/>
            <a:ext cx="8763000" cy="4694061"/>
          </a:xfrm>
        </p:spPr>
        <p:txBody>
          <a:bodyPr/>
          <a:lstStyle/>
          <a:p>
            <a:pPr marL="82550" indent="0">
              <a:buNone/>
            </a:pPr>
            <a:r>
              <a:rPr lang="en-US" dirty="0"/>
              <a:t>To calculate deviance in a logistic regression, follow these steps:</a:t>
            </a:r>
          </a:p>
          <a:p>
            <a:r>
              <a:rPr lang="en-US" dirty="0"/>
              <a:t>Fit the logistic regression model to the data.</a:t>
            </a:r>
          </a:p>
          <a:p>
            <a:r>
              <a:rPr lang="en-US" dirty="0"/>
              <a:t>Calculate the log-likelihood of the fitted model.</a:t>
            </a:r>
          </a:p>
          <a:p>
            <a:r>
              <a:rPr lang="en-US" dirty="0"/>
              <a:t>Fit a "saturated model" to the same data, which is a model with a separate parameter for each observation. Calculate the log-likelihood of the saturated model.</a:t>
            </a:r>
          </a:p>
          <a:p>
            <a:r>
              <a:rPr lang="en-US" dirty="0"/>
              <a:t>Subtract the log-likelihood of the fitted model from the log-likelihood of the saturated model.</a:t>
            </a:r>
          </a:p>
          <a:p>
            <a:r>
              <a:rPr lang="en-US" dirty="0"/>
              <a:t>Multiply the result by -2 to obtain the deviance value.</a:t>
            </a:r>
          </a:p>
          <a:p>
            <a:pPr marL="82550" indent="0">
              <a:buNone/>
            </a:pPr>
            <a:endParaRPr lang="en-US" dirty="0"/>
          </a:p>
          <a:p>
            <a:pPr marL="82550" indent="0">
              <a:buNone/>
            </a:pPr>
            <a:r>
              <a:rPr lang="en-US" dirty="0"/>
              <a:t>Deviance = -2 * (Log-likelihood of fitted model - Log-likelihood of saturated model)</a:t>
            </a:r>
          </a:p>
        </p:txBody>
      </p:sp>
    </p:spTree>
    <p:extLst>
      <p:ext uri="{BB962C8B-B14F-4D97-AF65-F5344CB8AC3E}">
        <p14:creationId xmlns:p14="http://schemas.microsoft.com/office/powerpoint/2010/main" val="21151902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FE81-0629-1D48-80D6-C0CEA12F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F15E-6665-3C43-9458-195AE94D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logistic regression</a:t>
            </a:r>
          </a:p>
          <a:p>
            <a:r>
              <a:rPr lang="en-US" dirty="0"/>
              <a:t>Modeling probabilities</a:t>
            </a:r>
          </a:p>
          <a:p>
            <a:r>
              <a:rPr lang="en-US" dirty="0"/>
              <a:t>Details of the log odds / logit equation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The odds ratio</a:t>
            </a:r>
          </a:p>
          <a:p>
            <a:r>
              <a:rPr lang="en-US" dirty="0"/>
              <a:t>Link functions and generalized linear models</a:t>
            </a:r>
          </a:p>
          <a:p>
            <a:r>
              <a:rPr lang="en-US" dirty="0"/>
              <a:t>Hypothesis tests</a:t>
            </a:r>
          </a:p>
          <a:p>
            <a:r>
              <a:rPr lang="en-US" dirty="0"/>
              <a:t>Parameter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42981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Modeling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In logistic regression, the outcome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is no longer a continuous variable. Each observation of our outcome variable is either yes or no, or 1 or 0: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90D870A-9503-5248-30C5-35AB5E05DECC}"/>
              </a:ext>
            </a:extLst>
          </p:cNvPr>
          <p:cNvSpPr/>
          <p:nvPr/>
        </p:nvSpPr>
        <p:spPr>
          <a:xfrm>
            <a:off x="3814354" y="3089364"/>
            <a:ext cx="378823" cy="156754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330205-818D-DE35-C742-65F71142F652}"/>
              </a:ext>
            </a:extLst>
          </p:cNvPr>
          <p:cNvSpPr/>
          <p:nvPr/>
        </p:nvSpPr>
        <p:spPr>
          <a:xfrm>
            <a:off x="4343399" y="3089364"/>
            <a:ext cx="1972492" cy="156754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A4CD7-964C-8843-BCBF-DCB87D862914}"/>
              </a:ext>
            </a:extLst>
          </p:cNvPr>
          <p:cNvSpPr txBox="1"/>
          <p:nvPr/>
        </p:nvSpPr>
        <p:spPr>
          <a:xfrm>
            <a:off x="3314700" y="4937758"/>
            <a:ext cx="1378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outcome:</a:t>
            </a: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yes/no</a:t>
            </a: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encoding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633F9-3A6B-CC5A-4A2D-C6682E41CF20}"/>
              </a:ext>
            </a:extLst>
          </p:cNvPr>
          <p:cNvSpPr txBox="1"/>
          <p:nvPr/>
        </p:nvSpPr>
        <p:spPr>
          <a:xfrm>
            <a:off x="4892040" y="4937758"/>
            <a:ext cx="104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predictors</a:t>
            </a:r>
          </a:p>
        </p:txBody>
      </p:sp>
    </p:spTree>
    <p:extLst>
      <p:ext uri="{BB962C8B-B14F-4D97-AF65-F5344CB8AC3E}">
        <p14:creationId xmlns:p14="http://schemas.microsoft.com/office/powerpoint/2010/main" val="60189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B567B-C025-17BB-4707-C1FA0F600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4FF8-9831-AE09-D96F-0F3D7494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Modeling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1B75C-A11B-29DB-BE03-15F62FCCCD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In logistic regression, the outcome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is no longer a continuous variable. Each observation of our outcome variable is either yes or no, or 1 or 0: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1B75C-A11B-29DB-BE03-15F62FCCCD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419BB06-09A7-625C-EDF3-715F2A538DAF}"/>
              </a:ext>
            </a:extLst>
          </p:cNvPr>
          <p:cNvSpPr/>
          <p:nvPr/>
        </p:nvSpPr>
        <p:spPr>
          <a:xfrm>
            <a:off x="3814354" y="3089364"/>
            <a:ext cx="378823" cy="156754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7C96A-366E-E98A-27B6-71DAA5545125}"/>
              </a:ext>
            </a:extLst>
          </p:cNvPr>
          <p:cNvSpPr/>
          <p:nvPr/>
        </p:nvSpPr>
        <p:spPr>
          <a:xfrm>
            <a:off x="4343399" y="3089364"/>
            <a:ext cx="1972492" cy="156754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93CAA-0573-8988-5526-1A3AC728CFBD}"/>
              </a:ext>
            </a:extLst>
          </p:cNvPr>
          <p:cNvSpPr txBox="1"/>
          <p:nvPr/>
        </p:nvSpPr>
        <p:spPr>
          <a:xfrm>
            <a:off x="3314700" y="4937758"/>
            <a:ext cx="1378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outcome:</a:t>
            </a: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yes/no</a:t>
            </a: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encoding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D6165-62D7-71E2-FE75-0BB930BB759A}"/>
              </a:ext>
            </a:extLst>
          </p:cNvPr>
          <p:cNvSpPr txBox="1"/>
          <p:nvPr/>
        </p:nvSpPr>
        <p:spPr>
          <a:xfrm>
            <a:off x="4892040" y="4937758"/>
            <a:ext cx="104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predictors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DD96D-1560-F16C-6FE3-18BF92DBC55F}"/>
              </a:ext>
            </a:extLst>
          </p:cNvPr>
          <p:cNvSpPr txBox="1"/>
          <p:nvPr/>
        </p:nvSpPr>
        <p:spPr>
          <a:xfrm>
            <a:off x="4983480" y="6405480"/>
            <a:ext cx="50814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Note: You can apply logistic regression with multi-level outcomes 0 vs. 1 vs. 2, etc., but the dichotomous case can be discussed essentially without loss of generality.</a:t>
            </a:r>
          </a:p>
        </p:txBody>
      </p:sp>
    </p:spTree>
    <p:extLst>
      <p:ext uri="{BB962C8B-B14F-4D97-AF65-F5344CB8AC3E}">
        <p14:creationId xmlns:p14="http://schemas.microsoft.com/office/powerpoint/2010/main" val="107413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23121</TotalTime>
  <Words>3094</Words>
  <Application>Microsoft Macintosh PowerPoint</Application>
  <PresentationFormat>Custom</PresentationFormat>
  <Paragraphs>429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Goudy Old Style</vt:lpstr>
      <vt:lpstr>Fave Script Bold Pro</vt:lpstr>
      <vt:lpstr>Cambria Math</vt:lpstr>
      <vt:lpstr>Office Theme</vt:lpstr>
      <vt:lpstr>BMI 510: Logistic Regression</vt:lpstr>
      <vt:lpstr>Outline</vt:lpstr>
      <vt:lpstr>Logistic regression as part of classification</vt:lpstr>
      <vt:lpstr>Logistic regression to investigate possible causal relationships</vt:lpstr>
      <vt:lpstr>Modeling probabilities</vt:lpstr>
      <vt:lpstr>Modeling probabilities</vt:lpstr>
      <vt:lpstr>Modeling probabilities</vt:lpstr>
      <vt:lpstr>Modeling probabilities</vt:lpstr>
      <vt:lpstr>Modeling probabilities</vt:lpstr>
      <vt:lpstr>Modeling probabilities</vt:lpstr>
      <vt:lpstr>Modeling probabilities: linear regression</vt:lpstr>
      <vt:lpstr>Modeling probabilities: logistic regression</vt:lpstr>
      <vt:lpstr>The logistic model!</vt:lpstr>
      <vt:lpstr>The logistic model</vt:lpstr>
      <vt:lpstr>The logistic model</vt:lpstr>
      <vt:lpstr>The logistic model</vt:lpstr>
      <vt:lpstr>The logistic model</vt:lpstr>
      <vt:lpstr>The logistic model</vt:lpstr>
      <vt:lpstr>Transforming odds to probabilities and back</vt:lpstr>
      <vt:lpstr>The logistic function</vt:lpstr>
      <vt:lpstr>The logistic function</vt:lpstr>
      <vt:lpstr>Outline</vt:lpstr>
      <vt:lpstr>Some examples</vt:lpstr>
      <vt:lpstr>Some examples</vt:lpstr>
      <vt:lpstr>Some examples</vt:lpstr>
      <vt:lpstr>Some examples</vt:lpstr>
      <vt:lpstr>Some examples</vt:lpstr>
      <vt:lpstr>Some examples</vt:lpstr>
      <vt:lpstr>Some examples</vt:lpstr>
      <vt:lpstr>Variation in predicted probability with beta</vt:lpstr>
      <vt:lpstr>Some examples</vt:lpstr>
      <vt:lpstr>Some examples</vt:lpstr>
      <vt:lpstr>Some examples</vt:lpstr>
      <vt:lpstr>Some examples</vt:lpstr>
      <vt:lpstr>Some examples: towards the odds ratio</vt:lpstr>
      <vt:lpstr>Outline</vt:lpstr>
      <vt:lpstr>The Odds Ratio</vt:lpstr>
      <vt:lpstr>The Odds Ratio</vt:lpstr>
      <vt:lpstr>The Odds Ratio</vt:lpstr>
      <vt:lpstr>The Odds Ratio</vt:lpstr>
      <vt:lpstr>The Odds Ratio</vt:lpstr>
      <vt:lpstr>The Odds Ratio</vt:lpstr>
      <vt:lpstr>Outline</vt:lpstr>
      <vt:lpstr>Generalized linear models and the “link function”</vt:lpstr>
      <vt:lpstr>Generalized linear models and the “link function”</vt:lpstr>
      <vt:lpstr>Generalized linear models and the “link function”</vt:lpstr>
      <vt:lpstr>Outline</vt:lpstr>
      <vt:lpstr>Hypothesis tests</vt:lpstr>
      <vt:lpstr>Hypothesis tests</vt:lpstr>
      <vt:lpstr>Confounding</vt:lpstr>
      <vt:lpstr>Confounding</vt:lpstr>
      <vt:lpstr>Confounding</vt:lpstr>
      <vt:lpstr>Confounding</vt:lpstr>
      <vt:lpstr>Bad advice from the internet: using p-values (exclusively) to identify models</vt:lpstr>
      <vt:lpstr>Definition of a statistical test</vt:lpstr>
      <vt:lpstr>Confounding</vt:lpstr>
      <vt:lpstr>Outline</vt:lpstr>
      <vt:lpstr>Estimating parameters</vt:lpstr>
      <vt:lpstr>Maximum likelihood</vt:lpstr>
      <vt:lpstr>Maximum likelihood</vt:lpstr>
      <vt:lpstr>Maximum likelihood</vt:lpstr>
      <vt:lpstr>Maximum likelihood</vt:lpstr>
      <vt:lpstr>Maximum likelihood</vt:lpstr>
      <vt:lpstr>Likelihood function</vt:lpstr>
      <vt:lpstr>Likelihood function</vt:lpstr>
      <vt:lpstr>Maximum likelihood</vt:lpstr>
      <vt:lpstr>Another note on maximum likelihood</vt:lpstr>
      <vt:lpstr>Deviance</vt:lpstr>
      <vt:lpstr>Deviance</vt:lpstr>
      <vt:lpstr>Calculating deviance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 585: Biostatistics for Machine Learning</dc:title>
  <cp:lastModifiedBy>Mckay, Lucas</cp:lastModifiedBy>
  <cp:revision>828</cp:revision>
  <dcterms:modified xsi:type="dcterms:W3CDTF">2025-04-14T18:25:36Z</dcterms:modified>
</cp:coreProperties>
</file>