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83"/>
  </p:notesMasterIdLst>
  <p:sldIdLst>
    <p:sldId id="431" r:id="rId2"/>
    <p:sldId id="258" r:id="rId3"/>
    <p:sldId id="541" r:id="rId4"/>
    <p:sldId id="639" r:id="rId5"/>
    <p:sldId id="640" r:id="rId6"/>
    <p:sldId id="261" r:id="rId7"/>
    <p:sldId id="641" r:id="rId8"/>
    <p:sldId id="262" r:id="rId9"/>
    <p:sldId id="638" r:id="rId10"/>
    <p:sldId id="263" r:id="rId11"/>
    <p:sldId id="607" r:id="rId12"/>
    <p:sldId id="593" r:id="rId13"/>
    <p:sldId id="594" r:id="rId14"/>
    <p:sldId id="595" r:id="rId15"/>
    <p:sldId id="596" r:id="rId16"/>
    <p:sldId id="608" r:id="rId17"/>
    <p:sldId id="599" r:id="rId18"/>
    <p:sldId id="597" r:id="rId19"/>
    <p:sldId id="579" r:id="rId20"/>
    <p:sldId id="602" r:id="rId21"/>
    <p:sldId id="600" r:id="rId22"/>
    <p:sldId id="601" r:id="rId23"/>
    <p:sldId id="605" r:id="rId24"/>
    <p:sldId id="606" r:id="rId25"/>
    <p:sldId id="620" r:id="rId26"/>
    <p:sldId id="609" r:id="rId27"/>
    <p:sldId id="610" r:id="rId28"/>
    <p:sldId id="611" r:id="rId29"/>
    <p:sldId id="630" r:id="rId30"/>
    <p:sldId id="635" r:id="rId31"/>
    <p:sldId id="636" r:id="rId32"/>
    <p:sldId id="637" r:id="rId33"/>
    <p:sldId id="598" r:id="rId34"/>
    <p:sldId id="603" r:id="rId35"/>
    <p:sldId id="604" r:id="rId36"/>
    <p:sldId id="614" r:id="rId37"/>
    <p:sldId id="615" r:id="rId38"/>
    <p:sldId id="616" r:id="rId39"/>
    <p:sldId id="617" r:id="rId40"/>
    <p:sldId id="618" r:id="rId41"/>
    <p:sldId id="619" r:id="rId42"/>
    <p:sldId id="621" r:id="rId43"/>
    <p:sldId id="622" r:id="rId44"/>
    <p:sldId id="588" r:id="rId45"/>
    <p:sldId id="623" r:id="rId46"/>
    <p:sldId id="264" r:id="rId47"/>
    <p:sldId id="268" r:id="rId48"/>
    <p:sldId id="624" r:id="rId49"/>
    <p:sldId id="625" r:id="rId50"/>
    <p:sldId id="626" r:id="rId51"/>
    <p:sldId id="628" r:id="rId52"/>
    <p:sldId id="627" r:id="rId53"/>
    <p:sldId id="589" r:id="rId54"/>
    <p:sldId id="542" r:id="rId55"/>
    <p:sldId id="266" r:id="rId56"/>
    <p:sldId id="265" r:id="rId57"/>
    <p:sldId id="267" r:id="rId58"/>
    <p:sldId id="631" r:id="rId59"/>
    <p:sldId id="543" r:id="rId60"/>
    <p:sldId id="642" r:id="rId61"/>
    <p:sldId id="583" r:id="rId62"/>
    <p:sldId id="584" r:id="rId63"/>
    <p:sldId id="585" r:id="rId64"/>
    <p:sldId id="586" r:id="rId65"/>
    <p:sldId id="629" r:id="rId66"/>
    <p:sldId id="590" r:id="rId67"/>
    <p:sldId id="591" r:id="rId68"/>
    <p:sldId id="592" r:id="rId69"/>
    <p:sldId id="587" r:id="rId70"/>
    <p:sldId id="632" r:id="rId71"/>
    <p:sldId id="539" r:id="rId72"/>
    <p:sldId id="612" r:id="rId73"/>
    <p:sldId id="613" r:id="rId74"/>
    <p:sldId id="633" r:id="rId75"/>
    <p:sldId id="540" r:id="rId76"/>
    <p:sldId id="634" r:id="rId77"/>
    <p:sldId id="580" r:id="rId78"/>
    <p:sldId id="581" r:id="rId79"/>
    <p:sldId id="259" r:id="rId80"/>
    <p:sldId id="260" r:id="rId81"/>
    <p:sldId id="582" r:id="rId82"/>
  </p:sldIdLst>
  <p:sldSz cx="10160000" cy="7620000"/>
  <p:notesSz cx="7620000" cy="10160000"/>
  <p:embeddedFontLst>
    <p:embeddedFont>
      <p:font typeface="Calibri" panose="020F0502020204030204" pitchFamily="34" charset="0"/>
      <p:regular r:id="rId84"/>
      <p:bold r:id="rId85"/>
      <p:italic r:id="rId86"/>
      <p:boldItalic r:id="rId87"/>
    </p:embeddedFont>
    <p:embeddedFont>
      <p:font typeface="Cambria Math" panose="02040503050406030204" pitchFamily="18" charset="0"/>
      <p:regular r:id="rId88"/>
    </p:embeddedFont>
    <p:embeddedFont>
      <p:font typeface="Hack" panose="020B0609030202020204" pitchFamily="49"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DB"/>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autoAdjust="0"/>
    <p:restoredTop sz="86418"/>
  </p:normalViewPr>
  <p:slideViewPr>
    <p:cSldViewPr snapToGrid="0" snapToObjects="1">
      <p:cViewPr varScale="1">
        <p:scale>
          <a:sx n="97" d="100"/>
          <a:sy n="97" d="100"/>
        </p:scale>
        <p:origin x="2448" y="200"/>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7.fntdata"/><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73487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62" r:id="rId3"/>
    <p:sldLayoutId id="2147483663" r:id="rId4"/>
    <p:sldLayoutId id="2147483664" r:id="rId5"/>
    <p:sldLayoutId id="2147483665"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https://web.stanford.edu/~hastie/StatLearnSparsity_files/SLS.pdf"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a:t>
            </a:r>
            <a:br>
              <a:rPr lang="en-US" dirty="0"/>
            </a:br>
            <a:r>
              <a:rPr lang="en-US" dirty="0"/>
              <a:t>Regression IV</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the number of predictors exceeds the number of equations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Last time, we added an equation to the bottom of this system and found that we had to use OLS to estimate the </a:t>
                </a:r>
                <a14:m>
                  <m:oMath xmlns:m="http://schemas.openxmlformats.org/officeDocument/2006/math">
                    <m:r>
                      <a:rPr lang="en-US">
                        <a:latin typeface="Cambria Math" panose="02040503050406030204" pitchFamily="18" charset="0"/>
                      </a:rPr>
                      <m:t>𝛽</m:t>
                    </m:r>
                  </m:oMath>
                </a14:m>
                <a:r>
                  <a:rPr lang="en-US" dirty="0"/>
                  <a:t>s.</a:t>
                </a:r>
              </a:p>
              <a:p>
                <a:pPr marL="0" indent="0">
                  <a:buNone/>
                </a:pPr>
                <a:endParaRPr lang="en-US" dirty="0"/>
              </a:p>
              <a:p>
                <a:pPr marL="0" indent="0">
                  <a:buNone/>
                </a:pPr>
                <a:r>
                  <a:rPr lang="en-US" dirty="0"/>
                  <a:t>What if we add an additional </a:t>
                </a:r>
                <a:r>
                  <a:rPr lang="en-US" i="1" dirty="0"/>
                  <a:t>predictor</a:t>
                </a:r>
                <a:r>
                  <a:rPr lang="en-US" dirty="0"/>
                  <a:t>?</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6</m:t>
                                </m:r>
                              </m:e>
                            </m:mr>
                            <m:mr>
                              <m:e>
                                <m:r>
                                  <a:rPr lang="ar-AE">
                                    <a:latin typeface="Cambria Math" panose="02040503050406030204" pitchFamily="18" charset="0"/>
                                  </a:rPr>
                                  <m:t>22</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2</m:t>
                                </m:r>
                              </m:e>
                              <m:e>
                                <m:r>
                                  <a:rPr lang="ar-AE">
                                    <a:latin typeface="Cambria Math" panose="02040503050406030204" pitchFamily="18" charset="0"/>
                                  </a:rPr>
                                  <m:t>1</m:t>
                                </m:r>
                              </m:e>
                            </m:mr>
                            <m:mr>
                              <m:e>
                                <m:r>
                                  <a:rPr lang="ar-AE" b="0" i="0" smtClean="0">
                                    <a:latin typeface="Cambria Math" panose="02040503050406030204" pitchFamily="18" charset="0"/>
                                  </a:rPr>
                                  <m:t>1</m:t>
                                </m:r>
                              </m:e>
                              <m:e>
                                <m:r>
                                  <a:rPr lang="ar-AE">
                                    <a:latin typeface="Cambria Math" panose="02040503050406030204" pitchFamily="18" charset="0"/>
                                  </a:rPr>
                                  <m:t>7</m:t>
                                </m:r>
                              </m:e>
                              <m:e>
                                <m:r>
                                  <a:rPr lang="ar-AE">
                                    <a:latin typeface="Cambria Math" panose="02040503050406030204" pitchFamily="18" charset="0"/>
                                  </a:rPr>
                                  <m:t>2</m:t>
                                </m:r>
                              </m:e>
                            </m:mr>
                          </m:m>
                        </m:e>
                      </m:d>
                      <m:r>
                        <a:rPr lang="ar-AE">
                          <a:latin typeface="Cambria Math" panose="02040503050406030204" pitchFamily="18" charset="0"/>
                        </a:rPr>
                        <m:t>𝛽</m:t>
                      </m:r>
                    </m:oMath>
                  </m:oMathPara>
                </a14:m>
                <a:endParaRPr lang="ar-AE" dirty="0"/>
              </a:p>
              <a:p>
                <a:pPr marL="0" indent="0">
                  <a:buNone/>
                </a:pPr>
                <a:endParaRPr lang="ar-AE" dirty="0"/>
              </a:p>
              <a:p>
                <a:pPr marL="0" indent="0">
                  <a:buNone/>
                </a:pPr>
                <a:r>
                  <a:rPr lang="en-US" dirty="0"/>
                  <a:t>It’s clear from this expression that things have gotten more difficult.</a:t>
                </a:r>
              </a:p>
              <a:p>
                <a:pPr marL="0" indent="0">
                  <a:buNone/>
                </a:pPr>
                <a:endParaRPr lang="en-US" dirty="0"/>
              </a:p>
              <a:p>
                <a:pPr marL="0" indent="0">
                  <a:buNone/>
                </a:pPr>
                <a:r>
                  <a:rPr lang="en-US" dirty="0"/>
                  <a:t>In fact, our OLS workaround of pre-multiplying both sides by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𝑇</m:t>
                        </m:r>
                      </m:sup>
                    </m:sSup>
                  </m:oMath>
                </a14:m>
                <a:r>
                  <a:rPr lang="ar-AE" dirty="0"/>
                  <a:t> </a:t>
                </a:r>
                <a:r>
                  <a:rPr lang="en-US" dirty="0"/>
                  <a:t>won’t apply here, because </a:t>
                </a:r>
                <a14:m>
                  <m:oMath xmlns:m="http://schemas.openxmlformats.org/officeDocument/2006/math">
                    <m:sSup>
                      <m:sSupPr>
                        <m:ctrlPr>
                          <a:rPr lang="ar-AE" i="1" smtClean="0">
                            <a:latin typeface="Cambria Math" panose="02040503050406030204" pitchFamily="18" charset="0"/>
                          </a:rPr>
                        </m:ctrlPr>
                      </m:sSupPr>
                      <m:e>
                        <m:d>
                          <m:dPr>
                            <m:ctrlPr>
                              <a:rPr lang="ar-AE" i="1" smtClean="0">
                                <a:latin typeface="Cambria Math" panose="02040503050406030204" pitchFamily="18" charset="0"/>
                              </a:rPr>
                            </m:ctrlPr>
                          </m:dPr>
                          <m:e>
                            <m:sSup>
                              <m:sSupPr>
                                <m:ctrlPr>
                                  <a:rPr lang="ar-AE"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r>
                      <a:rPr lang="ar-AE" i="1">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and </a:t>
                </a:r>
                <a:r>
                  <a:rPr lang="en-US" b="1" dirty="0"/>
                  <a:t>non-conformable</a:t>
                </a:r>
                <a:r>
                  <a:rPr lang="en-US" dirty="0"/>
                  <a:t> with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a:t>
                </a:r>
              </a:p>
              <a:p>
                <a:pPr marL="0" indent="0">
                  <a:buNone/>
                </a:pPr>
                <a:r>
                  <a:rPr lang="en-US" dirty="0"/>
                  <a:t>OLS is unsolvable.</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b="-7330"/>
                </a:stretch>
              </a:blipFill>
            </p:spPr>
            <p:txBody>
              <a:bodyPr/>
              <a:lstStyle/>
              <a:p>
                <a:r>
                  <a:rPr lang="en-US">
                    <a:noFill/>
                  </a:rPr>
                  <a:t> </a:t>
                </a:r>
              </a:p>
            </p:txBody>
          </p:sp>
        </mc:Fallback>
      </mc:AlternateContent>
    </p:spTree>
    <p:extLst>
      <p:ext uri="{BB962C8B-B14F-4D97-AF65-F5344CB8AC3E}">
        <p14:creationId xmlns:p14="http://schemas.microsoft.com/office/powerpoint/2010/main" val="354824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8B8332-6A42-0B4E-AE6E-D4E705378CD8}"/>
              </a:ext>
            </a:extLst>
          </p:cNvPr>
          <p:cNvSpPr>
            <a:spLocks noGrp="1"/>
          </p:cNvSpPr>
          <p:nvPr>
            <p:ph type="title"/>
          </p:nvPr>
        </p:nvSpPr>
        <p:spPr>
          <a:xfrm>
            <a:off x="698500" y="3794782"/>
            <a:ext cx="8763000" cy="1472848"/>
          </a:xfrm>
        </p:spPr>
        <p:txBody>
          <a:bodyPr/>
          <a:lstStyle/>
          <a:p>
            <a:r>
              <a:rPr lang="en-US" dirty="0"/>
              <a:t>Model selection</a:t>
            </a:r>
          </a:p>
        </p:txBody>
      </p:sp>
    </p:spTree>
    <p:extLst>
      <p:ext uri="{BB962C8B-B14F-4D97-AF65-F5344CB8AC3E}">
        <p14:creationId xmlns:p14="http://schemas.microsoft.com/office/powerpoint/2010/main" val="109187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DEAA-3708-FD4D-ADDA-C964A9D43D3E}"/>
              </a:ext>
            </a:extLst>
          </p:cNvPr>
          <p:cNvSpPr>
            <a:spLocks noGrp="1"/>
          </p:cNvSpPr>
          <p:nvPr>
            <p:ph type="title"/>
          </p:nvPr>
        </p:nvSpPr>
        <p:spPr/>
        <p:txBody>
          <a:bodyPr/>
          <a:lstStyle/>
          <a:p>
            <a:r>
              <a:rPr lang="en-US" dirty="0"/>
              <a:t>Alternatives to ordinary least squares</a:t>
            </a:r>
          </a:p>
        </p:txBody>
      </p:sp>
      <p:sp>
        <p:nvSpPr>
          <p:cNvPr id="3" name="Content Placeholder 2">
            <a:extLst>
              <a:ext uri="{FF2B5EF4-FFF2-40B4-BE49-F238E27FC236}">
                <a16:creationId xmlns:a16="http://schemas.microsoft.com/office/drawing/2014/main" id="{CAAC1F3C-4596-D641-9294-EB33040C089C}"/>
              </a:ext>
            </a:extLst>
          </p:cNvPr>
          <p:cNvSpPr>
            <a:spLocks noGrp="1"/>
          </p:cNvSpPr>
          <p:nvPr>
            <p:ph idx="1"/>
          </p:nvPr>
        </p:nvSpPr>
        <p:spPr/>
        <p:txBody>
          <a:bodyPr/>
          <a:lstStyle/>
          <a:p>
            <a:pPr marL="82550" indent="0">
              <a:buNone/>
            </a:pPr>
            <a:r>
              <a:rPr lang="en-US" dirty="0"/>
              <a:t>Why might we want to use another fitting procedure instead of least squares? Alternative fitting procedures can yield better (out of sample) prediction accuracy and may aid model interpretability.</a:t>
            </a:r>
          </a:p>
        </p:txBody>
      </p:sp>
    </p:spTree>
    <p:extLst>
      <p:ext uri="{BB962C8B-B14F-4D97-AF65-F5344CB8AC3E}">
        <p14:creationId xmlns:p14="http://schemas.microsoft.com/office/powerpoint/2010/main" val="302761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DEAA-3708-FD4D-ADDA-C964A9D43D3E}"/>
              </a:ext>
            </a:extLst>
          </p:cNvPr>
          <p:cNvSpPr>
            <a:spLocks noGrp="1"/>
          </p:cNvSpPr>
          <p:nvPr>
            <p:ph type="title"/>
          </p:nvPr>
        </p:nvSpPr>
        <p:spPr/>
        <p:txBody>
          <a:bodyPr/>
          <a:lstStyle/>
          <a:p>
            <a:r>
              <a:rPr lang="en-US" dirty="0"/>
              <a:t>Alternatives to ordinary least squares</a:t>
            </a:r>
          </a:p>
        </p:txBody>
      </p:sp>
      <p:sp>
        <p:nvSpPr>
          <p:cNvPr id="3" name="Content Placeholder 2">
            <a:extLst>
              <a:ext uri="{FF2B5EF4-FFF2-40B4-BE49-F238E27FC236}">
                <a16:creationId xmlns:a16="http://schemas.microsoft.com/office/drawing/2014/main" id="{CAAC1F3C-4596-D641-9294-EB33040C089C}"/>
              </a:ext>
            </a:extLst>
          </p:cNvPr>
          <p:cNvSpPr>
            <a:spLocks noGrp="1"/>
          </p:cNvSpPr>
          <p:nvPr>
            <p:ph idx="1"/>
          </p:nvPr>
        </p:nvSpPr>
        <p:spPr/>
        <p:txBody>
          <a:bodyPr/>
          <a:lstStyle/>
          <a:p>
            <a:pPr marL="82550" indent="0">
              <a:buNone/>
            </a:pPr>
            <a:r>
              <a:rPr lang="en-US" dirty="0"/>
              <a:t>Why might we want to use another fitting procedure instead of least squares? Alternative fitting procedures can yield better (out of sample) prediction accuracy and may aid model interpretability.</a:t>
            </a:r>
          </a:p>
          <a:p>
            <a:r>
              <a:rPr lang="en-US" i="1" dirty="0"/>
              <a:t>Prediction Accuracy:</a:t>
            </a:r>
            <a:r>
              <a:rPr lang="en-US" dirty="0"/>
              <a:t> if there really is an underlying linear relationship, and </a:t>
            </a:r>
            <a:r>
              <a:rPr lang="en-US" i="1" dirty="0"/>
              <a:t>n</a:t>
            </a:r>
            <a:r>
              <a:rPr lang="en-US" dirty="0"/>
              <a:t> &gt; </a:t>
            </a:r>
            <a:r>
              <a:rPr lang="en-US" i="1" dirty="0"/>
              <a:t>p</a:t>
            </a:r>
            <a:r>
              <a:rPr lang="en-US" dirty="0"/>
              <a:t> (that is, if </a:t>
            </a:r>
            <a:r>
              <a:rPr lang="en-US" i="1" dirty="0"/>
              <a:t>n</a:t>
            </a:r>
            <a:r>
              <a:rPr lang="en-US" dirty="0"/>
              <a:t>, the number of observations, is much larger than </a:t>
            </a:r>
            <a:r>
              <a:rPr lang="en-US" i="1" dirty="0"/>
              <a:t>p</a:t>
            </a:r>
            <a:r>
              <a:rPr lang="en-US" dirty="0"/>
              <a:t>, the number of predictor variables) then the least squares estimates will perform well on test observations. </a:t>
            </a:r>
          </a:p>
          <a:p>
            <a:r>
              <a:rPr lang="en-US" dirty="0"/>
              <a:t>However, if </a:t>
            </a:r>
            <a:r>
              <a:rPr lang="en-US" i="1" dirty="0"/>
              <a:t>n</a:t>
            </a:r>
            <a:r>
              <a:rPr lang="en-US" dirty="0"/>
              <a:t> ≈ </a:t>
            </a:r>
            <a:r>
              <a:rPr lang="en-US" i="1" dirty="0"/>
              <a:t>p</a:t>
            </a:r>
            <a:r>
              <a:rPr lang="en-US" dirty="0"/>
              <a:t>, then we are in danger of overfitting and consequently poor predictions on future observations not used in model training.</a:t>
            </a:r>
          </a:p>
          <a:p>
            <a:r>
              <a:rPr lang="en-US" dirty="0"/>
              <a:t>And if </a:t>
            </a:r>
            <a:r>
              <a:rPr lang="en-US" i="1" dirty="0"/>
              <a:t>n</a:t>
            </a:r>
            <a:r>
              <a:rPr lang="en-US" dirty="0"/>
              <a:t> &lt; </a:t>
            </a:r>
            <a:r>
              <a:rPr lang="en-US" i="1" dirty="0"/>
              <a:t>p</a:t>
            </a:r>
            <a:r>
              <a:rPr lang="en-US" dirty="0"/>
              <a:t>, then there is no longer a unique OLS solution for the coefficient estimates, and we simply cannot use OLS.</a:t>
            </a:r>
          </a:p>
        </p:txBody>
      </p:sp>
    </p:spTree>
    <p:extLst>
      <p:ext uri="{BB962C8B-B14F-4D97-AF65-F5344CB8AC3E}">
        <p14:creationId xmlns:p14="http://schemas.microsoft.com/office/powerpoint/2010/main" val="75388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DEAA-3708-FD4D-ADDA-C964A9D43D3E}"/>
              </a:ext>
            </a:extLst>
          </p:cNvPr>
          <p:cNvSpPr>
            <a:spLocks noGrp="1"/>
          </p:cNvSpPr>
          <p:nvPr>
            <p:ph type="title"/>
          </p:nvPr>
        </p:nvSpPr>
        <p:spPr/>
        <p:txBody>
          <a:bodyPr/>
          <a:lstStyle/>
          <a:p>
            <a:r>
              <a:rPr lang="en-US" dirty="0"/>
              <a:t>Alternatives to ordinary least squares</a:t>
            </a:r>
          </a:p>
        </p:txBody>
      </p:sp>
      <p:sp>
        <p:nvSpPr>
          <p:cNvPr id="3" name="Content Placeholder 2">
            <a:extLst>
              <a:ext uri="{FF2B5EF4-FFF2-40B4-BE49-F238E27FC236}">
                <a16:creationId xmlns:a16="http://schemas.microsoft.com/office/drawing/2014/main" id="{CAAC1F3C-4596-D641-9294-EB33040C089C}"/>
              </a:ext>
            </a:extLst>
          </p:cNvPr>
          <p:cNvSpPr>
            <a:spLocks noGrp="1"/>
          </p:cNvSpPr>
          <p:nvPr>
            <p:ph idx="1"/>
          </p:nvPr>
        </p:nvSpPr>
        <p:spPr/>
        <p:txBody>
          <a:bodyPr/>
          <a:lstStyle/>
          <a:p>
            <a:pPr marL="82550" indent="0">
              <a:buNone/>
            </a:pPr>
            <a:r>
              <a:rPr lang="en-US" dirty="0"/>
              <a:t>Why might we want to use another fitting procedure instead of least squares? Alternative fitting procedures can yield better (out of sample) prediction accuracy and may aid model interpretability.</a:t>
            </a:r>
          </a:p>
          <a:p>
            <a:r>
              <a:rPr lang="en-US" dirty="0"/>
              <a:t>By </a:t>
            </a:r>
            <a:r>
              <a:rPr lang="en-US" b="1" i="1" dirty="0"/>
              <a:t>constraining</a:t>
            </a:r>
            <a:r>
              <a:rPr lang="en-US" dirty="0"/>
              <a:t> or </a:t>
            </a:r>
            <a:r>
              <a:rPr lang="en-US" b="1" i="1" dirty="0"/>
              <a:t>shrinking</a:t>
            </a:r>
            <a:r>
              <a:rPr lang="en-US" dirty="0"/>
              <a:t> the model parameters, we may be able to identify more stable (in the sense of less variable) parameter estimates at the cost of a negligible increase in bias.</a:t>
            </a:r>
          </a:p>
          <a:p>
            <a:r>
              <a:rPr lang="en-US" dirty="0"/>
              <a:t>This can lead to substantial improvements in the accuracy with which we can predict the response for observations not used in model training.</a:t>
            </a:r>
          </a:p>
        </p:txBody>
      </p:sp>
    </p:spTree>
    <p:extLst>
      <p:ext uri="{BB962C8B-B14F-4D97-AF65-F5344CB8AC3E}">
        <p14:creationId xmlns:p14="http://schemas.microsoft.com/office/powerpoint/2010/main" val="339065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DEAA-3708-FD4D-ADDA-C964A9D43D3E}"/>
              </a:ext>
            </a:extLst>
          </p:cNvPr>
          <p:cNvSpPr>
            <a:spLocks noGrp="1"/>
          </p:cNvSpPr>
          <p:nvPr>
            <p:ph type="title"/>
          </p:nvPr>
        </p:nvSpPr>
        <p:spPr/>
        <p:txBody>
          <a:bodyPr/>
          <a:lstStyle/>
          <a:p>
            <a:r>
              <a:rPr lang="en-US" dirty="0"/>
              <a:t>Alternatives to ordinary least squares</a:t>
            </a:r>
          </a:p>
        </p:txBody>
      </p:sp>
      <p:sp>
        <p:nvSpPr>
          <p:cNvPr id="3" name="Content Placeholder 2">
            <a:extLst>
              <a:ext uri="{FF2B5EF4-FFF2-40B4-BE49-F238E27FC236}">
                <a16:creationId xmlns:a16="http://schemas.microsoft.com/office/drawing/2014/main" id="{CAAC1F3C-4596-D641-9294-EB33040C089C}"/>
              </a:ext>
            </a:extLst>
          </p:cNvPr>
          <p:cNvSpPr>
            <a:spLocks noGrp="1"/>
          </p:cNvSpPr>
          <p:nvPr>
            <p:ph idx="1"/>
          </p:nvPr>
        </p:nvSpPr>
        <p:spPr/>
        <p:txBody>
          <a:bodyPr/>
          <a:lstStyle/>
          <a:p>
            <a:pPr marL="82550" indent="0">
              <a:buNone/>
            </a:pPr>
            <a:r>
              <a:rPr lang="en-US" dirty="0"/>
              <a:t>Why might we want to use another fitting procedure instead of least squares? Alternative fitting procedures can yield better (out of sample) prediction accuracy and may aid model interpretability.</a:t>
            </a:r>
          </a:p>
          <a:p>
            <a:r>
              <a:rPr lang="en-US" i="1" dirty="0"/>
              <a:t>Model interpretability.</a:t>
            </a:r>
            <a:r>
              <a:rPr lang="en-US" dirty="0"/>
              <a:t> In many observational contexts, many variables are measured that have no underlying association with the response. But – if you have enough observations – OLS will happily identify coefficients for all of them. By </a:t>
            </a:r>
            <a:r>
              <a:rPr lang="en-US" b="1" i="1" dirty="0"/>
              <a:t>pruning</a:t>
            </a:r>
            <a:r>
              <a:rPr lang="en-US" dirty="0"/>
              <a:t> these variables – that is, by setting the corresponding coefficient estimates to zero – we may have a more sensible model.</a:t>
            </a:r>
          </a:p>
        </p:txBody>
      </p:sp>
    </p:spTree>
    <p:extLst>
      <p:ext uri="{BB962C8B-B14F-4D97-AF65-F5344CB8AC3E}">
        <p14:creationId xmlns:p14="http://schemas.microsoft.com/office/powerpoint/2010/main" val="131952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8B8332-6A42-0B4E-AE6E-D4E705378CD8}"/>
              </a:ext>
            </a:extLst>
          </p:cNvPr>
          <p:cNvSpPr>
            <a:spLocks noGrp="1"/>
          </p:cNvSpPr>
          <p:nvPr>
            <p:ph type="title"/>
          </p:nvPr>
        </p:nvSpPr>
        <p:spPr>
          <a:xfrm>
            <a:off x="698500" y="3794782"/>
            <a:ext cx="8763000" cy="1472848"/>
          </a:xfrm>
        </p:spPr>
        <p:txBody>
          <a:bodyPr/>
          <a:lstStyle/>
          <a:p>
            <a:r>
              <a:rPr lang="en-US" dirty="0"/>
              <a:t>Assessing model fit</a:t>
            </a:r>
          </a:p>
        </p:txBody>
      </p:sp>
    </p:spTree>
    <p:extLst>
      <p:ext uri="{BB962C8B-B14F-4D97-AF65-F5344CB8AC3E}">
        <p14:creationId xmlns:p14="http://schemas.microsoft.com/office/powerpoint/2010/main" val="279070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0EC8-A240-1A40-8A69-848693773AD7}"/>
              </a:ext>
            </a:extLst>
          </p:cNvPr>
          <p:cNvSpPr>
            <a:spLocks noGrp="1"/>
          </p:cNvSpPr>
          <p:nvPr>
            <p:ph type="title"/>
          </p:nvPr>
        </p:nvSpPr>
        <p:spPr/>
        <p:txBody>
          <a:bodyPr/>
          <a:lstStyle/>
          <a:p>
            <a:r>
              <a:rPr lang="en-US" dirty="0"/>
              <a:t>A brief mention of cross-validation</a:t>
            </a:r>
          </a:p>
        </p:txBody>
      </p:sp>
      <p:sp>
        <p:nvSpPr>
          <p:cNvPr id="3" name="Content Placeholder 2">
            <a:extLst>
              <a:ext uri="{FF2B5EF4-FFF2-40B4-BE49-F238E27FC236}">
                <a16:creationId xmlns:a16="http://schemas.microsoft.com/office/drawing/2014/main" id="{04731834-B2AC-F343-A823-65EC9BA2DC31}"/>
              </a:ext>
            </a:extLst>
          </p:cNvPr>
          <p:cNvSpPr>
            <a:spLocks noGrp="1"/>
          </p:cNvSpPr>
          <p:nvPr>
            <p:ph idx="1"/>
          </p:nvPr>
        </p:nvSpPr>
        <p:spPr/>
        <p:txBody>
          <a:bodyPr/>
          <a:lstStyle/>
          <a:p>
            <a:pPr marL="82550" indent="0">
              <a:buNone/>
            </a:pPr>
            <a:r>
              <a:rPr lang="en-US" dirty="0"/>
              <a:t>Cross-validation is somewhat rare in clinical / epidemiological studies but an essential part of most machine learning pipelines. We will not go into it in detail – as it isn't really a statistical concept in the original sense, and best practices will depend on the literature in your field.</a:t>
            </a:r>
          </a:p>
          <a:p>
            <a:pPr marL="82550" indent="0">
              <a:buNone/>
            </a:pPr>
            <a:endParaRPr lang="en-US" dirty="0"/>
          </a:p>
          <a:p>
            <a:pPr marL="82550" indent="0">
              <a:buNone/>
            </a:pPr>
            <a:r>
              <a:rPr lang="en-US" dirty="0"/>
              <a:t>The basic concept is simple; (randomly) split your data into a training set and a test set, and report the fit on the test set.</a:t>
            </a:r>
          </a:p>
        </p:txBody>
      </p:sp>
      <p:pic>
        <p:nvPicPr>
          <p:cNvPr id="5" name="Picture 4">
            <a:extLst>
              <a:ext uri="{FF2B5EF4-FFF2-40B4-BE49-F238E27FC236}">
                <a16:creationId xmlns:a16="http://schemas.microsoft.com/office/drawing/2014/main" id="{A1884112-0383-B043-8A57-ED5DED0EC15B}"/>
              </a:ext>
            </a:extLst>
          </p:cNvPr>
          <p:cNvPicPr>
            <a:picLocks noChangeAspect="1"/>
          </p:cNvPicPr>
          <p:nvPr/>
        </p:nvPicPr>
        <p:blipFill rotWithShape="1">
          <a:blip r:embed="rId2"/>
          <a:srcRect l="9853" r="9690" b="51477"/>
          <a:stretch/>
        </p:blipFill>
        <p:spPr>
          <a:xfrm>
            <a:off x="992789" y="5186826"/>
            <a:ext cx="8174421" cy="1899773"/>
          </a:xfrm>
          <a:prstGeom prst="rect">
            <a:avLst/>
          </a:prstGeom>
        </p:spPr>
      </p:pic>
    </p:spTree>
    <p:extLst>
      <p:ext uri="{BB962C8B-B14F-4D97-AF65-F5344CB8AC3E}">
        <p14:creationId xmlns:p14="http://schemas.microsoft.com/office/powerpoint/2010/main" val="281862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C9C3-6CBE-1C47-8FC4-0F50529C64F5}"/>
              </a:ext>
            </a:extLst>
          </p:cNvPr>
          <p:cNvSpPr>
            <a:spLocks noGrp="1"/>
          </p:cNvSpPr>
          <p:nvPr>
            <p:ph type="title"/>
          </p:nvPr>
        </p:nvSpPr>
        <p:spPr/>
        <p:txBody>
          <a:bodyPr/>
          <a:lstStyle/>
          <a:p>
            <a:r>
              <a:rPr lang="en-US" dirty="0"/>
              <a:t>Assessing model fit</a:t>
            </a:r>
          </a:p>
        </p:txBody>
      </p:sp>
      <p:sp>
        <p:nvSpPr>
          <p:cNvPr id="3" name="Content Placeholder 2">
            <a:extLst>
              <a:ext uri="{FF2B5EF4-FFF2-40B4-BE49-F238E27FC236}">
                <a16:creationId xmlns:a16="http://schemas.microsoft.com/office/drawing/2014/main" id="{5AFF14E3-3E3F-5A4D-BD89-E1D9A07D2BF2}"/>
              </a:ext>
            </a:extLst>
          </p:cNvPr>
          <p:cNvSpPr>
            <a:spLocks noGrp="1"/>
          </p:cNvSpPr>
          <p:nvPr>
            <p:ph idx="1"/>
          </p:nvPr>
        </p:nvSpPr>
        <p:spPr/>
        <p:txBody>
          <a:bodyPr/>
          <a:lstStyle/>
          <a:p>
            <a:pPr marL="82550" indent="0">
              <a:buNone/>
            </a:pPr>
            <a:r>
              <a:rPr lang="en-US" dirty="0"/>
              <a:t>We have covered several outcomes for assessing model fit.</a:t>
            </a:r>
          </a:p>
        </p:txBody>
      </p:sp>
    </p:spTree>
    <p:extLst>
      <p:ext uri="{BB962C8B-B14F-4D97-AF65-F5344CB8AC3E}">
        <p14:creationId xmlns:p14="http://schemas.microsoft.com/office/powerpoint/2010/main" val="338926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model fit</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main way we explain the quality of a linear regression model fit is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statistic:</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𝑇𝑆𝑆</m:t>
                          </m:r>
                          <m:r>
                            <a:rPr lang="en-US" b="0" i="1" smtClean="0">
                              <a:latin typeface="Cambria Math" panose="02040503050406030204" pitchFamily="18" charset="0"/>
                            </a:rPr>
                            <m:t>−</m:t>
                          </m:r>
                          <m:r>
                            <a:rPr lang="en-US" b="0" i="1" smtClean="0">
                              <a:latin typeface="Cambria Math" panose="02040503050406030204" pitchFamily="18" charset="0"/>
                            </a:rPr>
                            <m:t>𝑅𝑆𝑆</m:t>
                          </m:r>
                        </m:num>
                        <m:den>
                          <m:r>
                            <a:rPr lang="en-US" b="0" i="1" smtClean="0">
                              <a:latin typeface="Cambria Math" panose="02040503050406030204" pitchFamily="18" charset="0"/>
                            </a:rPr>
                            <m:t>𝑇𝑆𝑆</m:t>
                          </m:r>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𝑅𝑆𝑆</m:t>
                          </m:r>
                        </m:num>
                        <m:den>
                          <m:r>
                            <a:rPr lang="en-US" b="0" i="1" smtClean="0">
                              <a:latin typeface="Cambria Math" panose="02040503050406030204" pitchFamily="18" charset="0"/>
                            </a:rPr>
                            <m:t>𝑇𝑆𝑆</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53260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dirty="0"/>
          </a:p>
        </p:txBody>
      </p:sp>
      <p:sp>
        <p:nvSpPr>
          <p:cNvPr id="3" name="Content Placeholder 2"/>
          <p:cNvSpPr>
            <a:spLocks noGrp="1"/>
          </p:cNvSpPr>
          <p:nvPr>
            <p:ph idx="1"/>
          </p:nvPr>
        </p:nvSpPr>
        <p:spPr/>
        <p:txBody>
          <a:bodyPr/>
          <a:lstStyle/>
          <a:p>
            <a:pPr marL="0" indent="0">
              <a:buNone/>
            </a:pPr>
            <a:r>
              <a:rPr lang="en-US" dirty="0"/>
              <a:t>Concept of model selection</a:t>
            </a:r>
          </a:p>
          <a:p>
            <a:pPr marL="0" indent="0">
              <a:buNone/>
            </a:pPr>
            <a:r>
              <a:rPr lang="en-US" dirty="0"/>
              <a:t>Measures of model fit</a:t>
            </a:r>
          </a:p>
          <a:p>
            <a:pPr marL="0" indent="0">
              <a:buNone/>
            </a:pPr>
            <a:endParaRPr lang="en-US" dirty="0"/>
          </a:p>
          <a:p>
            <a:pPr marL="0" indent="0">
              <a:buNone/>
            </a:pPr>
            <a:r>
              <a:rPr lang="en-US" dirty="0"/>
              <a:t>Model selection methods</a:t>
            </a:r>
          </a:p>
          <a:p>
            <a:pPr marL="342900" indent="-342900"/>
            <a:r>
              <a:rPr lang="en-US" dirty="0"/>
              <a:t>Domain knowledge assessment of causality</a:t>
            </a:r>
          </a:p>
          <a:p>
            <a:pPr marL="342900" indent="-342900"/>
            <a:r>
              <a:rPr lang="en-US" dirty="0"/>
              <a:t>Stepwise procedures for best subset selection</a:t>
            </a:r>
          </a:p>
          <a:p>
            <a:pPr marL="342900" indent="-342900"/>
            <a:r>
              <a:rPr lang="en-US" dirty="0"/>
              <a:t>Regularized regression for constraining or eliminating coefficients</a:t>
            </a:r>
          </a:p>
          <a:p>
            <a:pPr marL="342900" indent="-342900"/>
            <a:endParaRPr lang="en-US" dirty="0"/>
          </a:p>
          <a:p>
            <a:pPr marL="0" indent="0">
              <a:buNone/>
            </a:pPr>
            <a:r>
              <a:rPr lang="en-US" dirty="0"/>
              <a:t>Drawbacks of automated model selection procedures</a:t>
            </a:r>
          </a:p>
        </p:txBody>
      </p:sp>
    </p:spTree>
    <p:extLst>
      <p:ext uri="{BB962C8B-B14F-4D97-AF65-F5344CB8AC3E}">
        <p14:creationId xmlns:p14="http://schemas.microsoft.com/office/powerpoint/2010/main" val="60136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model fit</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variant of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statistic that is often very useful is the "adjusted"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oMath>
                </a14:m>
                <a:r>
                  <a:rPr lang="en-US" dirty="0"/>
                  <a:t>, which penalizes the number of predictor variables </a:t>
                </a:r>
                <a:r>
                  <a:rPr lang="en-US" i="1" dirty="0"/>
                  <a:t>d.</a:t>
                </a:r>
              </a:p>
              <a:p>
                <a:pPr marL="0" indent="0">
                  <a:buNone/>
                </a:pPr>
                <a:endParaRPr lang="en-US" i="1" dirty="0"/>
              </a:p>
              <a:p>
                <a:pPr marL="0" indent="0">
                  <a:buNone/>
                </a:pPr>
                <a:r>
                  <a:rPr lang="en-US" dirty="0"/>
                  <a:t>As additional predictors are added, the proportion of the total variance that is explained is decremented by the number of predictor variables </a:t>
                </a:r>
                <a:r>
                  <a:rPr lang="en-US" i="1" dirty="0"/>
                  <a:t>d:</a:t>
                </a:r>
                <a:endParaRPr lang="en-US" dirty="0"/>
              </a:p>
              <a:p>
                <a:pPr marL="0" indent="0">
                  <a:buNone/>
                </a:pPr>
                <a:endParaRPr lang="en-US" dirty="0"/>
              </a:p>
              <a:p>
                <a:pPr marL="0" indent="0" algn="ctr">
                  <a:buNone/>
                </a:pPr>
                <a:r>
                  <a:rPr lang="en-US" dirty="0"/>
                  <a:t>Adjusted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𝑅𝑆𝑆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−1)</m:t>
                        </m:r>
                      </m:num>
                      <m:den>
                        <m:r>
                          <a:rPr lang="en-US" b="0" i="1" smtClean="0">
                            <a:latin typeface="Cambria Math" panose="02040503050406030204" pitchFamily="18" charset="0"/>
                          </a:rPr>
                          <m:t>𝑇𝑆𝑆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434"/>
                </a:stretch>
              </a:blipFill>
            </p:spPr>
            <p:txBody>
              <a:bodyPr/>
              <a:lstStyle/>
              <a:p>
                <a:r>
                  <a:rPr lang="en-US">
                    <a:noFill/>
                  </a:rPr>
                  <a:t> </a:t>
                </a:r>
              </a:p>
            </p:txBody>
          </p:sp>
        </mc:Fallback>
      </mc:AlternateContent>
    </p:spTree>
    <p:extLst>
      <p:ext uri="{BB962C8B-B14F-4D97-AF65-F5344CB8AC3E}">
        <p14:creationId xmlns:p14="http://schemas.microsoft.com/office/powerpoint/2010/main" val="221308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model fit</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We discussed the Akaike Information Criterion (AIC):</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𝐴𝐼𝐶</m:t>
                      </m:r>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e>
                      </m:func>
                      <m:r>
                        <a:rPr lang="en-US" b="0" i="1" smtClean="0">
                          <a:latin typeface="Cambria Math" panose="02040503050406030204" pitchFamily="18" charset="0"/>
                        </a:rPr>
                        <m:t>+2</m:t>
                      </m:r>
                      <m:r>
                        <a:rPr lang="en-US" b="0" i="1" smtClean="0">
                          <a:latin typeface="Cambria Math" panose="02040503050406030204" pitchFamily="18" charset="0"/>
                        </a:rPr>
                        <m:t>𝑘</m:t>
                      </m:r>
                    </m:oMath>
                  </m:oMathPara>
                </a14:m>
                <a:endParaRPr lang="en-US" dirty="0"/>
              </a:p>
              <a:p>
                <a:pPr marL="0" indent="0">
                  <a:buNone/>
                </a:pPr>
                <a:endParaRPr lang="en-US" dirty="0"/>
              </a:p>
              <a:p>
                <a:pPr marL="0" indent="0">
                  <a:buNone/>
                </a:pPr>
                <a:r>
                  <a:rPr lang="en-US" dirty="0"/>
                  <a:t>Where L is the likelihood and 2k is the number of parameters. Note that the likelihood here is, again, </a:t>
                </a:r>
                <a14:m>
                  <m:oMath xmlns:m="http://schemas.openxmlformats.org/officeDocument/2006/math">
                    <m:nary>
                      <m:naryPr>
                        <m:chr m:val="∑"/>
                        <m:subHide m:val="on"/>
                        <m:supHide m:val="on"/>
                        <m:ctrlPr>
                          <a:rPr lang="en-US" b="0" i="1" smtClean="0">
                            <a:latin typeface="Cambria Math" panose="02040503050406030204" pitchFamily="18" charset="0"/>
                          </a:rPr>
                        </m:ctrlPr>
                      </m:naryPr>
                      <m:sub/>
                      <m:sup/>
                      <m:e>
                        <m:r>
                          <m:rPr>
                            <m:sty m:val="p"/>
                          </m:rPr>
                          <a:rPr lang="en-US">
                            <a:latin typeface="Cambria Math" panose="02040503050406030204" pitchFamily="18" charset="0"/>
                          </a:rPr>
                          <m:t>ln</m:t>
                        </m:r>
                        <m:r>
                          <a:rPr lang="en-US">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𝑑𝑎𝑡𝑎</m:t>
                        </m:r>
                        <m:r>
                          <a:rPr lang="en-US" i="1">
                            <a:latin typeface="Cambria Math" panose="02040503050406030204" pitchFamily="18" charset="0"/>
                          </a:rPr>
                          <m:t>|</m:t>
                        </m:r>
                        <m:r>
                          <a:rPr lang="en-US" i="1">
                            <a:latin typeface="Cambria Math" panose="02040503050406030204" pitchFamily="18" charset="0"/>
                          </a:rPr>
                          <m:t>𝑝𝑎𝑟𝑎𝑚𝑒𝑡𝑒𝑟𝑠</m:t>
                        </m:r>
                        <m:r>
                          <a:rPr lang="en-US" i="1">
                            <a:latin typeface="Cambria Math" panose="02040503050406030204" pitchFamily="18" charset="0"/>
                          </a:rPr>
                          <m:t>)</m:t>
                        </m:r>
                        <m:r>
                          <m:rPr>
                            <m:nor/>
                          </m:rPr>
                          <a:rPr lang="en-US" dirty="0"/>
                          <m:t>)</m:t>
                        </m:r>
                      </m:e>
                    </m:nary>
                  </m:oMath>
                </a14:m>
                <a:r>
                  <a:rPr lang="en-US" dirty="0"/>
                  <a:t>, or, equivalently,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𝑑𝑎𝑡𝑎</m:t>
                        </m:r>
                        <m:r>
                          <a:rPr lang="en-US" b="0" i="1" smtClean="0">
                            <a:latin typeface="Cambria Math" panose="02040503050406030204" pitchFamily="18" charset="0"/>
                          </a:rPr>
                          <m:t>|</m:t>
                        </m:r>
                        <m:r>
                          <a:rPr lang="en-US" b="0" i="1" smtClean="0">
                            <a:latin typeface="Cambria Math" panose="02040503050406030204" pitchFamily="18" charset="0"/>
                          </a:rPr>
                          <m:t>𝑝𝑎𝑟𝑎𝑚𝑒𝑡𝑒𝑟𝑠</m:t>
                        </m:r>
                        <m:r>
                          <a:rPr lang="en-US" b="0" i="1" smtClean="0">
                            <a:latin typeface="Cambria Math" panose="02040503050406030204" pitchFamily="18" charset="0"/>
                          </a:rPr>
                          <m:t>)</m:t>
                        </m:r>
                      </m:e>
                    </m:nary>
                  </m:oMath>
                </a14:m>
                <a:r>
                  <a:rPr lang="en-US" dirty="0"/>
                  <a:t>.</a:t>
                </a:r>
              </a:p>
              <a:p>
                <a:pPr marL="0" indent="0">
                  <a:buNone/>
                </a:pPr>
                <a:endParaRPr lang="en-US" dirty="0"/>
              </a:p>
              <a:p>
                <a:pPr marL="0" indent="0">
                  <a:buNone/>
                </a:pPr>
                <a:r>
                  <a:rPr lang="en-US" dirty="0"/>
                  <a:t>The James text provides the alternative formula that equals the AIC to within a constant, and depends on the </a:t>
                </a:r>
                <a14:m>
                  <m:oMath xmlns:m="http://schemas.openxmlformats.org/officeDocument/2006/math">
                    <m:r>
                      <a:rPr lang="en-US" b="0" i="1" smtClean="0">
                        <a:latin typeface="Cambria Math" panose="02040503050406030204" pitchFamily="18" charset="0"/>
                      </a:rPr>
                      <m:t>𝑅𝑆𝑆</m:t>
                    </m:r>
                  </m:oMath>
                </a14:m>
                <a:r>
                  <a:rPr lang="en-US" dirty="0"/>
                  <a:t> rather than the likelihood:</a:t>
                </a:r>
              </a:p>
              <a:p>
                <a:pPr marL="0" indent="0" algn="ctr">
                  <a:buNone/>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𝐴𝐼𝐶</m:t>
                      </m:r>
                      <m:r>
                        <a:rPr lang="ar-AE" i="1" smtClean="0">
                          <a:latin typeface="Cambria Math" panose="02040503050406030204" pitchFamily="18" charset="0"/>
                          <a:ea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𝑛</m:t>
                          </m:r>
                          <m:sSup>
                            <m:sSupPr>
                              <m:ctrlPr>
                                <a:rPr lang="ar-AE" i="1">
                                  <a:latin typeface="Cambria Math" panose="02040503050406030204" pitchFamily="18" charset="0"/>
                                </a:rPr>
                              </m:ctrlPr>
                            </m:sSupPr>
                            <m:e>
                              <m:acc>
                                <m:accPr>
                                  <m:chr m:val="̂"/>
                                  <m:ctrlPr>
                                    <a:rPr lang="ar-AE" i="1">
                                      <a:latin typeface="Cambria Math" panose="02040503050406030204" pitchFamily="18" charset="0"/>
                                    </a:rPr>
                                  </m:ctrlPr>
                                </m:accPr>
                                <m:e>
                                  <m:r>
                                    <a:rPr lang="ar-AE">
                                      <a:latin typeface="Cambria Math" panose="02040503050406030204" pitchFamily="18" charset="0"/>
                                    </a:rPr>
                                    <m:t>𝜎</m:t>
                                  </m:r>
                                </m:e>
                              </m:acc>
                            </m:e>
                            <m:sup>
                              <m:r>
                                <a:rPr lang="ar-AE">
                                  <a:latin typeface="Cambria Math" panose="02040503050406030204" pitchFamily="18" charset="0"/>
                                </a:rPr>
                                <m:t>2</m:t>
                              </m:r>
                            </m:sup>
                          </m:sSup>
                        </m:den>
                      </m:f>
                      <m:r>
                        <a:rPr lang="ar-AE">
                          <a:latin typeface="Cambria Math" panose="02040503050406030204" pitchFamily="18" charset="0"/>
                        </a:rPr>
                        <m:t>(</m:t>
                      </m:r>
                      <m:r>
                        <a:rPr lang="ar-AE">
                          <a:latin typeface="Cambria Math" panose="02040503050406030204" pitchFamily="18" charset="0"/>
                        </a:rPr>
                        <m:t>𝑅𝑆𝑆</m:t>
                      </m:r>
                      <m:r>
                        <a:rPr lang="ar-AE">
                          <a:latin typeface="Cambria Math" panose="02040503050406030204" pitchFamily="18" charset="0"/>
                        </a:rPr>
                        <m:t>+2</m:t>
                      </m:r>
                      <m:r>
                        <a:rPr lang="ar-AE">
                          <a:latin typeface="Cambria Math" panose="02040503050406030204" pitchFamily="18" charset="0"/>
                        </a:rPr>
                        <m:t>𝑑</m:t>
                      </m:r>
                      <m:sSup>
                        <m:sSupPr>
                          <m:ctrlPr>
                            <a:rPr lang="ar-AE" i="1">
                              <a:latin typeface="Cambria Math" panose="02040503050406030204" pitchFamily="18" charset="0"/>
                            </a:rPr>
                          </m:ctrlPr>
                        </m:sSupPr>
                        <m:e>
                          <m:acc>
                            <m:accPr>
                              <m:chr m:val="̂"/>
                              <m:ctrlPr>
                                <a:rPr lang="ar-AE" i="1">
                                  <a:latin typeface="Cambria Math" panose="02040503050406030204" pitchFamily="18" charset="0"/>
                                </a:rPr>
                              </m:ctrlPr>
                            </m:accPr>
                            <m:e>
                              <m:r>
                                <a:rPr lang="ar-AE">
                                  <a:latin typeface="Cambria Math" panose="02040503050406030204" pitchFamily="18" charset="0"/>
                                </a:rPr>
                                <m:t>𝜎</m:t>
                              </m:r>
                            </m:e>
                          </m:acc>
                        </m:e>
                        <m:sup>
                          <m:r>
                            <a:rPr lang="ar-AE">
                              <a:latin typeface="Cambria Math" panose="02040503050406030204" pitchFamily="18" charset="0"/>
                            </a:rPr>
                            <m:t>2</m:t>
                          </m:r>
                        </m:sup>
                      </m:sSup>
                      <m:r>
                        <a:rPr lang="ar-AE">
                          <a:latin typeface="Cambria Math" panose="02040503050406030204" pitchFamily="18" charset="0"/>
                        </a:rPr>
                        <m:t>)</m:t>
                      </m:r>
                    </m:oMath>
                  </m:oMathPara>
                </a14:m>
                <a:endParaRPr lang="ar-A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592"/>
                </a:stretch>
              </a:blipFill>
            </p:spPr>
            <p:txBody>
              <a:bodyPr/>
              <a:lstStyle/>
              <a:p>
                <a:r>
                  <a:rPr lang="en-US">
                    <a:noFill/>
                  </a:rPr>
                  <a:t> </a:t>
                </a:r>
              </a:p>
            </p:txBody>
          </p:sp>
        </mc:Fallback>
      </mc:AlternateContent>
    </p:spTree>
    <p:extLst>
      <p:ext uri="{BB962C8B-B14F-4D97-AF65-F5344CB8AC3E}">
        <p14:creationId xmlns:p14="http://schemas.microsoft.com/office/powerpoint/2010/main" val="2125019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model fit</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very similar approach is the Bayesian Information Criterion:</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𝐵𝐼𝐶</m:t>
                      </m:r>
                      <m:r>
                        <a:rPr lang="en-US" b="0" i="1" smtClean="0">
                          <a:latin typeface="Cambria Math" panose="02040503050406030204" pitchFamily="18" charset="0"/>
                        </a:rPr>
                        <m:t>=</m:t>
                      </m:r>
                      <m:r>
                        <a:rPr lang="en-US" b="0" i="1" smtClean="0">
                          <a:latin typeface="Cambria Math" panose="02040503050406030204" pitchFamily="18" charset="0"/>
                        </a:rPr>
                        <m:t>𝑘𝑙𝑛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r>
                        <m:rPr>
                          <m:sty m:val="p"/>
                        </m:rPr>
                        <a:rPr lang="en-US" b="0" i="0" smtClean="0">
                          <a:latin typeface="Cambria Math" panose="02040503050406030204" pitchFamily="18" charset="0"/>
                        </a:rPr>
                        <m:t>ln</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r>
                  <a:rPr lang="en-US" dirty="0"/>
                  <a:t>Similarly, we have the alternative expression that depends on the </a:t>
                </a:r>
                <a14:m>
                  <m:oMath xmlns:m="http://schemas.openxmlformats.org/officeDocument/2006/math">
                    <m:r>
                      <a:rPr lang="en-US" i="1">
                        <a:latin typeface="Cambria Math" panose="02040503050406030204" pitchFamily="18" charset="0"/>
                      </a:rPr>
                      <m:t>𝑅𝑆𝑆</m:t>
                    </m:r>
                  </m:oMath>
                </a14:m>
                <a:r>
                  <a:rPr lang="en-US" dirty="0"/>
                  <a:t> rather than the likelihood:</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𝐵𝐼𝐶</m:t>
                      </m:r>
                      <m:r>
                        <a:rPr lang="ar-AE" i="1" smtClean="0">
                          <a:latin typeface="Cambria Math" panose="02040503050406030204" pitchFamily="18" charset="0"/>
                          <a:ea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𝑛</m:t>
                          </m:r>
                          <m:sSup>
                            <m:sSupPr>
                              <m:ctrlPr>
                                <a:rPr lang="ar-AE" i="1">
                                  <a:latin typeface="Cambria Math" panose="02040503050406030204" pitchFamily="18" charset="0"/>
                                </a:rPr>
                              </m:ctrlPr>
                            </m:sSupPr>
                            <m:e>
                              <m:acc>
                                <m:accPr>
                                  <m:chr m:val="̂"/>
                                  <m:ctrlPr>
                                    <a:rPr lang="ar-AE" i="1">
                                      <a:latin typeface="Cambria Math" panose="02040503050406030204" pitchFamily="18" charset="0"/>
                                    </a:rPr>
                                  </m:ctrlPr>
                                </m:accPr>
                                <m:e>
                                  <m:r>
                                    <a:rPr lang="ar-AE">
                                      <a:latin typeface="Cambria Math" panose="02040503050406030204" pitchFamily="18" charset="0"/>
                                    </a:rPr>
                                    <m:t>𝜎</m:t>
                                  </m:r>
                                </m:e>
                              </m:acc>
                            </m:e>
                            <m:sup>
                              <m:r>
                                <a:rPr lang="ar-AE">
                                  <a:latin typeface="Cambria Math" panose="02040503050406030204" pitchFamily="18" charset="0"/>
                                </a:rPr>
                                <m:t>2</m:t>
                              </m:r>
                            </m:sup>
                          </m:sSup>
                        </m:den>
                      </m:f>
                      <m:r>
                        <a:rPr lang="ar-AE">
                          <a:latin typeface="Cambria Math" panose="02040503050406030204" pitchFamily="18" charset="0"/>
                        </a:rPr>
                        <m:t>(</m:t>
                      </m:r>
                      <m:r>
                        <a:rPr lang="ar-AE">
                          <a:latin typeface="Cambria Math" panose="02040503050406030204" pitchFamily="18" charset="0"/>
                        </a:rPr>
                        <m:t>𝑅𝑆𝑆</m:t>
                      </m:r>
                      <m:r>
                        <a:rPr lang="ar-AE">
                          <a:latin typeface="Cambria Math" panose="02040503050406030204" pitchFamily="18" charset="0"/>
                        </a:rPr>
                        <m:t>+</m:t>
                      </m:r>
                      <m:r>
                        <m:rPr>
                          <m:nor/>
                        </m:rPr>
                        <a:rPr lang="en-US"/>
                        <m:t>log</m:t>
                      </m:r>
                      <m:r>
                        <a:rPr lang="en-US">
                          <a:latin typeface="Cambria Math" panose="02040503050406030204" pitchFamily="18" charset="0"/>
                        </a:rPr>
                        <m:t>(</m:t>
                      </m:r>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𝑑</m:t>
                      </m:r>
                      <m:sSup>
                        <m:sSupPr>
                          <m:ctrlPr>
                            <a:rPr lang="ar-AE" i="1">
                              <a:latin typeface="Cambria Math" panose="02040503050406030204" pitchFamily="18" charset="0"/>
                            </a:rPr>
                          </m:ctrlPr>
                        </m:sSupPr>
                        <m:e>
                          <m:acc>
                            <m:accPr>
                              <m:chr m:val="̂"/>
                              <m:ctrlPr>
                                <a:rPr lang="ar-AE" i="1">
                                  <a:latin typeface="Cambria Math" panose="02040503050406030204" pitchFamily="18" charset="0"/>
                                </a:rPr>
                              </m:ctrlPr>
                            </m:accPr>
                            <m:e>
                              <m:r>
                                <a:rPr lang="ar-AE">
                                  <a:latin typeface="Cambria Math" panose="02040503050406030204" pitchFamily="18" charset="0"/>
                                </a:rPr>
                                <m:t>𝜎</m:t>
                              </m:r>
                            </m:e>
                          </m:acc>
                        </m:e>
                        <m:sup>
                          <m:r>
                            <a:rPr lang="ar-AE">
                              <a:latin typeface="Cambria Math" panose="02040503050406030204" pitchFamily="18" charset="0"/>
                            </a:rPr>
                            <m:t>2</m:t>
                          </m:r>
                        </m:sup>
                      </m:sSup>
                      <m:r>
                        <a:rPr lang="ar-AE">
                          <a:latin typeface="Cambria Math" panose="02040503050406030204" pitchFamily="18" charset="0"/>
                        </a:rPr>
                        <m:t>)</m:t>
                      </m:r>
                    </m:oMath>
                  </m:oMathPara>
                </a14:m>
                <a:endParaRPr lang="en-US" dirty="0"/>
              </a:p>
              <a:p>
                <a:pPr marL="0" indent="0">
                  <a:buNone/>
                </a:pPr>
                <a:endParaRPr lang="en-US" dirty="0"/>
              </a:p>
              <a:p>
                <a:pPr marL="0" indent="0">
                  <a:buNone/>
                </a:pPr>
                <a:r>
                  <a:rPr lang="en-US" dirty="0"/>
                  <a:t>NB: In my experience </a:t>
                </a:r>
                <a14:m>
                  <m:oMath xmlns:m="http://schemas.openxmlformats.org/officeDocument/2006/math">
                    <m:f>
                      <m:fPr>
                        <m:ctrlPr>
                          <a:rPr lang="ar-AE" i="1">
                            <a:latin typeface="Cambria Math" panose="02040503050406030204" pitchFamily="18" charset="0"/>
                          </a:rPr>
                        </m:ctrlPr>
                      </m:fPr>
                      <m:num>
                        <m:r>
                          <m:rPr>
                            <m:sty m:val="p"/>
                          </m:rPr>
                          <a:rPr lang="en-US" b="0" i="0" smtClean="0">
                            <a:latin typeface="Cambria Math" panose="02040503050406030204" pitchFamily="18" charset="0"/>
                          </a:rPr>
                          <m:t>RSS</m:t>
                        </m:r>
                      </m:num>
                      <m:den>
                        <m:r>
                          <a:rPr lang="ar-AE">
                            <a:latin typeface="Cambria Math" panose="02040503050406030204" pitchFamily="18" charset="0"/>
                          </a:rPr>
                          <m:t>𝑛</m:t>
                        </m:r>
                        <m:sSup>
                          <m:sSupPr>
                            <m:ctrlPr>
                              <a:rPr lang="ar-AE" i="1">
                                <a:latin typeface="Cambria Math" panose="02040503050406030204" pitchFamily="18" charset="0"/>
                              </a:rPr>
                            </m:ctrlPr>
                          </m:sSupPr>
                          <m:e>
                            <m:acc>
                              <m:accPr>
                                <m:chr m:val="̂"/>
                                <m:ctrlPr>
                                  <a:rPr lang="ar-AE" i="1">
                                    <a:latin typeface="Cambria Math" panose="02040503050406030204" pitchFamily="18" charset="0"/>
                                  </a:rPr>
                                </m:ctrlPr>
                              </m:accPr>
                              <m:e>
                                <m:r>
                                  <a:rPr lang="ar-AE">
                                    <a:latin typeface="Cambria Math" panose="02040503050406030204" pitchFamily="18" charset="0"/>
                                  </a:rPr>
                                  <m:t>𝜎</m:t>
                                </m:r>
                              </m:e>
                            </m:acc>
                          </m:e>
                          <m:sup>
                            <m:r>
                              <a:rPr lang="ar-AE">
                                <a:latin typeface="Cambria Math" panose="02040503050406030204" pitchFamily="18" charset="0"/>
                              </a:rPr>
                              <m:t>2</m:t>
                            </m:r>
                          </m:sup>
                        </m:sSup>
                      </m:den>
                    </m:f>
                  </m:oMath>
                </a14:m>
                <a:r>
                  <a:rPr lang="en-US" dirty="0"/>
                  <a:t> dwarfs these equations for low values of d.</a:t>
                </a:r>
                <a:endParaRPr lang="ar-AE"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98374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F94C-72AA-2746-A466-6D9CA401457B}"/>
              </a:ext>
            </a:extLst>
          </p:cNvPr>
          <p:cNvSpPr>
            <a:spLocks noGrp="1"/>
          </p:cNvSpPr>
          <p:nvPr>
            <p:ph type="title"/>
          </p:nvPr>
        </p:nvSpPr>
        <p:spPr/>
        <p:txBody>
          <a:bodyPr/>
          <a:lstStyle/>
          <a:p>
            <a:r>
              <a:rPr lang="en-US" dirty="0"/>
              <a:t>AIC vs. BIC</a:t>
            </a:r>
          </a:p>
        </p:txBody>
      </p:sp>
      <p:sp>
        <p:nvSpPr>
          <p:cNvPr id="3" name="Content Placeholder 2">
            <a:extLst>
              <a:ext uri="{FF2B5EF4-FFF2-40B4-BE49-F238E27FC236}">
                <a16:creationId xmlns:a16="http://schemas.microsoft.com/office/drawing/2014/main" id="{B1FAA367-C52E-FA45-9342-86679C7273E0}"/>
              </a:ext>
            </a:extLst>
          </p:cNvPr>
          <p:cNvSpPr>
            <a:spLocks noGrp="1"/>
          </p:cNvSpPr>
          <p:nvPr>
            <p:ph idx="1"/>
          </p:nvPr>
        </p:nvSpPr>
        <p:spPr>
          <a:xfrm>
            <a:off x="698500" y="2028472"/>
            <a:ext cx="8763000" cy="4834820"/>
          </a:xfrm>
        </p:spPr>
        <p:txBody>
          <a:bodyPr/>
          <a:lstStyle/>
          <a:p>
            <a:pPr marL="82550" indent="0">
              <a:buNone/>
            </a:pPr>
            <a:r>
              <a:rPr lang="en-US" dirty="0"/>
              <a:t>The two most common information criteria are AIC and BIC; they perform generally similarly.</a:t>
            </a:r>
          </a:p>
          <a:p>
            <a:pPr marL="82550" indent="0">
              <a:buNone/>
            </a:pPr>
            <a:endParaRPr lang="en-US" dirty="0"/>
          </a:p>
          <a:p>
            <a:pPr marL="82550" indent="0">
              <a:buNone/>
            </a:pPr>
            <a:r>
              <a:rPr lang="en-US" dirty="0"/>
              <a:t>In both cases, small values of AIC/BIC are desirable (large values of </a:t>
            </a:r>
            <a:r>
              <a:rPr lang="en-US" i="1" dirty="0"/>
              <a:t>R</a:t>
            </a:r>
            <a:r>
              <a:rPr lang="en-US" i="1" baseline="30000" dirty="0"/>
              <a:t>2</a:t>
            </a:r>
            <a:r>
              <a:rPr lang="en-US" dirty="0"/>
              <a:t>/Adjusted </a:t>
            </a:r>
            <a:r>
              <a:rPr lang="en-US" i="1" dirty="0"/>
              <a:t>R</a:t>
            </a:r>
            <a:r>
              <a:rPr lang="en-US" i="1" baseline="30000" dirty="0"/>
              <a:t>2</a:t>
            </a:r>
            <a:r>
              <a:rPr lang="en-US" dirty="0"/>
              <a:t> are desirable).</a:t>
            </a:r>
          </a:p>
        </p:txBody>
      </p:sp>
    </p:spTree>
    <p:extLst>
      <p:ext uri="{BB962C8B-B14F-4D97-AF65-F5344CB8AC3E}">
        <p14:creationId xmlns:p14="http://schemas.microsoft.com/office/powerpoint/2010/main" val="14418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F94C-72AA-2746-A466-6D9CA401457B}"/>
              </a:ext>
            </a:extLst>
          </p:cNvPr>
          <p:cNvSpPr>
            <a:spLocks noGrp="1"/>
          </p:cNvSpPr>
          <p:nvPr>
            <p:ph type="title"/>
          </p:nvPr>
        </p:nvSpPr>
        <p:spPr/>
        <p:txBody>
          <a:bodyPr/>
          <a:lstStyle/>
          <a:p>
            <a:r>
              <a:rPr lang="en-US" dirty="0"/>
              <a:t>AIC vs. BIC</a:t>
            </a:r>
          </a:p>
        </p:txBody>
      </p:sp>
      <p:pic>
        <p:nvPicPr>
          <p:cNvPr id="7" name="Picture 6">
            <a:extLst>
              <a:ext uri="{FF2B5EF4-FFF2-40B4-BE49-F238E27FC236}">
                <a16:creationId xmlns:a16="http://schemas.microsoft.com/office/drawing/2014/main" id="{4F301566-5437-DD43-919C-DD0677F6DE9D}"/>
              </a:ext>
            </a:extLst>
          </p:cNvPr>
          <p:cNvPicPr>
            <a:picLocks noChangeAspect="1"/>
          </p:cNvPicPr>
          <p:nvPr/>
        </p:nvPicPr>
        <p:blipFill>
          <a:blip r:embed="rId2"/>
          <a:stretch>
            <a:fillRect/>
          </a:stretch>
        </p:blipFill>
        <p:spPr>
          <a:xfrm>
            <a:off x="635000" y="1676400"/>
            <a:ext cx="8890000" cy="5486400"/>
          </a:xfrm>
          <a:prstGeom prst="rect">
            <a:avLst/>
          </a:prstGeom>
        </p:spPr>
      </p:pic>
    </p:spTree>
    <p:extLst>
      <p:ext uri="{BB962C8B-B14F-4D97-AF65-F5344CB8AC3E}">
        <p14:creationId xmlns:p14="http://schemas.microsoft.com/office/powerpoint/2010/main" val="263816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F94C-72AA-2746-A466-6D9CA401457B}"/>
              </a:ext>
            </a:extLst>
          </p:cNvPr>
          <p:cNvSpPr>
            <a:spLocks noGrp="1"/>
          </p:cNvSpPr>
          <p:nvPr>
            <p:ph type="title"/>
          </p:nvPr>
        </p:nvSpPr>
        <p:spPr/>
        <p:txBody>
          <a:bodyPr/>
          <a:lstStyle/>
          <a:p>
            <a:r>
              <a:rPr lang="en-US" dirty="0"/>
              <a:t>Mallow's </a:t>
            </a:r>
            <a:r>
              <a:rPr lang="en-US" i="1" dirty="0" err="1"/>
              <a:t>C</a:t>
            </a:r>
            <a:r>
              <a:rPr lang="en-US" i="1" baseline="-25000" dirty="0" err="1"/>
              <a:t>p</a:t>
            </a:r>
            <a:endParaRPr lang="en-US" i="1" baseline="-25000" dirty="0"/>
          </a:p>
        </p:txBody>
      </p:sp>
      <p:sp>
        <p:nvSpPr>
          <p:cNvPr id="3" name="Content Placeholder 2">
            <a:extLst>
              <a:ext uri="{FF2B5EF4-FFF2-40B4-BE49-F238E27FC236}">
                <a16:creationId xmlns:a16="http://schemas.microsoft.com/office/drawing/2014/main" id="{B1FAA367-C52E-FA45-9342-86679C7273E0}"/>
              </a:ext>
            </a:extLst>
          </p:cNvPr>
          <p:cNvSpPr>
            <a:spLocks noGrp="1"/>
          </p:cNvSpPr>
          <p:nvPr>
            <p:ph idx="1"/>
          </p:nvPr>
        </p:nvSpPr>
        <p:spPr>
          <a:xfrm>
            <a:off x="698500" y="2028472"/>
            <a:ext cx="8763000" cy="4834820"/>
          </a:xfrm>
        </p:spPr>
        <p:txBody>
          <a:bodyPr/>
          <a:lstStyle/>
          <a:p>
            <a:pPr marL="82550" indent="0">
              <a:buNone/>
            </a:pPr>
            <a:r>
              <a:rPr lang="en-US" dirty="0"/>
              <a:t>You may also see Mallow's </a:t>
            </a:r>
            <a:r>
              <a:rPr lang="en-US" i="1" dirty="0" err="1"/>
              <a:t>C</a:t>
            </a:r>
            <a:r>
              <a:rPr lang="en-US" i="1" baseline="-25000" dirty="0" err="1"/>
              <a:t>p</a:t>
            </a:r>
            <a:r>
              <a:rPr lang="en-US" dirty="0"/>
              <a:t>; in Gaussian models it is essentially equivalent to AIC for purposes of model selection, so we will not consider it at length.</a:t>
            </a:r>
          </a:p>
        </p:txBody>
      </p:sp>
    </p:spTree>
    <p:extLst>
      <p:ext uri="{BB962C8B-B14F-4D97-AF65-F5344CB8AC3E}">
        <p14:creationId xmlns:p14="http://schemas.microsoft.com/office/powerpoint/2010/main" val="1044088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0EC8-A240-1A40-8A69-848693773AD7}"/>
              </a:ext>
            </a:extLst>
          </p:cNvPr>
          <p:cNvSpPr>
            <a:spLocks noGrp="1"/>
          </p:cNvSpPr>
          <p:nvPr>
            <p:ph type="title"/>
          </p:nvPr>
        </p:nvSpPr>
        <p:spPr/>
        <p:txBody>
          <a:bodyPr/>
          <a:lstStyle/>
          <a:p>
            <a:r>
              <a:rPr lang="en-US" dirty="0"/>
              <a:t>Four primary measures of model fit:</a:t>
            </a:r>
          </a:p>
        </p:txBody>
      </p:sp>
      <p:graphicFrame>
        <p:nvGraphicFramePr>
          <p:cNvPr id="7" name="Table 6">
            <a:extLst>
              <a:ext uri="{FF2B5EF4-FFF2-40B4-BE49-F238E27FC236}">
                <a16:creationId xmlns:a16="http://schemas.microsoft.com/office/drawing/2014/main" id="{611F69B0-0959-4C42-9B5F-49792D656E42}"/>
              </a:ext>
            </a:extLst>
          </p:cNvPr>
          <p:cNvGraphicFramePr>
            <a:graphicFrameLocks noGrp="1"/>
          </p:cNvGraphicFramePr>
          <p:nvPr>
            <p:extLst>
              <p:ext uri="{D42A27DB-BD31-4B8C-83A1-F6EECF244321}">
                <p14:modId xmlns:p14="http://schemas.microsoft.com/office/powerpoint/2010/main" val="3188876458"/>
              </p:ext>
            </p:extLst>
          </p:nvPr>
        </p:nvGraphicFramePr>
        <p:xfrm>
          <a:off x="1693332" y="2198107"/>
          <a:ext cx="6841068" cy="4717950"/>
        </p:xfrm>
        <a:graphic>
          <a:graphicData uri="http://schemas.openxmlformats.org/drawingml/2006/table">
            <a:tbl>
              <a:tblPr firstRow="1" bandRow="1">
                <a:tableStyleId>{5FD0F851-EC5A-4D38-B0AD-8093EC10F338}</a:tableStyleId>
              </a:tblPr>
              <a:tblGrid>
                <a:gridCol w="1710267">
                  <a:extLst>
                    <a:ext uri="{9D8B030D-6E8A-4147-A177-3AD203B41FA5}">
                      <a16:colId xmlns:a16="http://schemas.microsoft.com/office/drawing/2014/main" val="287928303"/>
                    </a:ext>
                  </a:extLst>
                </a:gridCol>
                <a:gridCol w="1710267">
                  <a:extLst>
                    <a:ext uri="{9D8B030D-6E8A-4147-A177-3AD203B41FA5}">
                      <a16:colId xmlns:a16="http://schemas.microsoft.com/office/drawing/2014/main" val="2926572445"/>
                    </a:ext>
                  </a:extLst>
                </a:gridCol>
                <a:gridCol w="1710267">
                  <a:extLst>
                    <a:ext uri="{9D8B030D-6E8A-4147-A177-3AD203B41FA5}">
                      <a16:colId xmlns:a16="http://schemas.microsoft.com/office/drawing/2014/main" val="2586108055"/>
                    </a:ext>
                  </a:extLst>
                </a:gridCol>
                <a:gridCol w="1710267">
                  <a:extLst>
                    <a:ext uri="{9D8B030D-6E8A-4147-A177-3AD203B41FA5}">
                      <a16:colId xmlns:a16="http://schemas.microsoft.com/office/drawing/2014/main" val="2154511304"/>
                    </a:ext>
                  </a:extLst>
                </a:gridCol>
              </a:tblGrid>
              <a:tr h="943590">
                <a:tc>
                  <a:txBody>
                    <a:bodyPr/>
                    <a:lstStyle/>
                    <a:p>
                      <a:pPr algn="ctr"/>
                      <a:r>
                        <a:rPr lang="en-US" sz="1800" dirty="0"/>
                        <a:t>Outcome</a:t>
                      </a:r>
                    </a:p>
                  </a:txBody>
                  <a:tcPr anchor="ctr"/>
                </a:tc>
                <a:tc>
                  <a:txBody>
                    <a:bodyPr/>
                    <a:lstStyle/>
                    <a:p>
                      <a:pPr algn="ctr"/>
                      <a:r>
                        <a:rPr lang="en-US" sz="1800" dirty="0"/>
                        <a:t>Units</a:t>
                      </a:r>
                    </a:p>
                  </a:txBody>
                  <a:tcPr anchor="ctr"/>
                </a:tc>
                <a:tc>
                  <a:txBody>
                    <a:bodyPr/>
                    <a:lstStyle/>
                    <a:p>
                      <a:pPr algn="ctr"/>
                      <a:r>
                        <a:rPr lang="en-US" sz="1800" dirty="0"/>
                        <a:t>Better values</a:t>
                      </a:r>
                    </a:p>
                  </a:txBody>
                  <a:tcPr anchor="ctr"/>
                </a:tc>
                <a:tc>
                  <a:txBody>
                    <a:bodyPr/>
                    <a:lstStyle/>
                    <a:p>
                      <a:pPr algn="ctr"/>
                      <a:r>
                        <a:rPr lang="en-US" sz="1800" dirty="0"/>
                        <a:t>Penalizes additional terms</a:t>
                      </a:r>
                    </a:p>
                  </a:txBody>
                  <a:tcPr anchor="ctr"/>
                </a:tc>
                <a:extLst>
                  <a:ext uri="{0D108BD9-81ED-4DB2-BD59-A6C34878D82A}">
                    <a16:rowId xmlns:a16="http://schemas.microsoft.com/office/drawing/2014/main" val="4245036808"/>
                  </a:ext>
                </a:extLst>
              </a:tr>
              <a:tr h="943590">
                <a:tc>
                  <a:txBody>
                    <a:bodyPr/>
                    <a:lstStyle/>
                    <a:p>
                      <a:pPr algn="ctr"/>
                      <a:r>
                        <a:rPr lang="en-US" sz="1800" i="1" dirty="0"/>
                        <a:t>R</a:t>
                      </a:r>
                      <a:r>
                        <a:rPr lang="en-US" sz="1800" i="1" baseline="30000" dirty="0"/>
                        <a:t>2</a:t>
                      </a:r>
                    </a:p>
                  </a:txBody>
                  <a:tcPr anchor="ctr"/>
                </a:tc>
                <a:tc>
                  <a:txBody>
                    <a:bodyPr/>
                    <a:lstStyle/>
                    <a:p>
                      <a:pPr algn="ctr"/>
                      <a:r>
                        <a:rPr lang="en-US" sz="1800" dirty="0"/>
                        <a:t>0-1</a:t>
                      </a:r>
                    </a:p>
                  </a:txBody>
                  <a:tcPr anchor="ctr"/>
                </a:tc>
                <a:tc>
                  <a:txBody>
                    <a:bodyPr/>
                    <a:lstStyle/>
                    <a:p>
                      <a:pPr algn="ctr"/>
                      <a:r>
                        <a:rPr lang="en-US" sz="1800" dirty="0"/>
                        <a:t>Higher</a:t>
                      </a:r>
                    </a:p>
                  </a:txBody>
                  <a:tcPr anchor="ctr"/>
                </a:tc>
                <a:tc>
                  <a:txBody>
                    <a:bodyPr/>
                    <a:lstStyle/>
                    <a:p>
                      <a:pPr algn="ctr"/>
                      <a:r>
                        <a:rPr lang="en-US" sz="1800" dirty="0"/>
                        <a:t>No</a:t>
                      </a:r>
                    </a:p>
                  </a:txBody>
                  <a:tcPr anchor="ctr"/>
                </a:tc>
                <a:extLst>
                  <a:ext uri="{0D108BD9-81ED-4DB2-BD59-A6C34878D82A}">
                    <a16:rowId xmlns:a16="http://schemas.microsoft.com/office/drawing/2014/main" val="3150666223"/>
                  </a:ext>
                </a:extLst>
              </a:tr>
              <a:tr h="94359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Adjusted </a:t>
                      </a:r>
                      <a:r>
                        <a:rPr lang="en-US" sz="1800" i="1" dirty="0"/>
                        <a:t>R</a:t>
                      </a:r>
                      <a:r>
                        <a:rPr lang="en-US" sz="1800" i="1" baseline="30000" dirty="0"/>
                        <a:t>2</a:t>
                      </a:r>
                    </a:p>
                    <a:p>
                      <a:pPr algn="ctr"/>
                      <a:endParaRPr lang="en-US" sz="1800" dirty="0"/>
                    </a:p>
                  </a:txBody>
                  <a:tcPr anchor="ctr"/>
                </a:tc>
                <a:tc>
                  <a:txBody>
                    <a:bodyPr/>
                    <a:lstStyle/>
                    <a:p>
                      <a:pPr algn="ctr"/>
                      <a:r>
                        <a:rPr lang="en-US" sz="1800" dirty="0"/>
                        <a:t>0-1</a:t>
                      </a:r>
                    </a:p>
                  </a:txBody>
                  <a:tcPr anchor="ctr"/>
                </a:tc>
                <a:tc>
                  <a:txBody>
                    <a:bodyPr/>
                    <a:lstStyle/>
                    <a:p>
                      <a:pPr algn="ctr"/>
                      <a:r>
                        <a:rPr lang="en-US" sz="1800" dirty="0"/>
                        <a:t>Higher</a:t>
                      </a:r>
                    </a:p>
                  </a:txBody>
                  <a:tcPr anchor="ctr"/>
                </a:tc>
                <a:tc>
                  <a:txBody>
                    <a:bodyPr/>
                    <a:lstStyle/>
                    <a:p>
                      <a:pPr algn="ctr"/>
                      <a:r>
                        <a:rPr lang="en-US" sz="1800" dirty="0"/>
                        <a:t>Yes</a:t>
                      </a:r>
                    </a:p>
                  </a:txBody>
                  <a:tcPr anchor="ctr"/>
                </a:tc>
                <a:extLst>
                  <a:ext uri="{0D108BD9-81ED-4DB2-BD59-A6C34878D82A}">
                    <a16:rowId xmlns:a16="http://schemas.microsoft.com/office/drawing/2014/main" val="2240031989"/>
                  </a:ext>
                </a:extLst>
              </a:tr>
              <a:tr h="943590">
                <a:tc>
                  <a:txBody>
                    <a:bodyPr/>
                    <a:lstStyle/>
                    <a:p>
                      <a:pPr algn="ctr"/>
                      <a:r>
                        <a:rPr lang="en-US" sz="1800" dirty="0"/>
                        <a:t>AIC</a:t>
                      </a:r>
                    </a:p>
                  </a:txBody>
                  <a:tcPr anchor="ctr"/>
                </a:tc>
                <a:tc>
                  <a:txBody>
                    <a:bodyPr/>
                    <a:lstStyle/>
                    <a:p>
                      <a:pPr algn="ctr"/>
                      <a:r>
                        <a:rPr lang="en-US" sz="1800" dirty="0"/>
                        <a:t>Arbitrary</a:t>
                      </a:r>
                    </a:p>
                  </a:txBody>
                  <a:tcPr anchor="ctr"/>
                </a:tc>
                <a:tc>
                  <a:txBody>
                    <a:bodyPr/>
                    <a:lstStyle/>
                    <a:p>
                      <a:pPr algn="ctr"/>
                      <a:r>
                        <a:rPr lang="en-US" sz="1800" dirty="0"/>
                        <a:t>Lower</a:t>
                      </a:r>
                    </a:p>
                  </a:txBody>
                  <a:tcPr anchor="ctr"/>
                </a:tc>
                <a:tc>
                  <a:txBody>
                    <a:bodyPr/>
                    <a:lstStyle/>
                    <a:p>
                      <a:pPr algn="ctr"/>
                      <a:r>
                        <a:rPr lang="en-US" sz="1800" dirty="0"/>
                        <a:t>Yes</a:t>
                      </a:r>
                    </a:p>
                  </a:txBody>
                  <a:tcPr anchor="ctr"/>
                </a:tc>
                <a:extLst>
                  <a:ext uri="{0D108BD9-81ED-4DB2-BD59-A6C34878D82A}">
                    <a16:rowId xmlns:a16="http://schemas.microsoft.com/office/drawing/2014/main" val="4139480319"/>
                  </a:ext>
                </a:extLst>
              </a:tr>
              <a:tr h="943590">
                <a:tc>
                  <a:txBody>
                    <a:bodyPr/>
                    <a:lstStyle/>
                    <a:p>
                      <a:pPr algn="ctr"/>
                      <a:r>
                        <a:rPr lang="en-US" sz="1800" dirty="0"/>
                        <a:t>BIC</a:t>
                      </a:r>
                    </a:p>
                  </a:txBody>
                  <a:tcPr anchor="ctr"/>
                </a:tc>
                <a:tc>
                  <a:txBody>
                    <a:bodyPr/>
                    <a:lstStyle/>
                    <a:p>
                      <a:pPr algn="ctr"/>
                      <a:r>
                        <a:rPr lang="en-US" sz="1800" dirty="0"/>
                        <a:t>Arbitrary</a:t>
                      </a:r>
                    </a:p>
                  </a:txBody>
                  <a:tcPr anchor="ctr"/>
                </a:tc>
                <a:tc>
                  <a:txBody>
                    <a:bodyPr/>
                    <a:lstStyle/>
                    <a:p>
                      <a:pPr algn="ctr"/>
                      <a:r>
                        <a:rPr lang="en-US" sz="1800" dirty="0"/>
                        <a:t>Lower</a:t>
                      </a:r>
                    </a:p>
                  </a:txBody>
                  <a:tcPr anchor="ctr"/>
                </a:tc>
                <a:tc>
                  <a:txBody>
                    <a:bodyPr/>
                    <a:lstStyle/>
                    <a:p>
                      <a:pPr algn="ctr"/>
                      <a:r>
                        <a:rPr lang="en-US" sz="1800" dirty="0"/>
                        <a:t>Yes</a:t>
                      </a:r>
                    </a:p>
                  </a:txBody>
                  <a:tcPr anchor="ctr"/>
                </a:tc>
                <a:extLst>
                  <a:ext uri="{0D108BD9-81ED-4DB2-BD59-A6C34878D82A}">
                    <a16:rowId xmlns:a16="http://schemas.microsoft.com/office/drawing/2014/main" val="764223346"/>
                  </a:ext>
                </a:extLst>
              </a:tr>
            </a:tbl>
          </a:graphicData>
        </a:graphic>
      </p:graphicFrame>
    </p:spTree>
    <p:extLst>
      <p:ext uri="{BB962C8B-B14F-4D97-AF65-F5344CB8AC3E}">
        <p14:creationId xmlns:p14="http://schemas.microsoft.com/office/powerpoint/2010/main" val="358719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8B8332-6A42-0B4E-AE6E-D4E705378CD8}"/>
              </a:ext>
            </a:extLst>
          </p:cNvPr>
          <p:cNvSpPr>
            <a:spLocks noGrp="1"/>
          </p:cNvSpPr>
          <p:nvPr>
            <p:ph type="title"/>
          </p:nvPr>
        </p:nvSpPr>
        <p:spPr>
          <a:xfrm>
            <a:off x="698500" y="3794782"/>
            <a:ext cx="8763000" cy="1472848"/>
          </a:xfrm>
        </p:spPr>
        <p:txBody>
          <a:bodyPr/>
          <a:lstStyle/>
          <a:p>
            <a:r>
              <a:rPr lang="en-US" dirty="0"/>
              <a:t>Model selection methods</a:t>
            </a:r>
          </a:p>
        </p:txBody>
      </p:sp>
    </p:spTree>
    <p:extLst>
      <p:ext uri="{BB962C8B-B14F-4D97-AF65-F5344CB8AC3E}">
        <p14:creationId xmlns:p14="http://schemas.microsoft.com/office/powerpoint/2010/main" val="519400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C9C3-6CBE-1C47-8FC4-0F50529C64F5}"/>
              </a:ext>
            </a:extLst>
          </p:cNvPr>
          <p:cNvSpPr>
            <a:spLocks noGrp="1"/>
          </p:cNvSpPr>
          <p:nvPr>
            <p:ph type="title"/>
          </p:nvPr>
        </p:nvSpPr>
        <p:spPr/>
        <p:txBody>
          <a:bodyPr/>
          <a:lstStyle/>
          <a:p>
            <a:r>
              <a:rPr lang="en-US" dirty="0"/>
              <a:t>Model selection methods</a:t>
            </a:r>
          </a:p>
        </p:txBody>
      </p:sp>
      <p:sp>
        <p:nvSpPr>
          <p:cNvPr id="3" name="Content Placeholder 2">
            <a:extLst>
              <a:ext uri="{FF2B5EF4-FFF2-40B4-BE49-F238E27FC236}">
                <a16:creationId xmlns:a16="http://schemas.microsoft.com/office/drawing/2014/main" id="{5AFF14E3-3E3F-5A4D-BD89-E1D9A07D2BF2}"/>
              </a:ext>
            </a:extLst>
          </p:cNvPr>
          <p:cNvSpPr>
            <a:spLocks noGrp="1"/>
          </p:cNvSpPr>
          <p:nvPr>
            <p:ph idx="1"/>
          </p:nvPr>
        </p:nvSpPr>
        <p:spPr/>
        <p:txBody>
          <a:bodyPr/>
          <a:lstStyle/>
          <a:p>
            <a:pPr marL="82550" indent="0">
              <a:buNone/>
            </a:pPr>
            <a:r>
              <a:rPr lang="en-US" dirty="0"/>
              <a:t>Domain knowledge assessment of causality</a:t>
            </a:r>
          </a:p>
          <a:p>
            <a:pPr marL="82550" indent="0">
              <a:buNone/>
            </a:pPr>
            <a:endParaRPr lang="en-US" dirty="0"/>
          </a:p>
          <a:p>
            <a:pPr marL="82550" indent="0">
              <a:buNone/>
            </a:pPr>
            <a:r>
              <a:rPr lang="en-US" dirty="0"/>
              <a:t>Stepwise procedures</a:t>
            </a:r>
          </a:p>
          <a:p>
            <a:pPr marL="82550" indent="0">
              <a:buNone/>
            </a:pPr>
            <a:r>
              <a:rPr lang="en-US" dirty="0"/>
              <a:t>	Best subset</a:t>
            </a:r>
          </a:p>
          <a:p>
            <a:pPr marL="82550" indent="0">
              <a:buNone/>
            </a:pPr>
            <a:r>
              <a:rPr lang="en-US" dirty="0"/>
              <a:t>	Sequential/stepwise</a:t>
            </a:r>
          </a:p>
          <a:p>
            <a:pPr marL="82550" indent="0">
              <a:buNone/>
            </a:pPr>
            <a:endParaRPr lang="en-US" dirty="0"/>
          </a:p>
          <a:p>
            <a:pPr marL="82550" indent="0">
              <a:buNone/>
            </a:pPr>
            <a:r>
              <a:rPr lang="en-US" dirty="0"/>
              <a:t>Regularized regression</a:t>
            </a:r>
          </a:p>
          <a:p>
            <a:pPr marL="82550" indent="0">
              <a:buNone/>
            </a:pPr>
            <a:r>
              <a:rPr lang="en-US" dirty="0"/>
              <a:t>	Lasso</a:t>
            </a:r>
          </a:p>
          <a:p>
            <a:pPr marL="82550" indent="0">
              <a:buNone/>
            </a:pPr>
            <a:r>
              <a:rPr lang="en-US" dirty="0"/>
              <a:t>	Ridge</a:t>
            </a:r>
          </a:p>
        </p:txBody>
      </p:sp>
    </p:spTree>
    <p:extLst>
      <p:ext uri="{BB962C8B-B14F-4D97-AF65-F5344CB8AC3E}">
        <p14:creationId xmlns:p14="http://schemas.microsoft.com/office/powerpoint/2010/main" val="2366049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478C-EED6-2C41-8EEC-4403B479F3B9}"/>
              </a:ext>
            </a:extLst>
          </p:cNvPr>
          <p:cNvSpPr>
            <a:spLocks noGrp="1"/>
          </p:cNvSpPr>
          <p:nvPr>
            <p:ph type="title"/>
          </p:nvPr>
        </p:nvSpPr>
        <p:spPr/>
        <p:txBody>
          <a:bodyPr/>
          <a:lstStyle/>
          <a:p>
            <a:r>
              <a:rPr lang="en-US" dirty="0"/>
              <a:t>Domain knowledge</a:t>
            </a:r>
          </a:p>
        </p:txBody>
      </p:sp>
      <p:sp>
        <p:nvSpPr>
          <p:cNvPr id="3" name="Content Placeholder 2">
            <a:extLst>
              <a:ext uri="{FF2B5EF4-FFF2-40B4-BE49-F238E27FC236}">
                <a16:creationId xmlns:a16="http://schemas.microsoft.com/office/drawing/2014/main" id="{B687EE8A-7F9B-E44C-9B4F-8832913F7E66}"/>
              </a:ext>
            </a:extLst>
          </p:cNvPr>
          <p:cNvSpPr>
            <a:spLocks noGrp="1"/>
          </p:cNvSpPr>
          <p:nvPr>
            <p:ph idx="1"/>
          </p:nvPr>
        </p:nvSpPr>
        <p:spPr/>
        <p:txBody>
          <a:bodyPr/>
          <a:lstStyle/>
          <a:p>
            <a:pPr marL="82550" indent="0">
              <a:buNone/>
            </a:pPr>
            <a:r>
              <a:rPr lang="en-US" dirty="0"/>
              <a:t>Next, we will discuss automated variable selection procedures.</a:t>
            </a:r>
          </a:p>
          <a:p>
            <a:pPr marL="82550" indent="0">
              <a:buNone/>
            </a:pPr>
            <a:endParaRPr lang="en-US" dirty="0"/>
          </a:p>
          <a:p>
            <a:pPr marL="82550" indent="0">
              <a:buNone/>
            </a:pPr>
            <a:r>
              <a:rPr lang="en-US" dirty="0"/>
              <a:t>This is a very contentious topic among biostatisticians and epidemiologists, and many would argue that subject matter experts are critical in this stage.</a:t>
            </a:r>
          </a:p>
          <a:p>
            <a:pPr marL="82550" indent="0">
              <a:buNone/>
            </a:pPr>
            <a:endParaRPr lang="en-US" dirty="0"/>
          </a:p>
          <a:p>
            <a:pPr marL="82550" indent="0">
              <a:buNone/>
            </a:pPr>
            <a:r>
              <a:rPr lang="en-US" dirty="0"/>
              <a:t>Consider the dangers associated with identifying reversed causality or biased (in the sense of sex or race) predictors.</a:t>
            </a:r>
          </a:p>
          <a:p>
            <a:pPr marL="82550" indent="0">
              <a:buNone/>
            </a:pPr>
            <a:endParaRPr lang="en-US" dirty="0"/>
          </a:p>
          <a:p>
            <a:pPr marL="82550" indent="0">
              <a:buNone/>
            </a:pPr>
            <a:r>
              <a:rPr lang="en-US" dirty="0"/>
              <a:t>Here are some anonymized quotes from a biostatistics listserv on this topic.</a:t>
            </a:r>
          </a:p>
        </p:txBody>
      </p:sp>
    </p:spTree>
    <p:extLst>
      <p:ext uri="{BB962C8B-B14F-4D97-AF65-F5344CB8AC3E}">
        <p14:creationId xmlns:p14="http://schemas.microsoft.com/office/powerpoint/2010/main" val="40039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regression</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The typical model is: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𝑗</m:t>
                          </m:r>
                          <m:r>
                            <a:rPr>
                              <a:latin typeface="Cambria Math" panose="02040503050406030204" pitchFamily="18" charset="0"/>
                            </a:rPr>
                            <m:t>=1</m:t>
                          </m:r>
                        </m:sub>
                        <m:sup>
                          <m:r>
                            <a:rPr>
                              <a:latin typeface="Cambria Math" panose="02040503050406030204" pitchFamily="18" charset="0"/>
                            </a:rPr>
                            <m:t>𝑝</m:t>
                          </m:r>
                        </m:sup>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𝑗</m:t>
                              </m:r>
                            </m:sub>
                          </m:sSub>
                        </m:e>
                      </m:nary>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𝑗𝑖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𝑖</m:t>
                          </m:r>
                        </m:sub>
                      </m:sSub>
                    </m:oMath>
                  </m:oMathPara>
                </a14:m>
                <a:endParaRPr dirty="0"/>
              </a:p>
              <a:p>
                <a:pPr marL="0" indent="0">
                  <a:buNone/>
                </a:pPr>
                <a:r>
                  <a:rPr lang="en-US" dirty="0"/>
                  <a:t>Or, w</a:t>
                </a:r>
                <a:r>
                  <a:rPr dirty="0"/>
                  <a:t>ithout error,</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acc>
                        <m:accPr>
                          <m:chr m:val="̂"/>
                          <m:ctrlPr>
                            <a:rPr i="1">
                              <a:latin typeface="Cambria Math" panose="02040503050406030204" pitchFamily="18" charset="0"/>
                            </a:rPr>
                          </m:ctrlPr>
                        </m:acc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e>
                      </m:ac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𝑗</m:t>
                          </m:r>
                          <m:r>
                            <a:rPr>
                              <a:latin typeface="Cambria Math" panose="02040503050406030204" pitchFamily="18" charset="0"/>
                            </a:rPr>
                            <m:t>=1</m:t>
                          </m:r>
                        </m:sub>
                        <m:sup>
                          <m:r>
                            <a:rPr>
                              <a:latin typeface="Cambria Math" panose="02040503050406030204" pitchFamily="18" charset="0"/>
                            </a:rPr>
                            <m:t>𝑝</m:t>
                          </m:r>
                        </m:sup>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𝑗</m:t>
                              </m:r>
                            </m:sub>
                          </m:sSub>
                        </m:e>
                      </m:nary>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𝑗𝑖</m:t>
                          </m:r>
                        </m:sub>
                      </m:sSub>
                    </m:oMath>
                  </m:oMathPara>
                </a14:m>
                <a:endParaRPr dirty="0"/>
              </a:p>
              <a:p>
                <a:pPr marL="0" indent="0">
                  <a:buNone/>
                </a:pPr>
                <a:endParaRPr lang="en-US" dirty="0"/>
              </a:p>
              <a:p>
                <a:pPr marL="0" indent="0">
                  <a:buNone/>
                </a:pPr>
                <a:r>
                  <a:rPr dirty="0"/>
                  <a:t>And our objective is to identify the set of </a:t>
                </a:r>
                <a14:m>
                  <m:oMath xmlns:m="http://schemas.openxmlformats.org/officeDocument/2006/math">
                    <m:r>
                      <a:rPr>
                        <a:latin typeface="Cambria Math" panose="02040503050406030204" pitchFamily="18" charset="0"/>
                      </a:rPr>
                      <m:t>𝛽</m:t>
                    </m:r>
                  </m:oMath>
                </a14:m>
                <a:r>
                  <a:rPr dirty="0"/>
                  <a:t>s that minimize some function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acc>
                      <m:accPr>
                        <m:chr m:val="̂"/>
                        <m:ctrlPr>
                          <a:rPr i="1">
                            <a:latin typeface="Cambria Math" panose="02040503050406030204" pitchFamily="18" charset="0"/>
                          </a:rPr>
                        </m:ctrlPr>
                      </m:accPr>
                      <m:e>
                        <m:r>
                          <a:rPr>
                            <a:latin typeface="Cambria Math" panose="02040503050406030204" pitchFamily="18" charset="0"/>
                          </a:rPr>
                          <m:t>𝑦</m:t>
                        </m:r>
                      </m:e>
                    </m:acc>
                  </m:oMath>
                </a14:m>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6562" b="-9974"/>
                </a:stretch>
              </a:blipFill>
            </p:spPr>
            <p:txBody>
              <a:bodyPr/>
              <a:lstStyle/>
              <a:p>
                <a:r>
                  <a:rPr lang="en-US">
                    <a:noFill/>
                  </a:rPr>
                  <a:t> </a:t>
                </a:r>
              </a:p>
            </p:txBody>
          </p:sp>
        </mc:Fallback>
      </mc:AlternateContent>
    </p:spTree>
    <p:extLst>
      <p:ext uri="{BB962C8B-B14F-4D97-AF65-F5344CB8AC3E}">
        <p14:creationId xmlns:p14="http://schemas.microsoft.com/office/powerpoint/2010/main" val="119990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46AA-B14E-664B-940A-E05CC244A9E0}"/>
              </a:ext>
            </a:extLst>
          </p:cNvPr>
          <p:cNvSpPr>
            <a:spLocks noGrp="1"/>
          </p:cNvSpPr>
          <p:nvPr>
            <p:ph type="title"/>
          </p:nvPr>
        </p:nvSpPr>
        <p:spPr/>
        <p:txBody>
          <a:bodyPr/>
          <a:lstStyle/>
          <a:p>
            <a:r>
              <a:rPr lang="en-US" dirty="0"/>
              <a:t>Domain knowledge</a:t>
            </a:r>
          </a:p>
        </p:txBody>
      </p:sp>
      <p:sp>
        <p:nvSpPr>
          <p:cNvPr id="3" name="Content Placeholder 2">
            <a:extLst>
              <a:ext uri="{FF2B5EF4-FFF2-40B4-BE49-F238E27FC236}">
                <a16:creationId xmlns:a16="http://schemas.microsoft.com/office/drawing/2014/main" id="{BF6692ED-C17E-9C46-A63C-D8789602C221}"/>
              </a:ext>
            </a:extLst>
          </p:cNvPr>
          <p:cNvSpPr>
            <a:spLocks noGrp="1"/>
          </p:cNvSpPr>
          <p:nvPr>
            <p:ph idx="1"/>
          </p:nvPr>
        </p:nvSpPr>
        <p:spPr/>
        <p:txBody>
          <a:bodyPr/>
          <a:lstStyle/>
          <a:p>
            <a:pPr marL="82550" indent="0">
              <a:buNone/>
            </a:pPr>
            <a:r>
              <a:rPr lang="en-US" dirty="0"/>
              <a:t>"Stepwise, forward, and backward are all demonstrably bad"</a:t>
            </a:r>
          </a:p>
          <a:p>
            <a:pPr marL="82550" indent="0">
              <a:buNone/>
            </a:pPr>
            <a:endParaRPr lang="en-US" dirty="0"/>
          </a:p>
          <a:p>
            <a:pPr marL="82550" indent="0">
              <a:buNone/>
            </a:pPr>
            <a:r>
              <a:rPr lang="en-US" dirty="0"/>
              <a:t>"I have no issue with using stepwise as part of an overall strategy but never use automated procedures.  For example, I was doing a stepwise procedure yesterday but before I even did it I removed several variables from consideration based on the talking with the SME.  I removed a couple of other variables that didn’t make sense to have in the model along with the outcome."</a:t>
            </a:r>
          </a:p>
        </p:txBody>
      </p:sp>
    </p:spTree>
    <p:extLst>
      <p:ext uri="{BB962C8B-B14F-4D97-AF65-F5344CB8AC3E}">
        <p14:creationId xmlns:p14="http://schemas.microsoft.com/office/powerpoint/2010/main" val="2409756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46AA-B14E-664B-940A-E05CC244A9E0}"/>
              </a:ext>
            </a:extLst>
          </p:cNvPr>
          <p:cNvSpPr>
            <a:spLocks noGrp="1"/>
          </p:cNvSpPr>
          <p:nvPr>
            <p:ph type="title"/>
          </p:nvPr>
        </p:nvSpPr>
        <p:spPr/>
        <p:txBody>
          <a:bodyPr/>
          <a:lstStyle/>
          <a:p>
            <a:r>
              <a:rPr lang="en-US" dirty="0"/>
              <a:t>Domain knowledge</a:t>
            </a:r>
          </a:p>
        </p:txBody>
      </p:sp>
      <p:sp>
        <p:nvSpPr>
          <p:cNvPr id="3" name="Content Placeholder 2">
            <a:extLst>
              <a:ext uri="{FF2B5EF4-FFF2-40B4-BE49-F238E27FC236}">
                <a16:creationId xmlns:a16="http://schemas.microsoft.com/office/drawing/2014/main" id="{BF6692ED-C17E-9C46-A63C-D8789602C221}"/>
              </a:ext>
            </a:extLst>
          </p:cNvPr>
          <p:cNvSpPr>
            <a:spLocks noGrp="1"/>
          </p:cNvSpPr>
          <p:nvPr>
            <p:ph idx="1"/>
          </p:nvPr>
        </p:nvSpPr>
        <p:spPr/>
        <p:txBody>
          <a:bodyPr/>
          <a:lstStyle/>
          <a:p>
            <a:pPr marL="82550" indent="0">
              <a:buNone/>
            </a:pPr>
            <a:r>
              <a:rPr lang="en-US" dirty="0"/>
              <a:t>"for a data analyst to use stepwise methods is equivalent to telling his or her boss that his or her salary should be cut."</a:t>
            </a:r>
          </a:p>
          <a:p>
            <a:pPr marL="82550" indent="0">
              <a:buNone/>
            </a:pPr>
            <a:endParaRPr lang="en-US" dirty="0"/>
          </a:p>
          <a:p>
            <a:pPr marL="82550" indent="0">
              <a:buNone/>
            </a:pPr>
            <a:r>
              <a:rPr lang="en-US" dirty="0"/>
              <a:t>"I still see people using univariable selection/bivariate screening (including only “significant” variables from univariable models in the multivariable model), which I advise against!"</a:t>
            </a:r>
          </a:p>
        </p:txBody>
      </p:sp>
    </p:spTree>
    <p:extLst>
      <p:ext uri="{BB962C8B-B14F-4D97-AF65-F5344CB8AC3E}">
        <p14:creationId xmlns:p14="http://schemas.microsoft.com/office/powerpoint/2010/main" val="75409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46AA-B14E-664B-940A-E05CC244A9E0}"/>
              </a:ext>
            </a:extLst>
          </p:cNvPr>
          <p:cNvSpPr>
            <a:spLocks noGrp="1"/>
          </p:cNvSpPr>
          <p:nvPr>
            <p:ph type="title"/>
          </p:nvPr>
        </p:nvSpPr>
        <p:spPr/>
        <p:txBody>
          <a:bodyPr/>
          <a:lstStyle/>
          <a:p>
            <a:r>
              <a:rPr lang="en-US" dirty="0"/>
              <a:t>Domain knowledge</a:t>
            </a:r>
          </a:p>
        </p:txBody>
      </p:sp>
      <p:sp>
        <p:nvSpPr>
          <p:cNvPr id="3" name="Content Placeholder 2">
            <a:extLst>
              <a:ext uri="{FF2B5EF4-FFF2-40B4-BE49-F238E27FC236}">
                <a16:creationId xmlns:a16="http://schemas.microsoft.com/office/drawing/2014/main" id="{BF6692ED-C17E-9C46-A63C-D8789602C221}"/>
              </a:ext>
            </a:extLst>
          </p:cNvPr>
          <p:cNvSpPr>
            <a:spLocks noGrp="1"/>
          </p:cNvSpPr>
          <p:nvPr>
            <p:ph idx="1"/>
          </p:nvPr>
        </p:nvSpPr>
        <p:spPr/>
        <p:txBody>
          <a:bodyPr/>
          <a:lstStyle/>
          <a:p>
            <a:pPr marL="82550" indent="0">
              <a:buNone/>
            </a:pPr>
            <a:r>
              <a:rPr lang="en-US" dirty="0"/>
              <a:t>“In most situations, subject matter expertise not only provides precedents for regression predictors, but also more importantly a conceptual basis for selection of predictors available in a given dataset. </a:t>
            </a:r>
          </a:p>
          <a:p>
            <a:pPr marL="82550" indent="0">
              <a:buNone/>
            </a:pPr>
            <a:r>
              <a:rPr lang="en-US" dirty="0"/>
              <a:t>Automated selection, on the other hand, becomes relevant when a much more agnostic approach is required and there is little to distinguish the value of one candidate predictor from another.</a:t>
            </a:r>
          </a:p>
          <a:p>
            <a:pPr marL="82550" indent="0">
              <a:buNone/>
            </a:pPr>
            <a:r>
              <a:rPr lang="en-US" dirty="0"/>
              <a:t>In your situation, are you building a hypothesis-driven regression model or searching with little presumption for a set of predictors?”</a:t>
            </a:r>
          </a:p>
        </p:txBody>
      </p:sp>
    </p:spTree>
    <p:extLst>
      <p:ext uri="{BB962C8B-B14F-4D97-AF65-F5344CB8AC3E}">
        <p14:creationId xmlns:p14="http://schemas.microsoft.com/office/powerpoint/2010/main" val="2027391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7820-818C-8D48-BFE8-EC12551DEBAD}"/>
              </a:ext>
            </a:extLst>
          </p:cNvPr>
          <p:cNvSpPr>
            <a:spLocks noGrp="1"/>
          </p:cNvSpPr>
          <p:nvPr>
            <p:ph type="title"/>
          </p:nvPr>
        </p:nvSpPr>
        <p:spPr/>
        <p:txBody>
          <a:bodyPr/>
          <a:lstStyle/>
          <a:p>
            <a:r>
              <a:rPr lang="en-US" dirty="0"/>
              <a:t>Best subset selection</a:t>
            </a:r>
          </a:p>
        </p:txBody>
      </p:sp>
      <p:sp>
        <p:nvSpPr>
          <p:cNvPr id="3" name="Content Placeholder 2">
            <a:extLst>
              <a:ext uri="{FF2B5EF4-FFF2-40B4-BE49-F238E27FC236}">
                <a16:creationId xmlns:a16="http://schemas.microsoft.com/office/drawing/2014/main" id="{B6BB9FF7-2EDF-8E48-B92B-6549955089B4}"/>
              </a:ext>
            </a:extLst>
          </p:cNvPr>
          <p:cNvSpPr>
            <a:spLocks noGrp="1"/>
          </p:cNvSpPr>
          <p:nvPr>
            <p:ph idx="1"/>
          </p:nvPr>
        </p:nvSpPr>
        <p:spPr/>
        <p:txBody>
          <a:bodyPr/>
          <a:lstStyle/>
          <a:p>
            <a:pPr marL="82550" indent="0">
              <a:buNone/>
            </a:pPr>
            <a:r>
              <a:rPr lang="en-US" dirty="0"/>
              <a:t>In </a:t>
            </a:r>
            <a:r>
              <a:rPr lang="en-US" i="1" dirty="0"/>
              <a:t>best subset </a:t>
            </a:r>
            <a:r>
              <a:rPr lang="en-US" dirty="0"/>
              <a:t>selection, separate least squares regressions are identified for each possible combination of the </a:t>
            </a:r>
            <a:r>
              <a:rPr lang="en-US" i="1" dirty="0"/>
              <a:t>p</a:t>
            </a:r>
            <a:r>
              <a:rPr lang="en-US" dirty="0"/>
              <a:t> predictors, and the model with the best performance is chosen.</a:t>
            </a:r>
          </a:p>
        </p:txBody>
      </p:sp>
      <p:pic>
        <p:nvPicPr>
          <p:cNvPr id="5" name="Picture 4">
            <a:extLst>
              <a:ext uri="{FF2B5EF4-FFF2-40B4-BE49-F238E27FC236}">
                <a16:creationId xmlns:a16="http://schemas.microsoft.com/office/drawing/2014/main" id="{B36E34B9-8352-024A-937B-B46EC8478093}"/>
              </a:ext>
            </a:extLst>
          </p:cNvPr>
          <p:cNvPicPr>
            <a:picLocks noChangeAspect="1"/>
          </p:cNvPicPr>
          <p:nvPr/>
        </p:nvPicPr>
        <p:blipFill>
          <a:blip r:embed="rId2"/>
          <a:stretch>
            <a:fillRect/>
          </a:stretch>
        </p:blipFill>
        <p:spPr>
          <a:xfrm>
            <a:off x="939654" y="3389587"/>
            <a:ext cx="8280692" cy="3820510"/>
          </a:xfrm>
          <a:prstGeom prst="rect">
            <a:avLst/>
          </a:prstGeom>
        </p:spPr>
      </p:pic>
    </p:spTree>
    <p:extLst>
      <p:ext uri="{BB962C8B-B14F-4D97-AF65-F5344CB8AC3E}">
        <p14:creationId xmlns:p14="http://schemas.microsoft.com/office/powerpoint/2010/main" val="3866410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7820-818C-8D48-BFE8-EC12551DEBAD}"/>
              </a:ext>
            </a:extLst>
          </p:cNvPr>
          <p:cNvSpPr>
            <a:spLocks noGrp="1"/>
          </p:cNvSpPr>
          <p:nvPr>
            <p:ph type="title"/>
          </p:nvPr>
        </p:nvSpPr>
        <p:spPr/>
        <p:txBody>
          <a:bodyPr/>
          <a:lstStyle/>
          <a:p>
            <a:r>
              <a:rPr lang="en-US" dirty="0"/>
              <a:t>Best subset selection</a:t>
            </a:r>
          </a:p>
        </p:txBody>
      </p:sp>
      <p:sp>
        <p:nvSpPr>
          <p:cNvPr id="3" name="Content Placeholder 2">
            <a:extLst>
              <a:ext uri="{FF2B5EF4-FFF2-40B4-BE49-F238E27FC236}">
                <a16:creationId xmlns:a16="http://schemas.microsoft.com/office/drawing/2014/main" id="{B6BB9FF7-2EDF-8E48-B92B-6549955089B4}"/>
              </a:ext>
            </a:extLst>
          </p:cNvPr>
          <p:cNvSpPr>
            <a:spLocks noGrp="1"/>
          </p:cNvSpPr>
          <p:nvPr>
            <p:ph idx="1"/>
          </p:nvPr>
        </p:nvSpPr>
        <p:spPr/>
        <p:txBody>
          <a:bodyPr/>
          <a:lstStyle/>
          <a:p>
            <a:pPr marL="82550" indent="0">
              <a:buNone/>
            </a:pPr>
            <a:r>
              <a:rPr lang="en-US" dirty="0"/>
              <a:t>In </a:t>
            </a:r>
            <a:r>
              <a:rPr lang="en-US" i="1" dirty="0"/>
              <a:t>best subset</a:t>
            </a:r>
            <a:r>
              <a:rPr lang="en-US" dirty="0"/>
              <a:t> selection, separate least squares regressions are identified for each possible combination of the </a:t>
            </a:r>
            <a:r>
              <a:rPr lang="en-US" i="1" dirty="0"/>
              <a:t>p</a:t>
            </a:r>
            <a:r>
              <a:rPr lang="en-US" dirty="0"/>
              <a:t> predictors, and the model with the best performance is chosen.</a:t>
            </a:r>
          </a:p>
        </p:txBody>
      </p:sp>
      <p:pic>
        <p:nvPicPr>
          <p:cNvPr id="6" name="Picture 5">
            <a:extLst>
              <a:ext uri="{FF2B5EF4-FFF2-40B4-BE49-F238E27FC236}">
                <a16:creationId xmlns:a16="http://schemas.microsoft.com/office/drawing/2014/main" id="{4515E0A4-D71F-564E-82F2-2D518BAE8795}"/>
              </a:ext>
            </a:extLst>
          </p:cNvPr>
          <p:cNvPicPr>
            <a:picLocks noChangeAspect="1"/>
          </p:cNvPicPr>
          <p:nvPr/>
        </p:nvPicPr>
        <p:blipFill>
          <a:blip r:embed="rId2"/>
          <a:stretch>
            <a:fillRect/>
          </a:stretch>
        </p:blipFill>
        <p:spPr>
          <a:xfrm>
            <a:off x="894861" y="3389586"/>
            <a:ext cx="4330970" cy="3894308"/>
          </a:xfrm>
          <a:prstGeom prst="rect">
            <a:avLst/>
          </a:prstGeom>
        </p:spPr>
      </p:pic>
      <p:sp>
        <p:nvSpPr>
          <p:cNvPr id="7" name="TextBox 6">
            <a:extLst>
              <a:ext uri="{FF2B5EF4-FFF2-40B4-BE49-F238E27FC236}">
                <a16:creationId xmlns:a16="http://schemas.microsoft.com/office/drawing/2014/main" id="{7C826F78-5B27-B746-82AE-424E04761E00}"/>
              </a:ext>
            </a:extLst>
          </p:cNvPr>
          <p:cNvSpPr txBox="1"/>
          <p:nvPr/>
        </p:nvSpPr>
        <p:spPr>
          <a:xfrm>
            <a:off x="5557346" y="4256689"/>
            <a:ext cx="4014240" cy="1169551"/>
          </a:xfrm>
          <a:prstGeom prst="rect">
            <a:avLst/>
          </a:prstGeom>
          <a:noFill/>
        </p:spPr>
        <p:txBody>
          <a:bodyPr wrap="none" rtlCol="0">
            <a:spAutoFit/>
          </a:bodyPr>
          <a:lstStyle/>
          <a:p>
            <a:r>
              <a:rPr lang="en-US" dirty="0"/>
              <a:t>Here it is clear that most of the insight has been </a:t>
            </a:r>
          </a:p>
          <a:p>
            <a:r>
              <a:rPr lang="en-US" dirty="0"/>
              <a:t>achieved with a set of 3 predictors.</a:t>
            </a:r>
          </a:p>
          <a:p>
            <a:endParaRPr lang="en-US" dirty="0"/>
          </a:p>
          <a:p>
            <a:r>
              <a:rPr lang="en-US" dirty="0"/>
              <a:t>In interest of parsimony, we probably would not</a:t>
            </a:r>
          </a:p>
          <a:p>
            <a:r>
              <a:rPr lang="en-US" dirty="0"/>
              <a:t>want to include additional terms.</a:t>
            </a:r>
          </a:p>
        </p:txBody>
      </p:sp>
    </p:spTree>
    <p:extLst>
      <p:ext uri="{BB962C8B-B14F-4D97-AF65-F5344CB8AC3E}">
        <p14:creationId xmlns:p14="http://schemas.microsoft.com/office/powerpoint/2010/main" val="3461990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7820-818C-8D48-BFE8-EC12551DEBAD}"/>
              </a:ext>
            </a:extLst>
          </p:cNvPr>
          <p:cNvSpPr>
            <a:spLocks noGrp="1"/>
          </p:cNvSpPr>
          <p:nvPr>
            <p:ph type="title"/>
          </p:nvPr>
        </p:nvSpPr>
        <p:spPr/>
        <p:txBody>
          <a:bodyPr/>
          <a:lstStyle/>
          <a:p>
            <a:r>
              <a:rPr lang="en-US" dirty="0"/>
              <a:t>Best subset selection</a:t>
            </a:r>
          </a:p>
        </p:txBody>
      </p:sp>
      <p:sp>
        <p:nvSpPr>
          <p:cNvPr id="3" name="Content Placeholder 2">
            <a:extLst>
              <a:ext uri="{FF2B5EF4-FFF2-40B4-BE49-F238E27FC236}">
                <a16:creationId xmlns:a16="http://schemas.microsoft.com/office/drawing/2014/main" id="{B6BB9FF7-2EDF-8E48-B92B-6549955089B4}"/>
              </a:ext>
            </a:extLst>
          </p:cNvPr>
          <p:cNvSpPr>
            <a:spLocks noGrp="1"/>
          </p:cNvSpPr>
          <p:nvPr>
            <p:ph idx="1"/>
          </p:nvPr>
        </p:nvSpPr>
        <p:spPr/>
        <p:txBody>
          <a:bodyPr/>
          <a:lstStyle/>
          <a:p>
            <a:pPr marL="82550" indent="0">
              <a:buNone/>
            </a:pPr>
            <a:r>
              <a:rPr lang="en-US" dirty="0"/>
              <a:t>In </a:t>
            </a:r>
            <a:r>
              <a:rPr lang="en-US" i="1" dirty="0"/>
              <a:t>best subset</a:t>
            </a:r>
            <a:r>
              <a:rPr lang="en-US" dirty="0"/>
              <a:t> selection, separate least squares regressions are identified for each possible combination of the </a:t>
            </a:r>
            <a:r>
              <a:rPr lang="en-US" i="1" dirty="0"/>
              <a:t>p</a:t>
            </a:r>
            <a:r>
              <a:rPr lang="en-US" dirty="0"/>
              <a:t> predictors, and the model with the best performance is chosen.</a:t>
            </a:r>
          </a:p>
        </p:txBody>
      </p:sp>
      <p:pic>
        <p:nvPicPr>
          <p:cNvPr id="6" name="Picture 5">
            <a:extLst>
              <a:ext uri="{FF2B5EF4-FFF2-40B4-BE49-F238E27FC236}">
                <a16:creationId xmlns:a16="http://schemas.microsoft.com/office/drawing/2014/main" id="{4515E0A4-D71F-564E-82F2-2D518BAE8795}"/>
              </a:ext>
            </a:extLst>
          </p:cNvPr>
          <p:cNvPicPr>
            <a:picLocks noChangeAspect="1"/>
          </p:cNvPicPr>
          <p:nvPr/>
        </p:nvPicPr>
        <p:blipFill>
          <a:blip r:embed="rId2"/>
          <a:stretch>
            <a:fillRect/>
          </a:stretch>
        </p:blipFill>
        <p:spPr>
          <a:xfrm>
            <a:off x="894861" y="3389586"/>
            <a:ext cx="4330970" cy="3894308"/>
          </a:xfrm>
          <a:prstGeom prst="rect">
            <a:avLst/>
          </a:prstGeom>
        </p:spPr>
      </p:pic>
      <p:sp>
        <p:nvSpPr>
          <p:cNvPr id="4" name="TextBox 3">
            <a:extLst>
              <a:ext uri="{FF2B5EF4-FFF2-40B4-BE49-F238E27FC236}">
                <a16:creationId xmlns:a16="http://schemas.microsoft.com/office/drawing/2014/main" id="{B0D2B202-E1F4-E144-A891-DB6C767BEAE3}"/>
              </a:ext>
            </a:extLst>
          </p:cNvPr>
          <p:cNvSpPr txBox="1"/>
          <p:nvPr/>
        </p:nvSpPr>
        <p:spPr>
          <a:xfrm>
            <a:off x="5557346" y="4256689"/>
            <a:ext cx="4163319" cy="1600438"/>
          </a:xfrm>
          <a:prstGeom prst="rect">
            <a:avLst/>
          </a:prstGeom>
          <a:noFill/>
        </p:spPr>
        <p:txBody>
          <a:bodyPr wrap="none" rtlCol="0">
            <a:spAutoFit/>
          </a:bodyPr>
          <a:lstStyle/>
          <a:p>
            <a:r>
              <a:rPr lang="en-US" dirty="0"/>
              <a:t>What happens when one of the "predictors"</a:t>
            </a:r>
          </a:p>
          <a:p>
            <a:r>
              <a:rPr lang="en-US" dirty="0"/>
              <a:t>is a set of 3 dummy variables based on race?</a:t>
            </a:r>
          </a:p>
          <a:p>
            <a:endParaRPr lang="en-US" dirty="0"/>
          </a:p>
          <a:p>
            <a:r>
              <a:rPr lang="en-US" dirty="0"/>
              <a:t>Should they be included in an all-or-none fashion?</a:t>
            </a:r>
          </a:p>
          <a:p>
            <a:endParaRPr lang="en-US" dirty="0"/>
          </a:p>
          <a:p>
            <a:r>
              <a:rPr lang="en-US" dirty="0"/>
              <a:t>This is an important choice to make that may</a:t>
            </a:r>
          </a:p>
          <a:p>
            <a:r>
              <a:rPr lang="en-US" dirty="0"/>
              <a:t>require domain expertise.</a:t>
            </a:r>
          </a:p>
        </p:txBody>
      </p:sp>
    </p:spTree>
    <p:extLst>
      <p:ext uri="{BB962C8B-B14F-4D97-AF65-F5344CB8AC3E}">
        <p14:creationId xmlns:p14="http://schemas.microsoft.com/office/powerpoint/2010/main" val="749479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7820-818C-8D48-BFE8-EC12551DEBAD}"/>
              </a:ext>
            </a:extLst>
          </p:cNvPr>
          <p:cNvSpPr>
            <a:spLocks noGrp="1"/>
          </p:cNvSpPr>
          <p:nvPr>
            <p:ph type="title"/>
          </p:nvPr>
        </p:nvSpPr>
        <p:spPr/>
        <p:txBody>
          <a:bodyPr/>
          <a:lstStyle/>
          <a:p>
            <a:r>
              <a:rPr lang="en-US" dirty="0"/>
              <a:t>Sequential/stepwise selection</a:t>
            </a:r>
          </a:p>
        </p:txBody>
      </p:sp>
      <p:sp>
        <p:nvSpPr>
          <p:cNvPr id="3" name="Content Placeholder 2">
            <a:extLst>
              <a:ext uri="{FF2B5EF4-FFF2-40B4-BE49-F238E27FC236}">
                <a16:creationId xmlns:a16="http://schemas.microsoft.com/office/drawing/2014/main" id="{B6BB9FF7-2EDF-8E48-B92B-6549955089B4}"/>
              </a:ext>
            </a:extLst>
          </p:cNvPr>
          <p:cNvSpPr>
            <a:spLocks noGrp="1"/>
          </p:cNvSpPr>
          <p:nvPr>
            <p:ph idx="1"/>
          </p:nvPr>
        </p:nvSpPr>
        <p:spPr/>
        <p:txBody>
          <a:bodyPr/>
          <a:lstStyle/>
          <a:p>
            <a:pPr marL="82550" indent="0">
              <a:buNone/>
            </a:pPr>
            <a:r>
              <a:rPr lang="en-US" dirty="0"/>
              <a:t>If the number of potential predictor variables is large (over 30-40), the combinatorial expansion of predictors can prohibit the </a:t>
            </a:r>
            <a:r>
              <a:rPr lang="en-US" i="1" dirty="0"/>
              <a:t>best subset </a:t>
            </a:r>
            <a:r>
              <a:rPr lang="en-US" dirty="0"/>
              <a:t>procedure even with modern computers.</a:t>
            </a:r>
          </a:p>
          <a:p>
            <a:pPr marL="82550" indent="0">
              <a:buNone/>
            </a:pPr>
            <a:endParaRPr lang="en-US" dirty="0"/>
          </a:p>
          <a:p>
            <a:pPr marL="82550" indent="0">
              <a:buNone/>
            </a:pPr>
            <a:r>
              <a:rPr lang="en-US" dirty="0"/>
              <a:t>For a long period "stepwise" approaches were the dominant technique for model selection.</a:t>
            </a:r>
          </a:p>
          <a:p>
            <a:pPr marL="82550" indent="0">
              <a:buNone/>
            </a:pPr>
            <a:endParaRPr lang="en-US" dirty="0"/>
          </a:p>
          <a:p>
            <a:pPr marL="82550" indent="0">
              <a:buNone/>
            </a:pPr>
            <a:r>
              <a:rPr lang="en-US" dirty="0"/>
              <a:t>These approaches algorithmically approximate what a naïve analyst might do, given a set of data and told to produce the "best" model.</a:t>
            </a:r>
          </a:p>
        </p:txBody>
      </p:sp>
    </p:spTree>
    <p:extLst>
      <p:ext uri="{BB962C8B-B14F-4D97-AF65-F5344CB8AC3E}">
        <p14:creationId xmlns:p14="http://schemas.microsoft.com/office/powerpoint/2010/main" val="2308467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6482-28D4-F54A-B9D1-DB9685488756}"/>
              </a:ext>
            </a:extLst>
          </p:cNvPr>
          <p:cNvSpPr>
            <a:spLocks noGrp="1"/>
          </p:cNvSpPr>
          <p:nvPr>
            <p:ph type="title"/>
          </p:nvPr>
        </p:nvSpPr>
        <p:spPr/>
        <p:txBody>
          <a:bodyPr/>
          <a:lstStyle/>
          <a:p>
            <a:r>
              <a:rPr lang="en-US" dirty="0"/>
              <a:t>Forward stepwise selection</a:t>
            </a:r>
          </a:p>
        </p:txBody>
      </p:sp>
      <p:sp>
        <p:nvSpPr>
          <p:cNvPr id="3" name="Content Placeholder 2">
            <a:extLst>
              <a:ext uri="{FF2B5EF4-FFF2-40B4-BE49-F238E27FC236}">
                <a16:creationId xmlns:a16="http://schemas.microsoft.com/office/drawing/2014/main" id="{544C309C-95E3-F84C-893B-E62C93D7D052}"/>
              </a:ext>
            </a:extLst>
          </p:cNvPr>
          <p:cNvSpPr>
            <a:spLocks noGrp="1"/>
          </p:cNvSpPr>
          <p:nvPr>
            <p:ph idx="1"/>
          </p:nvPr>
        </p:nvSpPr>
        <p:spPr>
          <a:xfrm>
            <a:off x="698500" y="2028472"/>
            <a:ext cx="8763000" cy="4834820"/>
          </a:xfrm>
        </p:spPr>
        <p:txBody>
          <a:bodyPr/>
          <a:lstStyle/>
          <a:p>
            <a:pPr marL="82550" indent="0">
              <a:buNone/>
            </a:pPr>
            <a:r>
              <a:rPr lang="en-US" dirty="0"/>
              <a:t>Forward stepwise selection is an efficient alternative to best subset selection.</a:t>
            </a:r>
          </a:p>
          <a:p>
            <a:pPr marL="82550" indent="0">
              <a:buNone/>
            </a:pPr>
            <a:endParaRPr lang="en-US" dirty="0"/>
          </a:p>
          <a:p>
            <a:pPr marL="82550" indent="0">
              <a:buNone/>
            </a:pPr>
            <a:r>
              <a:rPr lang="en-US" dirty="0"/>
              <a:t>Instead of the 2</a:t>
            </a:r>
            <a:r>
              <a:rPr lang="en-US" baseline="30000" dirty="0"/>
              <a:t>p </a:t>
            </a:r>
            <a:r>
              <a:rPr lang="en-US" dirty="0"/>
              <a:t>candidate models considered in best subset selection, forward stepwise begins with a model containing no predictors, and then adds predictors to the model, one-at-a-time, until all of the predictors are in the model.</a:t>
            </a:r>
          </a:p>
          <a:p>
            <a:pPr marL="82550" indent="0">
              <a:buNone/>
            </a:pPr>
            <a:endParaRPr lang="en-US" dirty="0"/>
          </a:p>
          <a:p>
            <a:pPr marL="82550" indent="0">
              <a:buNone/>
            </a:pPr>
            <a:r>
              <a:rPr lang="en-US" dirty="0"/>
              <a:t>In particular, at each step the variable that gives the greatest additional improvement to the fit is added to the model.</a:t>
            </a:r>
          </a:p>
        </p:txBody>
      </p:sp>
    </p:spTree>
    <p:extLst>
      <p:ext uri="{BB962C8B-B14F-4D97-AF65-F5344CB8AC3E}">
        <p14:creationId xmlns:p14="http://schemas.microsoft.com/office/powerpoint/2010/main" val="1964020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6482-28D4-F54A-B9D1-DB9685488756}"/>
              </a:ext>
            </a:extLst>
          </p:cNvPr>
          <p:cNvSpPr>
            <a:spLocks noGrp="1"/>
          </p:cNvSpPr>
          <p:nvPr>
            <p:ph type="title"/>
          </p:nvPr>
        </p:nvSpPr>
        <p:spPr/>
        <p:txBody>
          <a:bodyPr/>
          <a:lstStyle/>
          <a:p>
            <a:r>
              <a:rPr lang="en-US" dirty="0"/>
              <a:t>Forward stepwise selection</a:t>
            </a:r>
          </a:p>
        </p:txBody>
      </p:sp>
      <p:pic>
        <p:nvPicPr>
          <p:cNvPr id="7" name="Picture 6">
            <a:extLst>
              <a:ext uri="{FF2B5EF4-FFF2-40B4-BE49-F238E27FC236}">
                <a16:creationId xmlns:a16="http://schemas.microsoft.com/office/drawing/2014/main" id="{4F588587-554E-6649-A719-9F6DD5A5B731}"/>
              </a:ext>
            </a:extLst>
          </p:cNvPr>
          <p:cNvPicPr>
            <a:picLocks noChangeAspect="1"/>
          </p:cNvPicPr>
          <p:nvPr/>
        </p:nvPicPr>
        <p:blipFill>
          <a:blip r:embed="rId2"/>
          <a:stretch>
            <a:fillRect/>
          </a:stretch>
        </p:blipFill>
        <p:spPr>
          <a:xfrm>
            <a:off x="0" y="2101282"/>
            <a:ext cx="10160000" cy="4636635"/>
          </a:xfrm>
          <a:prstGeom prst="rect">
            <a:avLst/>
          </a:prstGeom>
        </p:spPr>
      </p:pic>
    </p:spTree>
    <p:extLst>
      <p:ext uri="{BB962C8B-B14F-4D97-AF65-F5344CB8AC3E}">
        <p14:creationId xmlns:p14="http://schemas.microsoft.com/office/powerpoint/2010/main" val="429126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6482-28D4-F54A-B9D1-DB9685488756}"/>
              </a:ext>
            </a:extLst>
          </p:cNvPr>
          <p:cNvSpPr>
            <a:spLocks noGrp="1"/>
          </p:cNvSpPr>
          <p:nvPr>
            <p:ph type="title"/>
          </p:nvPr>
        </p:nvSpPr>
        <p:spPr/>
        <p:txBody>
          <a:bodyPr/>
          <a:lstStyle/>
          <a:p>
            <a:r>
              <a:rPr lang="en-US" dirty="0"/>
              <a:t>Forward stepwise selection</a:t>
            </a:r>
          </a:p>
        </p:txBody>
      </p:sp>
      <p:sp>
        <p:nvSpPr>
          <p:cNvPr id="3" name="Content Placeholder 2">
            <a:extLst>
              <a:ext uri="{FF2B5EF4-FFF2-40B4-BE49-F238E27FC236}">
                <a16:creationId xmlns:a16="http://schemas.microsoft.com/office/drawing/2014/main" id="{544C309C-95E3-F84C-893B-E62C93D7D052}"/>
              </a:ext>
            </a:extLst>
          </p:cNvPr>
          <p:cNvSpPr>
            <a:spLocks noGrp="1"/>
          </p:cNvSpPr>
          <p:nvPr>
            <p:ph idx="1"/>
          </p:nvPr>
        </p:nvSpPr>
        <p:spPr>
          <a:xfrm>
            <a:off x="698500" y="2028472"/>
            <a:ext cx="8763000" cy="4834820"/>
          </a:xfrm>
        </p:spPr>
        <p:txBody>
          <a:bodyPr/>
          <a:lstStyle/>
          <a:p>
            <a:pPr marL="82550" indent="0">
              <a:buNone/>
            </a:pPr>
            <a:r>
              <a:rPr lang="en-US" dirty="0"/>
              <a:t>In many implementations of stepwise procedures, the analyst sets formal "entry/exit" p-value levels for t-tests on individual parameters.</a:t>
            </a:r>
          </a:p>
          <a:p>
            <a:pPr marL="82550" indent="0">
              <a:buNone/>
            </a:pPr>
            <a:endParaRPr lang="en-US" dirty="0"/>
          </a:p>
          <a:p>
            <a:pPr marL="82550" indent="0">
              <a:buNone/>
            </a:pPr>
            <a:r>
              <a:rPr lang="en-US" dirty="0"/>
              <a:t>A common value is alpha=0.15; for example, in step 1, we would regress the dependent variable onto all independent variables one at a time, and then discard any independent variables with p-values greater than the removal level.</a:t>
            </a:r>
          </a:p>
          <a:p>
            <a:pPr marL="82550" indent="0">
              <a:buNone/>
            </a:pPr>
            <a:endParaRPr lang="en-US" dirty="0"/>
          </a:p>
          <a:p>
            <a:pPr marL="82550" indent="0">
              <a:buNone/>
            </a:pPr>
            <a:r>
              <a:rPr lang="en-US" dirty="0"/>
              <a:t>If no independent variables survive, we would stop; otherwise we would perform an analogous procedure to step 1 among the remaining variables.</a:t>
            </a:r>
          </a:p>
          <a:p>
            <a:pPr marL="82550" indent="0">
              <a:buNone/>
            </a:pPr>
            <a:endParaRPr lang="en-US" dirty="0"/>
          </a:p>
        </p:txBody>
      </p:sp>
    </p:spTree>
    <p:extLst>
      <p:ext uri="{BB962C8B-B14F-4D97-AF65-F5344CB8AC3E}">
        <p14:creationId xmlns:p14="http://schemas.microsoft.com/office/powerpoint/2010/main" val="322763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Inverting a matrix</a:t>
            </a:r>
            <a:endParaRP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a:t>We have solved a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a14:m>
                <a:r>
                  <a:rPr lang="en-US" dirty="0"/>
                  <a:t> system of equations by hand previously.</a:t>
                </a:r>
              </a:p>
              <a:p>
                <a:pPr marL="0" indent="0">
                  <a:buNone/>
                </a:pPr>
                <a:r>
                  <a:rPr lang="en-US" dirty="0"/>
                  <a:t>In general, any </a:t>
                </a:r>
                <a14:m>
                  <m:oMath xmlns:m="http://schemas.openxmlformats.org/officeDocument/2006/math">
                    <m:r>
                      <a:rPr lang="en-US" b="0" i="1" smtClean="0">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 invertible matrix can be inverted through various computation procedures (Gaussian elimination, Gauss—Jordan, LU decomposition) that are algorithmic applications of that process.</a:t>
                </a:r>
              </a:p>
              <a:p>
                <a:pPr marL="0" indent="0">
                  <a:buNone/>
                </a:pPr>
                <a:r>
                  <a:rPr lang="en-US" dirty="0"/>
                  <a:t>For the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a14:m>
                <a:r>
                  <a:rPr lang="en-US" dirty="0"/>
                  <a:t> case:</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𝐴</m:t>
                      </m:r>
                      <m:r>
                        <a:rPr lang="ar-AE" i="1" smtClean="0">
                          <a:latin typeface="Cambria Math" panose="02040503050406030204" pitchFamily="18" charset="0"/>
                          <a:ea typeface="Cambria Math" panose="02040503050406030204" pitchFamily="18" charset="0"/>
                        </a:rPr>
                        <m:t>≡</m:t>
                      </m:r>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m:rPr>
                                    <m:sty m:val="p"/>
                                  </m:rPr>
                                  <a:rPr lang="en-US" b="0" i="0" smtClean="0">
                                    <a:latin typeface="Cambria Math" panose="02040503050406030204" pitchFamily="18" charset="0"/>
                                  </a:rPr>
                                  <m:t>a</m:t>
                                </m:r>
                              </m:e>
                              <m:e>
                                <m:r>
                                  <m:rPr>
                                    <m:sty m:val="p"/>
                                  </m:rPr>
                                  <a:rPr lang="en-US" b="0" i="0" smtClean="0">
                                    <a:latin typeface="Cambria Math" panose="02040503050406030204" pitchFamily="18" charset="0"/>
                                  </a:rPr>
                                  <m:t>b</m:t>
                                </m:r>
                              </m:e>
                            </m:mr>
                            <m:mr>
                              <m:e>
                                <m:r>
                                  <m:rPr>
                                    <m:sty m:val="p"/>
                                  </m:rPr>
                                  <a:rPr lang="en-US" b="0" i="0" smtClean="0">
                                    <a:latin typeface="Cambria Math" panose="02040503050406030204" pitchFamily="18" charset="0"/>
                                  </a:rPr>
                                  <m:t>c</m:t>
                                </m:r>
                              </m:e>
                              <m:e>
                                <m:r>
                                  <m:rPr>
                                    <m:sty m:val="p"/>
                                  </m:rPr>
                                  <a:rPr lang="en-US" b="0" i="0" smtClean="0">
                                    <a:latin typeface="Cambria Math" panose="02040503050406030204" pitchFamily="18" charset="0"/>
                                  </a:rPr>
                                  <m:t>d</m:t>
                                </m:r>
                              </m:e>
                            </m:mr>
                          </m:m>
                        </m:e>
                      </m:d>
                    </m:oMath>
                  </m:oMathPara>
                </a14:m>
                <a:endParaRPr lang="en-US" dirty="0"/>
              </a:p>
              <a:p>
                <a:pPr marL="0" indent="0">
                  <a:buNone/>
                </a:pPr>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p>
                        <m:sSupPr>
                          <m:ctrlPr>
                            <a:rPr lang="ar-AE"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−1</m:t>
                          </m:r>
                        </m:sup>
                      </m:sSup>
                      <m:r>
                        <a:rPr lang="ar-AE" i="1" smtClean="0">
                          <a:latin typeface="Cambria Math" panose="02040503050406030204" pitchFamily="18" charset="0"/>
                          <a:ea typeface="Cambria Math" panose="02040503050406030204" pitchFamily="18" charset="0"/>
                        </a:rPr>
                        <m:t>≡</m:t>
                      </m:r>
                      <m:f>
                        <m:fPr>
                          <m:ctrlPr>
                            <a:rPr lang="ar-AE"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𝑎𝑑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𝑏𝑐</m:t>
                          </m:r>
                        </m:den>
                      </m:f>
                      <m:d>
                        <m:dPr>
                          <m:begChr m:val="["/>
                          <m:endChr m:val="]"/>
                          <m:ctrlPr>
                            <a:rPr lang="ar-AE" i="1">
                              <a:latin typeface="Cambria Math" panose="02040503050406030204" pitchFamily="18" charset="0"/>
                            </a:rPr>
                          </m:ctrlPr>
                        </m:dPr>
                        <m:e>
                          <m:m>
                            <m:mPr>
                              <m:mcs>
                                <m:mc>
                                  <m:mcPr>
                                    <m:count m:val="2"/>
                                    <m:mcJc m:val="center"/>
                                  </m:mcPr>
                                </m:mc>
                              </m:mcs>
                              <m:ctrlPr>
                                <a:rPr lang="ar-AE" i="1" smtClean="0">
                                  <a:latin typeface="Cambria Math" panose="02040503050406030204" pitchFamily="18" charset="0"/>
                                </a:rPr>
                              </m:ctrlPr>
                            </m:mPr>
                            <m:mr>
                              <m:e>
                                <m:r>
                                  <m:rPr>
                                    <m:sty m:val="p"/>
                                  </m:rPr>
                                  <a:rPr lang="en-US" b="0" i="0" smtClean="0">
                                    <a:latin typeface="Cambria Math" panose="02040503050406030204" pitchFamily="18" charset="0"/>
                                  </a:rPr>
                                  <m:t>d</m:t>
                                </m:r>
                              </m:e>
                              <m:e>
                                <m:r>
                                  <a:rPr lang="en-US" b="0" i="0" smtClean="0">
                                    <a:latin typeface="Cambria Math" panose="02040503050406030204" pitchFamily="18" charset="0"/>
                                  </a:rPr>
                                  <m:t>−</m:t>
                                </m:r>
                                <m:r>
                                  <m:rPr>
                                    <m:sty m:val="p"/>
                                  </m:rPr>
                                  <a:rPr lang="en-US" b="0" i="0" smtClean="0">
                                    <a:latin typeface="Cambria Math" panose="02040503050406030204" pitchFamily="18" charset="0"/>
                                  </a:rPr>
                                  <m:t>b</m:t>
                                </m:r>
                              </m:e>
                            </m:mr>
                            <m:mr>
                              <m:e>
                                <m:r>
                                  <a:rPr lang="en-US" b="0" i="0" smtClean="0">
                                    <a:latin typeface="Cambria Math" panose="02040503050406030204" pitchFamily="18" charset="0"/>
                                  </a:rPr>
                                  <m:t>−</m:t>
                                </m:r>
                                <m:r>
                                  <m:rPr>
                                    <m:sty m:val="p"/>
                                  </m:rPr>
                                  <a:rPr lang="en-US" b="0" i="0" smtClean="0">
                                    <a:latin typeface="Cambria Math" panose="02040503050406030204" pitchFamily="18" charset="0"/>
                                  </a:rPr>
                                  <m:t>c</m:t>
                                </m:r>
                              </m:e>
                              <m:e>
                                <m:r>
                                  <m:rPr>
                                    <m:sty m:val="p"/>
                                  </m:rPr>
                                  <a:rPr lang="en-US" b="0" i="0" smtClean="0">
                                    <a:latin typeface="Cambria Math" panose="02040503050406030204" pitchFamily="18" charset="0"/>
                                  </a:rPr>
                                  <m:t>a</m:t>
                                </m:r>
                              </m:e>
                            </m:mr>
                          </m:m>
                        </m:e>
                      </m:d>
                    </m:oMath>
                  </m:oMathPara>
                </a14:m>
                <a:endParaRPr lang="en-US" dirty="0"/>
              </a:p>
              <a:p>
                <a:pPr marL="0" indent="0">
                  <a:buNone/>
                </a:pPr>
                <a:endParaRPr lang="en-US" dirty="0"/>
              </a:p>
              <a:p>
                <a:pPr marL="0" indent="0">
                  <a:buNone/>
                </a:pPr>
                <a:r>
                  <a:rPr lang="en-US" dirty="0"/>
                  <a:t>Where the term </a:t>
                </a:r>
                <a14:m>
                  <m:oMath xmlns:m="http://schemas.openxmlformats.org/officeDocument/2006/math">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𝑏𝑐</m:t>
                    </m:r>
                  </m:oMath>
                </a14:m>
                <a:r>
                  <a:rPr lang="en-US" dirty="0"/>
                  <a:t> is the </a:t>
                </a:r>
                <a:r>
                  <a:rPr lang="en-US" i="1" dirty="0"/>
                  <a:t>matrix determinant</a:t>
                </a:r>
                <a:r>
                  <a:rPr lang="en-US" dirty="0"/>
                  <a:t>. The matrix is invertible if and only if the determinant is non-zero.</a:t>
                </a:r>
                <a:endParaRPr lang="ar-AE" dirty="0"/>
              </a:p>
              <a:p>
                <a:pPr marL="0" indent="0">
                  <a:buNone/>
                </a:pPr>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b="-9162"/>
                </a:stretch>
              </a:blipFill>
            </p:spPr>
            <p:txBody>
              <a:bodyPr/>
              <a:lstStyle/>
              <a:p>
                <a:r>
                  <a:rPr lang="en-US">
                    <a:noFill/>
                  </a:rPr>
                  <a:t> </a:t>
                </a:r>
              </a:p>
            </p:txBody>
          </p:sp>
        </mc:Fallback>
      </mc:AlternateContent>
    </p:spTree>
    <p:extLst>
      <p:ext uri="{BB962C8B-B14F-4D97-AF65-F5344CB8AC3E}">
        <p14:creationId xmlns:p14="http://schemas.microsoft.com/office/powerpoint/2010/main" val="1958450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6482-28D4-F54A-B9D1-DB9685488756}"/>
              </a:ext>
            </a:extLst>
          </p:cNvPr>
          <p:cNvSpPr>
            <a:spLocks noGrp="1"/>
          </p:cNvSpPr>
          <p:nvPr>
            <p:ph type="title"/>
          </p:nvPr>
        </p:nvSpPr>
        <p:spPr/>
        <p:txBody>
          <a:bodyPr/>
          <a:lstStyle/>
          <a:p>
            <a:r>
              <a:rPr lang="en-US" dirty="0"/>
              <a:t>Backward stepwise selection</a:t>
            </a:r>
          </a:p>
        </p:txBody>
      </p:sp>
      <p:sp>
        <p:nvSpPr>
          <p:cNvPr id="3" name="Content Placeholder 2">
            <a:extLst>
              <a:ext uri="{FF2B5EF4-FFF2-40B4-BE49-F238E27FC236}">
                <a16:creationId xmlns:a16="http://schemas.microsoft.com/office/drawing/2014/main" id="{544C309C-95E3-F84C-893B-E62C93D7D052}"/>
              </a:ext>
            </a:extLst>
          </p:cNvPr>
          <p:cNvSpPr>
            <a:spLocks noGrp="1"/>
          </p:cNvSpPr>
          <p:nvPr>
            <p:ph idx="1"/>
          </p:nvPr>
        </p:nvSpPr>
        <p:spPr>
          <a:xfrm>
            <a:off x="698500" y="2028472"/>
            <a:ext cx="8763000" cy="4834820"/>
          </a:xfrm>
        </p:spPr>
        <p:txBody>
          <a:bodyPr/>
          <a:lstStyle/>
          <a:p>
            <a:pPr marL="82550" indent="0">
              <a:buNone/>
            </a:pPr>
            <a:r>
              <a:rPr lang="en-US" dirty="0"/>
              <a:t>Backward stepwise selection proceeds in a similar manner; however, we begin with a model containing all predictors and iteratively removes the least useful predictors one-by-one.</a:t>
            </a:r>
          </a:p>
        </p:txBody>
      </p:sp>
    </p:spTree>
    <p:extLst>
      <p:ext uri="{BB962C8B-B14F-4D97-AF65-F5344CB8AC3E}">
        <p14:creationId xmlns:p14="http://schemas.microsoft.com/office/powerpoint/2010/main" val="3828558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6482-28D4-F54A-B9D1-DB9685488756}"/>
              </a:ext>
            </a:extLst>
          </p:cNvPr>
          <p:cNvSpPr>
            <a:spLocks noGrp="1"/>
          </p:cNvSpPr>
          <p:nvPr>
            <p:ph type="title"/>
          </p:nvPr>
        </p:nvSpPr>
        <p:spPr/>
        <p:txBody>
          <a:bodyPr/>
          <a:lstStyle/>
          <a:p>
            <a:r>
              <a:rPr lang="en-US" dirty="0"/>
              <a:t>Backward stepwise selection</a:t>
            </a:r>
          </a:p>
        </p:txBody>
      </p:sp>
      <p:pic>
        <p:nvPicPr>
          <p:cNvPr id="9" name="Picture 8">
            <a:extLst>
              <a:ext uri="{FF2B5EF4-FFF2-40B4-BE49-F238E27FC236}">
                <a16:creationId xmlns:a16="http://schemas.microsoft.com/office/drawing/2014/main" id="{742DBE5C-DEF8-A543-AA39-EFC308830772}"/>
              </a:ext>
            </a:extLst>
          </p:cNvPr>
          <p:cNvPicPr>
            <a:picLocks noChangeAspect="1"/>
          </p:cNvPicPr>
          <p:nvPr/>
        </p:nvPicPr>
        <p:blipFill>
          <a:blip r:embed="rId2"/>
          <a:stretch>
            <a:fillRect/>
          </a:stretch>
        </p:blipFill>
        <p:spPr>
          <a:xfrm>
            <a:off x="0" y="2101094"/>
            <a:ext cx="10160000" cy="4695069"/>
          </a:xfrm>
          <a:prstGeom prst="rect">
            <a:avLst/>
          </a:prstGeom>
        </p:spPr>
      </p:pic>
    </p:spTree>
    <p:extLst>
      <p:ext uri="{BB962C8B-B14F-4D97-AF65-F5344CB8AC3E}">
        <p14:creationId xmlns:p14="http://schemas.microsoft.com/office/powerpoint/2010/main" val="328435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8B8332-6A42-0B4E-AE6E-D4E705378CD8}"/>
              </a:ext>
            </a:extLst>
          </p:cNvPr>
          <p:cNvSpPr>
            <a:spLocks noGrp="1"/>
          </p:cNvSpPr>
          <p:nvPr>
            <p:ph type="title"/>
          </p:nvPr>
        </p:nvSpPr>
        <p:spPr>
          <a:xfrm>
            <a:off x="698500" y="3794782"/>
            <a:ext cx="8763000" cy="1472848"/>
          </a:xfrm>
        </p:spPr>
        <p:txBody>
          <a:bodyPr/>
          <a:lstStyle/>
          <a:p>
            <a:r>
              <a:rPr lang="en-US" dirty="0"/>
              <a:t>Regularized regression</a:t>
            </a:r>
          </a:p>
        </p:txBody>
      </p:sp>
    </p:spTree>
    <p:extLst>
      <p:ext uri="{BB962C8B-B14F-4D97-AF65-F5344CB8AC3E}">
        <p14:creationId xmlns:p14="http://schemas.microsoft.com/office/powerpoint/2010/main" val="101190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6C6D-E5DD-964B-B0E6-9F448CFA6C9A}"/>
              </a:ext>
            </a:extLst>
          </p:cNvPr>
          <p:cNvSpPr>
            <a:spLocks noGrp="1"/>
          </p:cNvSpPr>
          <p:nvPr>
            <p:ph type="title"/>
          </p:nvPr>
        </p:nvSpPr>
        <p:spPr/>
        <p:txBody>
          <a:bodyPr/>
          <a:lstStyle/>
          <a:p>
            <a:r>
              <a:rPr lang="en-US" dirty="0"/>
              <a:t>Regularized regression</a:t>
            </a:r>
          </a:p>
        </p:txBody>
      </p:sp>
      <p:sp>
        <p:nvSpPr>
          <p:cNvPr id="3" name="Content Placeholder 2">
            <a:extLst>
              <a:ext uri="{FF2B5EF4-FFF2-40B4-BE49-F238E27FC236}">
                <a16:creationId xmlns:a16="http://schemas.microsoft.com/office/drawing/2014/main" id="{4B1B1D91-E100-674C-BBBE-D418182FC320}"/>
              </a:ext>
            </a:extLst>
          </p:cNvPr>
          <p:cNvSpPr>
            <a:spLocks noGrp="1"/>
          </p:cNvSpPr>
          <p:nvPr>
            <p:ph idx="1"/>
          </p:nvPr>
        </p:nvSpPr>
        <p:spPr/>
        <p:txBody>
          <a:bodyPr/>
          <a:lstStyle/>
          <a:p>
            <a:pPr marL="82550" indent="0">
              <a:buNone/>
            </a:pPr>
            <a:r>
              <a:rPr lang="en-US" dirty="0"/>
              <a:t>Subset selection methods involve using comparing least squares fits among linear models that contain subsets of candidate predictors. </a:t>
            </a:r>
          </a:p>
          <a:p>
            <a:pPr marL="82550" indent="0">
              <a:buNone/>
            </a:pPr>
            <a:endParaRPr lang="en-US" dirty="0"/>
          </a:p>
          <a:p>
            <a:pPr marL="82550" indent="0">
              <a:buNone/>
            </a:pPr>
            <a:r>
              <a:rPr lang="en-US" dirty="0"/>
              <a:t>Alternatively, we could fit a model containing all predictors with a technique that constrains or regularizes the coefficient estimates. This is sometimes called "shrinkage", because it shrinks the coefficient estimates towards zero. </a:t>
            </a:r>
          </a:p>
          <a:p>
            <a:pPr marL="82550" indent="0">
              <a:buNone/>
            </a:pPr>
            <a:endParaRPr lang="en-US" dirty="0"/>
          </a:p>
          <a:p>
            <a:pPr marL="82550" indent="0">
              <a:buNone/>
            </a:pPr>
            <a:r>
              <a:rPr lang="en-US" dirty="0"/>
              <a:t>The two best-known techniques for shrinking the regression coefficients towards zero are the </a:t>
            </a:r>
            <a:r>
              <a:rPr lang="en-US" i="1" dirty="0"/>
              <a:t>lasso</a:t>
            </a:r>
            <a:r>
              <a:rPr lang="en-US" dirty="0"/>
              <a:t> and </a:t>
            </a:r>
            <a:r>
              <a:rPr lang="en-US" i="1" dirty="0"/>
              <a:t>ridge regression</a:t>
            </a:r>
            <a:r>
              <a:rPr lang="en-US" dirty="0"/>
              <a:t>.</a:t>
            </a:r>
          </a:p>
        </p:txBody>
      </p:sp>
    </p:spTree>
    <p:extLst>
      <p:ext uri="{BB962C8B-B14F-4D97-AF65-F5344CB8AC3E}">
        <p14:creationId xmlns:p14="http://schemas.microsoft.com/office/powerpoint/2010/main" val="3895933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lang="en-US" dirty="0"/>
              <a:t>2</a:t>
            </a:r>
            <a:r>
              <a:rPr dirty="0"/>
              <a:t>-norm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Before we go on, let's talk about "norms."</a:t>
                </a:r>
              </a:p>
              <a:p>
                <a:pPr marL="0" indent="0">
                  <a:buNone/>
                </a:pPr>
                <a:endParaRPr lang="en-US" dirty="0"/>
              </a:p>
              <a:p>
                <a:pPr marL="0" indent="0">
                  <a:buNone/>
                </a:pPr>
                <a:r>
                  <a:rPr lang="en-US" dirty="0"/>
                  <a:t>When we minimize the sum of squares of the residuals:</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𝑅𝑆𝑆</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e>
                            <m:sup>
                              <m:r>
                                <a:rPr lang="en-US" b="0" i="1" smtClean="0">
                                  <a:latin typeface="Cambria Math" panose="02040503050406030204" pitchFamily="18" charset="0"/>
                                </a:rPr>
                                <m:t>2</m:t>
                              </m:r>
                            </m:sup>
                          </m:sSup>
                        </m:e>
                      </m:nary>
                    </m:oMath>
                  </m:oMathPara>
                </a14:m>
                <a:endParaRPr lang="en-US" dirty="0"/>
              </a:p>
              <a:p>
                <a:pPr marL="0" indent="0">
                  <a:buNone/>
                </a:pPr>
                <a:endParaRPr lang="en-US" dirty="0"/>
              </a:p>
              <a:p>
                <a:pPr marL="0" indent="0">
                  <a:buNone/>
                </a:pPr>
                <a:r>
                  <a:rPr lang="en-US" dirty="0"/>
                  <a:t>We can also be said to be minimizing the "2-norm", sometimes written as:</a:t>
                </a:r>
              </a:p>
              <a:p>
                <a:pPr marL="0" indent="0" algn="ctr">
                  <a:buNone/>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acc>
                        <m:accPr>
                          <m:chr m:val="̂"/>
                          <m:ctrlPr>
                            <a:rPr lang="en-US" i="1" smtClean="0">
                              <a:latin typeface="Cambria Math" panose="02040503050406030204" pitchFamily="18" charset="0"/>
                            </a:rPr>
                          </m:ctrlPr>
                        </m:accPr>
                        <m:e>
                          <m:r>
                            <a:rPr lang="en-US" i="1">
                              <a:latin typeface="Cambria Math" panose="02040503050406030204" pitchFamily="18" charset="0"/>
                            </a:rPr>
                            <m:t>𝑦</m:t>
                          </m:r>
                        </m:e>
                      </m:ac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m:t>
                          </m:r>
                        </m:e>
                        <m:sub>
                          <m:r>
                            <a:rPr lang="ar-AE">
                              <a:latin typeface="Cambria Math" panose="02040503050406030204" pitchFamily="18" charset="0"/>
                            </a:rPr>
                            <m:t>2</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636253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lang="en-US" dirty="0"/>
              <a:t>2</a:t>
            </a:r>
            <a:r>
              <a:rPr dirty="0"/>
              <a:t>-norm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little detail here: technically the "2-norm" is:</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m:t>
                      </m:r>
                      <m:r>
                        <a:rPr lang="ar-AE" i="1">
                          <a:latin typeface="Cambria Math" panose="02040503050406030204" pitchFamily="18" charset="0"/>
                        </a:rPr>
                        <m:t>𝑦</m:t>
                      </m:r>
                      <m:r>
                        <a:rPr lang="ar-AE" i="1">
                          <a:latin typeface="Cambria Math" panose="02040503050406030204" pitchFamily="18" charset="0"/>
                        </a:rPr>
                        <m:t>−</m:t>
                      </m:r>
                      <m:acc>
                        <m:accPr>
                          <m:chr m:val="̂"/>
                          <m:ctrlPr>
                            <a:rPr lang="ar-AE" i="1">
                              <a:latin typeface="Cambria Math" panose="02040503050406030204" pitchFamily="18" charset="0"/>
                            </a:rPr>
                          </m:ctrlPr>
                        </m:accPr>
                        <m:e>
                          <m:r>
                            <a:rPr lang="ar-AE" i="1">
                              <a:latin typeface="Cambria Math" panose="02040503050406030204" pitchFamily="18" charset="0"/>
                            </a:rPr>
                            <m:t>𝑦</m:t>
                          </m:r>
                        </m:e>
                      </m:ac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m:t>
                          </m:r>
                        </m:e>
                        <m:sub>
                          <m:r>
                            <a:rPr lang="ar-AE">
                              <a:latin typeface="Cambria Math" panose="02040503050406030204" pitchFamily="18" charset="0"/>
                            </a:rPr>
                            <m:t>2</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e>
                                  </m:d>
                                </m:e>
                                <m:sup>
                                  <m:r>
                                    <a:rPr lang="en-US" i="1">
                                      <a:latin typeface="Cambria Math" panose="02040503050406030204" pitchFamily="18" charset="0"/>
                                    </a:rPr>
                                    <m:t>2</m:t>
                                  </m:r>
                                </m:sup>
                              </m:sSup>
                            </m:e>
                          </m:nary>
                        </m:e>
                      </m:rad>
                    </m:oMath>
                  </m:oMathPara>
                </a14:m>
                <a:endParaRPr lang="en-US" dirty="0"/>
              </a:p>
              <a:p>
                <a:pPr marL="0" indent="0">
                  <a:buNone/>
                </a:pPr>
                <a:endParaRPr lang="en-US" dirty="0"/>
              </a:p>
              <a:p>
                <a:pPr marL="0" indent="0">
                  <a:buNone/>
                </a:pPr>
                <a:r>
                  <a:rPr lang="en-US" dirty="0"/>
                  <a:t>Because "norms" must be in the original units of the data. However, in terms of minimization, any choice of parameters, etc. that minimizes the square of the 2-norm will minimize the norm itself, since squaring is a monotonic function.</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2362" r="-1158"/>
                </a:stretch>
              </a:blipFill>
            </p:spPr>
            <p:txBody>
              <a:bodyPr/>
              <a:lstStyle/>
              <a:p>
                <a:r>
                  <a:rPr lang="en-US">
                    <a:noFill/>
                  </a:rPr>
                  <a:t> </a:t>
                </a:r>
              </a:p>
            </p:txBody>
          </p:sp>
        </mc:Fallback>
      </mc:AlternateContent>
    </p:spTree>
    <p:extLst>
      <p:ext uri="{BB962C8B-B14F-4D97-AF65-F5344CB8AC3E}">
        <p14:creationId xmlns:p14="http://schemas.microsoft.com/office/powerpoint/2010/main" val="3693327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1-norm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So</a:t>
                </a:r>
                <a:r>
                  <a:rPr dirty="0"/>
                  <a:t>, let’s consider an alternative to the “2-norm” of a vector, the “1-norm”.</a:t>
                </a:r>
                <a:endParaRPr lang="en-US" dirty="0"/>
              </a:p>
              <a:p>
                <a:pPr marL="0" indent="0">
                  <a:buNone/>
                </a:pPr>
                <a:endParaRPr dirty="0"/>
              </a:p>
              <a:p>
                <a:pPr marL="0" indent="0">
                  <a:buNone/>
                </a:pPr>
                <a:r>
                  <a:rPr dirty="0"/>
                  <a:t>Let’s say the 2-norm of some vector </a:t>
                </a:r>
                <a14:m>
                  <m:oMath xmlns:m="http://schemas.openxmlformats.org/officeDocument/2006/math">
                    <m:r>
                      <a:rPr>
                        <a:latin typeface="Cambria Math" panose="02040503050406030204" pitchFamily="18" charset="0"/>
                      </a:rPr>
                      <m:t>𝑧</m:t>
                    </m:r>
                  </m:oMath>
                </a14:m>
                <a:r>
                  <a:rPr dirty="0"/>
                  <a:t> is:</a:t>
                </a: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m:t>
                          </m:r>
                        </m:e>
                        <m:sub>
                          <m:r>
                            <a:rPr>
                              <a:latin typeface="Cambria Math" panose="02040503050406030204" pitchFamily="18" charset="0"/>
                            </a:rPr>
                            <m:t>2</m:t>
                          </m:r>
                        </m:sub>
                      </m:sSub>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𝑇</m:t>
                          </m:r>
                        </m:sup>
                      </m:sSup>
                      <m:r>
                        <a:rPr>
                          <a:latin typeface="Cambria Math" panose="02040503050406030204" pitchFamily="18" charset="0"/>
                        </a:rPr>
                        <m:t>𝑧</m:t>
                      </m:r>
                      <m:sSup>
                        <m:sSupPr>
                          <m:ctrlPr>
                            <a:rPr i="1">
                              <a:latin typeface="Cambria Math" panose="02040503050406030204" pitchFamily="18" charset="0"/>
                            </a:rPr>
                          </m:ctrlPr>
                        </m:sSupPr>
                        <m:e>
                          <m:r>
                            <a:rPr>
                              <a:latin typeface="Cambria Math" panose="02040503050406030204" pitchFamily="18" charset="0"/>
                            </a:rPr>
                            <m:t>)</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𝑧</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𝑧</m:t>
                          </m:r>
                        </m:e>
                        <m:sub>
                          <m:r>
                            <a:rPr>
                              <a:latin typeface="Cambria Math" panose="02040503050406030204" pitchFamily="18" charset="0"/>
                            </a:rPr>
                            <m:t>2</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𝑧</m:t>
                          </m:r>
                        </m:e>
                        <m:sub>
                          <m:r>
                            <a:rPr>
                              <a:latin typeface="Cambria Math" panose="02040503050406030204" pitchFamily="18" charset="0"/>
                            </a:rPr>
                            <m:t>𝑛</m:t>
                          </m:r>
                        </m:sub>
                        <m:sup>
                          <m:r>
                            <a:rPr>
                              <a:latin typeface="Cambria Math" panose="02040503050406030204" pitchFamily="18" charset="0"/>
                            </a:rPr>
                            <m:t>2</m:t>
                          </m:r>
                        </m:sup>
                      </m:sSubSup>
                      <m:sSup>
                        <m:sSupPr>
                          <m:ctrlPr>
                            <a:rPr i="1">
                              <a:latin typeface="Cambria Math" panose="02040503050406030204" pitchFamily="18" charset="0"/>
                            </a:rPr>
                          </m:ctrlPr>
                        </m:sSupPr>
                        <m:e>
                          <m:r>
                            <a:rPr>
                              <a:latin typeface="Cambria Math" panose="02040503050406030204" pitchFamily="18" charset="0"/>
                            </a:rPr>
                            <m:t>)</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m:oMathPara>
                </a14:m>
                <a:endParaRPr dirty="0"/>
              </a:p>
              <a:p>
                <a:pPr marL="0" indent="0">
                  <a:buNone/>
                </a:pPr>
                <a:endParaRPr lang="en-US" dirty="0"/>
              </a:p>
              <a:p>
                <a:pPr marL="0" indent="0">
                  <a:buNone/>
                </a:pPr>
                <a:r>
                  <a:rPr dirty="0"/>
                  <a:t>We have used this construction often. The 1-norm is defined as: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𝑛</m:t>
                          </m:r>
                        </m:sub>
                      </m:sSub>
                      <m:r>
                        <a:rPr>
                          <a:latin typeface="Cambria Math" panose="02040503050406030204" pitchFamily="18" charset="0"/>
                        </a:rPr>
                        <m:t>|</m:t>
                      </m:r>
                    </m:oMath>
                  </m:oMathPara>
                </a14:m>
                <a:endParaRPr dirty="0"/>
              </a:p>
              <a:p>
                <a:pPr marL="0" indent="0">
                  <a:buNone/>
                </a:pPr>
                <a:endParaRPr lang="en-US" dirty="0"/>
              </a:p>
              <a:p>
                <a:pPr marL="0" indent="0">
                  <a:buNone/>
                </a:pPr>
                <a:r>
                  <a:rPr dirty="0"/>
                  <a:t>where </a:t>
                </a:r>
                <a14:m>
                  <m:oMath xmlns:m="http://schemas.openxmlformats.org/officeDocument/2006/math">
                    <m:r>
                      <a:rPr>
                        <a:latin typeface="Cambria Math" panose="02040503050406030204" pitchFamily="18" charset="0"/>
                      </a:rPr>
                      <m:t>|⋅|</m:t>
                    </m:r>
                  </m:oMath>
                </a14:m>
                <a:r>
                  <a:rPr dirty="0"/>
                  <a:t> designates the absolute value. (Or,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𝑖</m:t>
                        </m:r>
                      </m:sub>
                    </m:sSub>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𝑧</m:t>
                        </m:r>
                      </m:e>
                      <m:sub>
                        <m:r>
                          <a:rPr>
                            <a:latin typeface="Cambria Math" panose="02040503050406030204" pitchFamily="18" charset="0"/>
                          </a:rPr>
                          <m:t>𝑖</m:t>
                        </m:r>
                      </m:sub>
                      <m:sup>
                        <m:r>
                          <a:rPr>
                            <a:latin typeface="Cambria Math" panose="02040503050406030204" pitchFamily="18" charset="0"/>
                          </a:rPr>
                          <m:t>2</m:t>
                        </m:r>
                      </m:sup>
                    </m:sSubSup>
                    <m:sSup>
                      <m:sSupPr>
                        <m:ctrlPr>
                          <a:rPr i="1">
                            <a:latin typeface="Cambria Math" panose="02040503050406030204" pitchFamily="18" charset="0"/>
                          </a:rPr>
                        </m:ctrlPr>
                      </m:sSupPr>
                      <m:e>
                        <m:r>
                          <a:rPr>
                            <a:latin typeface="Cambria Math" panose="02040503050406030204" pitchFamily="18" charset="0"/>
                          </a:rPr>
                          <m:t>)</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lang="en-US" dirty="0"/>
                  <a:t>)</a:t>
                </a:r>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53893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norms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2-norm of the vector </a:t>
                </a:r>
                <a14:m>
                  <m:oMath xmlns:m="http://schemas.openxmlformats.org/officeDocument/2006/math">
                    <m:r>
                      <a:rPr lang="en-US">
                        <a:latin typeface="Cambria Math" panose="02040503050406030204" pitchFamily="18" charset="0"/>
                      </a:rPr>
                      <m:t>[2,−2,2</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𝑇</m:t>
                        </m:r>
                      </m:sup>
                    </m:sSup>
                  </m:oMath>
                </a14:m>
                <a:r>
                  <a:rPr lang="ar-AE" dirty="0"/>
                  <a:t>:</a:t>
                </a:r>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sup>
                      </m:sSup>
                      <m:r>
                        <a:rPr lang="ar-AE"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3.5</m:t>
                      </m:r>
                    </m:oMath>
                  </m:oMathPara>
                </a14:m>
                <a:endParaRPr lang="ar-AE" dirty="0"/>
              </a:p>
              <a:p>
                <a:pPr marL="0" indent="0">
                  <a:buNone/>
                </a:pPr>
                <a:endParaRPr lang="ar-AE" dirty="0"/>
              </a:p>
              <a:p>
                <a:pPr marL="0" indent="0">
                  <a:buNone/>
                </a:pPr>
                <a:r>
                  <a:rPr lang="en-US" dirty="0"/>
                  <a:t>1-norm of the vector </a:t>
                </a:r>
                <a14:m>
                  <m:oMath xmlns:m="http://schemas.openxmlformats.org/officeDocument/2006/math">
                    <m:r>
                      <a:rPr lang="en-US">
                        <a:latin typeface="Cambria Math" panose="02040503050406030204" pitchFamily="18" charset="0"/>
                      </a:rPr>
                      <m:t>[2,</m:t>
                    </m:r>
                    <m:r>
                      <a:rPr lang="en-US" b="0" i="0" smtClean="0">
                        <a:latin typeface="Cambria Math" panose="02040503050406030204" pitchFamily="18" charset="0"/>
                      </a:rPr>
                      <m:t>−</m:t>
                    </m:r>
                    <m:r>
                      <a:rPr lang="en-US">
                        <a:latin typeface="Cambria Math" panose="02040503050406030204" pitchFamily="18" charset="0"/>
                      </a:rPr>
                      <m:t>2,2</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𝑇</m:t>
                        </m:r>
                      </m:sup>
                    </m:sSup>
                  </m:oMath>
                </a14:m>
                <a:r>
                  <a:rPr lang="ar-AE" dirty="0"/>
                  <a:t>:</a:t>
                </a:r>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(|2|+|−2|+|2|)=6</m:t>
                      </m:r>
                    </m:oMath>
                  </m:oMathPara>
                </a14:m>
                <a:endParaRPr lang="ar-AE" dirty="0"/>
              </a:p>
              <a:p>
                <a:pPr marL="0" indent="0">
                  <a:buNone/>
                </a:pPr>
                <a:endParaRPr lang="ar-AE" dirty="0"/>
              </a:p>
              <a:p>
                <a:pPr marL="0" indent="0">
                  <a:buNone/>
                </a:pPr>
                <a:r>
                  <a:rPr lang="en-US" dirty="0"/>
                  <a:t>2-norm of the vector </a:t>
                </a:r>
                <a14:m>
                  <m:oMath xmlns:m="http://schemas.openxmlformats.org/officeDocument/2006/math">
                    <m:r>
                      <a:rPr lang="en-US">
                        <a:latin typeface="Cambria Math" panose="02040503050406030204" pitchFamily="18" charset="0"/>
                      </a:rPr>
                      <m:t>[</m:t>
                    </m:r>
                    <m:rad>
                      <m:radPr>
                        <m:degHide m:val="on"/>
                        <m:ctrlPr>
                          <a:rPr lang="ar-AE" i="1" smtClean="0">
                            <a:latin typeface="Cambria Math" panose="02040503050406030204" pitchFamily="18" charset="0"/>
                          </a:rPr>
                        </m:ctrlPr>
                      </m:radPr>
                      <m:deg/>
                      <m:e>
                        <m:r>
                          <a:rPr lang="ar-AE" b="0" i="1" smtClean="0">
                            <a:latin typeface="Cambria Math" panose="02040503050406030204" pitchFamily="18" charset="0"/>
                          </a:rPr>
                          <m:t>6</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i="1">
                            <a:latin typeface="Cambria Math" panose="02040503050406030204" pitchFamily="18" charset="0"/>
                          </a:rPr>
                          <m:t>6</m:t>
                        </m:r>
                      </m:e>
                    </m:rad>
                    <m:r>
                      <a:rPr lang="ar-AE">
                        <a:latin typeface="Cambria Math" panose="02040503050406030204" pitchFamily="18" charset="0"/>
                      </a:rPr>
                      <m:t>,0</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𝑇</m:t>
                        </m:r>
                      </m:sup>
                    </m:sSup>
                  </m:oMath>
                </a14:m>
                <a:r>
                  <a:rPr lang="ar-AE" dirty="0"/>
                  <a:t>:</a:t>
                </a:r>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m:t>
                      </m:r>
                      <m:sSup>
                        <m:sSupPr>
                          <m:ctrlPr>
                            <a:rPr lang="ar-AE" i="1">
                              <a:latin typeface="Cambria Math" panose="02040503050406030204" pitchFamily="18" charset="0"/>
                            </a:rPr>
                          </m:ctrlPr>
                        </m:sSupPr>
                        <m:e>
                          <m:rad>
                            <m:radPr>
                              <m:degHide m:val="on"/>
                              <m:ctrlPr>
                                <a:rPr lang="ar-AE" i="1">
                                  <a:latin typeface="Cambria Math" panose="02040503050406030204" pitchFamily="18" charset="0"/>
                                </a:rPr>
                              </m:ctrlPr>
                            </m:radPr>
                            <m:deg/>
                            <m:e>
                              <m:r>
                                <a:rPr lang="ar-AE" i="1">
                                  <a:latin typeface="Cambria Math" panose="02040503050406030204" pitchFamily="18" charset="0"/>
                                </a:rPr>
                                <m:t>6</m:t>
                              </m:r>
                            </m:e>
                          </m:rad>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ad>
                            <m:radPr>
                              <m:degHide m:val="on"/>
                              <m:ctrlPr>
                                <a:rPr lang="ar-AE" i="1">
                                  <a:latin typeface="Cambria Math" panose="02040503050406030204" pitchFamily="18" charset="0"/>
                                </a:rPr>
                              </m:ctrlPr>
                            </m:radPr>
                            <m:deg/>
                            <m:e>
                              <m:r>
                                <a:rPr lang="ar-AE" i="1">
                                  <a:latin typeface="Cambria Math" panose="02040503050406030204" pitchFamily="18" charset="0"/>
                                </a:rPr>
                                <m:t>6</m:t>
                              </m:r>
                            </m:e>
                          </m:rad>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0</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m:t>
                          </m:r>
                        </m:e>
                        <m:sup>
                          <m:f>
                            <m:fPr>
                              <m:ctrlPr>
                                <a:rPr lang="ar-AE"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12</m:t>
                          </m:r>
                        </m:e>
                        <m:sup>
                          <m:f>
                            <m:fPr>
                              <m:ctrlPr>
                                <a:rPr lang="ar-AE"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r>
                        <a:rPr lang="ar-AE"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3.5</m:t>
                      </m:r>
                    </m:oMath>
                  </m:oMathPara>
                </a14:m>
                <a:endParaRPr lang="ar-AE" dirty="0"/>
              </a:p>
              <a:p>
                <a:pPr marL="0" indent="0">
                  <a:buNone/>
                </a:pPr>
                <a:endParaRPr lang="ar-AE" dirty="0"/>
              </a:p>
              <a:p>
                <a:pPr marL="0" indent="0">
                  <a:buNone/>
                </a:pPr>
                <a:r>
                  <a:rPr lang="en-US" dirty="0"/>
                  <a:t>1-norm of the vector </a:t>
                </a:r>
                <a14:m>
                  <m:oMath xmlns:m="http://schemas.openxmlformats.org/officeDocument/2006/math">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i="1">
                            <a:latin typeface="Cambria Math" panose="02040503050406030204" pitchFamily="18" charset="0"/>
                          </a:rPr>
                          <m:t>6</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i="1">
                            <a:latin typeface="Cambria Math" panose="02040503050406030204" pitchFamily="18" charset="0"/>
                          </a:rPr>
                          <m:t>6</m:t>
                        </m:r>
                      </m:e>
                    </m:rad>
                    <m:r>
                      <a:rPr lang="ar-AE">
                        <a:latin typeface="Cambria Math" panose="02040503050406030204" pitchFamily="18" charset="0"/>
                      </a:rPr>
                      <m:t>,0</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𝑇</m:t>
                        </m:r>
                      </m:sup>
                    </m:sSup>
                  </m:oMath>
                </a14:m>
                <a:r>
                  <a:rPr lang="ar-AE" dirty="0"/>
                  <a:t>:</a:t>
                </a:r>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i="1">
                              <a:latin typeface="Cambria Math" panose="02040503050406030204" pitchFamily="18" charset="0"/>
                            </a:rPr>
                            <m:t>6</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i="1">
                              <a:latin typeface="Cambria Math" panose="02040503050406030204" pitchFamily="18" charset="0"/>
                            </a:rPr>
                            <m:t>6</m:t>
                          </m:r>
                        </m:e>
                      </m:rad>
                      <m:r>
                        <a:rPr lang="ar-AE">
                          <a:latin typeface="Cambria Math" panose="02040503050406030204" pitchFamily="18" charset="0"/>
                        </a:rPr>
                        <m:t>|+|0|)≈4.9</m:t>
                      </m:r>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1865803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C6E7-5D68-9849-B9EB-F73315804830}"/>
              </a:ext>
            </a:extLst>
          </p:cNvPr>
          <p:cNvSpPr>
            <a:spLocks noGrp="1"/>
          </p:cNvSpPr>
          <p:nvPr>
            <p:ph type="title"/>
          </p:nvPr>
        </p:nvSpPr>
        <p:spPr/>
        <p:txBody>
          <a:bodyPr/>
          <a:lstStyle/>
          <a:p>
            <a:r>
              <a:rPr lang="en-US" dirty="0"/>
              <a:t>Relation to distances</a:t>
            </a:r>
          </a:p>
        </p:txBody>
      </p:sp>
      <p:sp>
        <p:nvSpPr>
          <p:cNvPr id="3" name="Content Placeholder 2">
            <a:extLst>
              <a:ext uri="{FF2B5EF4-FFF2-40B4-BE49-F238E27FC236}">
                <a16:creationId xmlns:a16="http://schemas.microsoft.com/office/drawing/2014/main" id="{3AB05D01-C6D8-BD44-8277-2EADE73E37C0}"/>
              </a:ext>
            </a:extLst>
          </p:cNvPr>
          <p:cNvSpPr>
            <a:spLocks noGrp="1"/>
          </p:cNvSpPr>
          <p:nvPr>
            <p:ph idx="1"/>
          </p:nvPr>
        </p:nvSpPr>
        <p:spPr>
          <a:xfrm>
            <a:off x="698500" y="2028472"/>
            <a:ext cx="4221843" cy="4807757"/>
          </a:xfrm>
        </p:spPr>
        <p:txBody>
          <a:bodyPr/>
          <a:lstStyle/>
          <a:p>
            <a:pPr marL="82550" indent="0">
              <a:buNone/>
            </a:pPr>
            <a:r>
              <a:rPr lang="en-US" dirty="0"/>
              <a:t>The 2-norm is also referred to as a "Euclidean" norm, since it is the length of a vector like you might have seen in high school geometry.</a:t>
            </a:r>
          </a:p>
          <a:p>
            <a:pPr marL="82550" indent="0">
              <a:buNone/>
            </a:pPr>
            <a:endParaRPr lang="en-US" dirty="0"/>
          </a:p>
          <a:p>
            <a:pPr marL="82550" indent="0">
              <a:buNone/>
            </a:pPr>
            <a:r>
              <a:rPr lang="en-US" dirty="0"/>
              <a:t>The 1-norm is also referred to as a "Manhattan" distance, since it is how you might measure distance if you were walking city blocks.</a:t>
            </a:r>
          </a:p>
        </p:txBody>
      </p:sp>
      <p:cxnSp>
        <p:nvCxnSpPr>
          <p:cNvPr id="8" name="Elbow Connector 7">
            <a:extLst>
              <a:ext uri="{FF2B5EF4-FFF2-40B4-BE49-F238E27FC236}">
                <a16:creationId xmlns:a16="http://schemas.microsoft.com/office/drawing/2014/main" id="{3CABE2BB-258C-9F48-A407-61A7D8017964}"/>
              </a:ext>
            </a:extLst>
          </p:cNvPr>
          <p:cNvCxnSpPr/>
          <p:nvPr/>
        </p:nvCxnSpPr>
        <p:spPr>
          <a:xfrm rot="5400000" flipH="1" flipV="1">
            <a:off x="5881915" y="2950029"/>
            <a:ext cx="3280229" cy="248920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BD9B2709-A502-A84D-9A86-7B8161F35532}"/>
              </a:ext>
            </a:extLst>
          </p:cNvPr>
          <p:cNvCxnSpPr/>
          <p:nvPr/>
        </p:nvCxnSpPr>
        <p:spPr>
          <a:xfrm flipV="1">
            <a:off x="6393543" y="2728686"/>
            <a:ext cx="2540000" cy="3106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F89792E-09B5-BA4C-8CB4-EB26AC49538D}"/>
              </a:ext>
            </a:extLst>
          </p:cNvPr>
          <p:cNvSpPr txBox="1"/>
          <p:nvPr/>
        </p:nvSpPr>
        <p:spPr>
          <a:xfrm>
            <a:off x="5909408" y="3159833"/>
            <a:ext cx="1053494" cy="307777"/>
          </a:xfrm>
          <a:prstGeom prst="rect">
            <a:avLst/>
          </a:prstGeom>
          <a:noFill/>
        </p:spPr>
        <p:txBody>
          <a:bodyPr wrap="none" rtlCol="0">
            <a:spAutoFit/>
          </a:bodyPr>
          <a:lstStyle/>
          <a:p>
            <a:r>
              <a:rPr lang="en-US" dirty="0">
                <a:ln w="0"/>
                <a:solidFill>
                  <a:schemeClr val="accent1"/>
                </a:solidFill>
                <a:effectLst>
                  <a:outerShdw blurRad="38100" dist="25400" dir="5400000" algn="ctr" rotWithShape="0">
                    <a:srgbClr val="6E747A">
                      <a:alpha val="43000"/>
                    </a:srgbClr>
                  </a:outerShdw>
                </a:effectLst>
              </a:rPr>
              <a:t>2-norm = d</a:t>
            </a:r>
          </a:p>
        </p:txBody>
      </p:sp>
      <p:sp>
        <p:nvSpPr>
          <p:cNvPr id="12" name="TextBox 11">
            <a:extLst>
              <a:ext uri="{FF2B5EF4-FFF2-40B4-BE49-F238E27FC236}">
                <a16:creationId xmlns:a16="http://schemas.microsoft.com/office/drawing/2014/main" id="{506973F9-F6C0-C040-998A-953F3484CEF2}"/>
              </a:ext>
            </a:extLst>
          </p:cNvPr>
          <p:cNvSpPr txBox="1"/>
          <p:nvPr/>
        </p:nvSpPr>
        <p:spPr>
          <a:xfrm>
            <a:off x="5852375" y="4855028"/>
            <a:ext cx="284052" cy="307777"/>
          </a:xfrm>
          <a:prstGeom prst="rect">
            <a:avLst/>
          </a:prstGeom>
          <a:noFill/>
        </p:spPr>
        <p:txBody>
          <a:bodyPr wrap="none" rtlCol="0">
            <a:spAutoFit/>
          </a:bodyPr>
          <a:lstStyle/>
          <a:p>
            <a:r>
              <a:rPr lang="en-US" dirty="0"/>
              <a:t>a</a:t>
            </a:r>
          </a:p>
        </p:txBody>
      </p:sp>
      <p:sp>
        <p:nvSpPr>
          <p:cNvPr id="13" name="TextBox 12">
            <a:extLst>
              <a:ext uri="{FF2B5EF4-FFF2-40B4-BE49-F238E27FC236}">
                <a16:creationId xmlns:a16="http://schemas.microsoft.com/office/drawing/2014/main" id="{081830DC-E29A-2149-B6C3-8DA5EA299DAC}"/>
              </a:ext>
            </a:extLst>
          </p:cNvPr>
          <p:cNvSpPr txBox="1"/>
          <p:nvPr/>
        </p:nvSpPr>
        <p:spPr>
          <a:xfrm>
            <a:off x="7049802" y="3850997"/>
            <a:ext cx="284052" cy="307777"/>
          </a:xfrm>
          <a:prstGeom prst="rect">
            <a:avLst/>
          </a:prstGeom>
          <a:noFill/>
        </p:spPr>
        <p:txBody>
          <a:bodyPr wrap="none" rtlCol="0">
            <a:spAutoFit/>
          </a:bodyPr>
          <a:lstStyle/>
          <a:p>
            <a:r>
              <a:rPr lang="en-US" dirty="0"/>
              <a:t>b</a:t>
            </a:r>
          </a:p>
        </p:txBody>
      </p:sp>
      <p:sp>
        <p:nvSpPr>
          <p:cNvPr id="14" name="TextBox 13">
            <a:extLst>
              <a:ext uri="{FF2B5EF4-FFF2-40B4-BE49-F238E27FC236}">
                <a16:creationId xmlns:a16="http://schemas.microsoft.com/office/drawing/2014/main" id="{4704123A-B4B1-134D-9575-BD855326D786}"/>
              </a:ext>
            </a:extLst>
          </p:cNvPr>
          <p:cNvSpPr txBox="1"/>
          <p:nvPr/>
        </p:nvSpPr>
        <p:spPr>
          <a:xfrm>
            <a:off x="8882744" y="3289841"/>
            <a:ext cx="274434" cy="307777"/>
          </a:xfrm>
          <a:prstGeom prst="rect">
            <a:avLst/>
          </a:prstGeom>
          <a:noFill/>
        </p:spPr>
        <p:txBody>
          <a:bodyPr wrap="none" rtlCol="0">
            <a:spAutoFit/>
          </a:bodyPr>
          <a:lstStyle/>
          <a:p>
            <a:r>
              <a:rPr lang="en-US" dirty="0"/>
              <a:t>c</a:t>
            </a:r>
          </a:p>
        </p:txBody>
      </p:sp>
      <p:sp>
        <p:nvSpPr>
          <p:cNvPr id="15" name="TextBox 14">
            <a:extLst>
              <a:ext uri="{FF2B5EF4-FFF2-40B4-BE49-F238E27FC236}">
                <a16:creationId xmlns:a16="http://schemas.microsoft.com/office/drawing/2014/main" id="{957C3E36-3A50-1A48-9386-6E6B67F85484}"/>
              </a:ext>
            </a:extLst>
          </p:cNvPr>
          <p:cNvSpPr txBox="1"/>
          <p:nvPr/>
        </p:nvSpPr>
        <p:spPr>
          <a:xfrm>
            <a:off x="5909408" y="2852056"/>
            <a:ext cx="1451038" cy="307777"/>
          </a:xfrm>
          <a:prstGeom prst="rect">
            <a:avLst/>
          </a:prstGeom>
          <a:noFill/>
        </p:spPr>
        <p:txBody>
          <a:bodyPr wrap="none" rtlCol="0">
            <a:spAutoFit/>
          </a:bodyPr>
          <a:lstStyle/>
          <a:p>
            <a:r>
              <a:rPr lang="en-US" dirty="0"/>
              <a:t>1-norm = </a:t>
            </a:r>
            <a:r>
              <a:rPr lang="en-US" dirty="0" err="1"/>
              <a:t>a+b+c</a:t>
            </a:r>
            <a:endParaRPr lang="en-US" dirty="0"/>
          </a:p>
        </p:txBody>
      </p:sp>
      <p:sp>
        <p:nvSpPr>
          <p:cNvPr id="16" name="Rectangle 15">
            <a:extLst>
              <a:ext uri="{FF2B5EF4-FFF2-40B4-BE49-F238E27FC236}">
                <a16:creationId xmlns:a16="http://schemas.microsoft.com/office/drawing/2014/main" id="{BBEE08E2-DAFD-8F4A-AC45-276D7BF3C125}"/>
              </a:ext>
            </a:extLst>
          </p:cNvPr>
          <p:cNvSpPr/>
          <p:nvPr/>
        </p:nvSpPr>
        <p:spPr>
          <a:xfrm>
            <a:off x="7706061" y="3697108"/>
            <a:ext cx="284052" cy="307777"/>
          </a:xfrm>
          <a:prstGeom prst="rect">
            <a:avLst/>
          </a:prstGeom>
        </p:spPr>
        <p:txBody>
          <a:bodyPr wrap="none">
            <a:spAutoFit/>
          </a:bodyPr>
          <a:lstStyle/>
          <a:p>
            <a:r>
              <a:rPr lang="en-US" dirty="0">
                <a:ln w="0"/>
                <a:solidFill>
                  <a:schemeClr val="accent1"/>
                </a:solidFill>
                <a:effectLst>
                  <a:outerShdw blurRad="38100" dist="25400" dir="5400000" algn="ctr" rotWithShape="0">
                    <a:srgbClr val="6E747A">
                      <a:alpha val="43000"/>
                    </a:srgbClr>
                  </a:outerShdw>
                </a:effectLst>
              </a:rPr>
              <a:t>d</a:t>
            </a:r>
          </a:p>
        </p:txBody>
      </p:sp>
    </p:spTree>
    <p:extLst>
      <p:ext uri="{BB962C8B-B14F-4D97-AF65-F5344CB8AC3E}">
        <p14:creationId xmlns:p14="http://schemas.microsoft.com/office/powerpoint/2010/main" val="3397942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34B1-CE22-7843-A7C6-1263BF8331C3}"/>
              </a:ext>
            </a:extLst>
          </p:cNvPr>
          <p:cNvSpPr>
            <a:spLocks noGrp="1"/>
          </p:cNvSpPr>
          <p:nvPr>
            <p:ph type="title"/>
          </p:nvPr>
        </p:nvSpPr>
        <p:spPr/>
        <p:txBody>
          <a:bodyPr/>
          <a:lstStyle/>
          <a:p>
            <a:r>
              <a:rPr lang="en-US" dirty="0"/>
              <a:t>Ridge regression</a:t>
            </a:r>
          </a:p>
        </p:txBody>
      </p:sp>
      <p:sp>
        <p:nvSpPr>
          <p:cNvPr id="3" name="Content Placeholder 2">
            <a:extLst>
              <a:ext uri="{FF2B5EF4-FFF2-40B4-BE49-F238E27FC236}">
                <a16:creationId xmlns:a16="http://schemas.microsoft.com/office/drawing/2014/main" id="{5B8A7354-5C08-0F43-84F2-9D1DC2EAB183}"/>
              </a:ext>
            </a:extLst>
          </p:cNvPr>
          <p:cNvSpPr>
            <a:spLocks noGrp="1"/>
          </p:cNvSpPr>
          <p:nvPr>
            <p:ph idx="1"/>
          </p:nvPr>
        </p:nvSpPr>
        <p:spPr/>
        <p:txBody>
          <a:bodyPr/>
          <a:lstStyle/>
          <a:p>
            <a:pPr marL="82550" indent="0">
              <a:buNone/>
            </a:pPr>
            <a:r>
              <a:rPr lang="en-US" dirty="0"/>
              <a:t>In typical OLS regression, we minimize:</a:t>
            </a:r>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r>
              <a:rPr lang="en-US" dirty="0"/>
              <a:t>In Ridge regression, we minimize:</a:t>
            </a:r>
          </a:p>
        </p:txBody>
      </p:sp>
      <p:pic>
        <p:nvPicPr>
          <p:cNvPr id="5" name="Picture 4">
            <a:extLst>
              <a:ext uri="{FF2B5EF4-FFF2-40B4-BE49-F238E27FC236}">
                <a16:creationId xmlns:a16="http://schemas.microsoft.com/office/drawing/2014/main" id="{1C6AF0E6-D392-A143-BB70-7C23292DAB49}"/>
              </a:ext>
            </a:extLst>
          </p:cNvPr>
          <p:cNvPicPr>
            <a:picLocks noChangeAspect="1"/>
          </p:cNvPicPr>
          <p:nvPr/>
        </p:nvPicPr>
        <p:blipFill>
          <a:blip r:embed="rId2"/>
          <a:stretch>
            <a:fillRect/>
          </a:stretch>
        </p:blipFill>
        <p:spPr>
          <a:xfrm>
            <a:off x="2209800" y="2598057"/>
            <a:ext cx="5740400" cy="1930400"/>
          </a:xfrm>
          <a:prstGeom prst="rect">
            <a:avLst/>
          </a:prstGeom>
        </p:spPr>
      </p:pic>
      <p:pic>
        <p:nvPicPr>
          <p:cNvPr id="7" name="Picture 6">
            <a:extLst>
              <a:ext uri="{FF2B5EF4-FFF2-40B4-BE49-F238E27FC236}">
                <a16:creationId xmlns:a16="http://schemas.microsoft.com/office/drawing/2014/main" id="{0D9F3465-C057-5F4D-B207-6725BE12D4F0}"/>
              </a:ext>
            </a:extLst>
          </p:cNvPr>
          <p:cNvPicPr>
            <a:picLocks noChangeAspect="1"/>
          </p:cNvPicPr>
          <p:nvPr/>
        </p:nvPicPr>
        <p:blipFill>
          <a:blip r:embed="rId3"/>
          <a:stretch>
            <a:fillRect/>
          </a:stretch>
        </p:blipFill>
        <p:spPr>
          <a:xfrm>
            <a:off x="571500" y="5396593"/>
            <a:ext cx="9017000" cy="1892300"/>
          </a:xfrm>
          <a:prstGeom prst="rect">
            <a:avLst/>
          </a:prstGeom>
        </p:spPr>
      </p:pic>
    </p:spTree>
    <p:extLst>
      <p:ext uri="{BB962C8B-B14F-4D97-AF65-F5344CB8AC3E}">
        <p14:creationId xmlns:p14="http://schemas.microsoft.com/office/powerpoint/2010/main" val="14904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when the determinant is zero?</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For the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a14:m>
                <a:r>
                  <a:rPr lang="en-US" dirty="0"/>
                  <a:t> case:</a:t>
                </a:r>
              </a:p>
              <a:p>
                <a:pPr marL="0" indent="0">
                  <a:buNone/>
                </a:pPr>
                <a:endParaRPr lang="en-US" dirty="0"/>
              </a:p>
              <a:p>
                <a:pPr marL="0" indent="0">
                  <a:buNone/>
                </a:pPr>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p>
                        <m:sSupPr>
                          <m:ctrlPr>
                            <a:rPr lang="ar-AE"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−1</m:t>
                          </m:r>
                        </m:sup>
                      </m:sSup>
                      <m:r>
                        <a:rPr lang="ar-AE" i="1" smtClean="0">
                          <a:latin typeface="Cambria Math" panose="02040503050406030204" pitchFamily="18" charset="0"/>
                          <a:ea typeface="Cambria Math" panose="02040503050406030204" pitchFamily="18" charset="0"/>
                        </a:rPr>
                        <m:t>≡</m:t>
                      </m:r>
                      <m:f>
                        <m:fPr>
                          <m:ctrlPr>
                            <a:rPr lang="ar-AE"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𝑎𝑑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𝑏𝑐</m:t>
                          </m:r>
                        </m:den>
                      </m:f>
                      <m:d>
                        <m:dPr>
                          <m:begChr m:val="["/>
                          <m:endChr m:val="]"/>
                          <m:ctrlPr>
                            <a:rPr lang="ar-AE" i="1">
                              <a:latin typeface="Cambria Math" panose="02040503050406030204" pitchFamily="18" charset="0"/>
                            </a:rPr>
                          </m:ctrlPr>
                        </m:dPr>
                        <m:e>
                          <m:m>
                            <m:mPr>
                              <m:mcs>
                                <m:mc>
                                  <m:mcPr>
                                    <m:count m:val="2"/>
                                    <m:mcJc m:val="center"/>
                                  </m:mcPr>
                                </m:mc>
                              </m:mcs>
                              <m:ctrlPr>
                                <a:rPr lang="ar-AE" i="1" smtClean="0">
                                  <a:latin typeface="Cambria Math" panose="02040503050406030204" pitchFamily="18" charset="0"/>
                                </a:rPr>
                              </m:ctrlPr>
                            </m:mPr>
                            <m:mr>
                              <m:e>
                                <m:r>
                                  <m:rPr>
                                    <m:sty m:val="p"/>
                                  </m:rPr>
                                  <a:rPr lang="en-US" b="0" i="0" smtClean="0">
                                    <a:latin typeface="Cambria Math" panose="02040503050406030204" pitchFamily="18" charset="0"/>
                                  </a:rPr>
                                  <m:t>d</m:t>
                                </m:r>
                              </m:e>
                              <m:e>
                                <m:r>
                                  <a:rPr lang="en-US" b="0" i="0" smtClean="0">
                                    <a:latin typeface="Cambria Math" panose="02040503050406030204" pitchFamily="18" charset="0"/>
                                  </a:rPr>
                                  <m:t>−</m:t>
                                </m:r>
                                <m:r>
                                  <m:rPr>
                                    <m:sty m:val="p"/>
                                  </m:rPr>
                                  <a:rPr lang="en-US" b="0" i="0" smtClean="0">
                                    <a:latin typeface="Cambria Math" panose="02040503050406030204" pitchFamily="18" charset="0"/>
                                  </a:rPr>
                                  <m:t>b</m:t>
                                </m:r>
                              </m:e>
                            </m:mr>
                            <m:mr>
                              <m:e>
                                <m:r>
                                  <a:rPr lang="en-US" b="0" i="0" smtClean="0">
                                    <a:latin typeface="Cambria Math" panose="02040503050406030204" pitchFamily="18" charset="0"/>
                                  </a:rPr>
                                  <m:t>−</m:t>
                                </m:r>
                                <m:r>
                                  <m:rPr>
                                    <m:sty m:val="p"/>
                                  </m:rPr>
                                  <a:rPr lang="en-US" b="0" i="0" smtClean="0">
                                    <a:latin typeface="Cambria Math" panose="02040503050406030204" pitchFamily="18" charset="0"/>
                                  </a:rPr>
                                  <m:t>c</m:t>
                                </m:r>
                              </m:e>
                              <m:e>
                                <m:r>
                                  <m:rPr>
                                    <m:sty m:val="p"/>
                                  </m:rPr>
                                  <a:rPr lang="en-US" b="0" i="0" smtClean="0">
                                    <a:latin typeface="Cambria Math" panose="02040503050406030204" pitchFamily="18" charset="0"/>
                                  </a:rPr>
                                  <m:t>a</m:t>
                                </m:r>
                              </m:e>
                            </m:mr>
                          </m:m>
                        </m:e>
                      </m:d>
                    </m:oMath>
                  </m:oMathPara>
                </a14:m>
                <a:endParaRPr lang="en-US" dirty="0"/>
              </a:p>
              <a:p>
                <a:pPr marL="0" indent="0">
                  <a:buNone/>
                </a:pPr>
                <a:endParaRPr lang="en-US" dirty="0"/>
              </a:p>
              <a:p>
                <a:pPr marL="0" indent="0">
                  <a:buNone/>
                </a:pPr>
                <a:r>
                  <a:rPr lang="en-US" dirty="0"/>
                  <a:t>If the determinant is zero, then we cannot invert the matrix. What is the determinant of this matrix?</a:t>
                </a:r>
              </a:p>
              <a:p>
                <a:pPr marL="0" indent="0">
                  <a:buNone/>
                </a:pPr>
                <a:endParaRPr lang="ar-AE"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2"/>
                                    <m:mcJc m:val="center"/>
                                  </m:mcPr>
                                </m:mc>
                              </m:mcs>
                              <m:ctrlPr>
                                <a:rPr lang="ar-AE" i="1" smtClean="0">
                                  <a:latin typeface="Cambria Math" panose="02040503050406030204" pitchFamily="18" charset="0"/>
                                </a:rPr>
                              </m:ctrlPr>
                            </m:mPr>
                            <m:mr>
                              <m:e>
                                <m:r>
                                  <a:rPr lang="en-US" b="0" i="0" smtClean="0">
                                    <a:latin typeface="Cambria Math" panose="02040503050406030204" pitchFamily="18" charset="0"/>
                                  </a:rPr>
                                  <m:t>1</m:t>
                                </m:r>
                              </m:e>
                              <m:e>
                                <m:r>
                                  <a:rPr lang="en-US" b="0" i="0" smtClean="0">
                                    <a:latin typeface="Cambria Math" panose="02040503050406030204" pitchFamily="18" charset="0"/>
                                  </a:rPr>
                                  <m:t>2</m:t>
                                </m:r>
                              </m:e>
                            </m:mr>
                            <m:mr>
                              <m:e>
                                <m:r>
                                  <a:rPr lang="en-US" b="0" i="0" smtClean="0">
                                    <a:latin typeface="Cambria Math" panose="02040503050406030204" pitchFamily="18" charset="0"/>
                                  </a:rPr>
                                  <m:t>2</m:t>
                                </m:r>
                              </m:e>
                              <m:e>
                                <m:r>
                                  <a:rPr lang="en-US" b="0" i="0" smtClean="0">
                                    <a:latin typeface="Cambria Math" panose="02040503050406030204" pitchFamily="18" charset="0"/>
                                  </a:rPr>
                                  <m:t>4</m:t>
                                </m:r>
                              </m:e>
                            </m:mr>
                          </m:m>
                        </m:e>
                      </m:d>
                    </m:oMath>
                  </m:oMathPara>
                </a14:m>
                <a:endParaRPr lang="en-US" dirty="0"/>
              </a:p>
              <a:p>
                <a:pPr marL="0" indent="0">
                  <a:buNone/>
                </a:pP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178437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34B1-CE22-7843-A7C6-1263BF8331C3}"/>
              </a:ext>
            </a:extLst>
          </p:cNvPr>
          <p:cNvSpPr>
            <a:spLocks noGrp="1"/>
          </p:cNvSpPr>
          <p:nvPr>
            <p:ph type="title"/>
          </p:nvPr>
        </p:nvSpPr>
        <p:spPr/>
        <p:txBody>
          <a:bodyPr/>
          <a:lstStyle/>
          <a:p>
            <a:r>
              <a:rPr lang="en-US" dirty="0"/>
              <a:t>Ridge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8A7354-5C08-0F43-84F2-9D1DC2EAB183}"/>
                  </a:ext>
                </a:extLst>
              </p:cNvPr>
              <p:cNvSpPr>
                <a:spLocks noGrp="1"/>
              </p:cNvSpPr>
              <p:nvPr>
                <p:ph idx="1"/>
              </p:nvPr>
            </p:nvSpPr>
            <p:spPr/>
            <p:txBody>
              <a:bodyPr/>
              <a:lstStyle/>
              <a:p>
                <a:pPr marL="82550" indent="0">
                  <a:buNone/>
                </a:pPr>
                <a:r>
                  <a:rPr lang="en-US" dirty="0"/>
                  <a:t>Note that in the ridge regression equation:</a:t>
                </a:r>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r>
                  <a:rPr lang="en-US" dirty="0"/>
                  <a:t>The last term includes a "tuning parameter" </a:t>
                </a:r>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t>. This is usually determined by sweeping potential values over a range until the resulting model performs in some desired way.</a:t>
                </a:r>
              </a:p>
              <a:p>
                <a:pPr marL="82550" indent="0">
                  <a:buNone/>
                </a:pPr>
                <a:endParaRPr lang="en-US" dirty="0"/>
              </a:p>
              <a:p>
                <a:pPr marL="82550" indent="0">
                  <a:buNone/>
                </a:pPr>
                <a:r>
                  <a:rPr lang="en-US" dirty="0"/>
                  <a:t>The larger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 is, the higher the penalty on the 2-norm of the vector of regression coefficients. (And so the smaller the betas.)</a:t>
                </a:r>
              </a:p>
            </p:txBody>
          </p:sp>
        </mc:Choice>
        <mc:Fallback xmlns="">
          <p:sp>
            <p:nvSpPr>
              <p:cNvPr id="3" name="Content Placeholder 2">
                <a:extLst>
                  <a:ext uri="{FF2B5EF4-FFF2-40B4-BE49-F238E27FC236}">
                    <a16:creationId xmlns:a16="http://schemas.microsoft.com/office/drawing/2014/main" id="{5B8A7354-5C08-0F43-84F2-9D1DC2EAB183}"/>
                  </a:ext>
                </a:extLst>
              </p:cNvPr>
              <p:cNvSpPr>
                <a:spLocks noGrp="1" noRot="1" noChangeAspect="1" noMove="1" noResize="1" noEditPoints="1" noAdjustHandles="1" noChangeArrowheads="1" noChangeShapeType="1" noTextEdit="1"/>
              </p:cNvSpPr>
              <p:nvPr>
                <p:ph idx="1"/>
              </p:nvPr>
            </p:nvSpPr>
            <p:spPr>
              <a:blipFill>
                <a:blip r:embed="rId2"/>
                <a:stretch>
                  <a:fillRect b="-315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D9F3465-C057-5F4D-B207-6725BE12D4F0}"/>
              </a:ext>
            </a:extLst>
          </p:cNvPr>
          <p:cNvPicPr>
            <a:picLocks noChangeAspect="1"/>
          </p:cNvPicPr>
          <p:nvPr/>
        </p:nvPicPr>
        <p:blipFill>
          <a:blip r:embed="rId3"/>
          <a:stretch>
            <a:fillRect/>
          </a:stretch>
        </p:blipFill>
        <p:spPr>
          <a:xfrm>
            <a:off x="571500" y="2609850"/>
            <a:ext cx="9017000" cy="1892300"/>
          </a:xfrm>
          <a:prstGeom prst="rect">
            <a:avLst/>
          </a:prstGeom>
        </p:spPr>
      </p:pic>
    </p:spTree>
    <p:extLst>
      <p:ext uri="{BB962C8B-B14F-4D97-AF65-F5344CB8AC3E}">
        <p14:creationId xmlns:p14="http://schemas.microsoft.com/office/powerpoint/2010/main" val="2101541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3845-FACF-CE45-8C2D-9C7731F0AF53}"/>
              </a:ext>
            </a:extLst>
          </p:cNvPr>
          <p:cNvSpPr>
            <a:spLocks noGrp="1"/>
          </p:cNvSpPr>
          <p:nvPr>
            <p:ph type="title"/>
          </p:nvPr>
        </p:nvSpPr>
        <p:spPr/>
        <p:txBody>
          <a:bodyPr/>
          <a:lstStyle/>
          <a:p>
            <a:r>
              <a:rPr lang="en-US" dirty="0"/>
              <a:t>Ridge regression</a:t>
            </a:r>
          </a:p>
        </p:txBody>
      </p:sp>
      <p:sp>
        <p:nvSpPr>
          <p:cNvPr id="3" name="Content Placeholder 2">
            <a:extLst>
              <a:ext uri="{FF2B5EF4-FFF2-40B4-BE49-F238E27FC236}">
                <a16:creationId xmlns:a16="http://schemas.microsoft.com/office/drawing/2014/main" id="{5397CA6E-D287-424C-B0AA-0BF7C8B7CE23}"/>
              </a:ext>
            </a:extLst>
          </p:cNvPr>
          <p:cNvSpPr>
            <a:spLocks noGrp="1"/>
          </p:cNvSpPr>
          <p:nvPr>
            <p:ph idx="1"/>
          </p:nvPr>
        </p:nvSpPr>
        <p:spPr>
          <a:xfrm>
            <a:off x="698500" y="2028471"/>
            <a:ext cx="4591957" cy="4858557"/>
          </a:xfrm>
        </p:spPr>
        <p:txBody>
          <a:bodyPr/>
          <a:lstStyle/>
          <a:p>
            <a:pPr marL="82550" indent="0">
              <a:buNone/>
            </a:pPr>
            <a:r>
              <a:rPr lang="en-US" dirty="0"/>
              <a:t>Why would we want to do this?</a:t>
            </a:r>
          </a:p>
          <a:p>
            <a:pPr marL="82550" indent="0">
              <a:buNone/>
            </a:pPr>
            <a:endParaRPr lang="en-US" dirty="0"/>
          </a:p>
          <a:p>
            <a:pPr marL="82550" indent="0">
              <a:buNone/>
            </a:pPr>
            <a:r>
              <a:rPr lang="en-US" dirty="0"/>
              <a:t>When you fit a linear regression to a set of training data, the parameters are biased to fit </a:t>
            </a:r>
            <a:r>
              <a:rPr lang="en-US" i="1" dirty="0"/>
              <a:t>that particular set of training data</a:t>
            </a:r>
            <a:r>
              <a:rPr lang="en-US" dirty="0"/>
              <a:t>.</a:t>
            </a:r>
          </a:p>
          <a:p>
            <a:pPr marL="82550" indent="0">
              <a:buNone/>
            </a:pPr>
            <a:endParaRPr lang="en-US" dirty="0"/>
          </a:p>
          <a:p>
            <a:pPr marL="82550" indent="0">
              <a:buNone/>
            </a:pPr>
            <a:r>
              <a:rPr lang="en-US" dirty="0"/>
              <a:t>Penalizing the magnitude of the regression parameters can decrease overfitting and increase out-of-sample performance. </a:t>
            </a:r>
          </a:p>
        </p:txBody>
      </p:sp>
      <p:pic>
        <p:nvPicPr>
          <p:cNvPr id="5" name="Picture 4">
            <a:extLst>
              <a:ext uri="{FF2B5EF4-FFF2-40B4-BE49-F238E27FC236}">
                <a16:creationId xmlns:a16="http://schemas.microsoft.com/office/drawing/2014/main" id="{4C23EE8B-7FD5-AF40-B1AA-82E075354BFB}"/>
              </a:ext>
            </a:extLst>
          </p:cNvPr>
          <p:cNvPicPr>
            <a:picLocks noChangeAspect="1"/>
          </p:cNvPicPr>
          <p:nvPr/>
        </p:nvPicPr>
        <p:blipFill>
          <a:blip r:embed="rId2"/>
          <a:stretch>
            <a:fillRect/>
          </a:stretch>
        </p:blipFill>
        <p:spPr>
          <a:xfrm>
            <a:off x="5387559" y="1335313"/>
            <a:ext cx="4462198" cy="3567793"/>
          </a:xfrm>
          <a:prstGeom prst="rect">
            <a:avLst/>
          </a:prstGeom>
        </p:spPr>
      </p:pic>
      <p:sp>
        <p:nvSpPr>
          <p:cNvPr id="6" name="Rectangle 5">
            <a:extLst>
              <a:ext uri="{FF2B5EF4-FFF2-40B4-BE49-F238E27FC236}">
                <a16:creationId xmlns:a16="http://schemas.microsoft.com/office/drawing/2014/main" id="{512EE307-9E0B-A848-9974-49CB13976052}"/>
              </a:ext>
            </a:extLst>
          </p:cNvPr>
          <p:cNvSpPr/>
          <p:nvPr/>
        </p:nvSpPr>
        <p:spPr>
          <a:xfrm>
            <a:off x="5856514" y="4903106"/>
            <a:ext cx="3708400" cy="2462213"/>
          </a:xfrm>
          <a:prstGeom prst="rect">
            <a:avLst/>
          </a:prstGeom>
        </p:spPr>
        <p:txBody>
          <a:bodyPr wrap="square">
            <a:spAutoFit/>
          </a:bodyPr>
          <a:lstStyle/>
          <a:p>
            <a:r>
              <a:rPr lang="en-US" dirty="0"/>
              <a:t>This simulated data from the James text shows the minimum possible out-of-sample mean squared error in the dashed line, and model performance in pink.</a:t>
            </a:r>
          </a:p>
          <a:p>
            <a:endParaRPr lang="en-US" dirty="0"/>
          </a:p>
          <a:p>
            <a:r>
              <a:rPr lang="en-US" dirty="0"/>
              <a:t>It's clear that the best out of sample performance is for lambda around 10-100.</a:t>
            </a:r>
          </a:p>
          <a:p>
            <a:endParaRPr lang="en-US" dirty="0"/>
          </a:p>
          <a:p>
            <a:r>
              <a:rPr lang="en-US" dirty="0"/>
              <a:t>The black and green lines show the bias and the variance of the model parameters, which we'll discuss in a bit.</a:t>
            </a:r>
          </a:p>
        </p:txBody>
      </p:sp>
    </p:spTree>
    <p:extLst>
      <p:ext uri="{BB962C8B-B14F-4D97-AF65-F5344CB8AC3E}">
        <p14:creationId xmlns:p14="http://schemas.microsoft.com/office/powerpoint/2010/main" val="344501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34B1-CE22-7843-A7C6-1263BF8331C3}"/>
              </a:ext>
            </a:extLst>
          </p:cNvPr>
          <p:cNvSpPr>
            <a:spLocks noGrp="1"/>
          </p:cNvSpPr>
          <p:nvPr>
            <p:ph type="title"/>
          </p:nvPr>
        </p:nvSpPr>
        <p:spPr/>
        <p:txBody>
          <a:bodyPr/>
          <a:lstStyle/>
          <a:p>
            <a:r>
              <a:rPr lang="en-US" dirty="0"/>
              <a:t>Lasso regression</a:t>
            </a:r>
          </a:p>
        </p:txBody>
      </p:sp>
      <p:sp>
        <p:nvSpPr>
          <p:cNvPr id="3" name="Content Placeholder 2">
            <a:extLst>
              <a:ext uri="{FF2B5EF4-FFF2-40B4-BE49-F238E27FC236}">
                <a16:creationId xmlns:a16="http://schemas.microsoft.com/office/drawing/2014/main" id="{5B8A7354-5C08-0F43-84F2-9D1DC2EAB183}"/>
              </a:ext>
            </a:extLst>
          </p:cNvPr>
          <p:cNvSpPr>
            <a:spLocks noGrp="1"/>
          </p:cNvSpPr>
          <p:nvPr>
            <p:ph idx="1"/>
          </p:nvPr>
        </p:nvSpPr>
        <p:spPr/>
        <p:txBody>
          <a:bodyPr/>
          <a:lstStyle/>
          <a:p>
            <a:pPr marL="82550" indent="0">
              <a:buNone/>
            </a:pPr>
            <a:r>
              <a:rPr lang="en-US" dirty="0"/>
              <a:t>In typical OLS regression, we minimize:</a:t>
            </a:r>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r>
              <a:rPr lang="en-US" dirty="0"/>
              <a:t>In Lasso regression, we minimize:</a:t>
            </a:r>
          </a:p>
        </p:txBody>
      </p:sp>
      <p:pic>
        <p:nvPicPr>
          <p:cNvPr id="5" name="Picture 4">
            <a:extLst>
              <a:ext uri="{FF2B5EF4-FFF2-40B4-BE49-F238E27FC236}">
                <a16:creationId xmlns:a16="http://schemas.microsoft.com/office/drawing/2014/main" id="{1C6AF0E6-D392-A143-BB70-7C23292DAB49}"/>
              </a:ext>
            </a:extLst>
          </p:cNvPr>
          <p:cNvPicPr>
            <a:picLocks noChangeAspect="1"/>
          </p:cNvPicPr>
          <p:nvPr/>
        </p:nvPicPr>
        <p:blipFill>
          <a:blip r:embed="rId2"/>
          <a:stretch>
            <a:fillRect/>
          </a:stretch>
        </p:blipFill>
        <p:spPr>
          <a:xfrm>
            <a:off x="2209800" y="2598057"/>
            <a:ext cx="5740400" cy="1930400"/>
          </a:xfrm>
          <a:prstGeom prst="rect">
            <a:avLst/>
          </a:prstGeom>
        </p:spPr>
      </p:pic>
      <p:pic>
        <p:nvPicPr>
          <p:cNvPr id="9" name="Picture 8">
            <a:extLst>
              <a:ext uri="{FF2B5EF4-FFF2-40B4-BE49-F238E27FC236}">
                <a16:creationId xmlns:a16="http://schemas.microsoft.com/office/drawing/2014/main" id="{5CB367A6-AC0A-0B4E-B664-96AB0EB494D8}"/>
              </a:ext>
            </a:extLst>
          </p:cNvPr>
          <p:cNvPicPr>
            <a:picLocks noChangeAspect="1"/>
          </p:cNvPicPr>
          <p:nvPr/>
        </p:nvPicPr>
        <p:blipFill>
          <a:blip r:embed="rId3"/>
          <a:stretch>
            <a:fillRect/>
          </a:stretch>
        </p:blipFill>
        <p:spPr>
          <a:xfrm>
            <a:off x="330200" y="5270500"/>
            <a:ext cx="9499600" cy="1651000"/>
          </a:xfrm>
          <a:prstGeom prst="rect">
            <a:avLst/>
          </a:prstGeom>
        </p:spPr>
      </p:pic>
    </p:spTree>
    <p:extLst>
      <p:ext uri="{BB962C8B-B14F-4D97-AF65-F5344CB8AC3E}">
        <p14:creationId xmlns:p14="http://schemas.microsoft.com/office/powerpoint/2010/main" val="2121206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5218-DD98-A144-82AE-DF566988F359}"/>
              </a:ext>
            </a:extLst>
          </p:cNvPr>
          <p:cNvSpPr>
            <a:spLocks noGrp="1"/>
          </p:cNvSpPr>
          <p:nvPr>
            <p:ph type="title"/>
          </p:nvPr>
        </p:nvSpPr>
        <p:spPr/>
        <p:txBody>
          <a:bodyPr/>
          <a:lstStyle/>
          <a:p>
            <a:r>
              <a:rPr lang="en-US" dirty="0"/>
              <a:t>Lasso regression</a:t>
            </a:r>
          </a:p>
        </p:txBody>
      </p:sp>
      <p:sp>
        <p:nvSpPr>
          <p:cNvPr id="3" name="Content Placeholder 2">
            <a:extLst>
              <a:ext uri="{FF2B5EF4-FFF2-40B4-BE49-F238E27FC236}">
                <a16:creationId xmlns:a16="http://schemas.microsoft.com/office/drawing/2014/main" id="{6D2E4ECF-457D-C548-B44E-8CA5160B4970}"/>
              </a:ext>
            </a:extLst>
          </p:cNvPr>
          <p:cNvSpPr>
            <a:spLocks noGrp="1"/>
          </p:cNvSpPr>
          <p:nvPr>
            <p:ph idx="1"/>
          </p:nvPr>
        </p:nvSpPr>
        <p:spPr/>
        <p:txBody>
          <a:bodyPr/>
          <a:lstStyle/>
          <a:p>
            <a:pPr marL="82550" indent="0">
              <a:buNone/>
            </a:pPr>
            <a:r>
              <a:rPr lang="en-US" dirty="0" err="1"/>
              <a:t>Tibshirani</a:t>
            </a:r>
            <a:r>
              <a:rPr lang="en-US" dirty="0"/>
              <a:t> and colleagues introduced "Lasso" (Least Absolute Shrinkage and Selection Operator) regression as an approach for model selection when the number of potential predictors was large, and potentially larger than the number of observations.</a:t>
            </a:r>
          </a:p>
          <a:p>
            <a:pPr marL="82550" indent="0">
              <a:buNone/>
            </a:pPr>
            <a:endParaRPr lang="en-US" dirty="0"/>
          </a:p>
          <a:p>
            <a:pPr marL="82550" indent="0">
              <a:buNone/>
            </a:pPr>
            <a:r>
              <a:rPr lang="en-US" dirty="0"/>
              <a:t>The Lasso procedure is very popular because it drives many of the coefficients in a regression model to zero.</a:t>
            </a:r>
          </a:p>
        </p:txBody>
      </p:sp>
    </p:spTree>
    <p:extLst>
      <p:ext uri="{BB962C8B-B14F-4D97-AF65-F5344CB8AC3E}">
        <p14:creationId xmlns:p14="http://schemas.microsoft.com/office/powerpoint/2010/main" val="1985282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C65D-A16C-054F-A1AB-7B6037E78EA5}"/>
              </a:ext>
            </a:extLst>
          </p:cNvPr>
          <p:cNvSpPr>
            <a:spLocks noGrp="1"/>
          </p:cNvSpPr>
          <p:nvPr>
            <p:ph type="title"/>
          </p:nvPr>
        </p:nvSpPr>
        <p:spPr/>
        <p:txBody>
          <a:bodyPr/>
          <a:lstStyle/>
          <a:p>
            <a:r>
              <a:rPr lang="en-US" dirty="0"/>
              <a:t>Benefits of the sparsity constraint in the Lasso</a:t>
            </a:r>
          </a:p>
        </p:txBody>
      </p:sp>
      <p:pic>
        <p:nvPicPr>
          <p:cNvPr id="5" name="Picture 4">
            <a:extLst>
              <a:ext uri="{FF2B5EF4-FFF2-40B4-BE49-F238E27FC236}">
                <a16:creationId xmlns:a16="http://schemas.microsoft.com/office/drawing/2014/main" id="{41C4C710-C0A7-1848-A961-9BDB8041BB19}"/>
              </a:ext>
            </a:extLst>
          </p:cNvPr>
          <p:cNvPicPr>
            <a:picLocks noChangeAspect="1"/>
          </p:cNvPicPr>
          <p:nvPr/>
        </p:nvPicPr>
        <p:blipFill>
          <a:blip r:embed="rId2"/>
          <a:stretch>
            <a:fillRect/>
          </a:stretch>
        </p:blipFill>
        <p:spPr>
          <a:xfrm>
            <a:off x="2042091" y="1527142"/>
            <a:ext cx="6075817" cy="5923473"/>
          </a:xfrm>
          <a:prstGeom prst="rect">
            <a:avLst/>
          </a:prstGeom>
        </p:spPr>
      </p:pic>
    </p:spTree>
    <p:extLst>
      <p:ext uri="{BB962C8B-B14F-4D97-AF65-F5344CB8AC3E}">
        <p14:creationId xmlns:p14="http://schemas.microsoft.com/office/powerpoint/2010/main" val="1353064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dirty="0" err="1"/>
              <a:t>Lagrangian</a:t>
            </a:r>
            <a:r>
              <a:rPr dirty="0"/>
              <a:t> </a:t>
            </a:r>
            <a:r>
              <a:rPr lang="en-US" dirty="0"/>
              <a:t>vs. constrained optimization </a:t>
            </a:r>
            <a:r>
              <a:rPr dirty="0"/>
              <a:t>form</a:t>
            </a:r>
            <a:r>
              <a:rPr lang="en-US" dirty="0"/>
              <a:t>s of the Lasso</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In a constrained optimization context, we often use the method of Lagrange multipliers.</a:t>
                </a:r>
              </a:p>
              <a:p>
                <a:pPr marL="0" indent="0">
                  <a:buNone/>
                </a:pPr>
                <a:endParaRPr lang="en-US" dirty="0"/>
              </a:p>
              <a:p>
                <a:pPr marL="0" indent="0">
                  <a:buNone/>
                </a:pPr>
                <a:r>
                  <a:rPr lang="en-US" dirty="0"/>
                  <a:t>The basic idea is that to enforce constraints on a solution, you express the constraint as an </a:t>
                </a:r>
                <a:r>
                  <a:rPr lang="en-US" b="1" dirty="0"/>
                  <a:t>additional</a:t>
                </a:r>
                <a:r>
                  <a:rPr lang="en-US" dirty="0"/>
                  <a:t> equation that must equal 0 to be satisfied. Then you append the constraint to the cost function multiplied by a small (unknown) Lagrange multiplier </a:t>
                </a:r>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t>. This is quite elegant – at the optimum, the term multiplying the Lagrange multiplier is 0, but it is non-zero during your search. (Or calculation of derivatives.)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i="1">
                              <a:latin typeface="Cambria Math" panose="02040503050406030204" pitchFamily="18" charset="0"/>
                            </a:rPr>
                          </m:ctrlPr>
                        </m:sSubPr>
                        <m:e>
                          <m:r>
                            <m:rPr>
                              <m:nor/>
                            </m:rPr>
                            <a:rPr/>
                            <m:t>minimize</m:t>
                          </m:r>
                        </m:e>
                        <m:sub>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r>
                            <a:rPr>
                              <a:latin typeface="Cambria Math" panose="02040503050406030204" pitchFamily="18" charset="0"/>
                            </a:rPr>
                            <m:t>𝛽</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r>
                            <a:rPr>
                              <a:latin typeface="Cambria Math" panose="02040503050406030204" pitchFamily="18" charset="0"/>
                            </a:rPr>
                            <m:t>𝑁</m:t>
                          </m:r>
                        </m:den>
                      </m:f>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𝑋</m:t>
                      </m:r>
                      <m:r>
                        <a:rPr>
                          <a:latin typeface="Cambria Math" panose="02040503050406030204" pitchFamily="18" charset="0"/>
                        </a:rPr>
                        <m:t>𝛽</m:t>
                      </m:r>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m:t>
                          </m:r>
                        </m:e>
                        <m:sub>
                          <m:r>
                            <a:rPr>
                              <a:latin typeface="Cambria Math" panose="02040503050406030204" pitchFamily="18" charset="0"/>
                            </a:rPr>
                            <m:t>2</m:t>
                          </m:r>
                        </m:sub>
                        <m:sup>
                          <m:r>
                            <a:rPr>
                              <a:latin typeface="Cambria Math" panose="02040503050406030204" pitchFamily="18" charset="0"/>
                            </a:rPr>
                            <m:t>2</m:t>
                          </m:r>
                        </m:sup>
                      </m:sSubSup>
                      <m:r>
                        <a:rPr>
                          <a:latin typeface="Cambria Math" panose="02040503050406030204" pitchFamily="18" charset="0"/>
                        </a:rPr>
                        <m:t>+</m:t>
                      </m:r>
                      <m:r>
                        <a:rPr>
                          <a:latin typeface="Cambria Math" panose="02040503050406030204" pitchFamily="18" charset="0"/>
                        </a:rPr>
                        <m:t>𝜆</m:t>
                      </m:r>
                      <m:r>
                        <a:rPr>
                          <a:latin typeface="Cambria Math" panose="02040503050406030204" pitchFamily="18" charset="0"/>
                        </a:rPr>
                        <m:t>||</m:t>
                      </m:r>
                      <m:r>
                        <a:rPr>
                          <a:latin typeface="Cambria Math" panose="02040503050406030204" pitchFamily="18" charset="0"/>
                        </a:rPr>
                        <m:t>𝛽</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m:t>
                          </m:r>
                        </m:e>
                        <m:sub>
                          <m:r>
                            <a:rPr>
                              <a:latin typeface="Cambria Math" panose="02040503050406030204" pitchFamily="18" charset="0"/>
                            </a:rPr>
                            <m:t>1</m:t>
                          </m:r>
                        </m:sub>
                      </m:sSub>
                      <m:r>
                        <a:rPr>
                          <a:latin typeface="Cambria Math" panose="02040503050406030204" pitchFamily="18" charset="0"/>
                        </a:rPr>
                        <m:t>}</m:t>
                      </m:r>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1014"/>
                </a:stretch>
              </a:blipFill>
            </p:spPr>
            <p:txBody>
              <a:bodyPr/>
              <a:lstStyle/>
              <a:p>
                <a:r>
                  <a:rPr lang="en-US">
                    <a:noFill/>
                  </a:rPr>
                  <a:t> </a:t>
                </a:r>
              </a:p>
            </p:txBody>
          </p:sp>
        </mc:Fallback>
      </mc:AlternateContent>
    </p:spTree>
    <p:extLst>
      <p:ext uri="{BB962C8B-B14F-4D97-AF65-F5344CB8AC3E}">
        <p14:creationId xmlns:p14="http://schemas.microsoft.com/office/powerpoint/2010/main" val="623384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Lagrangian</a:t>
            </a:r>
            <a:r>
              <a:rPr lang="en-US" dirty="0"/>
              <a:t> vs. constrained optimization forms of the Lasso</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In the </a:t>
                </a:r>
                <a:r>
                  <a:rPr lang="en-US" i="1" dirty="0"/>
                  <a:t>lasso</a:t>
                </a:r>
                <a:r>
                  <a:rPr lang="en-US" dirty="0"/>
                  <a:t>, or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𝑙</m:t>
                        </m:r>
                      </m:e>
                      <m:sub>
                        <m:r>
                          <a:rPr lang="ar-AE">
                            <a:latin typeface="Cambria Math" panose="02040503050406030204" pitchFamily="18" charset="0"/>
                          </a:rPr>
                          <m:t>1</m:t>
                        </m:r>
                      </m:sub>
                    </m:sSub>
                  </m:oMath>
                </a14:m>
                <a:r>
                  <a:rPr lang="ar-AE" dirty="0"/>
                  <a:t>-</a:t>
                </a:r>
                <a:r>
                  <a:rPr lang="en-US" dirty="0"/>
                  <a:t>regularized regression, we add a constraint on our estimated </a:t>
                </a:r>
                <a14:m>
                  <m:oMath xmlns:m="http://schemas.openxmlformats.org/officeDocument/2006/math">
                    <m:r>
                      <a:rPr lang="en-US">
                        <a:latin typeface="Cambria Math" panose="02040503050406030204" pitchFamily="18" charset="0"/>
                      </a:rPr>
                      <m:t>𝛽</m:t>
                    </m:r>
                  </m:oMath>
                </a14:m>
                <a:r>
                  <a:rPr lang="en-US" dirty="0"/>
                  <a:t>s during our search. The problem changes from:</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m:rPr>
                              <m:nor/>
                            </m:rPr>
                            <a:rPr lang="en-US"/>
                            <m:t>minimize</m:t>
                          </m:r>
                        </m:e>
                        <m:sub>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𝛽</m:t>
                          </m:r>
                        </m:sub>
                      </m:sSub>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=1</m:t>
                          </m:r>
                        </m:sub>
                        <m:sup>
                          <m:r>
                            <a:rPr lang="ar-AE">
                              <a:latin typeface="Cambria Math" panose="02040503050406030204" pitchFamily="18" charset="0"/>
                            </a:rPr>
                            <m:t>𝑁</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𝑗</m:t>
                          </m:r>
                          <m:r>
                            <a:rPr lang="ar-AE">
                              <a:latin typeface="Cambria Math" panose="02040503050406030204" pitchFamily="18" charset="0"/>
                            </a:rPr>
                            <m:t>=1</m:t>
                          </m:r>
                        </m:sub>
                        <m:sup>
                          <m:r>
                            <a:rPr lang="ar-AE">
                              <a:latin typeface="Cambria Math" panose="02040503050406030204" pitchFamily="18" charset="0"/>
                            </a:rPr>
                            <m:t>𝑝</m:t>
                          </m:r>
                        </m:sup>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𝑝</m:t>
                              </m:r>
                            </m:sub>
                          </m:sSub>
                        </m:e>
                      </m:nary>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𝑗𝑖</m:t>
                          </m:r>
                        </m:sub>
                      </m:sSub>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buNone/>
                </a:pPr>
                <a:r>
                  <a:rPr lang="en-US" dirty="0"/>
                  <a:t>to:</a:t>
                </a:r>
              </a:p>
              <a:p>
                <a:pPr mar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m:rPr>
                              <m:nor/>
                            </m:rPr>
                            <a:rPr lang="en-US"/>
                            <m:t>minimize</m:t>
                          </m:r>
                        </m:e>
                        <m:sub>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𝛽</m:t>
                          </m:r>
                        </m:sub>
                      </m:sSub>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=1</m:t>
                          </m:r>
                        </m:sub>
                        <m:sup>
                          <m:r>
                            <a:rPr lang="ar-AE">
                              <a:latin typeface="Cambria Math" panose="02040503050406030204" pitchFamily="18" charset="0"/>
                            </a:rPr>
                            <m:t>𝑁</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𝑗</m:t>
                          </m:r>
                          <m:r>
                            <a:rPr lang="ar-AE">
                              <a:latin typeface="Cambria Math" panose="02040503050406030204" pitchFamily="18" charset="0"/>
                            </a:rPr>
                            <m:t>=1</m:t>
                          </m:r>
                        </m:sub>
                        <m:sup>
                          <m:r>
                            <a:rPr lang="ar-AE">
                              <a:latin typeface="Cambria Math" panose="02040503050406030204" pitchFamily="18" charset="0"/>
                            </a:rPr>
                            <m:t>𝑝</m:t>
                          </m:r>
                        </m:sup>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𝑝</m:t>
                              </m:r>
                            </m:sub>
                          </m:sSub>
                        </m:e>
                      </m:nary>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𝑗𝑖</m:t>
                          </m:r>
                        </m:sub>
                      </m:sSub>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lgn="ctr">
                  <a:buNone/>
                </a:pPr>
                <a14:m>
                  <m:oMathPara xmlns:m="http://schemas.openxmlformats.org/officeDocument/2006/math">
                    <m:oMathParaPr>
                      <m:jc m:val="center"/>
                    </m:oMathParaPr>
                    <m:oMath xmlns:m="http://schemas.openxmlformats.org/officeDocument/2006/math">
                      <m:r>
                        <m:rPr>
                          <m:nor/>
                        </m:rPr>
                        <a:rPr lang="en-US" b="0" i="0" smtClean="0">
                          <a:latin typeface="Cambria Math" panose="02040503050406030204" pitchFamily="18" charset="0"/>
                        </a:rPr>
                        <m:t>such</m:t>
                      </m:r>
                      <m:r>
                        <m:rPr>
                          <m:nor/>
                        </m:rPr>
                        <a:rPr lang="en-US" b="0" i="0" smtClean="0">
                          <a:latin typeface="Cambria Math" panose="02040503050406030204" pitchFamily="18" charset="0"/>
                        </a:rPr>
                        <m:t> </m:t>
                      </m:r>
                      <m:r>
                        <m:rPr>
                          <m:nor/>
                        </m:rPr>
                        <a:rPr lang="en-US" b="0" i="0" smtClean="0">
                          <a:latin typeface="Cambria Math" panose="02040503050406030204" pitchFamily="18" charset="0"/>
                        </a:rPr>
                        <m:t>that</m:t>
                      </m:r>
                      <m:nary>
                        <m:naryPr>
                          <m:chr m:val="∑"/>
                          <m:subHide m:val="on"/>
                          <m:supHide m:val="on"/>
                          <m:ctrlPr>
                            <a:rPr lang="ar-AE" b="0" i="1" smtClean="0">
                              <a:latin typeface="Cambria Math" panose="02040503050406030204" pitchFamily="18" charset="0"/>
                            </a:rPr>
                          </m:ctrlPr>
                        </m:naryPr>
                        <m:sub/>
                        <m:sup/>
                        <m:e>
                          <m:d>
                            <m:dPr>
                              <m:begChr m:val="|"/>
                              <m:endChr m:val="|"/>
                              <m:ctrlPr>
                                <a:rPr lang="ar-AE" b="0" i="1" smtClean="0">
                                  <a:latin typeface="Cambria Math" panose="02040503050406030204" pitchFamily="18" charset="0"/>
                                </a:rPr>
                              </m:ctrlPr>
                            </m:dPr>
                            <m:e>
                              <m:sSub>
                                <m:sSubPr>
                                  <m:ctrlPr>
                                    <a:rPr lang="ar-AE" b="0" i="1" smtClean="0">
                                      <a:latin typeface="Cambria Math" panose="02040503050406030204" pitchFamily="18" charset="0"/>
                                    </a:rPr>
                                  </m:ctrlPr>
                                </m:sSubPr>
                                <m:e>
                                  <m:r>
                                    <a:rPr lang="ar-AE"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e>
                          </m:d>
                        </m:e>
                      </m:nary>
                      <m:r>
                        <a:rPr lang="ar-AE"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m:oMathPara>
                </a14:m>
                <a:endParaRPr lang="ar-AE" dirty="0"/>
              </a:p>
              <a:p>
                <a:pPr marL="0" indent="0">
                  <a:buNone/>
                </a:pPr>
                <a:r>
                  <a:rPr lang="en-US" dirty="0"/>
                  <a:t>Where </a:t>
                </a:r>
                <a14:m>
                  <m:oMath xmlns:m="http://schemas.openxmlformats.org/officeDocument/2006/math">
                    <m:r>
                      <a:rPr lang="en-US">
                        <a:latin typeface="Cambria Math" panose="02040503050406030204" pitchFamily="18" charset="0"/>
                      </a:rPr>
                      <m:t>𝑡</m:t>
                    </m:r>
                  </m:oMath>
                </a14:m>
                <a:r>
                  <a:rPr lang="en-US" dirty="0"/>
                  <a:t> is a parameter that depends on the problem at hand. This small change may affect our answers a little, or a lot.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25459"/>
                </a:stretch>
              </a:blipFill>
            </p:spPr>
            <p:txBody>
              <a:bodyPr/>
              <a:lstStyle/>
              <a:p>
                <a:r>
                  <a:rPr lang="en-US">
                    <a:noFill/>
                  </a:rPr>
                  <a:t> </a:t>
                </a:r>
              </a:p>
            </p:txBody>
          </p:sp>
        </mc:Fallback>
      </mc:AlternateContent>
    </p:spTree>
    <p:extLst>
      <p:ext uri="{BB962C8B-B14F-4D97-AF65-F5344CB8AC3E}">
        <p14:creationId xmlns:p14="http://schemas.microsoft.com/office/powerpoint/2010/main" val="2981160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Constrained optimization and Lagrangian forms: Ridge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ar-AE"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m:rPr>
                              <m:nor/>
                            </m:rPr>
                            <a:rPr lang="en-US"/>
                            <m:t>minimize</m:t>
                          </m:r>
                        </m:e>
                        <m:sub>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𝛽</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r>
                            <a:rPr lang="ar-AE">
                              <a:latin typeface="Cambria Math" panose="02040503050406030204" pitchFamily="18" charset="0"/>
                            </a:rPr>
                            <m:t>𝑁</m:t>
                          </m:r>
                        </m:den>
                      </m:f>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=1</m:t>
                          </m:r>
                        </m:sub>
                        <m:sup>
                          <m:r>
                            <a:rPr lang="ar-AE">
                              <a:latin typeface="Cambria Math" panose="02040503050406030204" pitchFamily="18" charset="0"/>
                            </a:rPr>
                            <m:t>𝑁</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𝑗</m:t>
                          </m:r>
                          <m:r>
                            <a:rPr lang="ar-AE">
                              <a:latin typeface="Cambria Math" panose="02040503050406030204" pitchFamily="18" charset="0"/>
                            </a:rPr>
                            <m:t>=1</m:t>
                          </m:r>
                        </m:sub>
                        <m:sup>
                          <m:r>
                            <a:rPr lang="ar-AE">
                              <a:latin typeface="Cambria Math" panose="02040503050406030204" pitchFamily="18" charset="0"/>
                            </a:rPr>
                            <m:t>𝑝</m:t>
                          </m:r>
                        </m:sup>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𝑗</m:t>
                              </m:r>
                            </m:sub>
                          </m:sSub>
                        </m:e>
                      </m:nary>
                      <m:sSub>
                        <m:sSubPr>
                          <m:ctrlPr>
                            <a:rPr lang="ar-AE" i="1">
                              <a:latin typeface="Cambria Math" panose="02040503050406030204" pitchFamily="18" charset="0"/>
                            </a:rPr>
                          </m:ctrlPr>
                        </m:sSubPr>
                        <m:e>
                          <m:r>
                            <a:rPr lang="ar-AE">
                              <a:latin typeface="Cambria Math" panose="02040503050406030204" pitchFamily="18" charset="0"/>
                            </a:rPr>
                            <m:t>𝑥</m:t>
                          </m:r>
                        </m:e>
                        <m:sub>
                          <m:r>
                            <m:rPr>
                              <m:sty m:val="p"/>
                            </m:rPr>
                            <a:rPr lang="en-US" b="0" i="0" smtClean="0">
                              <a:latin typeface="Cambria Math" panose="02040503050406030204" pitchFamily="18" charset="0"/>
                            </a:rPr>
                            <m:t>ij</m:t>
                          </m:r>
                        </m:sub>
                      </m:sSub>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oMath>
                  </m:oMathPara>
                </a14:m>
                <a:endParaRPr lang="ar-AE" dirty="0"/>
              </a:p>
              <a:p>
                <a:pPr marL="0" indent="0">
                  <a:buNone/>
                </a:pPr>
                <a:endParaRPr lang="ar-AE" dirty="0"/>
              </a:p>
              <a:p>
                <a:pPr marL="0" indent="0" algn="ctr">
                  <a:buNone/>
                </a:pPr>
                <a14:m>
                  <m:oMathPara xmlns:m="http://schemas.openxmlformats.org/officeDocument/2006/math">
                    <m:oMathParaPr>
                      <m:jc m:val="centerGroup"/>
                    </m:oMathParaPr>
                    <m:oMath xmlns:m="http://schemas.openxmlformats.org/officeDocument/2006/math">
                      <m:r>
                        <m:rPr>
                          <m:nor/>
                        </m:rPr>
                        <a:rPr lang="en-US">
                          <a:latin typeface="Cambria Math" panose="02040503050406030204" pitchFamily="18" charset="0"/>
                        </a:rPr>
                        <m:t>such</m:t>
                      </m:r>
                      <m:r>
                        <m:rPr>
                          <m:nor/>
                        </m:rPr>
                        <a:rPr lang="en-US">
                          <a:latin typeface="Cambria Math" panose="02040503050406030204" pitchFamily="18" charset="0"/>
                        </a:rPr>
                        <m:t> </m:t>
                      </m:r>
                      <m:r>
                        <m:rPr>
                          <m:nor/>
                        </m:rPr>
                        <a:rPr lang="en-US">
                          <a:latin typeface="Cambria Math" panose="02040503050406030204" pitchFamily="18" charset="0"/>
                        </a:rPr>
                        <m:t>that</m:t>
                      </m:r>
                      <m:rad>
                        <m:radPr>
                          <m:degHide m:val="on"/>
                          <m:ctrlPr>
                            <a:rPr lang="en-US" i="1" smtClean="0">
                              <a:latin typeface="Cambria Math" panose="02040503050406030204" pitchFamily="18" charset="0"/>
                            </a:rPr>
                          </m:ctrlPr>
                        </m:radPr>
                        <m:deg/>
                        <m:e>
                          <m:nary>
                            <m:naryPr>
                              <m:chr m:val="∑"/>
                              <m:subHide m:val="on"/>
                              <m:supHide m:val="on"/>
                              <m:ctrlPr>
                                <a:rPr lang="ar-AE" i="1">
                                  <a:latin typeface="Cambria Math" panose="02040503050406030204" pitchFamily="18" charset="0"/>
                                </a:rPr>
                              </m:ctrlPr>
                            </m:naryPr>
                            <m:sub/>
                            <m:sup/>
                            <m:e>
                              <m:sSup>
                                <m:sSupPr>
                                  <m:ctrlPr>
                                    <a:rPr lang="ar-AE" i="1">
                                      <a:latin typeface="Cambria Math" panose="02040503050406030204" pitchFamily="18" charset="0"/>
                                    </a:rPr>
                                  </m:ctrlPr>
                                </m:sSupPr>
                                <m:e>
                                  <m:r>
                                    <a:rPr lang="ar-AE"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rPr>
                                    <m:t>2</m:t>
                                  </m:r>
                                </m:sup>
                              </m:sSup>
                            </m:e>
                          </m:nary>
                        </m:e>
                      </m:rad>
                      <m:r>
                        <a:rPr lang="ar-AE" i="1">
                          <a:latin typeface="Cambria Math" panose="02040503050406030204" pitchFamily="18" charset="0"/>
                          <a:ea typeface="Cambria Math" panose="02040503050406030204" pitchFamily="18" charset="0"/>
                        </a:rPr>
                        <m:t>≤</m:t>
                      </m:r>
                      <m:r>
                        <a:rPr lang="ar-AE" b="0" i="1" smtClean="0">
                          <a:latin typeface="Cambria Math" panose="02040503050406030204" pitchFamily="18" charset="0"/>
                          <a:ea typeface="Cambria Math" panose="02040503050406030204" pitchFamily="18" charset="0"/>
                        </a:rPr>
                        <m:t>𝑡</m:t>
                      </m:r>
                    </m:oMath>
                  </m:oMathPara>
                </a14:m>
                <a:endParaRPr lang="ar-AE" dirty="0"/>
              </a:p>
              <a:p>
                <a:pPr marL="0" indent="0">
                  <a:buNone/>
                </a:pPr>
                <a:endParaRPr lang="ar-AE" dirty="0"/>
              </a:p>
              <a:p>
                <a:pPr mar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m:rPr>
                              <m:nor/>
                            </m:rPr>
                            <a:rPr lang="en-US"/>
                            <m:t>minimize</m:t>
                          </m:r>
                        </m:e>
                        <m:sub>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𝛽</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r>
                            <a:rPr lang="ar-AE">
                              <a:latin typeface="Cambria Math" panose="02040503050406030204" pitchFamily="18" charset="0"/>
                            </a:rPr>
                            <m:t>𝑁</m:t>
                          </m:r>
                        </m:den>
                      </m:f>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𝑋</m:t>
                      </m:r>
                      <m:r>
                        <a:rPr lang="ar-AE">
                          <a:latin typeface="Cambria Math" panose="02040503050406030204" pitchFamily="18" charset="0"/>
                        </a:rPr>
                        <m:t>𝛽</m:t>
                      </m:r>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r>
                        <a:rPr lang="ar-AE">
                          <a:latin typeface="Cambria Math" panose="02040503050406030204" pitchFamily="18" charset="0"/>
                        </a:rPr>
                        <m:t>𝜆</m:t>
                      </m:r>
                      <m:r>
                        <a:rPr lang="ar-AE">
                          <a:latin typeface="Cambria Math" panose="02040503050406030204" pitchFamily="18" charset="0"/>
                        </a:rPr>
                        <m:t>||</m:t>
                      </m:r>
                      <m:r>
                        <a:rPr lang="ar-AE">
                          <a:latin typeface="Cambria Math" panose="02040503050406030204" pitchFamily="18" charset="0"/>
                        </a:rPr>
                        <m:t>𝛽</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m:t>
                          </m:r>
                        </m:e>
                        <m:sub>
                          <m:r>
                            <a:rPr lang="ar-AE">
                              <a:latin typeface="Cambria Math" panose="02040503050406030204" pitchFamily="18" charset="0"/>
                            </a:rPr>
                            <m:t>2</m:t>
                          </m:r>
                        </m:sub>
                      </m:sSub>
                      <m:r>
                        <a:rPr lang="ar-AE">
                          <a:latin typeface="Cambria Math" panose="02040503050406030204" pitchFamily="18" charset="0"/>
                        </a:rPr>
                        <m:t>}</m:t>
                      </m:r>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t="-14660"/>
                </a:stretch>
              </a:blipFill>
            </p:spPr>
            <p:txBody>
              <a:bodyPr/>
              <a:lstStyle/>
              <a:p>
                <a:r>
                  <a:rPr lang="en-US">
                    <a:noFill/>
                  </a:rPr>
                  <a:t> </a:t>
                </a:r>
              </a:p>
            </p:txBody>
          </p:sp>
        </mc:Fallback>
      </mc:AlternateContent>
    </p:spTree>
    <p:extLst>
      <p:ext uri="{BB962C8B-B14F-4D97-AF65-F5344CB8AC3E}">
        <p14:creationId xmlns:p14="http://schemas.microsoft.com/office/powerpoint/2010/main" val="4077363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dirty="0" err="1"/>
              <a:t>Lagrangian</a:t>
            </a:r>
            <a:r>
              <a:rPr dirty="0"/>
              <a:t> </a:t>
            </a:r>
            <a:r>
              <a:rPr lang="en-US" dirty="0"/>
              <a:t>vs. constrained optimization </a:t>
            </a:r>
            <a:r>
              <a:rPr dirty="0"/>
              <a:t>form</a:t>
            </a:r>
            <a:r>
              <a:rPr lang="en-US" dirty="0"/>
              <a:t>s of the Lasso</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There is a 1:1 correspondence between the constrained optimization formulation of the Lasso equation and the </a:t>
                </a:r>
                <a:r>
                  <a:rPr lang="en-US" dirty="0" err="1"/>
                  <a:t>Lagrangian</a:t>
                </a:r>
                <a:r>
                  <a:rPr lang="en-US" dirty="0"/>
                  <a:t> formulation.</a:t>
                </a:r>
              </a:p>
              <a:p>
                <a:pPr marL="0" indent="0">
                  <a:buNone/>
                </a:pPr>
                <a:endParaRPr lang="en-US" dirty="0"/>
              </a:p>
              <a:p>
                <a:pPr marL="0" indent="0">
                  <a:buNone/>
                </a:pPr>
                <a:r>
                  <a:rPr lang="en-US" dirty="0"/>
                  <a:t>For this reason, you will often see the Lasso (and Ridge) formulations presented both ways: as a penalty on the 1-norm (</a:t>
                </a:r>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t>) or as a maximum value for the 1-norm (</a:t>
                </a:r>
                <a14:m>
                  <m:oMath xmlns:m="http://schemas.openxmlformats.org/officeDocument/2006/math">
                    <m:r>
                      <a:rPr lang="en-US" b="0" i="1" smtClean="0">
                        <a:latin typeface="Cambria Math" panose="02040503050406030204" pitchFamily="18" charset="0"/>
                      </a:rPr>
                      <m:t>𝑡</m:t>
                    </m:r>
                  </m:oMath>
                </a14:m>
                <a:r>
                  <a:rPr lang="en-US" dirty="0"/>
                  <a:t>).</a:t>
                </a:r>
              </a:p>
              <a:p>
                <a:pPr marL="0" indent="0">
                  <a:buNone/>
                </a:pPr>
                <a:endParaRPr lang="en-US" dirty="0"/>
              </a:p>
              <a:p>
                <a:pPr marL="0" indent="0">
                  <a:buNone/>
                </a:pPr>
                <a:r>
                  <a:rPr lang="en-US" dirty="0"/>
                  <a:t>These are duals and express the same concept. The nice thing about the constrained optimization formulation is that it allows us to draw this picture:</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4286223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5FEF-D30D-D847-A973-B06EB77F8D72}"/>
              </a:ext>
            </a:extLst>
          </p:cNvPr>
          <p:cNvSpPr>
            <a:spLocks noGrp="1"/>
          </p:cNvSpPr>
          <p:nvPr>
            <p:ph type="title"/>
          </p:nvPr>
        </p:nvSpPr>
        <p:spPr/>
        <p:txBody>
          <a:bodyPr/>
          <a:lstStyle/>
          <a:p>
            <a:r>
              <a:rPr lang="en-US" dirty="0"/>
              <a:t>Ridge regression vs. Lasso regression</a:t>
            </a:r>
          </a:p>
        </p:txBody>
      </p:sp>
      <p:pic>
        <p:nvPicPr>
          <p:cNvPr id="5" name="Picture 4">
            <a:extLst>
              <a:ext uri="{FF2B5EF4-FFF2-40B4-BE49-F238E27FC236}">
                <a16:creationId xmlns:a16="http://schemas.microsoft.com/office/drawing/2014/main" id="{0717F76A-D76F-5C43-B9BF-6E804F76873A}"/>
              </a:ext>
            </a:extLst>
          </p:cNvPr>
          <p:cNvPicPr>
            <a:picLocks noChangeAspect="1"/>
          </p:cNvPicPr>
          <p:nvPr/>
        </p:nvPicPr>
        <p:blipFill>
          <a:blip r:embed="rId2"/>
          <a:stretch>
            <a:fillRect/>
          </a:stretch>
        </p:blipFill>
        <p:spPr>
          <a:xfrm>
            <a:off x="755650" y="1786314"/>
            <a:ext cx="8648700" cy="5499100"/>
          </a:xfrm>
          <a:prstGeom prst="rect">
            <a:avLst/>
          </a:prstGeom>
        </p:spPr>
      </p:pic>
      <p:cxnSp>
        <p:nvCxnSpPr>
          <p:cNvPr id="7" name="Straight Arrow Connector 6">
            <a:extLst>
              <a:ext uri="{FF2B5EF4-FFF2-40B4-BE49-F238E27FC236}">
                <a16:creationId xmlns:a16="http://schemas.microsoft.com/office/drawing/2014/main" id="{9564649F-765A-DF4B-A87F-05B48296876B}"/>
              </a:ext>
            </a:extLst>
          </p:cNvPr>
          <p:cNvCxnSpPr/>
          <p:nvPr/>
        </p:nvCxnSpPr>
        <p:spPr>
          <a:xfrm flipV="1">
            <a:off x="3824514" y="2902856"/>
            <a:ext cx="776515" cy="2757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2CF40693-1158-0347-BBB9-A14B8008AE48}"/>
              </a:ext>
            </a:extLst>
          </p:cNvPr>
          <p:cNvCxnSpPr/>
          <p:nvPr/>
        </p:nvCxnSpPr>
        <p:spPr>
          <a:xfrm flipV="1">
            <a:off x="7249885" y="2975427"/>
            <a:ext cx="776515" cy="2757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ECA692E7-8E20-EB45-8F63-14508E1934A2}"/>
              </a:ext>
            </a:extLst>
          </p:cNvPr>
          <p:cNvSpPr txBox="1"/>
          <p:nvPr/>
        </p:nvSpPr>
        <p:spPr>
          <a:xfrm>
            <a:off x="4376057" y="3040742"/>
            <a:ext cx="1159292" cy="261610"/>
          </a:xfrm>
          <a:prstGeom prst="rect">
            <a:avLst/>
          </a:prstGeom>
          <a:noFill/>
        </p:spPr>
        <p:txBody>
          <a:bodyPr wrap="none" rtlCol="0">
            <a:spAutoFit/>
          </a:bodyPr>
          <a:lstStyle/>
          <a:p>
            <a:r>
              <a:rPr lang="en-US" sz="1100" i="1" dirty="0">
                <a:solidFill>
                  <a:schemeClr val="accent2"/>
                </a:solidFill>
              </a:rPr>
              <a:t>increasing RSS</a:t>
            </a:r>
          </a:p>
        </p:txBody>
      </p:sp>
      <p:sp>
        <p:nvSpPr>
          <p:cNvPr id="12" name="TextBox 11">
            <a:extLst>
              <a:ext uri="{FF2B5EF4-FFF2-40B4-BE49-F238E27FC236}">
                <a16:creationId xmlns:a16="http://schemas.microsoft.com/office/drawing/2014/main" id="{BFCFBB86-29E6-A64A-BBDE-DA51E2EB4FB3}"/>
              </a:ext>
            </a:extLst>
          </p:cNvPr>
          <p:cNvSpPr txBox="1"/>
          <p:nvPr/>
        </p:nvSpPr>
        <p:spPr>
          <a:xfrm>
            <a:off x="7895772" y="3062513"/>
            <a:ext cx="1159292" cy="261610"/>
          </a:xfrm>
          <a:prstGeom prst="rect">
            <a:avLst/>
          </a:prstGeom>
          <a:noFill/>
        </p:spPr>
        <p:txBody>
          <a:bodyPr wrap="none" rtlCol="0">
            <a:spAutoFit/>
          </a:bodyPr>
          <a:lstStyle/>
          <a:p>
            <a:r>
              <a:rPr lang="en-US" sz="1100" i="1" dirty="0">
                <a:solidFill>
                  <a:schemeClr val="accent2"/>
                </a:solidFill>
              </a:rPr>
              <a:t>increasing RSS</a:t>
            </a:r>
          </a:p>
        </p:txBody>
      </p:sp>
      <p:sp>
        <p:nvSpPr>
          <p:cNvPr id="13" name="TextBox 12">
            <a:extLst>
              <a:ext uri="{FF2B5EF4-FFF2-40B4-BE49-F238E27FC236}">
                <a16:creationId xmlns:a16="http://schemas.microsoft.com/office/drawing/2014/main" id="{C2FF998F-6499-744F-986E-45409B08D6A2}"/>
              </a:ext>
            </a:extLst>
          </p:cNvPr>
          <p:cNvSpPr txBox="1"/>
          <p:nvPr/>
        </p:nvSpPr>
        <p:spPr>
          <a:xfrm>
            <a:off x="1094885" y="5036456"/>
            <a:ext cx="1204176" cy="430887"/>
          </a:xfrm>
          <a:prstGeom prst="rect">
            <a:avLst/>
          </a:prstGeom>
          <a:noFill/>
        </p:spPr>
        <p:txBody>
          <a:bodyPr wrap="none" rtlCol="0">
            <a:spAutoFit/>
          </a:bodyPr>
          <a:lstStyle/>
          <a:p>
            <a:r>
              <a:rPr lang="en-US" sz="1100" i="1" dirty="0">
                <a:solidFill>
                  <a:srgbClr val="00A3DB"/>
                </a:solidFill>
              </a:rPr>
              <a:t>region satisfying</a:t>
            </a:r>
          </a:p>
          <a:p>
            <a:r>
              <a:rPr lang="en-US" sz="1100" i="1" dirty="0">
                <a:solidFill>
                  <a:srgbClr val="00A3DB"/>
                </a:solidFill>
              </a:rPr>
              <a:t>constraint t</a:t>
            </a:r>
          </a:p>
        </p:txBody>
      </p:sp>
      <p:sp>
        <p:nvSpPr>
          <p:cNvPr id="14" name="TextBox 13">
            <a:extLst>
              <a:ext uri="{FF2B5EF4-FFF2-40B4-BE49-F238E27FC236}">
                <a16:creationId xmlns:a16="http://schemas.microsoft.com/office/drawing/2014/main" id="{A8E5F189-2B9F-EC4E-8680-C7F995B54FBC}"/>
              </a:ext>
            </a:extLst>
          </p:cNvPr>
          <p:cNvSpPr txBox="1"/>
          <p:nvPr/>
        </p:nvSpPr>
        <p:spPr>
          <a:xfrm>
            <a:off x="4331570" y="5036456"/>
            <a:ext cx="1204176" cy="430887"/>
          </a:xfrm>
          <a:prstGeom prst="rect">
            <a:avLst/>
          </a:prstGeom>
          <a:noFill/>
        </p:spPr>
        <p:txBody>
          <a:bodyPr wrap="none" rtlCol="0">
            <a:spAutoFit/>
          </a:bodyPr>
          <a:lstStyle/>
          <a:p>
            <a:r>
              <a:rPr lang="en-US" sz="1100" i="1" dirty="0">
                <a:solidFill>
                  <a:srgbClr val="00A3DB"/>
                </a:solidFill>
              </a:rPr>
              <a:t>region satisfying</a:t>
            </a:r>
          </a:p>
          <a:p>
            <a:r>
              <a:rPr lang="en-US" sz="1100" i="1" dirty="0">
                <a:solidFill>
                  <a:srgbClr val="00A3DB"/>
                </a:solidFill>
              </a:rPr>
              <a:t>constraint t</a:t>
            </a:r>
          </a:p>
        </p:txBody>
      </p:sp>
    </p:spTree>
    <p:extLst>
      <p:ext uri="{BB962C8B-B14F-4D97-AF65-F5344CB8AC3E}">
        <p14:creationId xmlns:p14="http://schemas.microsoft.com/office/powerpoint/2010/main" val="303682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Let’s start with this simple design matrix.</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𝑋</m:t>
                      </m:r>
                      <m:r>
                        <a:rPr lang="en-US" b="0" i="0" smtClean="0">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2</m:t>
                                </m:r>
                              </m:e>
                            </m:mr>
                            <m:mr>
                              <m:e>
                                <m:r>
                                  <a:rPr lang="ar-AE" b="0" i="0" smtClean="0">
                                    <a:latin typeface="Cambria Math" panose="02040503050406030204" pitchFamily="18" charset="0"/>
                                  </a:rPr>
                                  <m:t>1</m:t>
                                </m:r>
                              </m:e>
                              <m:e>
                                <m:r>
                                  <a:rPr lang="ar-AE">
                                    <a:latin typeface="Cambria Math" panose="02040503050406030204" pitchFamily="18" charset="0"/>
                                  </a:rPr>
                                  <m:t>7</m:t>
                                </m:r>
                              </m:e>
                            </m:mr>
                          </m:m>
                        </m:e>
                      </m:d>
                    </m:oMath>
                  </m:oMathPara>
                </a14:m>
                <a:endParaRPr lang="en-US" dirty="0"/>
              </a:p>
              <a:p>
                <a:pPr marL="0" indent="0">
                  <a:buNone/>
                </a:pPr>
                <a:r>
                  <a:rPr lang="en-US" dirty="0"/>
                  <a:t>We can invert it:</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−1</m:t>
                          </m:r>
                        </m:sup>
                      </m:sSup>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7−2</m:t>
                          </m:r>
                        </m:den>
                      </m:f>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7</m:t>
                                </m:r>
                              </m:e>
                              <m:e>
                                <m:r>
                                  <a:rPr lang="en-US" b="0" i="0" smtClean="0">
                                    <a:latin typeface="Cambria Math" panose="02040503050406030204" pitchFamily="18" charset="0"/>
                                  </a:rPr>
                                  <m:t>−</m:t>
                                </m:r>
                                <m:r>
                                  <a:rPr lang="ar-AE">
                                    <a:latin typeface="Cambria Math" panose="02040503050406030204" pitchFamily="18" charset="0"/>
                                  </a:rPr>
                                  <m:t>2</m:t>
                                </m:r>
                              </m:e>
                            </m:mr>
                            <m:mr>
                              <m:e>
                                <m:r>
                                  <a:rPr lang="en-US" b="0" i="0" smtClean="0">
                                    <a:latin typeface="Cambria Math" panose="02040503050406030204" pitchFamily="18" charset="0"/>
                                  </a:rPr>
                                  <m:t>−</m:t>
                                </m:r>
                                <m:r>
                                  <a:rPr lang="ar-AE" b="0" i="0" smtClean="0">
                                    <a:latin typeface="Cambria Math" panose="02040503050406030204" pitchFamily="18" charset="0"/>
                                  </a:rPr>
                                  <m:t>1</m:t>
                                </m:r>
                              </m:e>
                              <m:e>
                                <m:r>
                                  <a:rPr lang="en-US" b="0" i="0" smtClean="0">
                                    <a:latin typeface="Cambria Math" panose="02040503050406030204" pitchFamily="18" charset="0"/>
                                  </a:rPr>
                                  <m:t>1</m:t>
                                </m:r>
                              </m:e>
                            </m:mr>
                          </m:m>
                        </m:e>
                      </m:d>
                    </m:oMath>
                  </m:oMathPara>
                </a14:m>
                <a:endParaRPr lang="en-US" dirty="0"/>
              </a:p>
              <a:p>
                <a:pPr marL="0" indent="0">
                  <a:buNone/>
                </a:pPr>
                <a:endParaRPr lang="en-US" dirty="0"/>
              </a:p>
              <a:p>
                <a:pPr marL="0" indent="0" algn="ctr">
                  <a:buNone/>
                </a:pPr>
                <a14:m>
                  <m:oMathPara xmlns:m="http://schemas.openxmlformats.org/officeDocument/2006/math">
                    <m:oMathParaPr>
                      <m:jc m:val="center"/>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−1</m:t>
                          </m:r>
                        </m:sup>
                      </m:sSup>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7</m:t>
                                </m:r>
                              </m:e>
                              <m:e>
                                <m:r>
                                  <a:rPr lang="en-US" b="0" i="0" smtClean="0">
                                    <a:latin typeface="Cambria Math" panose="02040503050406030204" pitchFamily="18" charset="0"/>
                                  </a:rPr>
                                  <m:t>−</m:t>
                                </m:r>
                                <m:r>
                                  <a:rPr lang="ar-AE">
                                    <a:latin typeface="Cambria Math" panose="02040503050406030204" pitchFamily="18" charset="0"/>
                                  </a:rPr>
                                  <m:t>2</m:t>
                                </m:r>
                              </m:e>
                            </m:mr>
                            <m:mr>
                              <m:e>
                                <m:r>
                                  <a:rPr lang="en-US" b="0" i="0" smtClean="0">
                                    <a:latin typeface="Cambria Math" panose="02040503050406030204" pitchFamily="18" charset="0"/>
                                  </a:rPr>
                                  <m:t>−</m:t>
                                </m:r>
                                <m:r>
                                  <a:rPr lang="ar-AE" b="0" i="0" smtClean="0">
                                    <a:latin typeface="Cambria Math" panose="02040503050406030204" pitchFamily="18" charset="0"/>
                                  </a:rPr>
                                  <m:t>1</m:t>
                                </m:r>
                              </m:e>
                              <m:e>
                                <m:r>
                                  <a:rPr lang="en-US" b="0" i="0" smtClean="0">
                                    <a:latin typeface="Cambria Math" panose="02040503050406030204" pitchFamily="18" charset="0"/>
                                  </a:rPr>
                                  <m:t>1</m:t>
                                </m:r>
                              </m:e>
                            </m:mr>
                          </m:m>
                        </m:e>
                      </m:d>
                      <m:r>
                        <a:rPr lang="en-US" b="0" i="1" smtClean="0">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f>
                                  <m:fPr>
                                    <m:ctrlPr>
                                      <a:rPr lang="ar-AE"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5</m:t>
                                    </m:r>
                                  </m:den>
                                </m:f>
                              </m:e>
                              <m:e>
                                <m:r>
                                  <a:rPr lang="en-US">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mr>
                            <m:mr>
                              <m:e>
                                <m:r>
                                  <a:rPr lang="en-US">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e>
                              <m:e>
                                <m:f>
                                  <m:fPr>
                                    <m:ctrlPr>
                                      <a:rPr lang="ar-AE"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e>
                            </m:mr>
                          </m:m>
                        </m:e>
                      </m:d>
                      <m:r>
                        <a:rPr lang="en-US" b="0" i="1" smtClean="0">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1.4</m:t>
                                </m:r>
                              </m:e>
                              <m:e>
                                <m:r>
                                  <a:rPr lang="en-US">
                                    <a:latin typeface="Cambria Math" panose="02040503050406030204" pitchFamily="18" charset="0"/>
                                  </a:rPr>
                                  <m:t>−</m:t>
                                </m:r>
                                <m:r>
                                  <a:rPr lang="en-US" b="0" i="0" smtClean="0">
                                    <a:latin typeface="Cambria Math" panose="02040503050406030204" pitchFamily="18" charset="0"/>
                                  </a:rPr>
                                  <m:t>0.4</m:t>
                                </m:r>
                              </m:e>
                            </m:mr>
                            <m:mr>
                              <m:e>
                                <m:r>
                                  <a:rPr lang="en-US">
                                    <a:latin typeface="Cambria Math" panose="02040503050406030204" pitchFamily="18" charset="0"/>
                                  </a:rPr>
                                  <m:t>−</m:t>
                                </m:r>
                                <m:r>
                                  <a:rPr lang="en-US" b="0" i="0" smtClean="0">
                                    <a:latin typeface="Cambria Math" panose="02040503050406030204" pitchFamily="18" charset="0"/>
                                  </a:rPr>
                                  <m:t>0.2</m:t>
                                </m:r>
                              </m:e>
                              <m:e>
                                <m:r>
                                  <a:rPr lang="en-US" b="0" i="0" smtClean="0">
                                    <a:latin typeface="Cambria Math" panose="02040503050406030204" pitchFamily="18" charset="0"/>
                                  </a:rPr>
                                  <m:t>0.2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4063972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5FEF-D30D-D847-A973-B06EB77F8D72}"/>
              </a:ext>
            </a:extLst>
          </p:cNvPr>
          <p:cNvSpPr>
            <a:spLocks noGrp="1"/>
          </p:cNvSpPr>
          <p:nvPr>
            <p:ph type="title"/>
          </p:nvPr>
        </p:nvSpPr>
        <p:spPr/>
        <p:txBody>
          <a:bodyPr/>
          <a:lstStyle/>
          <a:p>
            <a:r>
              <a:rPr lang="en-US" dirty="0"/>
              <a:t>Ridge regression vs. Lasso regression</a:t>
            </a:r>
          </a:p>
        </p:txBody>
      </p:sp>
      <p:pic>
        <p:nvPicPr>
          <p:cNvPr id="5" name="Picture 4">
            <a:extLst>
              <a:ext uri="{FF2B5EF4-FFF2-40B4-BE49-F238E27FC236}">
                <a16:creationId xmlns:a16="http://schemas.microsoft.com/office/drawing/2014/main" id="{0717F76A-D76F-5C43-B9BF-6E804F76873A}"/>
              </a:ext>
            </a:extLst>
          </p:cNvPr>
          <p:cNvPicPr>
            <a:picLocks noChangeAspect="1"/>
          </p:cNvPicPr>
          <p:nvPr/>
        </p:nvPicPr>
        <p:blipFill>
          <a:blip r:embed="rId2"/>
          <a:stretch>
            <a:fillRect/>
          </a:stretch>
        </p:blipFill>
        <p:spPr>
          <a:xfrm>
            <a:off x="755650" y="1786314"/>
            <a:ext cx="8648700" cy="5499100"/>
          </a:xfrm>
          <a:prstGeom prst="rect">
            <a:avLst/>
          </a:prstGeom>
        </p:spPr>
      </p:pic>
      <p:cxnSp>
        <p:nvCxnSpPr>
          <p:cNvPr id="7" name="Straight Arrow Connector 6">
            <a:extLst>
              <a:ext uri="{FF2B5EF4-FFF2-40B4-BE49-F238E27FC236}">
                <a16:creationId xmlns:a16="http://schemas.microsoft.com/office/drawing/2014/main" id="{9564649F-765A-DF4B-A87F-05B48296876B}"/>
              </a:ext>
            </a:extLst>
          </p:cNvPr>
          <p:cNvCxnSpPr/>
          <p:nvPr/>
        </p:nvCxnSpPr>
        <p:spPr>
          <a:xfrm flipV="1">
            <a:off x="3824514" y="2902856"/>
            <a:ext cx="776515" cy="2757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2CF40693-1158-0347-BBB9-A14B8008AE48}"/>
              </a:ext>
            </a:extLst>
          </p:cNvPr>
          <p:cNvCxnSpPr/>
          <p:nvPr/>
        </p:nvCxnSpPr>
        <p:spPr>
          <a:xfrm flipV="1">
            <a:off x="7249885" y="2975427"/>
            <a:ext cx="776515" cy="2757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ECA692E7-8E20-EB45-8F63-14508E1934A2}"/>
              </a:ext>
            </a:extLst>
          </p:cNvPr>
          <p:cNvSpPr txBox="1"/>
          <p:nvPr/>
        </p:nvSpPr>
        <p:spPr>
          <a:xfrm>
            <a:off x="4376057" y="3040742"/>
            <a:ext cx="1159292" cy="261610"/>
          </a:xfrm>
          <a:prstGeom prst="rect">
            <a:avLst/>
          </a:prstGeom>
          <a:noFill/>
        </p:spPr>
        <p:txBody>
          <a:bodyPr wrap="none" rtlCol="0">
            <a:spAutoFit/>
          </a:bodyPr>
          <a:lstStyle/>
          <a:p>
            <a:r>
              <a:rPr lang="en-US" sz="1100" i="1" dirty="0">
                <a:solidFill>
                  <a:schemeClr val="accent2"/>
                </a:solidFill>
              </a:rPr>
              <a:t>increasing RSS</a:t>
            </a:r>
          </a:p>
        </p:txBody>
      </p:sp>
      <p:sp>
        <p:nvSpPr>
          <p:cNvPr id="12" name="TextBox 11">
            <a:extLst>
              <a:ext uri="{FF2B5EF4-FFF2-40B4-BE49-F238E27FC236}">
                <a16:creationId xmlns:a16="http://schemas.microsoft.com/office/drawing/2014/main" id="{BFCFBB86-29E6-A64A-BBDE-DA51E2EB4FB3}"/>
              </a:ext>
            </a:extLst>
          </p:cNvPr>
          <p:cNvSpPr txBox="1"/>
          <p:nvPr/>
        </p:nvSpPr>
        <p:spPr>
          <a:xfrm>
            <a:off x="7895772" y="3062513"/>
            <a:ext cx="1159292" cy="261610"/>
          </a:xfrm>
          <a:prstGeom prst="rect">
            <a:avLst/>
          </a:prstGeom>
          <a:noFill/>
        </p:spPr>
        <p:txBody>
          <a:bodyPr wrap="none" rtlCol="0">
            <a:spAutoFit/>
          </a:bodyPr>
          <a:lstStyle/>
          <a:p>
            <a:r>
              <a:rPr lang="en-US" sz="1100" i="1" dirty="0">
                <a:solidFill>
                  <a:schemeClr val="accent2"/>
                </a:solidFill>
              </a:rPr>
              <a:t>increasing RSS</a:t>
            </a:r>
          </a:p>
        </p:txBody>
      </p:sp>
      <p:sp>
        <p:nvSpPr>
          <p:cNvPr id="13" name="TextBox 12">
            <a:extLst>
              <a:ext uri="{FF2B5EF4-FFF2-40B4-BE49-F238E27FC236}">
                <a16:creationId xmlns:a16="http://schemas.microsoft.com/office/drawing/2014/main" id="{C2FF998F-6499-744F-986E-45409B08D6A2}"/>
              </a:ext>
            </a:extLst>
          </p:cNvPr>
          <p:cNvSpPr txBox="1"/>
          <p:nvPr/>
        </p:nvSpPr>
        <p:spPr>
          <a:xfrm>
            <a:off x="1094885" y="5036456"/>
            <a:ext cx="1204176" cy="430887"/>
          </a:xfrm>
          <a:prstGeom prst="rect">
            <a:avLst/>
          </a:prstGeom>
          <a:noFill/>
        </p:spPr>
        <p:txBody>
          <a:bodyPr wrap="none" rtlCol="0">
            <a:spAutoFit/>
          </a:bodyPr>
          <a:lstStyle/>
          <a:p>
            <a:r>
              <a:rPr lang="en-US" sz="1100" i="1" dirty="0">
                <a:solidFill>
                  <a:srgbClr val="00A3DB"/>
                </a:solidFill>
              </a:rPr>
              <a:t>region satisfying</a:t>
            </a:r>
          </a:p>
          <a:p>
            <a:r>
              <a:rPr lang="en-US" sz="1100" i="1" dirty="0">
                <a:solidFill>
                  <a:srgbClr val="00A3DB"/>
                </a:solidFill>
              </a:rPr>
              <a:t>constraint t</a:t>
            </a:r>
          </a:p>
        </p:txBody>
      </p:sp>
      <p:sp>
        <p:nvSpPr>
          <p:cNvPr id="14" name="TextBox 13">
            <a:extLst>
              <a:ext uri="{FF2B5EF4-FFF2-40B4-BE49-F238E27FC236}">
                <a16:creationId xmlns:a16="http://schemas.microsoft.com/office/drawing/2014/main" id="{A8E5F189-2B9F-EC4E-8680-C7F995B54FBC}"/>
              </a:ext>
            </a:extLst>
          </p:cNvPr>
          <p:cNvSpPr txBox="1"/>
          <p:nvPr/>
        </p:nvSpPr>
        <p:spPr>
          <a:xfrm>
            <a:off x="4331570" y="5036456"/>
            <a:ext cx="1204176" cy="430887"/>
          </a:xfrm>
          <a:prstGeom prst="rect">
            <a:avLst/>
          </a:prstGeom>
          <a:noFill/>
        </p:spPr>
        <p:txBody>
          <a:bodyPr wrap="none" rtlCol="0">
            <a:spAutoFit/>
          </a:bodyPr>
          <a:lstStyle/>
          <a:p>
            <a:r>
              <a:rPr lang="en-US" sz="1100" i="1" dirty="0">
                <a:solidFill>
                  <a:srgbClr val="00A3DB"/>
                </a:solidFill>
              </a:rPr>
              <a:t>region satisfying</a:t>
            </a:r>
          </a:p>
          <a:p>
            <a:r>
              <a:rPr lang="en-US" sz="1100" i="1" dirty="0">
                <a:solidFill>
                  <a:srgbClr val="00A3DB"/>
                </a:solidFill>
              </a:rPr>
              <a:t>constraint t</a:t>
            </a:r>
          </a:p>
        </p:txBody>
      </p:sp>
      <p:sp>
        <p:nvSpPr>
          <p:cNvPr id="3" name="5-Point Star 2">
            <a:extLst>
              <a:ext uri="{FF2B5EF4-FFF2-40B4-BE49-F238E27FC236}">
                <a16:creationId xmlns:a16="http://schemas.microsoft.com/office/drawing/2014/main" id="{74CAD675-15B3-23FB-B914-6AA323257444}"/>
              </a:ext>
            </a:extLst>
          </p:cNvPr>
          <p:cNvSpPr/>
          <p:nvPr/>
        </p:nvSpPr>
        <p:spPr>
          <a:xfrm>
            <a:off x="2536944" y="4173239"/>
            <a:ext cx="233756" cy="2337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a:extLst>
              <a:ext uri="{FF2B5EF4-FFF2-40B4-BE49-F238E27FC236}">
                <a16:creationId xmlns:a16="http://schemas.microsoft.com/office/drawing/2014/main" id="{4A531662-3CA7-6CBF-3483-548D4539906A}"/>
              </a:ext>
            </a:extLst>
          </p:cNvPr>
          <p:cNvSpPr/>
          <p:nvPr/>
        </p:nvSpPr>
        <p:spPr>
          <a:xfrm>
            <a:off x="6015789" y="4166364"/>
            <a:ext cx="233756" cy="2337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647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2BA9-A86A-BA42-ADE7-067258AD0544}"/>
              </a:ext>
            </a:extLst>
          </p:cNvPr>
          <p:cNvSpPr>
            <a:spLocks noGrp="1"/>
          </p:cNvSpPr>
          <p:nvPr>
            <p:ph type="title"/>
          </p:nvPr>
        </p:nvSpPr>
        <p:spPr/>
        <p:txBody>
          <a:bodyPr/>
          <a:lstStyle/>
          <a:p>
            <a:r>
              <a:rPr lang="en-US" dirty="0"/>
              <a:t>A note on units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7ACD24-25B9-C046-816A-1A88EF5EA0B0}"/>
                  </a:ext>
                </a:extLst>
              </p:cNvPr>
              <p:cNvSpPr>
                <a:spLocks noGrp="1"/>
              </p:cNvSpPr>
              <p:nvPr>
                <p:ph idx="1"/>
              </p:nvPr>
            </p:nvSpPr>
            <p:spPr/>
            <p:txBody>
              <a:bodyPr/>
              <a:lstStyle/>
              <a:p>
                <a:pPr marL="82550" indent="0">
                  <a:buNone/>
                </a:pPr>
                <a:r>
                  <a:rPr lang="en-US" dirty="0"/>
                  <a:t>If, say, the dependent variable was height and the independent variable was age, what units would these two terms be in?</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m:rPr>
                              <m:nor/>
                            </m:rPr>
                            <a:rPr lang="en-US"/>
                            <m:t>minimize</m:t>
                          </m:r>
                        </m:e>
                        <m:sub>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𝛽</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r>
                            <a:rPr lang="ar-AE">
                              <a:latin typeface="Cambria Math" panose="02040503050406030204" pitchFamily="18" charset="0"/>
                            </a:rPr>
                            <m:t>𝑁</m:t>
                          </m:r>
                        </m:den>
                      </m:f>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𝑋</m:t>
                      </m:r>
                      <m:r>
                        <a:rPr lang="ar-AE">
                          <a:latin typeface="Cambria Math" panose="02040503050406030204" pitchFamily="18" charset="0"/>
                        </a:rPr>
                        <m:t>𝛽</m:t>
                      </m:r>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r>
                        <a:rPr lang="ar-AE">
                          <a:latin typeface="Cambria Math" panose="02040503050406030204" pitchFamily="18" charset="0"/>
                        </a:rPr>
                        <m:t>𝜆</m:t>
                      </m:r>
                      <m:r>
                        <a:rPr lang="ar-AE">
                          <a:latin typeface="Cambria Math" panose="02040503050406030204" pitchFamily="18" charset="0"/>
                        </a:rPr>
                        <m:t>||</m:t>
                      </m:r>
                      <m:r>
                        <a:rPr lang="ar-AE">
                          <a:latin typeface="Cambria Math" panose="02040503050406030204" pitchFamily="18" charset="0"/>
                        </a:rPr>
                        <m:t>𝛽</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m:t>
                          </m:r>
                        </m:e>
                        <m:sub>
                          <m:r>
                            <a:rPr lang="ar-AE">
                              <a:latin typeface="Cambria Math" panose="02040503050406030204" pitchFamily="18" charset="0"/>
                            </a:rPr>
                            <m:t>1</m:t>
                          </m:r>
                        </m:sub>
                      </m:sSub>
                      <m:r>
                        <a:rPr lang="ar-AE">
                          <a:latin typeface="Cambria Math" panose="02040503050406030204" pitchFamily="18" charset="0"/>
                        </a:rPr>
                        <m:t>}</m:t>
                      </m:r>
                    </m:oMath>
                  </m:oMathPara>
                </a14:m>
                <a:endParaRPr lang="ar-AE" dirty="0"/>
              </a:p>
            </p:txBody>
          </p:sp>
        </mc:Choice>
        <mc:Fallback xmlns="">
          <p:sp>
            <p:nvSpPr>
              <p:cNvPr id="3" name="Content Placeholder 2">
                <a:extLst>
                  <a:ext uri="{FF2B5EF4-FFF2-40B4-BE49-F238E27FC236}">
                    <a16:creationId xmlns:a16="http://schemas.microsoft.com/office/drawing/2014/main" id="{FD7ACD24-25B9-C046-816A-1A88EF5EA0B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8737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2BA9-A86A-BA42-ADE7-067258AD0544}"/>
              </a:ext>
            </a:extLst>
          </p:cNvPr>
          <p:cNvSpPr>
            <a:spLocks noGrp="1"/>
          </p:cNvSpPr>
          <p:nvPr>
            <p:ph type="title"/>
          </p:nvPr>
        </p:nvSpPr>
        <p:spPr/>
        <p:txBody>
          <a:bodyPr/>
          <a:lstStyle/>
          <a:p>
            <a:r>
              <a:rPr lang="en-US" dirty="0"/>
              <a:t>A note on units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7ACD24-25B9-C046-816A-1A88EF5EA0B0}"/>
                  </a:ext>
                </a:extLst>
              </p:cNvPr>
              <p:cNvSpPr>
                <a:spLocks noGrp="1"/>
              </p:cNvSpPr>
              <p:nvPr>
                <p:ph idx="1"/>
              </p:nvPr>
            </p:nvSpPr>
            <p:spPr/>
            <p:txBody>
              <a:bodyPr/>
              <a:lstStyle/>
              <a:p>
                <a:pPr marL="82550" indent="0">
                  <a:buNone/>
                </a:pPr>
                <a:r>
                  <a:rPr lang="en-US" dirty="0"/>
                  <a:t>If, say, the dependent variable was height and the independent variable was age, what units would these two terms be in?</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m:rPr>
                              <m:nor/>
                            </m:rPr>
                            <a:rPr lang="en-US"/>
                            <m:t>minimize</m:t>
                          </m:r>
                        </m:e>
                        <m:sub>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𝛽</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r>
                            <a:rPr lang="ar-AE">
                              <a:latin typeface="Cambria Math" panose="02040503050406030204" pitchFamily="18" charset="0"/>
                            </a:rPr>
                            <m:t>𝑁</m:t>
                          </m:r>
                        </m:den>
                      </m:f>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𝑋</m:t>
                      </m:r>
                      <m:r>
                        <a:rPr lang="ar-AE">
                          <a:latin typeface="Cambria Math" panose="02040503050406030204" pitchFamily="18" charset="0"/>
                        </a:rPr>
                        <m:t>𝛽</m:t>
                      </m:r>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r>
                        <a:rPr lang="ar-AE">
                          <a:latin typeface="Cambria Math" panose="02040503050406030204" pitchFamily="18" charset="0"/>
                        </a:rPr>
                        <m:t>𝜆</m:t>
                      </m:r>
                      <m:r>
                        <a:rPr lang="ar-AE">
                          <a:latin typeface="Cambria Math" panose="02040503050406030204" pitchFamily="18" charset="0"/>
                        </a:rPr>
                        <m:t>||</m:t>
                      </m:r>
                      <m:r>
                        <a:rPr lang="ar-AE">
                          <a:latin typeface="Cambria Math" panose="02040503050406030204" pitchFamily="18" charset="0"/>
                        </a:rPr>
                        <m:t>𝛽</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m:t>
                          </m:r>
                        </m:e>
                        <m:sub>
                          <m:r>
                            <a:rPr lang="ar-AE">
                              <a:latin typeface="Cambria Math" panose="02040503050406030204" pitchFamily="18" charset="0"/>
                            </a:rPr>
                            <m:t>1</m:t>
                          </m:r>
                        </m:sub>
                      </m:sSub>
                      <m:r>
                        <a:rPr lang="ar-AE">
                          <a:latin typeface="Cambria Math" panose="02040503050406030204" pitchFamily="18" charset="0"/>
                        </a:rPr>
                        <m:t>}</m:t>
                      </m:r>
                    </m:oMath>
                  </m:oMathPara>
                </a14:m>
                <a:endParaRPr lang="en-US" dirty="0"/>
              </a:p>
              <a:p>
                <a:pPr marL="82550" indent="0">
                  <a:buNone/>
                </a:pPr>
                <a:endParaRPr lang="en-US" dirty="0"/>
              </a:p>
              <a:p>
                <a:pPr marL="82550" indent="0">
                  <a:buNone/>
                </a:pPr>
                <a:r>
                  <a:rPr lang="en-US" dirty="0"/>
                  <a:t>What if the different predictors, were, say, age, weight at birth, and paternal height? What units would </a:t>
                </a:r>
                <a14:m>
                  <m:oMath xmlns:m="http://schemas.openxmlformats.org/officeDocument/2006/math">
                    <m:r>
                      <a:rPr lang="ar-AE">
                        <a:latin typeface="Cambria Math" panose="02040503050406030204" pitchFamily="18" charset="0"/>
                      </a:rPr>
                      <m:t>𝜆</m:t>
                    </m:r>
                    <m:r>
                      <a:rPr lang="ar-AE">
                        <a:latin typeface="Cambria Math" panose="02040503050406030204" pitchFamily="18" charset="0"/>
                      </a:rPr>
                      <m:t>||</m:t>
                    </m:r>
                    <m:r>
                      <a:rPr lang="ar-AE">
                        <a:latin typeface="Cambria Math" panose="02040503050406030204" pitchFamily="18" charset="0"/>
                      </a:rPr>
                      <m:t>𝛽</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m:t>
                        </m:r>
                      </m:e>
                      <m:sub>
                        <m:r>
                          <a:rPr lang="ar-AE">
                            <a:latin typeface="Cambria Math" panose="02040503050406030204" pitchFamily="18" charset="0"/>
                          </a:rPr>
                          <m:t>1</m:t>
                        </m:r>
                      </m:sub>
                    </m:sSub>
                  </m:oMath>
                </a14:m>
                <a:r>
                  <a:rPr lang="en-US" dirty="0"/>
                  <a:t> be in?</a:t>
                </a:r>
                <a:endParaRPr lang="ar-AE" dirty="0"/>
              </a:p>
            </p:txBody>
          </p:sp>
        </mc:Choice>
        <mc:Fallback xmlns="">
          <p:sp>
            <p:nvSpPr>
              <p:cNvPr id="3" name="Content Placeholder 2">
                <a:extLst>
                  <a:ext uri="{FF2B5EF4-FFF2-40B4-BE49-F238E27FC236}">
                    <a16:creationId xmlns:a16="http://schemas.microsoft.com/office/drawing/2014/main" id="{FD7ACD24-25B9-C046-816A-1A88EF5EA0B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9971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2BA9-A86A-BA42-ADE7-067258AD0544}"/>
              </a:ext>
            </a:extLst>
          </p:cNvPr>
          <p:cNvSpPr>
            <a:spLocks noGrp="1"/>
          </p:cNvSpPr>
          <p:nvPr>
            <p:ph type="title"/>
          </p:nvPr>
        </p:nvSpPr>
        <p:spPr/>
        <p:txBody>
          <a:bodyPr/>
          <a:lstStyle/>
          <a:p>
            <a:r>
              <a:rPr lang="en-US" dirty="0"/>
              <a:t>A note on units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7ACD24-25B9-C046-816A-1A88EF5EA0B0}"/>
                  </a:ext>
                </a:extLst>
              </p:cNvPr>
              <p:cNvSpPr>
                <a:spLocks noGrp="1"/>
              </p:cNvSpPr>
              <p:nvPr>
                <p:ph idx="1"/>
              </p:nvPr>
            </p:nvSpPr>
            <p:spPr/>
            <p:txBody>
              <a:bodyPr/>
              <a:lstStyle/>
              <a:p>
                <a:pPr marL="82550" indent="0">
                  <a:buNone/>
                </a:pPr>
                <a:r>
                  <a:rPr lang="en-US" dirty="0"/>
                  <a:t>If, say, the dependent variable was height and the independent variable was age, what units would these two terms be in?</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m:rPr>
                              <m:nor/>
                            </m:rPr>
                            <a:rPr lang="en-US"/>
                            <m:t>minimize</m:t>
                          </m:r>
                        </m:e>
                        <m:sub>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𝛽</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r>
                            <a:rPr lang="ar-AE">
                              <a:latin typeface="Cambria Math" panose="02040503050406030204" pitchFamily="18" charset="0"/>
                            </a:rPr>
                            <m:t>𝑁</m:t>
                          </m:r>
                        </m:den>
                      </m:f>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𝑋</m:t>
                      </m:r>
                      <m:r>
                        <a:rPr lang="ar-AE">
                          <a:latin typeface="Cambria Math" panose="02040503050406030204" pitchFamily="18" charset="0"/>
                        </a:rPr>
                        <m:t>𝛽</m:t>
                      </m:r>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r>
                        <a:rPr lang="ar-AE">
                          <a:latin typeface="Cambria Math" panose="02040503050406030204" pitchFamily="18" charset="0"/>
                        </a:rPr>
                        <m:t>𝜆</m:t>
                      </m:r>
                      <m:r>
                        <a:rPr lang="ar-AE">
                          <a:latin typeface="Cambria Math" panose="02040503050406030204" pitchFamily="18" charset="0"/>
                        </a:rPr>
                        <m:t>||</m:t>
                      </m:r>
                      <m:r>
                        <a:rPr lang="ar-AE">
                          <a:latin typeface="Cambria Math" panose="02040503050406030204" pitchFamily="18" charset="0"/>
                        </a:rPr>
                        <m:t>𝛽</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m:t>
                          </m:r>
                        </m:e>
                        <m:sub>
                          <m:r>
                            <a:rPr lang="ar-AE">
                              <a:latin typeface="Cambria Math" panose="02040503050406030204" pitchFamily="18" charset="0"/>
                            </a:rPr>
                            <m:t>1</m:t>
                          </m:r>
                        </m:sub>
                      </m:sSub>
                      <m:r>
                        <a:rPr lang="ar-AE">
                          <a:latin typeface="Cambria Math" panose="02040503050406030204" pitchFamily="18" charset="0"/>
                        </a:rPr>
                        <m:t>}</m:t>
                      </m:r>
                    </m:oMath>
                  </m:oMathPara>
                </a14:m>
                <a:endParaRPr lang="en-US" dirty="0"/>
              </a:p>
              <a:p>
                <a:pPr marL="82550" indent="0">
                  <a:buNone/>
                </a:pPr>
                <a:endParaRPr lang="en-US" dirty="0"/>
              </a:p>
              <a:p>
                <a:pPr marL="82550" indent="0">
                  <a:buNone/>
                </a:pPr>
                <a:r>
                  <a:rPr lang="en-US" dirty="0"/>
                  <a:t>What if the different predictors, were, say, age, weight at birth, and paternal height? What units would </a:t>
                </a:r>
                <a14:m>
                  <m:oMath xmlns:m="http://schemas.openxmlformats.org/officeDocument/2006/math">
                    <m:r>
                      <a:rPr lang="ar-AE">
                        <a:latin typeface="Cambria Math" panose="02040503050406030204" pitchFamily="18" charset="0"/>
                      </a:rPr>
                      <m:t>𝜆</m:t>
                    </m:r>
                    <m:r>
                      <a:rPr lang="ar-AE">
                        <a:latin typeface="Cambria Math" panose="02040503050406030204" pitchFamily="18" charset="0"/>
                      </a:rPr>
                      <m:t>||</m:t>
                    </m:r>
                    <m:r>
                      <a:rPr lang="ar-AE">
                        <a:latin typeface="Cambria Math" panose="02040503050406030204" pitchFamily="18" charset="0"/>
                      </a:rPr>
                      <m:t>𝛽</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m:t>
                        </m:r>
                      </m:e>
                      <m:sub>
                        <m:r>
                          <a:rPr lang="ar-AE">
                            <a:latin typeface="Cambria Math" panose="02040503050406030204" pitchFamily="18" charset="0"/>
                          </a:rPr>
                          <m:t>1</m:t>
                        </m:r>
                      </m:sub>
                    </m:sSub>
                  </m:oMath>
                </a14:m>
                <a:r>
                  <a:rPr lang="en-US" dirty="0"/>
                  <a:t> be in?</a:t>
                </a:r>
              </a:p>
              <a:p>
                <a:pPr marL="82550" indent="0">
                  <a:buNone/>
                </a:pPr>
                <a:endParaRPr lang="en-US" dirty="0"/>
              </a:p>
              <a:p>
                <a:pPr marL="82550" indent="0">
                  <a:buNone/>
                </a:pPr>
                <a:r>
                  <a:rPr lang="en-US" dirty="0"/>
                  <a:t>Conceptually, mixing units does not make sense. Practically, they are just number variables being manipulated – but if one of the betas dwarfs the other ones, this will dominate the solution!</a:t>
                </a:r>
                <a:endParaRPr lang="ar-AE" dirty="0"/>
              </a:p>
            </p:txBody>
          </p:sp>
        </mc:Choice>
        <mc:Fallback xmlns="">
          <p:sp>
            <p:nvSpPr>
              <p:cNvPr id="3" name="Content Placeholder 2">
                <a:extLst>
                  <a:ext uri="{FF2B5EF4-FFF2-40B4-BE49-F238E27FC236}">
                    <a16:creationId xmlns:a16="http://schemas.microsoft.com/office/drawing/2014/main" id="{FD7ACD24-25B9-C046-816A-1A88EF5EA0B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0107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AC6E-EC2F-0F40-A0DB-7BB5BFE47A32}"/>
              </a:ext>
            </a:extLst>
          </p:cNvPr>
          <p:cNvSpPr>
            <a:spLocks noGrp="1"/>
          </p:cNvSpPr>
          <p:nvPr>
            <p:ph type="title"/>
          </p:nvPr>
        </p:nvSpPr>
        <p:spPr/>
        <p:txBody>
          <a:bodyPr/>
          <a:lstStyle/>
          <a:p>
            <a:r>
              <a:rPr lang="en-US" dirty="0"/>
              <a:t>Always standardize units prior to penalized regression</a:t>
            </a:r>
          </a:p>
        </p:txBody>
      </p:sp>
      <p:sp>
        <p:nvSpPr>
          <p:cNvPr id="3" name="Content Placeholder 2">
            <a:extLst>
              <a:ext uri="{FF2B5EF4-FFF2-40B4-BE49-F238E27FC236}">
                <a16:creationId xmlns:a16="http://schemas.microsoft.com/office/drawing/2014/main" id="{0FEDAE03-8EAE-9D48-A5AA-06DC250EF5BF}"/>
              </a:ext>
            </a:extLst>
          </p:cNvPr>
          <p:cNvSpPr>
            <a:spLocks noGrp="1"/>
          </p:cNvSpPr>
          <p:nvPr>
            <p:ph idx="1"/>
          </p:nvPr>
        </p:nvSpPr>
        <p:spPr/>
        <p:txBody>
          <a:bodyPr/>
          <a:lstStyle/>
          <a:p>
            <a:pPr marL="82550" indent="0">
              <a:buNone/>
            </a:pPr>
            <a:r>
              <a:rPr lang="en-US" dirty="0"/>
              <a:t>Both the outcome and predictor variables should be standardized (centered and scaled) prior to doing any of these searches.</a:t>
            </a:r>
          </a:p>
          <a:p>
            <a:pPr marL="82550" indent="0">
              <a:buNone/>
            </a:pPr>
            <a:endParaRPr lang="en-US" dirty="0"/>
          </a:p>
          <a:p>
            <a:pPr marL="82550" indent="0">
              <a:buNone/>
            </a:pPr>
            <a:r>
              <a:rPr lang="en-US" dirty="0"/>
              <a:t>Ideally, the centering procedure will allow you to neglect the overall intercept, allowing you to estimate one fewer parameter.</a:t>
            </a:r>
          </a:p>
        </p:txBody>
      </p:sp>
    </p:spTree>
    <p:extLst>
      <p:ext uri="{BB962C8B-B14F-4D97-AF65-F5344CB8AC3E}">
        <p14:creationId xmlns:p14="http://schemas.microsoft.com/office/powerpoint/2010/main" val="2563073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2BA9-A86A-BA42-ADE7-067258AD0544}"/>
              </a:ext>
            </a:extLst>
          </p:cNvPr>
          <p:cNvSpPr>
            <a:spLocks noGrp="1"/>
          </p:cNvSpPr>
          <p:nvPr>
            <p:ph type="title"/>
          </p:nvPr>
        </p:nvSpPr>
        <p:spPr/>
        <p:txBody>
          <a:bodyPr/>
          <a:lstStyle/>
          <a:p>
            <a:r>
              <a:rPr lang="en-US" dirty="0"/>
              <a:t>A note on bias</a:t>
            </a:r>
          </a:p>
        </p:txBody>
      </p:sp>
      <p:sp>
        <p:nvSpPr>
          <p:cNvPr id="3" name="Content Placeholder 2">
            <a:extLst>
              <a:ext uri="{FF2B5EF4-FFF2-40B4-BE49-F238E27FC236}">
                <a16:creationId xmlns:a16="http://schemas.microsoft.com/office/drawing/2014/main" id="{FD7ACD24-25B9-C046-816A-1A88EF5EA0B0}"/>
              </a:ext>
            </a:extLst>
          </p:cNvPr>
          <p:cNvSpPr>
            <a:spLocks noGrp="1"/>
          </p:cNvSpPr>
          <p:nvPr>
            <p:ph idx="1"/>
          </p:nvPr>
        </p:nvSpPr>
        <p:spPr>
          <a:xfrm>
            <a:off x="698500" y="2028471"/>
            <a:ext cx="4577443" cy="5025471"/>
          </a:xfrm>
        </p:spPr>
        <p:txBody>
          <a:bodyPr/>
          <a:lstStyle/>
          <a:p>
            <a:pPr marL="82550" indent="0">
              <a:buNone/>
            </a:pPr>
            <a:r>
              <a:rPr lang="en-US" dirty="0"/>
              <a:t>We mentioned that as the lambda parameter is increased, the parameter estimates can become </a:t>
            </a:r>
            <a:r>
              <a:rPr lang="en-US" i="1" dirty="0"/>
              <a:t>biased</a:t>
            </a:r>
            <a:r>
              <a:rPr lang="en-US" dirty="0"/>
              <a:t>. What does that mean exactly?</a:t>
            </a:r>
          </a:p>
          <a:p>
            <a:pPr marL="82550" indent="0">
              <a:buNone/>
            </a:pPr>
            <a:endParaRPr lang="en-US" dirty="0"/>
          </a:p>
          <a:p>
            <a:pPr marL="82550" indent="0">
              <a:buNone/>
            </a:pPr>
            <a:r>
              <a:rPr lang="en-US" dirty="0"/>
              <a:t>As the penalty is increased in magnitude, the parameter estimates become more and </a:t>
            </a:r>
            <a:r>
              <a:rPr lang="en-US" i="1" dirty="0"/>
              <a:t>more strongly biased towards zero.</a:t>
            </a:r>
          </a:p>
          <a:p>
            <a:pPr marL="82550" indent="0">
              <a:buNone/>
            </a:pPr>
            <a:endParaRPr lang="en-US" i="1" dirty="0"/>
          </a:p>
          <a:p>
            <a:pPr marL="82550" indent="0">
              <a:buNone/>
            </a:pPr>
            <a:r>
              <a:rPr lang="en-US" dirty="0"/>
              <a:t>If the lambda is sufficiently large, the "optimal" solution will be to have all zero coefficients.</a:t>
            </a:r>
            <a:endParaRPr lang="ar-AE" dirty="0"/>
          </a:p>
        </p:txBody>
      </p:sp>
      <p:pic>
        <p:nvPicPr>
          <p:cNvPr id="4" name="Picture 3">
            <a:extLst>
              <a:ext uri="{FF2B5EF4-FFF2-40B4-BE49-F238E27FC236}">
                <a16:creationId xmlns:a16="http://schemas.microsoft.com/office/drawing/2014/main" id="{FA6970DC-5446-0349-A164-20BA39D70522}"/>
              </a:ext>
            </a:extLst>
          </p:cNvPr>
          <p:cNvPicPr>
            <a:picLocks noChangeAspect="1"/>
          </p:cNvPicPr>
          <p:nvPr/>
        </p:nvPicPr>
        <p:blipFill>
          <a:blip r:embed="rId2"/>
          <a:stretch>
            <a:fillRect/>
          </a:stretch>
        </p:blipFill>
        <p:spPr>
          <a:xfrm>
            <a:off x="5387559" y="1335313"/>
            <a:ext cx="4462198" cy="3567793"/>
          </a:xfrm>
          <a:prstGeom prst="rect">
            <a:avLst/>
          </a:prstGeom>
        </p:spPr>
      </p:pic>
      <p:sp>
        <p:nvSpPr>
          <p:cNvPr id="5" name="Rectangle 4">
            <a:extLst>
              <a:ext uri="{FF2B5EF4-FFF2-40B4-BE49-F238E27FC236}">
                <a16:creationId xmlns:a16="http://schemas.microsoft.com/office/drawing/2014/main" id="{7EB93C90-70CA-D64E-B728-84F4B1EFAD05}"/>
              </a:ext>
            </a:extLst>
          </p:cNvPr>
          <p:cNvSpPr/>
          <p:nvPr/>
        </p:nvSpPr>
        <p:spPr>
          <a:xfrm>
            <a:off x="5856514" y="4903106"/>
            <a:ext cx="3708400" cy="2246769"/>
          </a:xfrm>
          <a:prstGeom prst="rect">
            <a:avLst/>
          </a:prstGeom>
        </p:spPr>
        <p:txBody>
          <a:bodyPr wrap="square">
            <a:spAutoFit/>
          </a:bodyPr>
          <a:lstStyle/>
          <a:p>
            <a:r>
              <a:rPr lang="en-US" dirty="0"/>
              <a:t>This simulated data from the James text shows the minimum possible out-of-sample mean squared error in the dashed line, and model performance in pink.</a:t>
            </a:r>
          </a:p>
          <a:p>
            <a:endParaRPr lang="en-US" dirty="0"/>
          </a:p>
          <a:p>
            <a:r>
              <a:rPr lang="en-US" dirty="0"/>
              <a:t>It's clear that the best out of sample performance is for lambda around 10-100.</a:t>
            </a:r>
          </a:p>
          <a:p>
            <a:endParaRPr lang="en-US" dirty="0"/>
          </a:p>
          <a:p>
            <a:r>
              <a:rPr lang="en-US" dirty="0"/>
              <a:t>The black line shows the bias of the model parameters, which we'll discuss in a bit.</a:t>
            </a:r>
          </a:p>
        </p:txBody>
      </p:sp>
    </p:spTree>
    <p:extLst>
      <p:ext uri="{BB962C8B-B14F-4D97-AF65-F5344CB8AC3E}">
        <p14:creationId xmlns:p14="http://schemas.microsoft.com/office/powerpoint/2010/main" val="4241523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46D0-A797-064C-957F-3DC47ACCFD48}"/>
              </a:ext>
            </a:extLst>
          </p:cNvPr>
          <p:cNvSpPr>
            <a:spLocks noGrp="1"/>
          </p:cNvSpPr>
          <p:nvPr>
            <p:ph type="title"/>
          </p:nvPr>
        </p:nvSpPr>
        <p:spPr/>
        <p:txBody>
          <a:bodyPr/>
          <a:lstStyle/>
          <a:p>
            <a:r>
              <a:rPr lang="en-US" dirty="0"/>
              <a:t>Regularization biases coefficients towards zero</a:t>
            </a:r>
          </a:p>
        </p:txBody>
      </p:sp>
      <p:pic>
        <p:nvPicPr>
          <p:cNvPr id="5" name="Picture 4">
            <a:extLst>
              <a:ext uri="{FF2B5EF4-FFF2-40B4-BE49-F238E27FC236}">
                <a16:creationId xmlns:a16="http://schemas.microsoft.com/office/drawing/2014/main" id="{5AC11653-D983-F64F-B5C3-5B6F6FD50FF9}"/>
              </a:ext>
            </a:extLst>
          </p:cNvPr>
          <p:cNvPicPr>
            <a:picLocks noChangeAspect="1"/>
          </p:cNvPicPr>
          <p:nvPr/>
        </p:nvPicPr>
        <p:blipFill>
          <a:blip r:embed="rId2"/>
          <a:stretch>
            <a:fillRect/>
          </a:stretch>
        </p:blipFill>
        <p:spPr>
          <a:xfrm>
            <a:off x="635000" y="1802090"/>
            <a:ext cx="8890000" cy="5486400"/>
          </a:xfrm>
          <a:prstGeom prst="rect">
            <a:avLst/>
          </a:prstGeom>
        </p:spPr>
      </p:pic>
    </p:spTree>
    <p:extLst>
      <p:ext uri="{BB962C8B-B14F-4D97-AF65-F5344CB8AC3E}">
        <p14:creationId xmlns:p14="http://schemas.microsoft.com/office/powerpoint/2010/main" val="4000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46D0-A797-064C-957F-3DC47ACCFD48}"/>
              </a:ext>
            </a:extLst>
          </p:cNvPr>
          <p:cNvSpPr>
            <a:spLocks noGrp="1"/>
          </p:cNvSpPr>
          <p:nvPr>
            <p:ph type="title"/>
          </p:nvPr>
        </p:nvSpPr>
        <p:spPr/>
        <p:txBody>
          <a:bodyPr/>
          <a:lstStyle/>
          <a:p>
            <a:r>
              <a:rPr lang="en-US" dirty="0"/>
              <a:t>Regularization may exert a weaker effect on </a:t>
            </a:r>
            <a:r>
              <a:rPr lang="en-US" i="1" dirty="0"/>
              <a:t>R</a:t>
            </a:r>
            <a:r>
              <a:rPr lang="en-US" i="1" baseline="30000" dirty="0"/>
              <a:t>2</a:t>
            </a:r>
            <a:endParaRPr lang="en-US" dirty="0"/>
          </a:p>
        </p:txBody>
      </p:sp>
      <p:pic>
        <p:nvPicPr>
          <p:cNvPr id="4" name="Picture 3">
            <a:extLst>
              <a:ext uri="{FF2B5EF4-FFF2-40B4-BE49-F238E27FC236}">
                <a16:creationId xmlns:a16="http://schemas.microsoft.com/office/drawing/2014/main" id="{20F48007-561D-7B45-BE54-EE30080C34B1}"/>
              </a:ext>
            </a:extLst>
          </p:cNvPr>
          <p:cNvPicPr>
            <a:picLocks noChangeAspect="1"/>
          </p:cNvPicPr>
          <p:nvPr/>
        </p:nvPicPr>
        <p:blipFill>
          <a:blip r:embed="rId2"/>
          <a:stretch>
            <a:fillRect/>
          </a:stretch>
        </p:blipFill>
        <p:spPr>
          <a:xfrm>
            <a:off x="635000" y="1878544"/>
            <a:ext cx="8890000" cy="5486400"/>
          </a:xfrm>
          <a:prstGeom prst="rect">
            <a:avLst/>
          </a:prstGeom>
        </p:spPr>
      </p:pic>
    </p:spTree>
    <p:extLst>
      <p:ext uri="{BB962C8B-B14F-4D97-AF65-F5344CB8AC3E}">
        <p14:creationId xmlns:p14="http://schemas.microsoft.com/office/powerpoint/2010/main" val="3055623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46D0-A797-064C-957F-3DC47ACCFD48}"/>
              </a:ext>
            </a:extLst>
          </p:cNvPr>
          <p:cNvSpPr>
            <a:spLocks noGrp="1"/>
          </p:cNvSpPr>
          <p:nvPr>
            <p:ph type="title"/>
          </p:nvPr>
        </p:nvSpPr>
        <p:spPr/>
        <p:txBody>
          <a:bodyPr/>
          <a:lstStyle/>
          <a:p>
            <a:r>
              <a:rPr lang="en-US" dirty="0"/>
              <a:t>Comparison of coefficient bias and </a:t>
            </a:r>
            <a:r>
              <a:rPr lang="en-US" i="1" dirty="0"/>
              <a:t>R</a:t>
            </a:r>
            <a:r>
              <a:rPr lang="en-US" i="1" baseline="30000" dirty="0"/>
              <a:t>2</a:t>
            </a:r>
            <a:r>
              <a:rPr lang="en-US" dirty="0"/>
              <a:t> with regularization in </a:t>
            </a:r>
            <a:r>
              <a:rPr lang="en-US" i="1" dirty="0"/>
              <a:t>credit</a:t>
            </a:r>
            <a:r>
              <a:rPr lang="en-US" dirty="0"/>
              <a:t> dataset</a:t>
            </a:r>
          </a:p>
        </p:txBody>
      </p:sp>
      <p:pic>
        <p:nvPicPr>
          <p:cNvPr id="5" name="Picture 4">
            <a:extLst>
              <a:ext uri="{FF2B5EF4-FFF2-40B4-BE49-F238E27FC236}">
                <a16:creationId xmlns:a16="http://schemas.microsoft.com/office/drawing/2014/main" id="{96FE2BF2-3929-B941-888B-B5DB6EF6C3D8}"/>
              </a:ext>
            </a:extLst>
          </p:cNvPr>
          <p:cNvPicPr>
            <a:picLocks noChangeAspect="1"/>
          </p:cNvPicPr>
          <p:nvPr/>
        </p:nvPicPr>
        <p:blipFill>
          <a:blip r:embed="rId2"/>
          <a:stretch>
            <a:fillRect/>
          </a:stretch>
        </p:blipFill>
        <p:spPr>
          <a:xfrm>
            <a:off x="571500" y="1878544"/>
            <a:ext cx="8890000" cy="5486400"/>
          </a:xfrm>
          <a:prstGeom prst="rect">
            <a:avLst/>
          </a:prstGeom>
        </p:spPr>
      </p:pic>
    </p:spTree>
    <p:extLst>
      <p:ext uri="{BB962C8B-B14F-4D97-AF65-F5344CB8AC3E}">
        <p14:creationId xmlns:p14="http://schemas.microsoft.com/office/powerpoint/2010/main" val="3984055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2C74-C784-F44A-9958-ED32B218AB92}"/>
              </a:ext>
            </a:extLst>
          </p:cNvPr>
          <p:cNvSpPr>
            <a:spLocks noGrp="1"/>
          </p:cNvSpPr>
          <p:nvPr>
            <p:ph type="title"/>
          </p:nvPr>
        </p:nvSpPr>
        <p:spPr/>
        <p:txBody>
          <a:bodyPr/>
          <a:lstStyle/>
          <a:p>
            <a:r>
              <a:rPr lang="en-US" dirty="0"/>
              <a:t>Regularized regression with categorical predictor variables</a:t>
            </a:r>
          </a:p>
        </p:txBody>
      </p:sp>
      <p:sp>
        <p:nvSpPr>
          <p:cNvPr id="3" name="Content Placeholder 2">
            <a:extLst>
              <a:ext uri="{FF2B5EF4-FFF2-40B4-BE49-F238E27FC236}">
                <a16:creationId xmlns:a16="http://schemas.microsoft.com/office/drawing/2014/main" id="{BF3A02F6-0120-D741-8AE2-9DB35A195CA2}"/>
              </a:ext>
            </a:extLst>
          </p:cNvPr>
          <p:cNvSpPr>
            <a:spLocks noGrp="1"/>
          </p:cNvSpPr>
          <p:nvPr>
            <p:ph idx="1"/>
          </p:nvPr>
        </p:nvSpPr>
        <p:spPr/>
        <p:txBody>
          <a:bodyPr/>
          <a:lstStyle/>
          <a:p>
            <a:pPr marL="82550" indent="0">
              <a:buNone/>
            </a:pPr>
            <a:r>
              <a:rPr lang="en-US" dirty="0"/>
              <a:t>Regularized regression with categorical / dummy predictor variables is very problematic, and an active area of research.</a:t>
            </a:r>
          </a:p>
          <a:p>
            <a:pPr marL="82550" indent="0">
              <a:buNone/>
            </a:pPr>
            <a:endParaRPr lang="en-US" dirty="0"/>
          </a:p>
          <a:p>
            <a:pPr marL="82550" indent="0">
              <a:buNone/>
            </a:pPr>
            <a:r>
              <a:rPr lang="en-US" dirty="0"/>
              <a:t>Packages like </a:t>
            </a:r>
            <a:r>
              <a:rPr lang="en-US" sz="1600" dirty="0" err="1">
                <a:latin typeface="Hack" panose="020B0609030202020204" pitchFamily="49" charset="0"/>
                <a:ea typeface="Hack" panose="020B0609030202020204" pitchFamily="49" charset="0"/>
                <a:cs typeface="Hack" panose="020B0609030202020204" pitchFamily="49" charset="0"/>
              </a:rPr>
              <a:t>glmnet</a:t>
            </a:r>
            <a:r>
              <a:rPr lang="en-US" dirty="0"/>
              <a:t> and </a:t>
            </a:r>
            <a:r>
              <a:rPr lang="en-US" sz="1600" dirty="0" err="1"/>
              <a:t>LassoCV</a:t>
            </a:r>
            <a:r>
              <a:rPr lang="en-US" dirty="0"/>
              <a:t> in </a:t>
            </a:r>
            <a:r>
              <a:rPr lang="en-US" sz="1600" dirty="0" err="1"/>
              <a:t>Scikit</a:t>
            </a:r>
            <a:r>
              <a:rPr lang="en-US" sz="1600" dirty="0"/>
              <a:t>-Learn</a:t>
            </a:r>
            <a:r>
              <a:rPr lang="en-US" dirty="0"/>
              <a:t> will create model matrices for you; the details of this are out of scope.</a:t>
            </a:r>
          </a:p>
          <a:p>
            <a:pPr marL="82550" indent="0">
              <a:buNone/>
            </a:pPr>
            <a:endParaRPr lang="en-US" dirty="0"/>
          </a:p>
          <a:p>
            <a:pPr marL="82550" indent="0">
              <a:buNone/>
            </a:pPr>
            <a:r>
              <a:rPr lang="en-US" dirty="0"/>
              <a:t>With that said, in pure ML contexts, crude one-hot encoding is used all the time in penalized regression problems with often satisfactory results. Depending on the problem at hand, this may be a solution for you.</a:t>
            </a:r>
          </a:p>
        </p:txBody>
      </p:sp>
    </p:spTree>
    <p:extLst>
      <p:ext uri="{BB962C8B-B14F-4D97-AF65-F5344CB8AC3E}">
        <p14:creationId xmlns:p14="http://schemas.microsoft.com/office/powerpoint/2010/main" val="134712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Now let’s use it in a regression equation.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6</m:t>
                                </m:r>
                              </m:e>
                            </m:mr>
                            <m:mr>
                              <m:e>
                                <m:r>
                                  <a:rPr lang="ar-AE">
                                    <a:latin typeface="Cambria Math" panose="02040503050406030204" pitchFamily="18" charset="0"/>
                                  </a:rPr>
                                  <m:t>22</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2</m:t>
                                </m:r>
                              </m:e>
                            </m:mr>
                            <m:mr>
                              <m:e>
                                <m:r>
                                  <a:rPr lang="ar-AE" b="0" i="0" smtClean="0">
                                    <a:latin typeface="Cambria Math" panose="02040503050406030204" pitchFamily="18" charset="0"/>
                                  </a:rPr>
                                  <m:t>1</m:t>
                                </m:r>
                              </m:e>
                              <m:e>
                                <m:r>
                                  <a:rPr lang="ar-AE">
                                    <a:latin typeface="Cambria Math" panose="02040503050406030204" pitchFamily="18" charset="0"/>
                                  </a:rPr>
                                  <m:t>7</m:t>
                                </m:r>
                              </m:e>
                            </m:mr>
                          </m:m>
                        </m:e>
                      </m:d>
                      <m:r>
                        <a:rPr lang="ar-AE">
                          <a:latin typeface="Cambria Math" panose="02040503050406030204" pitchFamily="18" charset="0"/>
                        </a:rPr>
                        <m:t>𝛽</m:t>
                      </m:r>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1586829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8B8332-6A42-0B4E-AE6E-D4E705378CD8}"/>
              </a:ext>
            </a:extLst>
          </p:cNvPr>
          <p:cNvSpPr>
            <a:spLocks noGrp="1"/>
          </p:cNvSpPr>
          <p:nvPr>
            <p:ph type="title"/>
          </p:nvPr>
        </p:nvSpPr>
        <p:spPr>
          <a:xfrm>
            <a:off x="698500" y="3794782"/>
            <a:ext cx="8763000" cy="1472848"/>
          </a:xfrm>
        </p:spPr>
        <p:txBody>
          <a:bodyPr/>
          <a:lstStyle/>
          <a:p>
            <a:r>
              <a:rPr lang="en-US" dirty="0"/>
              <a:t>Drawbacks of automated model selection procedures</a:t>
            </a:r>
          </a:p>
        </p:txBody>
      </p:sp>
    </p:spTree>
    <p:extLst>
      <p:ext uri="{BB962C8B-B14F-4D97-AF65-F5344CB8AC3E}">
        <p14:creationId xmlns:p14="http://schemas.microsoft.com/office/powerpoint/2010/main" val="2507454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The big picture: two fundamental statistical modeling steps</a:t>
            </a:r>
          </a:p>
        </p:txBody>
      </p:sp>
      <p:sp>
        <p:nvSpPr>
          <p:cNvPr id="3" name="Text Placeholder 2">
            <a:extLst>
              <a:ext uri="{FF2B5EF4-FFF2-40B4-BE49-F238E27FC236}">
                <a16:creationId xmlns:a16="http://schemas.microsoft.com/office/drawing/2014/main" id="{641D1BE7-2BEA-A249-B0B1-8C2BE4799DFD}"/>
              </a:ext>
            </a:extLst>
          </p:cNvPr>
          <p:cNvSpPr>
            <a:spLocks noGrp="1"/>
          </p:cNvSpPr>
          <p:nvPr>
            <p:ph type="body" idx="1"/>
          </p:nvPr>
        </p:nvSpPr>
        <p:spPr/>
        <p:txBody>
          <a:bodyPr anchor="ctr"/>
          <a:lstStyle/>
          <a:p>
            <a:pPr marL="539750" indent="-457200">
              <a:buFont typeface="+mj-lt"/>
              <a:buAutoNum type="arabicPeriod"/>
            </a:pPr>
            <a:r>
              <a:rPr lang="en-US" dirty="0"/>
              <a:t>Fit model parameters to data</a:t>
            </a:r>
          </a:p>
          <a:p>
            <a:pPr marL="539750" indent="-457200">
              <a:buFont typeface="+mj-lt"/>
              <a:buAutoNum type="arabicPeriod"/>
            </a:pPr>
            <a:endParaRPr lang="en-US" dirty="0"/>
          </a:p>
          <a:p>
            <a:pPr marL="539750" indent="-457200">
              <a:buFont typeface="+mj-lt"/>
              <a:buAutoNum type="arabicPeriod"/>
            </a:pPr>
            <a:r>
              <a:rPr lang="en-US" dirty="0"/>
              <a:t>Make inferences about models</a:t>
            </a:r>
          </a:p>
        </p:txBody>
      </p:sp>
    </p:spTree>
    <p:extLst>
      <p:ext uri="{BB962C8B-B14F-4D97-AF65-F5344CB8AC3E}">
        <p14:creationId xmlns:p14="http://schemas.microsoft.com/office/powerpoint/2010/main" val="3401274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automated model selection procedures</a:t>
            </a:r>
            <a:endParaRPr dirty="0"/>
          </a:p>
        </p:txBody>
      </p:sp>
      <p:sp>
        <p:nvSpPr>
          <p:cNvPr id="3" name="Content Placeholder 2"/>
          <p:cNvSpPr>
            <a:spLocks noGrp="1"/>
          </p:cNvSpPr>
          <p:nvPr>
            <p:ph idx="1"/>
          </p:nvPr>
        </p:nvSpPr>
        <p:spPr>
          <a:xfrm>
            <a:off x="698500" y="2028472"/>
            <a:ext cx="8763000" cy="4834820"/>
          </a:xfrm>
        </p:spPr>
        <p:txBody>
          <a:bodyPr/>
          <a:lstStyle/>
          <a:p>
            <a:pPr marL="0" indent="0">
              <a:buNone/>
            </a:pPr>
            <a:r>
              <a:rPr lang="en-US" dirty="0"/>
              <a:t>Although the stepwise procedures discussed here provide p-values, the lasso and ridge </a:t>
            </a:r>
            <a:r>
              <a:rPr lang="en-US" i="1" dirty="0"/>
              <a:t>do not</a:t>
            </a:r>
            <a:r>
              <a:rPr lang="en-US" dirty="0"/>
              <a:t>. From Dr. </a:t>
            </a:r>
            <a:r>
              <a:rPr lang="en-US" dirty="0" err="1"/>
              <a:t>Tibshirani</a:t>
            </a:r>
            <a:r>
              <a:rPr lang="en-US" dirty="0"/>
              <a:t>:</a:t>
            </a:r>
          </a:p>
        </p:txBody>
      </p:sp>
      <p:pic>
        <p:nvPicPr>
          <p:cNvPr id="5" name="Picture 4">
            <a:extLst>
              <a:ext uri="{FF2B5EF4-FFF2-40B4-BE49-F238E27FC236}">
                <a16:creationId xmlns:a16="http://schemas.microsoft.com/office/drawing/2014/main" id="{F4EE68C0-2146-E24D-A482-C670A6D29A3C}"/>
              </a:ext>
            </a:extLst>
          </p:cNvPr>
          <p:cNvPicPr>
            <a:picLocks noChangeAspect="1"/>
          </p:cNvPicPr>
          <p:nvPr/>
        </p:nvPicPr>
        <p:blipFill rotWithShape="1">
          <a:blip r:embed="rId2"/>
          <a:srcRect t="2995" b="54393"/>
          <a:stretch/>
        </p:blipFill>
        <p:spPr>
          <a:xfrm>
            <a:off x="698500" y="4194629"/>
            <a:ext cx="8800861" cy="928914"/>
          </a:xfrm>
          <a:prstGeom prst="rect">
            <a:avLst/>
          </a:prstGeom>
        </p:spPr>
      </p:pic>
      <p:sp>
        <p:nvSpPr>
          <p:cNvPr id="6" name="Rectangle 5">
            <a:extLst>
              <a:ext uri="{FF2B5EF4-FFF2-40B4-BE49-F238E27FC236}">
                <a16:creationId xmlns:a16="http://schemas.microsoft.com/office/drawing/2014/main" id="{40487B3E-A6D0-B44A-9E05-93E3BDC670AB}"/>
              </a:ext>
            </a:extLst>
          </p:cNvPr>
          <p:cNvSpPr/>
          <p:nvPr/>
        </p:nvSpPr>
        <p:spPr>
          <a:xfrm>
            <a:off x="5929085" y="4893959"/>
            <a:ext cx="3911600" cy="73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C09C79-E1F0-DA41-9E27-AFA0F5930AC5}"/>
              </a:ext>
            </a:extLst>
          </p:cNvPr>
          <p:cNvSpPr txBox="1"/>
          <p:nvPr/>
        </p:nvSpPr>
        <p:spPr>
          <a:xfrm>
            <a:off x="6901543" y="7289700"/>
            <a:ext cx="3163045" cy="261610"/>
          </a:xfrm>
          <a:prstGeom prst="rect">
            <a:avLst/>
          </a:prstGeom>
          <a:noFill/>
        </p:spPr>
        <p:txBody>
          <a:bodyPr wrap="none" rtlCol="0">
            <a:spAutoFit/>
          </a:bodyPr>
          <a:lstStyle/>
          <a:p>
            <a:r>
              <a:rPr lang="en-US" sz="1100" dirty="0"/>
              <a:t>https://</a:t>
            </a:r>
            <a:r>
              <a:rPr lang="en-US" sz="1100" dirty="0" err="1"/>
              <a:t>statweb.stanford.edu</a:t>
            </a:r>
            <a:r>
              <a:rPr lang="en-US" sz="1100" dirty="0"/>
              <a:t>/~</a:t>
            </a:r>
            <a:r>
              <a:rPr lang="en-US" sz="1100" dirty="0" err="1"/>
              <a:t>tibs</a:t>
            </a:r>
            <a:r>
              <a:rPr lang="en-US" sz="1100" dirty="0"/>
              <a:t>/ftp/</a:t>
            </a:r>
            <a:r>
              <a:rPr lang="en-US" sz="1100" dirty="0" err="1"/>
              <a:t>covtest.pdf</a:t>
            </a:r>
            <a:endParaRPr lang="en-US" sz="1100" dirty="0"/>
          </a:p>
        </p:txBody>
      </p:sp>
    </p:spTree>
    <p:extLst>
      <p:ext uri="{BB962C8B-B14F-4D97-AF65-F5344CB8AC3E}">
        <p14:creationId xmlns:p14="http://schemas.microsoft.com/office/powerpoint/2010/main" val="1497037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automated model selection procedures</a:t>
            </a:r>
            <a:endParaRPr dirty="0"/>
          </a:p>
        </p:txBody>
      </p:sp>
      <p:sp>
        <p:nvSpPr>
          <p:cNvPr id="3" name="Content Placeholder 2"/>
          <p:cNvSpPr>
            <a:spLocks noGrp="1"/>
          </p:cNvSpPr>
          <p:nvPr>
            <p:ph idx="1"/>
          </p:nvPr>
        </p:nvSpPr>
        <p:spPr>
          <a:xfrm>
            <a:off x="698500" y="2028472"/>
            <a:ext cx="8763000" cy="4834820"/>
          </a:xfrm>
        </p:spPr>
        <p:txBody>
          <a:bodyPr/>
          <a:lstStyle/>
          <a:p>
            <a:pPr marL="0" indent="0">
              <a:buNone/>
            </a:pPr>
            <a:r>
              <a:rPr lang="en-US" dirty="0"/>
              <a:t>Although one could apply statistical tests to the individual predictors identified through lasso/ridge procedures, the fact that the individual predictors have been chosen through some adaptive / greedy process violates the underlying null hypotheses.</a:t>
            </a:r>
          </a:p>
          <a:p>
            <a:pPr marL="0" indent="0">
              <a:buNone/>
            </a:pPr>
            <a:endParaRPr lang="en-US" dirty="0"/>
          </a:p>
          <a:p>
            <a:pPr marL="0" indent="0">
              <a:buNone/>
            </a:pPr>
            <a:r>
              <a:rPr lang="en-US" dirty="0"/>
              <a:t>For this reason lasso/ridge procedures are uncommon in clinical/epidemiological work where inferences are based on p-values or hypothesis tests; packages like </a:t>
            </a:r>
            <a:r>
              <a:rPr lang="en-US" sz="1800" dirty="0" err="1"/>
              <a:t>glmnet</a:t>
            </a:r>
            <a:r>
              <a:rPr lang="en-US" dirty="0"/>
              <a:t> do not provide p-values.</a:t>
            </a:r>
          </a:p>
          <a:p>
            <a:pPr marL="0" indent="0">
              <a:buNone/>
            </a:pPr>
            <a:endParaRPr lang="en-US" dirty="0"/>
          </a:p>
          <a:p>
            <a:pPr marL="0" indent="0">
              <a:buNone/>
            </a:pPr>
            <a:r>
              <a:rPr lang="en-US" dirty="0"/>
              <a:t>This is a major consideration when evaluating these techniques as part of your analytical plan.</a:t>
            </a:r>
          </a:p>
        </p:txBody>
      </p:sp>
    </p:spTree>
    <p:extLst>
      <p:ext uri="{BB962C8B-B14F-4D97-AF65-F5344CB8AC3E}">
        <p14:creationId xmlns:p14="http://schemas.microsoft.com/office/powerpoint/2010/main" val="26080441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dirty="0"/>
          </a:p>
        </p:txBody>
      </p:sp>
      <p:sp>
        <p:nvSpPr>
          <p:cNvPr id="3" name="Content Placeholder 2"/>
          <p:cNvSpPr>
            <a:spLocks noGrp="1"/>
          </p:cNvSpPr>
          <p:nvPr>
            <p:ph idx="1"/>
          </p:nvPr>
        </p:nvSpPr>
        <p:spPr/>
        <p:txBody>
          <a:bodyPr/>
          <a:lstStyle/>
          <a:p>
            <a:pPr marL="0" indent="0">
              <a:buNone/>
            </a:pPr>
            <a:r>
              <a:rPr lang="en-US" dirty="0"/>
              <a:t>Concept of model selection</a:t>
            </a:r>
          </a:p>
          <a:p>
            <a:pPr marL="0" indent="0">
              <a:buNone/>
            </a:pPr>
            <a:r>
              <a:rPr lang="en-US" dirty="0"/>
              <a:t>Measures of model fit</a:t>
            </a:r>
          </a:p>
          <a:p>
            <a:pPr marL="0" indent="0">
              <a:buNone/>
            </a:pPr>
            <a:endParaRPr lang="en-US" dirty="0"/>
          </a:p>
          <a:p>
            <a:pPr marL="0" indent="0">
              <a:buNone/>
            </a:pPr>
            <a:r>
              <a:rPr lang="en-US" dirty="0"/>
              <a:t>Model selection methods</a:t>
            </a:r>
          </a:p>
          <a:p>
            <a:pPr marL="342900" indent="-342900"/>
            <a:r>
              <a:rPr lang="en-US" dirty="0"/>
              <a:t>Domain knowledge assessment of causality</a:t>
            </a:r>
          </a:p>
          <a:p>
            <a:pPr marL="342900" indent="-342900"/>
            <a:r>
              <a:rPr lang="en-US" dirty="0"/>
              <a:t>Stepwise procedures for best subset selection</a:t>
            </a:r>
          </a:p>
          <a:p>
            <a:pPr marL="342900" indent="-342900"/>
            <a:r>
              <a:rPr lang="en-US" dirty="0"/>
              <a:t>Regularized regression for constraining or eliminating coefficients</a:t>
            </a:r>
          </a:p>
          <a:p>
            <a:pPr marL="342900" indent="-342900"/>
            <a:endParaRPr lang="en-US" dirty="0"/>
          </a:p>
          <a:p>
            <a:pPr marL="0" indent="0">
              <a:buNone/>
            </a:pPr>
            <a:r>
              <a:rPr lang="en-US" dirty="0"/>
              <a:t>Drawbacks of automated model selection procedures</a:t>
            </a:r>
          </a:p>
        </p:txBody>
      </p:sp>
    </p:spTree>
    <p:extLst>
      <p:ext uri="{BB962C8B-B14F-4D97-AF65-F5344CB8AC3E}">
        <p14:creationId xmlns:p14="http://schemas.microsoft.com/office/powerpoint/2010/main" val="149586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Acknowledgment</a:t>
            </a:r>
          </a:p>
        </p:txBody>
      </p:sp>
      <p:sp>
        <p:nvSpPr>
          <p:cNvPr id="3" name="Content Placeholder 2"/>
          <p:cNvSpPr>
            <a:spLocks noGrp="1"/>
          </p:cNvSpPr>
          <p:nvPr>
            <p:ph idx="1"/>
          </p:nvPr>
        </p:nvSpPr>
        <p:spPr/>
        <p:txBody>
          <a:bodyPr/>
          <a:lstStyle/>
          <a:p>
            <a:pPr marL="0" indent="0">
              <a:buNone/>
            </a:pPr>
            <a:r>
              <a:t>Some of this material is adapted from </a:t>
            </a:r>
            <a:r>
              <a:rPr i="1"/>
              <a:t>Statistical Learning with Sparsity</a:t>
            </a:r>
            <a:r>
              <a:t> by Hastie et al. (Available </a:t>
            </a:r>
            <a:r>
              <a:rPr>
                <a:hlinkClick r:id="rId2"/>
              </a:rPr>
              <a:t>here</a:t>
            </a:r>
            <a:r>
              <a:t>)</a:t>
            </a:r>
          </a:p>
        </p:txBody>
      </p:sp>
    </p:spTree>
    <p:extLst>
      <p:ext uri="{BB962C8B-B14F-4D97-AF65-F5344CB8AC3E}">
        <p14:creationId xmlns:p14="http://schemas.microsoft.com/office/powerpoint/2010/main" val="42669025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F540-A505-FB4B-B294-61DB33A5D6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FDF12E-B82A-DB4E-86A6-B37EE2DA6DC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77886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models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There are other methods of assessing model fit – but they are generally used to </a:t>
                </a:r>
                <a:r>
                  <a:rPr lang="en-US" i="1" dirty="0"/>
                  <a:t>compare models</a:t>
                </a:r>
                <a:r>
                  <a:rPr lang="en-US" dirty="0"/>
                  <a:t>, or equivalently, to select among models with a different number of variables.</a:t>
                </a:r>
              </a:p>
              <a:p>
                <a:pPr marL="0" indent="0">
                  <a:buNone/>
                </a:pPr>
                <a:endParaRPr lang="en-US" dirty="0"/>
              </a:p>
              <a:p>
                <a:pPr marL="0" indent="0">
                  <a:buNone/>
                </a:pPr>
                <a:r>
                  <a:rPr lang="en-US" dirty="0"/>
                  <a:t>One is the Akaike Information Criterion (AIC):</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𝐴𝐼𝐶</m:t>
                      </m:r>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e>
                      </m:func>
                      <m:r>
                        <a:rPr lang="en-US" b="0" i="1" smtClean="0">
                          <a:latin typeface="Cambria Math" panose="02040503050406030204" pitchFamily="18" charset="0"/>
                        </a:rPr>
                        <m:t>+2</m:t>
                      </m:r>
                      <m:r>
                        <a:rPr lang="en-US" b="0" i="1" smtClean="0">
                          <a:latin typeface="Cambria Math" panose="02040503050406030204" pitchFamily="18" charset="0"/>
                        </a:rPr>
                        <m:t>𝑘</m:t>
                      </m:r>
                    </m:oMath>
                  </m:oMathPara>
                </a14:m>
                <a:endParaRPr lang="en-US" dirty="0"/>
              </a:p>
              <a:p>
                <a:pPr marL="0" indent="0">
                  <a:buNone/>
                </a:pPr>
                <a:endParaRPr lang="en-US" dirty="0"/>
              </a:p>
              <a:p>
                <a:pPr marL="0" indent="0">
                  <a:buNone/>
                </a:pPr>
                <a:r>
                  <a:rPr lang="en-US" dirty="0"/>
                  <a:t>Where L is the likelihood and 2k is the number of parameters. Note that the likelihood here is, again, </a:t>
                </a:r>
                <a14:m>
                  <m:oMath xmlns:m="http://schemas.openxmlformats.org/officeDocument/2006/math">
                    <m:nary>
                      <m:naryPr>
                        <m:chr m:val="∑"/>
                        <m:subHide m:val="on"/>
                        <m:supHide m:val="on"/>
                        <m:ctrlPr>
                          <a:rPr lang="en-US" b="0" i="1" smtClean="0">
                            <a:latin typeface="Cambria Math" panose="02040503050406030204" pitchFamily="18" charset="0"/>
                          </a:rPr>
                        </m:ctrlPr>
                      </m:naryPr>
                      <m:sub/>
                      <m:sup/>
                      <m:e>
                        <m:r>
                          <m:rPr>
                            <m:sty m:val="p"/>
                          </m:rPr>
                          <a:rPr lang="en-US">
                            <a:latin typeface="Cambria Math" panose="02040503050406030204" pitchFamily="18" charset="0"/>
                          </a:rPr>
                          <m:t>ln</m:t>
                        </m:r>
                        <m:r>
                          <a:rPr lang="en-US">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𝑑𝑎𝑡𝑎</m:t>
                        </m:r>
                        <m:r>
                          <a:rPr lang="en-US" i="1">
                            <a:latin typeface="Cambria Math" panose="02040503050406030204" pitchFamily="18" charset="0"/>
                          </a:rPr>
                          <m:t>|</m:t>
                        </m:r>
                        <m:r>
                          <a:rPr lang="en-US" i="1">
                            <a:latin typeface="Cambria Math" panose="02040503050406030204" pitchFamily="18" charset="0"/>
                          </a:rPr>
                          <m:t>𝑝𝑎𝑟𝑎𝑚𝑒𝑡𝑒𝑟𝑠</m:t>
                        </m:r>
                        <m:r>
                          <a:rPr lang="en-US" i="1">
                            <a:latin typeface="Cambria Math" panose="02040503050406030204" pitchFamily="18" charset="0"/>
                          </a:rPr>
                          <m:t>)</m:t>
                        </m:r>
                        <m:r>
                          <m:rPr>
                            <m:nor/>
                          </m:rPr>
                          <a:rPr lang="en-US" dirty="0"/>
                          <m:t>)</m:t>
                        </m:r>
                      </m:e>
                    </m:nary>
                  </m:oMath>
                </a14:m>
                <a:r>
                  <a:rPr lang="en-US" dirty="0"/>
                  <a:t>, or, equivalently,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𝑑𝑎𝑡𝑎</m:t>
                        </m:r>
                        <m:r>
                          <a:rPr lang="en-US" b="0" i="1" smtClean="0">
                            <a:latin typeface="Cambria Math" panose="02040503050406030204" pitchFamily="18" charset="0"/>
                          </a:rPr>
                          <m:t>|</m:t>
                        </m:r>
                        <m:r>
                          <a:rPr lang="en-US" b="0" i="1" smtClean="0">
                            <a:latin typeface="Cambria Math" panose="02040503050406030204" pitchFamily="18" charset="0"/>
                          </a:rPr>
                          <m:t>𝑝𝑎𝑟𝑎𝑚𝑒𝑡𝑒𝑟𝑠</m:t>
                        </m:r>
                        <m:r>
                          <a:rPr lang="en-US" b="0" i="1" smtClean="0">
                            <a:latin typeface="Cambria Math" panose="02040503050406030204" pitchFamily="18" charset="0"/>
                          </a:rPr>
                          <m:t>)</m:t>
                        </m:r>
                      </m:e>
                    </m:nary>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592" b="-5512"/>
                </a:stretch>
              </a:blipFill>
            </p:spPr>
            <p:txBody>
              <a:bodyPr/>
              <a:lstStyle/>
              <a:p>
                <a:r>
                  <a:rPr lang="en-US">
                    <a:noFill/>
                  </a:rPr>
                  <a:t> </a:t>
                </a:r>
              </a:p>
            </p:txBody>
          </p:sp>
        </mc:Fallback>
      </mc:AlternateContent>
    </p:spTree>
    <p:extLst>
      <p:ext uri="{BB962C8B-B14F-4D97-AF65-F5344CB8AC3E}">
        <p14:creationId xmlns:p14="http://schemas.microsoft.com/office/powerpoint/2010/main" val="1084504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models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very similar approach is the Bayesian Information Criterion:</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𝐵𝐼𝐶</m:t>
                      </m:r>
                      <m:r>
                        <a:rPr lang="en-US" b="0" i="1" smtClean="0">
                          <a:latin typeface="Cambria Math" panose="02040503050406030204" pitchFamily="18" charset="0"/>
                        </a:rPr>
                        <m:t>=</m:t>
                      </m:r>
                      <m:r>
                        <a:rPr lang="en-US" b="0" i="1" smtClean="0">
                          <a:latin typeface="Cambria Math" panose="02040503050406030204" pitchFamily="18" charset="0"/>
                        </a:rPr>
                        <m:t>𝑘𝑙𝑛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r>
                        <m:rPr>
                          <m:sty m:val="p"/>
                        </m:rPr>
                        <a:rPr lang="en-US" b="0" i="0" smtClean="0">
                          <a:latin typeface="Cambria Math" panose="02040503050406030204" pitchFamily="18" charset="0"/>
                        </a:rPr>
                        <m:t>ln</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r>
                  <a:rPr lang="en-US" dirty="0"/>
                  <a:t>Both of these can be calculated directly and compared across models. The model that minimizes these (of those hypothesized) is the "best" model, in the sense of the variability captured per parameter.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866475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role of sparsity in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A “sparse” statistical model is one in which a small number of predictors (compared to the number of possible predictors) play an important role.</a:t>
                </a:r>
                <a:endParaRPr lang="en-US" dirty="0"/>
              </a:p>
              <a:p>
                <a:pPr marL="0" indent="0">
                  <a:buNone/>
                </a:pPr>
                <a:endParaRPr dirty="0"/>
              </a:p>
              <a:p>
                <a:pPr marL="0" indent="0">
                  <a:buNone/>
                </a:pPr>
                <a:r>
                  <a:rPr dirty="0"/>
                  <a:t>In linear regression, we observe </a:t>
                </a:r>
                <a14:m>
                  <m:oMath xmlns:m="http://schemas.openxmlformats.org/officeDocument/2006/math">
                    <m:r>
                      <a:rPr>
                        <a:latin typeface="Cambria Math" panose="02040503050406030204" pitchFamily="18" charset="0"/>
                      </a:rPr>
                      <m:t>𝑁</m:t>
                    </m:r>
                  </m:oMath>
                </a14:m>
                <a:r>
                  <a:rPr dirty="0"/>
                  <a:t> observations of an outcome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dirty="0"/>
                  <a:t>; and p predictors (or features):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𝑖𝑝</m:t>
                          </m:r>
                        </m:sub>
                      </m:sSub>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𝑇</m:t>
                          </m:r>
                        </m:sup>
                      </m:sSup>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724"/>
                </a:stretch>
              </a:blipFill>
            </p:spPr>
            <p:txBody>
              <a:bodyPr/>
              <a:lstStyle/>
              <a:p>
                <a:r>
                  <a:rPr lang="en-US">
                    <a:noFill/>
                  </a:rPr>
                  <a:t> </a:t>
                </a:r>
              </a:p>
            </p:txBody>
          </p:sp>
        </mc:Fallback>
      </mc:AlternateContent>
    </p:spTree>
    <p:extLst>
      <p:ext uri="{BB962C8B-B14F-4D97-AF65-F5344CB8AC3E}">
        <p14:creationId xmlns:p14="http://schemas.microsoft.com/office/powerpoint/2010/main" val="43087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We can actually solve this directly, since it has a unique solution.</a:t>
                </a:r>
              </a:p>
              <a:p>
                <a:pPr marL="0" indent="0">
                  <a:buNone/>
                </a:pPr>
                <a:endParaRPr lang="en-US" dirty="0"/>
              </a:p>
              <a:p>
                <a:pPr marL="0" indent="0">
                  <a:buNone/>
                </a:pPr>
                <a:r>
                  <a:rPr lang="en-US" dirty="0"/>
                  <a:t>If </a:t>
                </a:r>
                <a14:m>
                  <m:oMath xmlns:m="http://schemas.openxmlformats.org/officeDocument/2006/math">
                    <m:r>
                      <a:rPr lang="en-US">
                        <a:latin typeface="Cambria Math" panose="02040503050406030204" pitchFamily="18" charset="0"/>
                      </a:rPr>
                      <m:t>𝑋</m:t>
                    </m:r>
                    <m:r>
                      <a:rPr lang="en-US">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2</m:t>
                              </m:r>
                            </m:e>
                          </m:mr>
                          <m:mr>
                            <m:e>
                              <m:r>
                                <a:rPr lang="en-US" b="0" i="0" smtClean="0">
                                  <a:latin typeface="Cambria Math" panose="02040503050406030204" pitchFamily="18" charset="0"/>
                                </a:rPr>
                                <m:t>1</m:t>
                              </m:r>
                            </m:e>
                            <m:e>
                              <m:r>
                                <a:rPr lang="ar-AE">
                                  <a:latin typeface="Cambria Math" panose="02040503050406030204" pitchFamily="18" charset="0"/>
                                </a:rPr>
                                <m:t>7</m:t>
                              </m:r>
                            </m:e>
                          </m:mr>
                        </m:m>
                      </m:e>
                    </m:d>
                  </m:oMath>
                </a14:m>
                <a:r>
                  <a:rPr lang="ar-AE" dirty="0"/>
                  <a:t>, </a:t>
                </a:r>
                <a:r>
                  <a:rPr lang="en-US" dirty="0"/>
                  <a:t>then: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−1</m:t>
                          </m:r>
                        </m:sup>
                      </m:sSup>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6</m:t>
                                </m:r>
                              </m:e>
                            </m:mr>
                            <m:mr>
                              <m:e>
                                <m:r>
                                  <a:rPr lang="ar-AE">
                                    <a:latin typeface="Cambria Math" panose="02040503050406030204" pitchFamily="18" charset="0"/>
                                  </a:rPr>
                                  <m:t>22</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.4</m:t>
                                </m:r>
                              </m:e>
                              <m:e>
                                <m:r>
                                  <a:rPr lang="en-US" b="0" i="1" smtClean="0">
                                    <a:latin typeface="Cambria Math" panose="02040503050406030204" pitchFamily="18" charset="0"/>
                                  </a:rPr>
                                  <m:t>−0.4</m:t>
                                </m:r>
                              </m:e>
                            </m:mr>
                            <m:mr>
                              <m:e>
                                <m:r>
                                  <a:rPr lang="en-US" b="0" i="1" smtClean="0">
                                    <a:latin typeface="Cambria Math" panose="02040503050406030204" pitchFamily="18" charset="0"/>
                                  </a:rPr>
                                  <m:t>−0.2</m:t>
                                </m:r>
                              </m:e>
                              <m:e>
                                <m:r>
                                  <a:rPr lang="en-US" b="0" i="1" smtClean="0">
                                    <a:latin typeface="Cambria Math" panose="02040503050406030204" pitchFamily="18" charset="0"/>
                                  </a:rPr>
                                  <m:t>0.2</m:t>
                                </m:r>
                              </m:e>
                            </m:mr>
                          </m:m>
                        </m:e>
                      </m:d>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6</m:t>
                                </m:r>
                              </m:e>
                            </m:mr>
                            <m:mr>
                              <m:e>
                                <m:r>
                                  <a:rPr lang="ar-AE">
                                    <a:latin typeface="Cambria Math" panose="02040503050406030204" pitchFamily="18" charset="0"/>
                                  </a:rPr>
                                  <m:t>22</m:t>
                                </m:r>
                              </m:e>
                            </m:mr>
                          </m:m>
                        </m:e>
                      </m:d>
                      <m:r>
                        <a:rPr lang="ar-AE">
                          <a:latin typeface="Cambria Math" panose="02040503050406030204" pitchFamily="18" charset="0"/>
                        </a:rPr>
                        <m:t>=</m:t>
                      </m:r>
                      <m:r>
                        <a:rPr lang="ar-AE">
                          <a:latin typeface="Cambria Math" panose="02040503050406030204" pitchFamily="18" charset="0"/>
                        </a:rPr>
                        <m:t>𝛽</m:t>
                      </m:r>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b="0" i="0" smtClean="0">
                                    <a:latin typeface="Cambria Math" panose="02040503050406030204" pitchFamily="18" charset="0"/>
                                  </a:rPr>
                                  <m:t>−0.4</m:t>
                                </m:r>
                              </m:e>
                            </m:mr>
                            <m:mr>
                              <m:e>
                                <m:r>
                                  <a:rPr lang="en-US" b="0" i="1" smtClean="0">
                                    <a:latin typeface="Cambria Math" panose="02040503050406030204" pitchFamily="18" charset="0"/>
                                  </a:rPr>
                                  <m:t>3.</m:t>
                                </m:r>
                                <m:r>
                                  <a:rPr lang="ar-AE">
                                    <a:latin typeface="Cambria Math" panose="02040503050406030204" pitchFamily="18" charset="0"/>
                                  </a:rPr>
                                  <m:t>2</m:t>
                                </m:r>
                              </m:e>
                            </m:mr>
                          </m:m>
                        </m:e>
                      </m:d>
                    </m:oMath>
                  </m:oMathPara>
                </a14:m>
                <a:endParaRPr lang="ar-AE" dirty="0"/>
              </a:p>
              <a:p>
                <a:pPr marL="0" indent="0">
                  <a:buNone/>
                </a:pPr>
                <a:endParaRPr lang="ar-A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713505-0452-A3E6-2907-B6A70354C9A2}"/>
                  </a:ext>
                </a:extLst>
              </p:cNvPr>
              <p:cNvSpPr txBox="1"/>
              <p:nvPr/>
            </p:nvSpPr>
            <p:spPr>
              <a:xfrm>
                <a:off x="3337903" y="5150319"/>
                <a:ext cx="243037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ar-AE" sz="2400" i="1" smtClean="0">
                              <a:latin typeface="Cambria Math" panose="02040503050406030204" pitchFamily="18" charset="0"/>
                            </a:rPr>
                          </m:ctrlPr>
                        </m:sSupPr>
                        <m:e>
                          <m:r>
                            <a:rPr lang="ar-AE" sz="2400">
                              <a:latin typeface="Cambria Math" panose="02040503050406030204" pitchFamily="18" charset="0"/>
                            </a:rPr>
                            <m:t>𝑋</m:t>
                          </m:r>
                        </m:e>
                        <m:sup>
                          <m:r>
                            <a:rPr lang="ar-AE" sz="2400">
                              <a:latin typeface="Cambria Math" panose="02040503050406030204" pitchFamily="18" charset="0"/>
                            </a:rPr>
                            <m:t>−1</m:t>
                          </m:r>
                        </m:sup>
                      </m:sSup>
                    </m:oMath>
                  </m:oMathPara>
                </a14:m>
                <a:endParaRPr lang="en-US" sz="2400" dirty="0"/>
              </a:p>
            </p:txBody>
          </p:sp>
        </mc:Choice>
        <mc:Fallback xmlns="">
          <p:sp>
            <p:nvSpPr>
              <p:cNvPr id="5" name="TextBox 4">
                <a:extLst>
                  <a:ext uri="{FF2B5EF4-FFF2-40B4-BE49-F238E27FC236}">
                    <a16:creationId xmlns:a16="http://schemas.microsoft.com/office/drawing/2014/main" id="{26713505-0452-A3E6-2907-B6A70354C9A2}"/>
                  </a:ext>
                </a:extLst>
              </p:cNvPr>
              <p:cNvSpPr txBox="1">
                <a:spLocks noRot="1" noChangeAspect="1" noMove="1" noResize="1" noEditPoints="1" noAdjustHandles="1" noChangeArrowheads="1" noChangeShapeType="1" noTextEdit="1"/>
              </p:cNvSpPr>
              <p:nvPr/>
            </p:nvSpPr>
            <p:spPr>
              <a:xfrm>
                <a:off x="3337903" y="5150319"/>
                <a:ext cx="2430379" cy="46166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7BCD25A-7B5E-A25F-D920-87A1299D6A47}"/>
              </a:ext>
            </a:extLst>
          </p:cNvPr>
          <p:cNvCxnSpPr>
            <a:cxnSpLocks/>
            <a:stCxn id="5" idx="0"/>
          </p:cNvCxnSpPr>
          <p:nvPr/>
        </p:nvCxnSpPr>
        <p:spPr>
          <a:xfrm flipH="1" flipV="1">
            <a:off x="4553092" y="4833257"/>
            <a:ext cx="1" cy="31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583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role of sparsity in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Note:</a:t>
                </a:r>
                <a:endParaRPr lang="en-US" dirty="0"/>
              </a:p>
              <a:p>
                <a:pPr marL="342900" indent="-342900"/>
                <a:r>
                  <a:rPr dirty="0"/>
                  <a:t>If the number of samples (or equations) </a:t>
                </a:r>
                <a14:m>
                  <m:oMath xmlns:m="http://schemas.openxmlformats.org/officeDocument/2006/math">
                    <m:r>
                      <a:rPr>
                        <a:latin typeface="Cambria Math" panose="02040503050406030204" pitchFamily="18" charset="0"/>
                      </a:rPr>
                      <m:t>𝑁</m:t>
                    </m:r>
                  </m:oMath>
                </a14:m>
                <a:r>
                  <a:rPr dirty="0"/>
                  <a:t> equals the number of predictors </a:t>
                </a:r>
                <a14:m>
                  <m:oMath xmlns:m="http://schemas.openxmlformats.org/officeDocument/2006/math">
                    <m:r>
                      <a:rPr>
                        <a:latin typeface="Cambria Math" panose="02040503050406030204" pitchFamily="18" charset="0"/>
                      </a:rPr>
                      <m:t>𝑝</m:t>
                    </m:r>
                  </m:oMath>
                </a14:m>
                <a:r>
                  <a:rPr dirty="0"/>
                  <a:t>, we have a directly invertible system with one solution vector </a:t>
                </a:r>
                <a14:m>
                  <m:oMath xmlns:m="http://schemas.openxmlformats.org/officeDocument/2006/math">
                    <m:r>
                      <a:rPr>
                        <a:latin typeface="Cambria Math" panose="02040503050406030204" pitchFamily="18" charset="0"/>
                      </a:rPr>
                      <m:t>𝛽</m:t>
                    </m:r>
                  </m:oMath>
                </a14:m>
                <a:r>
                  <a:rPr dirty="0"/>
                  <a:t>.</a:t>
                </a:r>
                <a:endParaRPr lang="en-US" dirty="0"/>
              </a:p>
              <a:p>
                <a:pPr marL="342900" indent="-342900"/>
                <a:r>
                  <a:rPr dirty="0"/>
                  <a:t>If </a:t>
                </a:r>
                <a14:m>
                  <m:oMath xmlns:m="http://schemas.openxmlformats.org/officeDocument/2006/math">
                    <m:r>
                      <a:rPr>
                        <a:latin typeface="Cambria Math" panose="02040503050406030204" pitchFamily="18" charset="0"/>
                      </a:rPr>
                      <m:t>𝑁</m:t>
                    </m:r>
                    <m:r>
                      <a:rPr>
                        <a:latin typeface="Cambria Math" panose="02040503050406030204" pitchFamily="18" charset="0"/>
                      </a:rPr>
                      <m:t>&gt;</m:t>
                    </m:r>
                    <m:r>
                      <a:rPr>
                        <a:latin typeface="Cambria Math" panose="02040503050406030204" pitchFamily="18" charset="0"/>
                      </a:rPr>
                      <m:t>𝑝</m:t>
                    </m:r>
                  </m:oMath>
                </a14:m>
                <a:r>
                  <a:rPr dirty="0"/>
                  <a:t>, there is one unique solution that minimizes the squared error </a:t>
                </a: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acc>
                      <m:accPr>
                        <m:chr m:val="̂"/>
                        <m:ctrlPr>
                          <a:rPr i="1">
                            <a:latin typeface="Cambria Math" panose="02040503050406030204" pitchFamily="18" charset="0"/>
                          </a:rPr>
                        </m:ctrlPr>
                      </m:acc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e>
                    </m:acc>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oMath>
                </a14:m>
                <a:r>
                  <a:rPr dirty="0"/>
                  <a:t>, refer</a:t>
                </a:r>
                <a:r>
                  <a:rPr lang="en-US" dirty="0"/>
                  <a:t>red</a:t>
                </a:r>
                <a:r>
                  <a:rPr dirty="0"/>
                  <a:t> to as the “2-norm” </a:t>
                </a:r>
                <a14:m>
                  <m:oMath xmlns:m="http://schemas.openxmlformats.org/officeDocument/2006/math">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m:t>
                        </m:r>
                      </m:e>
                      <m:sub>
                        <m:r>
                          <a:rPr>
                            <a:latin typeface="Cambria Math" panose="02040503050406030204" pitchFamily="18" charset="0"/>
                          </a:rPr>
                          <m:t>2</m:t>
                        </m:r>
                      </m:sub>
                    </m:sSub>
                  </m:oMath>
                </a14:m>
                <a:r>
                  <a:rPr dirty="0"/>
                  <a:t>.</a:t>
                </a:r>
                <a:endParaRPr lang="en-US" dirty="0"/>
              </a:p>
              <a:p>
                <a:pPr marL="342900" indent="-342900"/>
                <a:r>
                  <a:rPr dirty="0"/>
                  <a:t>If </a:t>
                </a:r>
                <a14:m>
                  <m:oMath xmlns:m="http://schemas.openxmlformats.org/officeDocument/2006/math">
                    <m:r>
                      <a:rPr>
                        <a:latin typeface="Cambria Math" panose="02040503050406030204" pitchFamily="18" charset="0"/>
                      </a:rPr>
                      <m:t>𝑝</m:t>
                    </m:r>
                    <m:r>
                      <a:rPr>
                        <a:latin typeface="Cambria Math" panose="02040503050406030204" pitchFamily="18" charset="0"/>
                      </a:rPr>
                      <m:t>&gt;</m:t>
                    </m:r>
                    <m:r>
                      <a:rPr>
                        <a:latin typeface="Cambria Math" panose="02040503050406030204" pitchFamily="18" charset="0"/>
                      </a:rPr>
                      <m:t>𝑁</m:t>
                    </m:r>
                  </m:oMath>
                </a14:m>
                <a:r>
                  <a:rPr dirty="0"/>
                  <a:t>, we have a problem of a different nature. There are no unique least-squares estimates of the </a:t>
                </a:r>
                <a14:m>
                  <m:oMath xmlns:m="http://schemas.openxmlformats.org/officeDocument/2006/math">
                    <m:r>
                      <a:rPr>
                        <a:latin typeface="Cambria Math" panose="02040503050406030204" pitchFamily="18" charset="0"/>
                      </a:rPr>
                      <m:t>𝛽</m:t>
                    </m:r>
                  </m:oMath>
                </a14:m>
                <a:r>
                  <a:rPr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8858983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Lasso does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We can see from this equation that the 1-norm of the betas adds to the error that we are trying to minimize.</a:t>
                </a:r>
              </a:p>
              <a:p>
                <a:pPr marL="0" indent="0">
                  <a:buNone/>
                </a:pPr>
                <a:endParaRPr lang="en-US" dirty="0"/>
              </a:p>
              <a:p>
                <a:pPr marL="0" indent="0">
                  <a:buNone/>
                </a:pPr>
                <a:r>
                  <a:rPr lang="en-US" dirty="0"/>
                  <a:t>So, between two sets of betas with the exact same residuals, the one with the smaller 1-norm will win out.</a:t>
                </a:r>
              </a:p>
              <a:p>
                <a:pPr marL="0" indent="0">
                  <a:buNone/>
                </a:pPr>
                <a:endParaRPr lang="en-US" dirty="0"/>
              </a:p>
              <a:p>
                <a:pPr marL="0" indent="0">
                  <a:buNone/>
                </a:pPr>
                <a:r>
                  <a:rPr lang="en-US" dirty="0"/>
                  <a:t>Often this is the sparsest solution, e.g., the one with the fewest nonzero elements.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i="1">
                              <a:latin typeface="Cambria Math" panose="02040503050406030204" pitchFamily="18" charset="0"/>
                            </a:rPr>
                          </m:ctrlPr>
                        </m:sSubPr>
                        <m:e>
                          <m:r>
                            <m:rPr>
                              <m:nor/>
                            </m:rPr>
                            <a:rPr/>
                            <m:t>minimize</m:t>
                          </m:r>
                        </m:e>
                        <m:sub>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r>
                            <a:rPr>
                              <a:latin typeface="Cambria Math" panose="02040503050406030204" pitchFamily="18" charset="0"/>
                            </a:rPr>
                            <m:t>𝛽</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r>
                            <a:rPr>
                              <a:latin typeface="Cambria Math" panose="02040503050406030204" pitchFamily="18" charset="0"/>
                            </a:rPr>
                            <m:t>𝑁</m:t>
                          </m:r>
                        </m:den>
                      </m:f>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𝑋</m:t>
                      </m:r>
                      <m:r>
                        <a:rPr>
                          <a:latin typeface="Cambria Math" panose="02040503050406030204" pitchFamily="18" charset="0"/>
                        </a:rPr>
                        <m:t>𝛽</m:t>
                      </m:r>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m:t>
                          </m:r>
                        </m:e>
                        <m:sub>
                          <m:r>
                            <a:rPr>
                              <a:latin typeface="Cambria Math" panose="02040503050406030204" pitchFamily="18" charset="0"/>
                            </a:rPr>
                            <m:t>2</m:t>
                          </m:r>
                        </m:sub>
                        <m:sup>
                          <m:r>
                            <a:rPr>
                              <a:latin typeface="Cambria Math" panose="02040503050406030204" pitchFamily="18" charset="0"/>
                            </a:rPr>
                            <m:t>2</m:t>
                          </m:r>
                        </m:sup>
                      </m:sSubSup>
                      <m:r>
                        <a:rPr>
                          <a:latin typeface="Cambria Math" panose="02040503050406030204" pitchFamily="18" charset="0"/>
                        </a:rPr>
                        <m:t>+</m:t>
                      </m:r>
                      <m:r>
                        <a:rPr>
                          <a:latin typeface="Cambria Math" panose="02040503050406030204" pitchFamily="18" charset="0"/>
                        </a:rPr>
                        <m:t>𝜆</m:t>
                      </m:r>
                      <m:r>
                        <a:rPr>
                          <a:latin typeface="Cambria Math" panose="02040503050406030204" pitchFamily="18" charset="0"/>
                        </a:rPr>
                        <m:t>||</m:t>
                      </m:r>
                      <m:r>
                        <a:rPr>
                          <a:latin typeface="Cambria Math" panose="02040503050406030204" pitchFamily="18" charset="0"/>
                        </a:rPr>
                        <m:t>𝛽</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m:t>
                          </m:r>
                        </m:e>
                        <m:sub>
                          <m:r>
                            <a:rPr>
                              <a:latin typeface="Cambria Math" panose="02040503050406030204" pitchFamily="18" charset="0"/>
                            </a:rPr>
                            <m:t>1</m:t>
                          </m:r>
                        </m:sub>
                      </m:sSub>
                      <m:r>
                        <a:rPr>
                          <a:latin typeface="Cambria Math" panose="02040503050406030204" pitchFamily="18" charset="0"/>
                        </a:rPr>
                        <m:t>}</m:t>
                      </m:r>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158"/>
                </a:stretch>
              </a:blipFill>
            </p:spPr>
            <p:txBody>
              <a:bodyPr/>
              <a:lstStyle/>
              <a:p>
                <a:r>
                  <a:rPr lang="en-US">
                    <a:noFill/>
                  </a:rPr>
                  <a:t> </a:t>
                </a:r>
              </a:p>
            </p:txBody>
          </p:sp>
        </mc:Fallback>
      </mc:AlternateContent>
    </p:spTree>
    <p:extLst>
      <p:ext uri="{BB962C8B-B14F-4D97-AF65-F5344CB8AC3E}">
        <p14:creationId xmlns:p14="http://schemas.microsoft.com/office/powerpoint/2010/main" val="93329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We can actually solve this directly, since it has a unique solution.</a:t>
                </a:r>
              </a:p>
              <a:p>
                <a:pPr marL="0" indent="0">
                  <a:buNone/>
                </a:pPr>
                <a:endParaRPr lang="en-US" dirty="0"/>
              </a:p>
              <a:p>
                <a:pPr marL="0" indent="0">
                  <a:buNone/>
                </a:pPr>
                <a:r>
                  <a:rPr lang="en-US" dirty="0"/>
                  <a:t>If </a:t>
                </a:r>
                <a14:m>
                  <m:oMath xmlns:m="http://schemas.openxmlformats.org/officeDocument/2006/math">
                    <m:r>
                      <a:rPr lang="en-US">
                        <a:latin typeface="Cambria Math" panose="02040503050406030204" pitchFamily="18" charset="0"/>
                      </a:rPr>
                      <m:t>𝑋</m:t>
                    </m:r>
                    <m:r>
                      <a:rPr lang="en-US">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2</m:t>
                              </m:r>
                            </m:e>
                          </m:mr>
                          <m:mr>
                            <m:e>
                              <m:r>
                                <a:rPr lang="en-US" b="0" i="0" smtClean="0">
                                  <a:latin typeface="Cambria Math" panose="02040503050406030204" pitchFamily="18" charset="0"/>
                                </a:rPr>
                                <m:t>1</m:t>
                              </m:r>
                            </m:e>
                            <m:e>
                              <m:r>
                                <a:rPr lang="ar-AE">
                                  <a:latin typeface="Cambria Math" panose="02040503050406030204" pitchFamily="18" charset="0"/>
                                </a:rPr>
                                <m:t>7</m:t>
                              </m:r>
                            </m:e>
                          </m:mr>
                        </m:m>
                      </m:e>
                    </m:d>
                  </m:oMath>
                </a14:m>
                <a:r>
                  <a:rPr lang="ar-AE" dirty="0"/>
                  <a:t>, </a:t>
                </a:r>
                <a:r>
                  <a:rPr lang="en-US" dirty="0"/>
                  <a:t>then: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−1</m:t>
                          </m:r>
                        </m:sup>
                      </m:sSup>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6</m:t>
                                </m:r>
                              </m:e>
                            </m:mr>
                            <m:mr>
                              <m:e>
                                <m:r>
                                  <a:rPr lang="ar-AE">
                                    <a:latin typeface="Cambria Math" panose="02040503050406030204" pitchFamily="18" charset="0"/>
                                  </a:rPr>
                                  <m:t>22</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.4</m:t>
                                </m:r>
                              </m:e>
                              <m:e>
                                <m:r>
                                  <a:rPr lang="en-US" b="0" i="1" smtClean="0">
                                    <a:latin typeface="Cambria Math" panose="02040503050406030204" pitchFamily="18" charset="0"/>
                                  </a:rPr>
                                  <m:t>−0.4</m:t>
                                </m:r>
                              </m:e>
                            </m:mr>
                            <m:mr>
                              <m:e>
                                <m:r>
                                  <a:rPr lang="en-US" b="0" i="1" smtClean="0">
                                    <a:latin typeface="Cambria Math" panose="02040503050406030204" pitchFamily="18" charset="0"/>
                                  </a:rPr>
                                  <m:t>−0.2</m:t>
                                </m:r>
                              </m:e>
                              <m:e>
                                <m:r>
                                  <a:rPr lang="en-US" b="0" i="1" smtClean="0">
                                    <a:latin typeface="Cambria Math" panose="02040503050406030204" pitchFamily="18" charset="0"/>
                                  </a:rPr>
                                  <m:t>0.2</m:t>
                                </m:r>
                              </m:e>
                            </m:mr>
                          </m:m>
                        </m:e>
                      </m:d>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6</m:t>
                                </m:r>
                              </m:e>
                            </m:mr>
                            <m:mr>
                              <m:e>
                                <m:r>
                                  <a:rPr lang="ar-AE">
                                    <a:latin typeface="Cambria Math" panose="02040503050406030204" pitchFamily="18" charset="0"/>
                                  </a:rPr>
                                  <m:t>22</m:t>
                                </m:r>
                              </m:e>
                            </m:mr>
                          </m:m>
                        </m:e>
                      </m:d>
                      <m:r>
                        <a:rPr lang="ar-AE">
                          <a:latin typeface="Cambria Math" panose="02040503050406030204" pitchFamily="18" charset="0"/>
                        </a:rPr>
                        <m:t>=</m:t>
                      </m:r>
                      <m:r>
                        <a:rPr lang="ar-AE">
                          <a:latin typeface="Cambria Math" panose="02040503050406030204" pitchFamily="18" charset="0"/>
                        </a:rPr>
                        <m:t>𝛽</m:t>
                      </m:r>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b="0" i="0" smtClean="0">
                                    <a:latin typeface="Cambria Math" panose="02040503050406030204" pitchFamily="18" charset="0"/>
                                  </a:rPr>
                                  <m:t>−0.4</m:t>
                                </m:r>
                              </m:e>
                            </m:mr>
                            <m:mr>
                              <m:e>
                                <m:r>
                                  <a:rPr lang="en-US" b="0" i="1" smtClean="0">
                                    <a:latin typeface="Cambria Math" panose="02040503050406030204" pitchFamily="18" charset="0"/>
                                  </a:rPr>
                                  <m:t>3.</m:t>
                                </m:r>
                                <m:r>
                                  <a:rPr lang="ar-AE">
                                    <a:latin typeface="Cambria Math" panose="02040503050406030204" pitchFamily="18" charset="0"/>
                                  </a:rPr>
                                  <m:t>2</m:t>
                                </m:r>
                              </m:e>
                            </m:mr>
                          </m:m>
                        </m:e>
                      </m:d>
                    </m:oMath>
                  </m:oMathPara>
                </a14:m>
                <a:endParaRPr lang="ar-AE" dirty="0"/>
              </a:p>
              <a:p>
                <a:pPr marL="0" indent="0">
                  <a:buNone/>
                </a:pPr>
                <a:endParaRPr lang="ar-AE" dirty="0"/>
              </a:p>
              <a:p>
                <a:pPr marL="0" indent="0">
                  <a:buNone/>
                </a:pPr>
                <a:r>
                  <a:rPr lang="en-US" dirty="0"/>
                  <a:t>Or, using the OLS approach, you actually get the same answer when the system is unique:</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𝑇</m:t>
                          </m:r>
                        </m:sup>
                      </m:sSup>
                      <m:r>
                        <a:rPr lang="ar-AE">
                          <a:latin typeface="Cambria Math" panose="02040503050406030204" pitchFamily="18" charset="0"/>
                        </a:rPr>
                        <m:t>𝑋</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𝑇</m:t>
                          </m:r>
                        </m:sup>
                      </m:sSup>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6</m:t>
                                </m:r>
                              </m:e>
                            </m:mr>
                            <m:mr>
                              <m:e>
                                <m:r>
                                  <a:rPr lang="ar-AE">
                                    <a:latin typeface="Cambria Math" panose="02040503050406030204" pitchFamily="18" charset="0"/>
                                  </a:rPr>
                                  <m:t>22</m:t>
                                </m:r>
                              </m:e>
                            </m:mr>
                          </m:m>
                        </m:e>
                      </m:d>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𝑇</m:t>
                          </m:r>
                        </m:sup>
                      </m:sSup>
                      <m:r>
                        <a:rPr lang="ar-AE">
                          <a:latin typeface="Cambria Math" panose="02040503050406030204" pitchFamily="18" charset="0"/>
                        </a:rPr>
                        <m:t>𝑋</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𝑇</m:t>
                          </m:r>
                        </m:sup>
                      </m:sSup>
                      <m:r>
                        <a:rPr lang="ar-AE">
                          <a:latin typeface="Cambria Math" panose="02040503050406030204" pitchFamily="18" charset="0"/>
                        </a:rPr>
                        <m:t>𝑋</m:t>
                      </m:r>
                      <m:r>
                        <a:rPr lang="ar-AE">
                          <a:latin typeface="Cambria Math" panose="02040503050406030204" pitchFamily="18" charset="0"/>
                        </a:rPr>
                        <m:t>𝛽</m:t>
                      </m:r>
                    </m:oMath>
                  </m:oMathPara>
                </a14:m>
                <a:endParaRPr lang="en-US" dirty="0">
                  <a:latin typeface="Cambria Math" panose="02040503050406030204" pitchFamily="18" charset="0"/>
                </a:endParaRPr>
              </a:p>
              <a:p>
                <a:pPr marL="0" indent="0">
                  <a:buNone/>
                </a:pPr>
                <a:endParaRPr lang="ar-AE"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𝛽</m:t>
                      </m:r>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b="0" i="0" smtClean="0">
                                    <a:latin typeface="Cambria Math" panose="02040503050406030204" pitchFamily="18" charset="0"/>
                                  </a:rPr>
                                  <m:t>−0.4</m:t>
                                </m:r>
                              </m:e>
                            </m:mr>
                            <m:mr>
                              <m:e>
                                <m:r>
                                  <a:rPr lang="en-US" b="0" i="0" smtClean="0">
                                    <a:latin typeface="Cambria Math" panose="02040503050406030204" pitchFamily="18" charset="0"/>
                                  </a:rPr>
                                  <m:t>3.</m:t>
                                </m:r>
                                <m:r>
                                  <a:rPr lang="ar-AE">
                                    <a:latin typeface="Cambria Math" panose="02040503050406030204" pitchFamily="18" charset="0"/>
                                  </a:rPr>
                                  <m:t>2</m:t>
                                </m:r>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1594" b="-17277"/>
                </a:stretch>
              </a:blipFill>
            </p:spPr>
            <p:txBody>
              <a:bodyPr/>
              <a:lstStyle/>
              <a:p>
                <a:r>
                  <a:rPr lang="en-US">
                    <a:noFill/>
                  </a:rPr>
                  <a:t> </a:t>
                </a:r>
              </a:p>
            </p:txBody>
          </p:sp>
        </mc:Fallback>
      </mc:AlternateContent>
    </p:spTree>
    <p:extLst>
      <p:ext uri="{BB962C8B-B14F-4D97-AF65-F5344CB8AC3E}">
        <p14:creationId xmlns:p14="http://schemas.microsoft.com/office/powerpoint/2010/main" val="32105881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21929</TotalTime>
  <Words>4389</Words>
  <Application>Microsoft Macintosh PowerPoint</Application>
  <PresentationFormat>Custom</PresentationFormat>
  <Paragraphs>477</Paragraphs>
  <Slides>81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Hack</vt:lpstr>
      <vt:lpstr>Arial</vt:lpstr>
      <vt:lpstr>Calibri</vt:lpstr>
      <vt:lpstr>Cambria Math</vt:lpstr>
      <vt:lpstr>Office Theme</vt:lpstr>
      <vt:lpstr>BMI 510: Regression IV</vt:lpstr>
      <vt:lpstr>Outline</vt:lpstr>
      <vt:lpstr>Back to regression</vt:lpstr>
      <vt:lpstr>Inverting a matrix</vt:lpstr>
      <vt:lpstr>What does it mean when the determinant is zero?</vt:lpstr>
      <vt:lpstr>An example</vt:lpstr>
      <vt:lpstr>An example</vt:lpstr>
      <vt:lpstr>An example</vt:lpstr>
      <vt:lpstr>An example</vt:lpstr>
      <vt:lpstr>When the number of predictors exceeds the number of equations</vt:lpstr>
      <vt:lpstr>Model selection</vt:lpstr>
      <vt:lpstr>Alternatives to ordinary least squares</vt:lpstr>
      <vt:lpstr>Alternatives to ordinary least squares</vt:lpstr>
      <vt:lpstr>Alternatives to ordinary least squares</vt:lpstr>
      <vt:lpstr>Alternatives to ordinary least squares</vt:lpstr>
      <vt:lpstr>Assessing model fit</vt:lpstr>
      <vt:lpstr>A brief mention of cross-validation</vt:lpstr>
      <vt:lpstr>Assessing model fit</vt:lpstr>
      <vt:lpstr>Assessing model fit</vt:lpstr>
      <vt:lpstr>Assessing model fit</vt:lpstr>
      <vt:lpstr>Assessing model fit</vt:lpstr>
      <vt:lpstr>Assessing model fit</vt:lpstr>
      <vt:lpstr>AIC vs. BIC</vt:lpstr>
      <vt:lpstr>AIC vs. BIC</vt:lpstr>
      <vt:lpstr>Mallow's Cp</vt:lpstr>
      <vt:lpstr>Four primary measures of model fit:</vt:lpstr>
      <vt:lpstr>Model selection methods</vt:lpstr>
      <vt:lpstr>Model selection methods</vt:lpstr>
      <vt:lpstr>Domain knowledge</vt:lpstr>
      <vt:lpstr>Domain knowledge</vt:lpstr>
      <vt:lpstr>Domain knowledge</vt:lpstr>
      <vt:lpstr>Domain knowledge</vt:lpstr>
      <vt:lpstr>Best subset selection</vt:lpstr>
      <vt:lpstr>Best subset selection</vt:lpstr>
      <vt:lpstr>Best subset selection</vt:lpstr>
      <vt:lpstr>Sequential/stepwise selection</vt:lpstr>
      <vt:lpstr>Forward stepwise selection</vt:lpstr>
      <vt:lpstr>Forward stepwise selection</vt:lpstr>
      <vt:lpstr>Forward stepwise selection</vt:lpstr>
      <vt:lpstr>Backward stepwise selection</vt:lpstr>
      <vt:lpstr>Backward stepwise selection</vt:lpstr>
      <vt:lpstr>Regularized regression</vt:lpstr>
      <vt:lpstr>Regularized regression</vt:lpstr>
      <vt:lpstr>The 2-norm</vt:lpstr>
      <vt:lpstr>The 2-norm</vt:lpstr>
      <vt:lpstr>The 1-norm</vt:lpstr>
      <vt:lpstr>Comparing norms</vt:lpstr>
      <vt:lpstr>Relation to distances</vt:lpstr>
      <vt:lpstr>Ridge regression</vt:lpstr>
      <vt:lpstr>Ridge regression</vt:lpstr>
      <vt:lpstr>Ridge regression</vt:lpstr>
      <vt:lpstr>Lasso regression</vt:lpstr>
      <vt:lpstr>Lasso regression</vt:lpstr>
      <vt:lpstr>Benefits of the sparsity constraint in the Lasso</vt:lpstr>
      <vt:lpstr>The Lagrangian vs. constrained optimization forms of the Lasso</vt:lpstr>
      <vt:lpstr>The Lagrangian vs. constrained optimization forms of the Lasso</vt:lpstr>
      <vt:lpstr>Constrained optimization and Lagrangian forms: Ridge</vt:lpstr>
      <vt:lpstr>The Lagrangian vs. constrained optimization forms of the Lasso</vt:lpstr>
      <vt:lpstr>Ridge regression vs. Lasso regression</vt:lpstr>
      <vt:lpstr>Ridge regression vs. Lasso regression</vt:lpstr>
      <vt:lpstr>A note on units</vt:lpstr>
      <vt:lpstr>A note on units</vt:lpstr>
      <vt:lpstr>A note on units</vt:lpstr>
      <vt:lpstr>Always standardize units prior to penalized regression</vt:lpstr>
      <vt:lpstr>A note on bias</vt:lpstr>
      <vt:lpstr>Regularization biases coefficients towards zero</vt:lpstr>
      <vt:lpstr>Regularization may exert a weaker effect on R2</vt:lpstr>
      <vt:lpstr>Comparison of coefficient bias and R2 with regularization in credit dataset</vt:lpstr>
      <vt:lpstr>Regularized regression with categorical predictor variables</vt:lpstr>
      <vt:lpstr>Drawbacks of automated model selection procedures</vt:lpstr>
      <vt:lpstr>The big picture: two fundamental statistical modeling steps</vt:lpstr>
      <vt:lpstr>Drawbacks of automated model selection procedures</vt:lpstr>
      <vt:lpstr>Drawbacks of automated model selection procedures</vt:lpstr>
      <vt:lpstr>Outline</vt:lpstr>
      <vt:lpstr>Acknowledgment</vt:lpstr>
      <vt:lpstr>PowerPoint Presentation</vt:lpstr>
      <vt:lpstr>Comparing models</vt:lpstr>
      <vt:lpstr>Comparing models</vt:lpstr>
      <vt:lpstr>The role of sparsity in regression</vt:lpstr>
      <vt:lpstr>The role of sparsity in regression</vt:lpstr>
      <vt:lpstr>What the Lasso does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J Lucas</cp:lastModifiedBy>
  <cp:revision>744</cp:revision>
  <dcterms:modified xsi:type="dcterms:W3CDTF">2024-03-27T15:36:13Z</dcterms:modified>
</cp:coreProperties>
</file>