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71"/>
  </p:notesMasterIdLst>
  <p:sldIdLst>
    <p:sldId id="431" r:id="rId2"/>
    <p:sldId id="258" r:id="rId3"/>
    <p:sldId id="539" r:id="rId4"/>
    <p:sldId id="259" r:id="rId5"/>
    <p:sldId id="500" r:id="rId6"/>
    <p:sldId id="496" r:id="rId7"/>
    <p:sldId id="501" r:id="rId8"/>
    <p:sldId id="502" r:id="rId9"/>
    <p:sldId id="503" r:id="rId10"/>
    <p:sldId id="504" r:id="rId11"/>
    <p:sldId id="505" r:id="rId12"/>
    <p:sldId id="508" r:id="rId13"/>
    <p:sldId id="509" r:id="rId14"/>
    <p:sldId id="510" r:id="rId15"/>
    <p:sldId id="512" r:id="rId16"/>
    <p:sldId id="514" r:id="rId17"/>
    <p:sldId id="515" r:id="rId18"/>
    <p:sldId id="513" r:id="rId19"/>
    <p:sldId id="572" r:id="rId20"/>
    <p:sldId id="497" r:id="rId21"/>
    <p:sldId id="516" r:id="rId22"/>
    <p:sldId id="523" r:id="rId23"/>
    <p:sldId id="309" r:id="rId24"/>
    <p:sldId id="524" r:id="rId25"/>
    <p:sldId id="525" r:id="rId26"/>
    <p:sldId id="526" r:id="rId27"/>
    <p:sldId id="527" r:id="rId28"/>
    <p:sldId id="562" r:id="rId29"/>
    <p:sldId id="573" r:id="rId30"/>
    <p:sldId id="528" r:id="rId31"/>
    <p:sldId id="530" r:id="rId32"/>
    <p:sldId id="529" r:id="rId33"/>
    <p:sldId id="269" r:id="rId34"/>
    <p:sldId id="533" r:id="rId35"/>
    <p:sldId id="532" r:id="rId36"/>
    <p:sldId id="534" r:id="rId37"/>
    <p:sldId id="535" r:id="rId38"/>
    <p:sldId id="536" r:id="rId39"/>
    <p:sldId id="531" r:id="rId40"/>
    <p:sldId id="537" r:id="rId41"/>
    <p:sldId id="561" r:id="rId42"/>
    <p:sldId id="564" r:id="rId43"/>
    <p:sldId id="563" r:id="rId44"/>
    <p:sldId id="565" r:id="rId45"/>
    <p:sldId id="566" r:id="rId46"/>
    <p:sldId id="567" r:id="rId47"/>
    <p:sldId id="576" r:id="rId48"/>
    <p:sldId id="584" r:id="rId49"/>
    <p:sldId id="585" r:id="rId50"/>
    <p:sldId id="577" r:id="rId51"/>
    <p:sldId id="578" r:id="rId52"/>
    <p:sldId id="579" r:id="rId53"/>
    <p:sldId id="580" r:id="rId54"/>
    <p:sldId id="581" r:id="rId55"/>
    <p:sldId id="582" r:id="rId56"/>
    <p:sldId id="583" r:id="rId57"/>
    <p:sldId id="574" r:id="rId58"/>
    <p:sldId id="568" r:id="rId59"/>
    <p:sldId id="569" r:id="rId60"/>
    <p:sldId id="270" r:id="rId61"/>
    <p:sldId id="271" r:id="rId62"/>
    <p:sldId id="272" r:id="rId63"/>
    <p:sldId id="570" r:id="rId64"/>
    <p:sldId id="273" r:id="rId65"/>
    <p:sldId id="571" r:id="rId66"/>
    <p:sldId id="274" r:id="rId67"/>
    <p:sldId id="275" r:id="rId68"/>
    <p:sldId id="575" r:id="rId69"/>
    <p:sldId id="499" r:id="rId70"/>
  </p:sldIdLst>
  <p:sldSz cx="10160000" cy="7620000"/>
  <p:notesSz cx="7620000" cy="10160000"/>
  <p:embeddedFontLst>
    <p:embeddedFont>
      <p:font typeface="Calibri" panose="020F0502020204030204" pitchFamily="34" charset="0"/>
      <p:regular r:id="rId72"/>
      <p:bold r:id="rId73"/>
      <p:italic r:id="rId74"/>
      <p:boldItalic r:id="rId75"/>
    </p:embeddedFont>
    <p:embeddedFont>
      <p:font typeface="Cambria Math" panose="02040503050406030204" pitchFamily="18" charset="0"/>
      <p:regular r:id="rId76"/>
    </p:embeddedFont>
    <p:embeddedFont>
      <p:font typeface="Courier" panose="02070309020205020404" pitchFamily="49"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91F34-6BE0-48BB-932A-1E305F9E1863}">
  <a:tblStyle styleId="{D9591F34-6BE0-48BB-932A-1E305F9E18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9" autoAdjust="0"/>
    <p:restoredTop sz="86416"/>
  </p:normalViewPr>
  <p:slideViewPr>
    <p:cSldViewPr snapToGrid="0" snapToObjects="1">
      <p:cViewPr varScale="1">
        <p:scale>
          <a:sx n="115" d="100"/>
          <a:sy n="115" d="100"/>
        </p:scale>
        <p:origin x="224" y="200"/>
      </p:cViewPr>
      <p:guideLst>
        <p:guide orient="horz" pos="24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0250" y="762000"/>
            <a:ext cx="5080250" cy="3810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3475b256_0_14:notes"/>
          <p:cNvSpPr>
            <a:spLocks noGrp="1" noRot="1" noChangeAspect="1"/>
          </p:cNvSpPr>
          <p:nvPr>
            <p:ph type="sldImg" idx="2"/>
          </p:nvPr>
        </p:nvSpPr>
        <p:spPr>
          <a:xfrm>
            <a:off x="1411288" y="846138"/>
            <a:ext cx="5643562" cy="42338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83475b256_0_14:notes"/>
          <p:cNvSpPr txBox="1">
            <a:spLocks noGrp="1"/>
          </p:cNvSpPr>
          <p:nvPr>
            <p:ph type="body" idx="1"/>
          </p:nvPr>
        </p:nvSpPr>
        <p:spPr>
          <a:xfrm>
            <a:off x="846667" y="5362222"/>
            <a:ext cx="6773400" cy="5079900"/>
          </a:xfrm>
          <a:prstGeom prst="rect">
            <a:avLst/>
          </a:prstGeom>
          <a:noFill/>
          <a:ln>
            <a:noFill/>
          </a:ln>
        </p:spPr>
        <p:txBody>
          <a:bodyPr spcFirstLastPara="1" wrap="square" lIns="101575" tIns="101575" rIns="101575" bIns="1015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9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270000" y="1247070"/>
            <a:ext cx="7620000" cy="2652889"/>
          </a:xfrm>
          <a:prstGeom prst="rect">
            <a:avLst/>
          </a:prstGeom>
          <a:noFill/>
          <a:ln>
            <a:noFill/>
          </a:ln>
        </p:spPr>
        <p:txBody>
          <a:bodyPr spcFirstLastPara="1" wrap="square" lIns="101575" tIns="101575" rIns="101575" bIns="101575" anchor="b" anchorCtr="0">
            <a:noAutofit/>
          </a:bodyPr>
          <a:lstStyle>
            <a:lvl1pPr marL="0" marR="0" lvl="0" indent="0" algn="ctr" rtl="0">
              <a:lnSpc>
                <a:spcPct val="90000"/>
              </a:lnSpc>
              <a:spcBef>
                <a:spcPts val="0"/>
              </a:spcBef>
              <a:spcAft>
                <a:spcPts val="0"/>
              </a:spcAft>
              <a:buClr>
                <a:schemeClr val="dk1"/>
              </a:buClr>
              <a:buSzPts val="16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7" name="Google Shape;27;p8"/>
          <p:cNvSpPr txBox="1">
            <a:spLocks noGrp="1"/>
          </p:cNvSpPr>
          <p:nvPr>
            <p:ph type="subTitle" idx="1"/>
          </p:nvPr>
        </p:nvSpPr>
        <p:spPr>
          <a:xfrm>
            <a:off x="1270000" y="4002264"/>
            <a:ext cx="7620000" cy="1839736"/>
          </a:xfrm>
          <a:prstGeom prst="rect">
            <a:avLst/>
          </a:prstGeom>
          <a:noFill/>
          <a:ln>
            <a:noFill/>
          </a:ln>
        </p:spPr>
        <p:txBody>
          <a:bodyPr spcFirstLastPara="1" wrap="square" lIns="101575" tIns="101575" rIns="101575" bIns="101575" anchor="t" anchorCtr="0">
            <a:noAutofit/>
          </a:bodyPr>
          <a:lstStyle>
            <a:lvl1pPr marL="0" marR="0" lvl="0" indent="0" algn="ctr" rtl="0">
              <a:lnSpc>
                <a:spcPct val="90000"/>
              </a:lnSpc>
              <a:spcBef>
                <a:spcPts val="800"/>
              </a:spcBef>
              <a:spcAft>
                <a:spcPts val="0"/>
              </a:spcAft>
              <a:buClr>
                <a:schemeClr val="dk1"/>
              </a:buClr>
              <a:buSzPts val="2300"/>
              <a:buFont typeface="Arial"/>
              <a:buNone/>
              <a:defRPr sz="2000" b="0" i="0" u="none" strike="noStrike" cap="none">
                <a:solidFill>
                  <a:schemeClr val="dk1"/>
                </a:solidFill>
                <a:latin typeface="Calibri"/>
                <a:ea typeface="Calibri"/>
                <a:cs typeface="Calibri"/>
                <a:sym typeface="Calibri"/>
              </a:defRPr>
            </a:lvl1pPr>
            <a:lvl2pPr marL="381000" marR="0" lvl="1" indent="0" algn="ctr" rtl="0">
              <a:lnSpc>
                <a:spcPct val="90000"/>
              </a:lnSpc>
              <a:spcBef>
                <a:spcPts val="400"/>
              </a:spcBef>
              <a:spcAft>
                <a:spcPts val="0"/>
              </a:spcAft>
              <a:buClr>
                <a:schemeClr val="dk1"/>
              </a:buClr>
              <a:buSzPts val="2000"/>
              <a:buFont typeface="Arial"/>
              <a:buNone/>
              <a:defRPr sz="1700" b="0" i="0" u="none" strike="noStrike" cap="none">
                <a:solidFill>
                  <a:schemeClr val="dk1"/>
                </a:solidFill>
                <a:latin typeface="Calibri"/>
                <a:ea typeface="Calibri"/>
                <a:cs typeface="Calibri"/>
                <a:sym typeface="Calibri"/>
              </a:defRPr>
            </a:lvl2pPr>
            <a:lvl3pPr marL="762000" marR="0" lvl="2" indent="0" algn="ctr" rtl="0">
              <a:lnSpc>
                <a:spcPct val="90000"/>
              </a:lnSpc>
              <a:spcBef>
                <a:spcPts val="400"/>
              </a:spcBef>
              <a:spcAft>
                <a:spcPts val="0"/>
              </a:spcAft>
              <a:buClr>
                <a:schemeClr val="dk1"/>
              </a:buClr>
              <a:buSzPts val="1700"/>
              <a:buFont typeface="Arial"/>
              <a:buNone/>
              <a:defRPr sz="1500" b="0" i="0" u="none" strike="noStrike" cap="none">
                <a:solidFill>
                  <a:schemeClr val="dk1"/>
                </a:solidFill>
                <a:latin typeface="Calibri"/>
                <a:ea typeface="Calibri"/>
                <a:cs typeface="Calibri"/>
                <a:sym typeface="Calibri"/>
              </a:defRPr>
            </a:lvl3pPr>
            <a:lvl4pPr marL="1143000" marR="0" lvl="3"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4pPr>
            <a:lvl5pPr marL="1524000" marR="0" lvl="4"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5pPr>
            <a:lvl6pPr marL="1905000" marR="0" lvl="5"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6pPr>
            <a:lvl7pPr marL="2286000" marR="0" lvl="6"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7pPr>
            <a:lvl8pPr marL="2667000" marR="0" lvl="7"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8pPr>
            <a:lvl9pPr marL="3048000" marR="0" lvl="8" indent="0" algn="ctr" rtl="0">
              <a:lnSpc>
                <a:spcPct val="90000"/>
              </a:lnSpc>
              <a:spcBef>
                <a:spcPts val="400"/>
              </a:spcBef>
              <a:spcAft>
                <a:spcPts val="0"/>
              </a:spcAft>
              <a:buClr>
                <a:schemeClr val="dk1"/>
              </a:buClr>
              <a:buSzPts val="15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762000" y="677333"/>
            <a:ext cx="8636000" cy="127000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46" name="Google Shape;46;p11"/>
          <p:cNvSpPr txBox="1">
            <a:spLocks noGrp="1"/>
          </p:cNvSpPr>
          <p:nvPr>
            <p:ph type="body" idx="1"/>
          </p:nvPr>
        </p:nvSpPr>
        <p:spPr>
          <a:xfrm>
            <a:off x="762000" y="2201333"/>
            <a:ext cx="4233333" cy="4572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 name="Google Shape;47;p11"/>
          <p:cNvSpPr txBox="1">
            <a:spLocks noGrp="1"/>
          </p:cNvSpPr>
          <p:nvPr>
            <p:ph type="body" idx="2"/>
          </p:nvPr>
        </p:nvSpPr>
        <p:spPr>
          <a:xfrm>
            <a:off x="5164667" y="2201333"/>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8" name="Google Shape;48;p11"/>
          <p:cNvSpPr txBox="1">
            <a:spLocks noGrp="1"/>
          </p:cNvSpPr>
          <p:nvPr>
            <p:ph type="body" idx="3"/>
          </p:nvPr>
        </p:nvSpPr>
        <p:spPr>
          <a:xfrm>
            <a:off x="5164667" y="4572000"/>
            <a:ext cx="4233333" cy="2201333"/>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dt" idx="10"/>
          </p:nvPr>
        </p:nvSpPr>
        <p:spPr>
          <a:xfrm>
            <a:off x="762000" y="6942667"/>
            <a:ext cx="2116667" cy="508000"/>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ftr" idx="11"/>
          </p:nvPr>
        </p:nvSpPr>
        <p:spPr>
          <a:xfrm>
            <a:off x="3471333" y="6942667"/>
            <a:ext cx="3217333" cy="508000"/>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1"/>
          <p:cNvSpPr txBox="1">
            <a:spLocks noGrp="1"/>
          </p:cNvSpPr>
          <p:nvPr>
            <p:ph type="sldNum" idx="12"/>
          </p:nvPr>
        </p:nvSpPr>
        <p:spPr>
          <a:xfrm>
            <a:off x="7281333" y="6942667"/>
            <a:ext cx="2116667" cy="5080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85" name="Google Shape;85;p17"/>
          <p:cNvSpPr txBox="1">
            <a:spLocks noGrp="1"/>
          </p:cNvSpPr>
          <p:nvPr>
            <p:ph type="body" idx="1"/>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457200" marR="0" lvl="0"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lnSpc>
                <a:spcPct val="90000"/>
              </a:lnSpc>
              <a:spcBef>
                <a:spcPts val="4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a:p>
        </p:txBody>
      </p:sp>
      <p:sp>
        <p:nvSpPr>
          <p:cNvPr id="86" name="Google Shape;86;p17"/>
          <p:cNvSpPr txBox="1">
            <a:spLocks noGrp="1"/>
          </p:cNvSpPr>
          <p:nvPr>
            <p:ph type="body" idx="2"/>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87" name="Google Shape;87;p1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1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699823" y="508000"/>
            <a:ext cx="3276864" cy="1778000"/>
          </a:xfrm>
          <a:prstGeom prst="rect">
            <a:avLst/>
          </a:prstGeom>
          <a:noFill/>
          <a:ln>
            <a:noFill/>
          </a:ln>
        </p:spPr>
        <p:txBody>
          <a:bodyPr spcFirstLastPara="1" wrap="square" lIns="101575" tIns="101575" rIns="101575" bIns="101575" anchor="b" anchorCtr="0">
            <a:noAutofit/>
          </a:bodyPr>
          <a:lstStyle>
            <a:lvl1pPr marL="0" marR="0" lvl="0" indent="0" algn="l" rtl="0">
              <a:lnSpc>
                <a:spcPct val="90000"/>
              </a:lnSpc>
              <a:spcBef>
                <a:spcPts val="0"/>
              </a:spcBef>
              <a:spcAft>
                <a:spcPts val="0"/>
              </a:spcAft>
              <a:buClr>
                <a:schemeClr val="dk1"/>
              </a:buClr>
              <a:buSzPts val="1600"/>
              <a:buFont typeface="Calibri"/>
              <a:buNone/>
              <a:defRPr sz="2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2" name="Google Shape;92;p18"/>
          <p:cNvSpPr>
            <a:spLocks noGrp="1"/>
          </p:cNvSpPr>
          <p:nvPr>
            <p:ph type="pic" idx="2"/>
          </p:nvPr>
        </p:nvSpPr>
        <p:spPr>
          <a:xfrm>
            <a:off x="4319323" y="1097140"/>
            <a:ext cx="5143500" cy="5415139"/>
          </a:xfrm>
          <a:prstGeom prst="rect">
            <a:avLst/>
          </a:prstGeom>
          <a:noFill/>
          <a:ln>
            <a:noFill/>
          </a:ln>
        </p:spPr>
        <p:txBody>
          <a:bodyPr spcFirstLastPara="1" wrap="square" lIns="101575" tIns="101575" rIns="101575" bIns="101575" anchor="t" anchorCtr="0">
            <a:noAutofit/>
          </a:bodyPr>
          <a:lstStyle>
            <a:lvl1pPr marL="0" marR="0" lvl="0" indent="0" algn="l" rtl="0">
              <a:lnSpc>
                <a:spcPct val="90000"/>
              </a:lnSpc>
              <a:spcBef>
                <a:spcPts val="8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1pPr>
            <a:lvl2pPr marL="381000" marR="0" lvl="1" indent="0" algn="l" rtl="0">
              <a:lnSpc>
                <a:spcPct val="90000"/>
              </a:lnSpc>
              <a:spcBef>
                <a:spcPts val="400"/>
              </a:spcBef>
              <a:spcAft>
                <a:spcPts val="0"/>
              </a:spcAft>
              <a:buClr>
                <a:schemeClr val="dk1"/>
              </a:buClr>
              <a:buSzPts val="1600"/>
              <a:buFont typeface="Arial"/>
              <a:buNone/>
              <a:defRPr sz="2300" b="0" i="0" u="none" strike="noStrike" cap="none">
                <a:solidFill>
                  <a:schemeClr val="dk1"/>
                </a:solidFill>
                <a:latin typeface="Calibri"/>
                <a:ea typeface="Calibri"/>
                <a:cs typeface="Calibri"/>
                <a:sym typeface="Calibri"/>
              </a:defRPr>
            </a:lvl2pPr>
            <a:lvl3pPr marL="762000" marR="0" lvl="2" indent="0" algn="l" rtl="0">
              <a:lnSpc>
                <a:spcPct val="90000"/>
              </a:lnSpc>
              <a:spcBef>
                <a:spcPts val="400"/>
              </a:spcBef>
              <a:spcAft>
                <a:spcPts val="0"/>
              </a:spcAft>
              <a:buClr>
                <a:schemeClr val="dk1"/>
              </a:buClr>
              <a:buSzPts val="1600"/>
              <a:buFont typeface="Arial"/>
              <a:buNone/>
              <a:defRPr sz="2000" b="0" i="0" u="none" strike="noStrike" cap="none">
                <a:solidFill>
                  <a:schemeClr val="dk1"/>
                </a:solidFill>
                <a:latin typeface="Calibri"/>
                <a:ea typeface="Calibri"/>
                <a:cs typeface="Calibri"/>
                <a:sym typeface="Calibri"/>
              </a:defRPr>
            </a:lvl3pPr>
            <a:lvl4pPr marL="1143000" marR="0" lvl="3"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4pPr>
            <a:lvl5pPr marL="1524000" marR="0" lvl="4"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5pPr>
            <a:lvl6pPr marL="1905000" marR="0" lvl="5"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6pPr>
            <a:lvl7pPr marL="2286000" marR="0" lvl="6"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7pPr>
            <a:lvl8pPr marL="2667000" marR="0" lvl="7"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8pPr>
            <a:lvl9pPr marL="3048000" marR="0" lvl="8" indent="0" algn="l" rtl="0">
              <a:lnSpc>
                <a:spcPct val="90000"/>
              </a:lnSpc>
              <a:spcBef>
                <a:spcPts val="400"/>
              </a:spcBef>
              <a:spcAft>
                <a:spcPts val="0"/>
              </a:spcAft>
              <a:buClr>
                <a:schemeClr val="dk1"/>
              </a:buClr>
              <a:buSzPts val="16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body" idx="1"/>
          </p:nvPr>
        </p:nvSpPr>
        <p:spPr>
          <a:xfrm>
            <a:off x="699823" y="2286000"/>
            <a:ext cx="3276864" cy="4235098"/>
          </a:xfrm>
          <a:prstGeom prst="rect">
            <a:avLst/>
          </a:prstGeom>
          <a:noFill/>
          <a:ln>
            <a:noFill/>
          </a:ln>
        </p:spPr>
        <p:txBody>
          <a:bodyPr spcFirstLastPara="1" wrap="square" lIns="101575" tIns="101575" rIns="101575" bIns="101575" anchor="t" anchorCtr="0">
            <a:noAutofit/>
          </a:bodyPr>
          <a:lstStyle>
            <a:lvl1pPr marL="457200" marR="0" lvl="0" indent="-228600" algn="l" rtl="0">
              <a:lnSpc>
                <a:spcPct val="90000"/>
              </a:lnSpc>
              <a:spcBef>
                <a:spcPts val="800"/>
              </a:spcBef>
              <a:spcAft>
                <a:spcPts val="0"/>
              </a:spcAft>
              <a:buClr>
                <a:schemeClr val="dk1"/>
              </a:buClr>
              <a:buSzPts val="2300"/>
              <a:buFont typeface="Arial"/>
              <a:buNone/>
              <a:defRPr sz="13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7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5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8"/>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8"/>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99" name="Google Shape;99;p19"/>
          <p:cNvSpPr txBox="1">
            <a:spLocks noGrp="1"/>
          </p:cNvSpPr>
          <p:nvPr>
            <p:ph type="body" idx="1"/>
          </p:nvPr>
        </p:nvSpPr>
        <p:spPr>
          <a:xfrm rot="5400000">
            <a:off x="2662590" y="64382"/>
            <a:ext cx="4834820" cy="876300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0" name="Google Shape;100;p19"/>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19"/>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19"/>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rot="5400000">
            <a:off x="5137326" y="2539118"/>
            <a:ext cx="6457598" cy="2190750"/>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105" name="Google Shape;105;p20"/>
          <p:cNvSpPr txBox="1">
            <a:spLocks noGrp="1"/>
          </p:cNvSpPr>
          <p:nvPr>
            <p:ph type="body" idx="1"/>
          </p:nvPr>
        </p:nvSpPr>
        <p:spPr>
          <a:xfrm rot="5400000">
            <a:off x="692326" y="411868"/>
            <a:ext cx="6457598" cy="644525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a:solidFill>
                  <a:srgbClr val="888888"/>
                </a:solidFill>
                <a:latin typeface="Calibri"/>
                <a:ea typeface="Calibri"/>
                <a:cs typeface="Calibri"/>
                <a:sym typeface="Calibri"/>
              </a:defRPr>
            </a:lvl1pPr>
            <a:lvl2pPr marL="0" marR="0" lvl="1" indent="0" algn="r" rtl="0">
              <a:spcBef>
                <a:spcPts val="0"/>
              </a:spcBef>
              <a:buNone/>
              <a:defRPr sz="1000">
                <a:solidFill>
                  <a:srgbClr val="888888"/>
                </a:solidFill>
                <a:latin typeface="Calibri"/>
                <a:ea typeface="Calibri"/>
                <a:cs typeface="Calibri"/>
                <a:sym typeface="Calibri"/>
              </a:defRPr>
            </a:lvl2pPr>
            <a:lvl3pPr marL="0" marR="0" lvl="2" indent="0" algn="r" rtl="0">
              <a:spcBef>
                <a:spcPts val="0"/>
              </a:spcBef>
              <a:buNone/>
              <a:defRPr sz="1000">
                <a:solidFill>
                  <a:srgbClr val="888888"/>
                </a:solidFill>
                <a:latin typeface="Calibri"/>
                <a:ea typeface="Calibri"/>
                <a:cs typeface="Calibri"/>
                <a:sym typeface="Calibri"/>
              </a:defRPr>
            </a:lvl3pPr>
            <a:lvl4pPr marL="0" marR="0" lvl="3" indent="0" algn="r" rtl="0">
              <a:spcBef>
                <a:spcPts val="0"/>
              </a:spcBef>
              <a:buNone/>
              <a:defRPr sz="1000">
                <a:solidFill>
                  <a:srgbClr val="888888"/>
                </a:solidFill>
                <a:latin typeface="Calibri"/>
                <a:ea typeface="Calibri"/>
                <a:cs typeface="Calibri"/>
                <a:sym typeface="Calibri"/>
              </a:defRPr>
            </a:lvl4pPr>
            <a:lvl5pPr marL="0" marR="0" lvl="4" indent="0" algn="r" rtl="0">
              <a:spcBef>
                <a:spcPts val="0"/>
              </a:spcBef>
              <a:buNone/>
              <a:defRPr sz="1000">
                <a:solidFill>
                  <a:srgbClr val="888888"/>
                </a:solidFill>
                <a:latin typeface="Calibri"/>
                <a:ea typeface="Calibri"/>
                <a:cs typeface="Calibri"/>
                <a:sym typeface="Calibri"/>
              </a:defRPr>
            </a:lvl5pPr>
            <a:lvl6pPr marL="0" marR="0" lvl="5" indent="0" algn="r" rtl="0">
              <a:spcBef>
                <a:spcPts val="0"/>
              </a:spcBef>
              <a:buNone/>
              <a:defRPr sz="1000">
                <a:solidFill>
                  <a:srgbClr val="888888"/>
                </a:solidFill>
                <a:latin typeface="Calibri"/>
                <a:ea typeface="Calibri"/>
                <a:cs typeface="Calibri"/>
                <a:sym typeface="Calibri"/>
              </a:defRPr>
            </a:lvl6pPr>
            <a:lvl7pPr marL="0" marR="0" lvl="6" indent="0" algn="r" rtl="0">
              <a:spcBef>
                <a:spcPts val="0"/>
              </a:spcBef>
              <a:buNone/>
              <a:defRPr sz="1000">
                <a:solidFill>
                  <a:srgbClr val="888888"/>
                </a:solidFill>
                <a:latin typeface="Calibri"/>
                <a:ea typeface="Calibri"/>
                <a:cs typeface="Calibri"/>
                <a:sym typeface="Calibri"/>
              </a:defRPr>
            </a:lvl7pPr>
            <a:lvl8pPr marL="0" marR="0" lvl="7" indent="0" algn="r" rtl="0">
              <a:spcBef>
                <a:spcPts val="0"/>
              </a:spcBef>
              <a:buNone/>
              <a:defRPr sz="1000">
                <a:solidFill>
                  <a:srgbClr val="888888"/>
                </a:solidFill>
                <a:latin typeface="Calibri"/>
                <a:ea typeface="Calibri"/>
                <a:cs typeface="Calibri"/>
                <a:sym typeface="Calibri"/>
              </a:defRPr>
            </a:lvl8pPr>
            <a:lvl9pPr marL="0" marR="0" lvl="8" indent="0" algn="r" rtl="0">
              <a:spcBef>
                <a:spcPts val="0"/>
              </a:spcBef>
              <a:buNone/>
              <a:defRPr sz="10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73487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698500" y="405696"/>
            <a:ext cx="8763000" cy="1472848"/>
          </a:xfrm>
          <a:prstGeom prst="rect">
            <a:avLst/>
          </a:prstGeom>
          <a:noFill/>
          <a:ln>
            <a:noFill/>
          </a:ln>
        </p:spPr>
        <p:txBody>
          <a:bodyPr spcFirstLastPara="1" wrap="square" lIns="101575" tIns="101575" rIns="101575" bIns="101575" anchor="ctr" anchorCtr="0">
            <a:noAutofit/>
          </a:bodyPr>
          <a:lstStyle>
            <a:lvl1pPr marL="0" marR="0" lvl="0" indent="0" algn="l" rtl="0">
              <a:lnSpc>
                <a:spcPct val="90000"/>
              </a:lnSpc>
              <a:spcBef>
                <a:spcPts val="0"/>
              </a:spcBef>
              <a:spcAft>
                <a:spcPts val="0"/>
              </a:spcAft>
              <a:buClr>
                <a:schemeClr val="dk1"/>
              </a:buClr>
              <a:buSzPts val="1600"/>
              <a:buFont typeface="Calibri"/>
              <a:buNone/>
              <a:defRPr sz="3700" b="0" i="0" u="none" strike="noStrike" cap="none">
                <a:solidFill>
                  <a:schemeClr val="dk1"/>
                </a:solidFill>
                <a:latin typeface="Calibri"/>
                <a:ea typeface="Calibri"/>
                <a:cs typeface="Calibri"/>
                <a:sym typeface="Calibri"/>
              </a:defRPr>
            </a:lvl1pPr>
            <a:lvl2pPr lvl="1" indent="0">
              <a:spcBef>
                <a:spcPts val="0"/>
              </a:spcBef>
              <a:spcAft>
                <a:spcPts val="0"/>
              </a:spcAft>
              <a:buSzPts val="1600"/>
              <a:buNone/>
              <a:defRPr sz="2000"/>
            </a:lvl2pPr>
            <a:lvl3pPr lvl="2" indent="0">
              <a:spcBef>
                <a:spcPts val="0"/>
              </a:spcBef>
              <a:spcAft>
                <a:spcPts val="0"/>
              </a:spcAft>
              <a:buSzPts val="1600"/>
              <a:buNone/>
              <a:defRPr sz="2000"/>
            </a:lvl3pPr>
            <a:lvl4pPr lvl="3" indent="0">
              <a:spcBef>
                <a:spcPts val="0"/>
              </a:spcBef>
              <a:spcAft>
                <a:spcPts val="0"/>
              </a:spcAft>
              <a:buSzPts val="1600"/>
              <a:buNone/>
              <a:defRPr sz="2000"/>
            </a:lvl4pPr>
            <a:lvl5pPr lvl="4" indent="0">
              <a:spcBef>
                <a:spcPts val="0"/>
              </a:spcBef>
              <a:spcAft>
                <a:spcPts val="0"/>
              </a:spcAft>
              <a:buSzPts val="1600"/>
              <a:buNone/>
              <a:defRPr sz="2000"/>
            </a:lvl5pPr>
            <a:lvl6pPr lvl="5" indent="0">
              <a:spcBef>
                <a:spcPts val="0"/>
              </a:spcBef>
              <a:spcAft>
                <a:spcPts val="0"/>
              </a:spcAft>
              <a:buSzPts val="1600"/>
              <a:buNone/>
              <a:defRPr sz="2000"/>
            </a:lvl6pPr>
            <a:lvl7pPr lvl="6" indent="0">
              <a:spcBef>
                <a:spcPts val="0"/>
              </a:spcBef>
              <a:spcAft>
                <a:spcPts val="0"/>
              </a:spcAft>
              <a:buSzPts val="1600"/>
              <a:buNone/>
              <a:defRPr sz="2000"/>
            </a:lvl7pPr>
            <a:lvl8pPr lvl="7" indent="0">
              <a:spcBef>
                <a:spcPts val="0"/>
              </a:spcBef>
              <a:spcAft>
                <a:spcPts val="0"/>
              </a:spcAft>
              <a:buSzPts val="1600"/>
              <a:buNone/>
              <a:defRPr sz="2000"/>
            </a:lvl8pPr>
            <a:lvl9pPr lvl="8" indent="0">
              <a:spcBef>
                <a:spcPts val="0"/>
              </a:spcBef>
              <a:spcAft>
                <a:spcPts val="0"/>
              </a:spcAft>
              <a:buSzPts val="1600"/>
              <a:buNone/>
              <a:defRPr sz="2000"/>
            </a:lvl9pPr>
          </a:lstStyle>
          <a:p>
            <a:endParaRPr/>
          </a:p>
        </p:txBody>
      </p:sp>
      <p:sp>
        <p:nvSpPr>
          <p:cNvPr id="21" name="Google Shape;21;p7"/>
          <p:cNvSpPr txBox="1">
            <a:spLocks noGrp="1"/>
          </p:cNvSpPr>
          <p:nvPr>
            <p:ph type="body" idx="1"/>
          </p:nvPr>
        </p:nvSpPr>
        <p:spPr>
          <a:xfrm>
            <a:off x="698500" y="2028472"/>
            <a:ext cx="8763000" cy="4834820"/>
          </a:xfrm>
          <a:prstGeom prst="rect">
            <a:avLst/>
          </a:prstGeom>
          <a:noFill/>
          <a:ln>
            <a:noFill/>
          </a:ln>
        </p:spPr>
        <p:txBody>
          <a:bodyPr spcFirstLastPara="1" wrap="square" lIns="101575" tIns="101575" rIns="101575" bIns="101575" anchor="t" anchorCtr="0">
            <a:noAutofit/>
          </a:bodyPr>
          <a:lstStyle>
            <a:lvl1pPr marL="457200" marR="0" lvl="0" indent="-374650" algn="l" rtl="0">
              <a:lnSpc>
                <a:spcPct val="90000"/>
              </a:lnSpc>
              <a:spcBef>
                <a:spcPts val="80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dt" idx="10"/>
          </p:nvPr>
        </p:nvSpPr>
        <p:spPr>
          <a:xfrm>
            <a:off x="698500" y="7062612"/>
            <a:ext cx="2286000" cy="405694"/>
          </a:xfrm>
          <a:prstGeom prst="rect">
            <a:avLst/>
          </a:prstGeom>
          <a:noFill/>
          <a:ln>
            <a:noFill/>
          </a:ln>
        </p:spPr>
        <p:txBody>
          <a:bodyPr spcFirstLastPara="1" wrap="square" lIns="101575" tIns="101575" rIns="101575" bIns="101575" anchor="ctr" anchorCtr="0">
            <a:noAutofit/>
          </a:bodyPr>
          <a:lstStyle>
            <a:lvl1pPr marL="0" marR="0" lvl="0" indent="0" algn="l"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Google Shape;23;p7"/>
          <p:cNvSpPr txBox="1">
            <a:spLocks noGrp="1"/>
          </p:cNvSpPr>
          <p:nvPr>
            <p:ph type="ftr" idx="11"/>
          </p:nvPr>
        </p:nvSpPr>
        <p:spPr>
          <a:xfrm>
            <a:off x="3365500" y="7062612"/>
            <a:ext cx="3429000" cy="405694"/>
          </a:xfrm>
          <a:prstGeom prst="rect">
            <a:avLst/>
          </a:prstGeom>
          <a:noFill/>
          <a:ln>
            <a:noFill/>
          </a:ln>
        </p:spPr>
        <p:txBody>
          <a:bodyPr spcFirstLastPara="1" wrap="square" lIns="101575" tIns="101575" rIns="101575" bIns="101575" anchor="ctr" anchorCtr="0">
            <a:noAutofit/>
          </a:bodyPr>
          <a:lstStyle>
            <a:lvl1pPr marL="0" marR="0" lvl="0" indent="0" algn="ctr" rtl="0">
              <a:spcBef>
                <a:spcPts val="0"/>
              </a:spcBef>
              <a:spcAft>
                <a:spcPts val="0"/>
              </a:spcAft>
              <a:buSzPts val="1600"/>
              <a:buNone/>
              <a:defRPr sz="10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sldNum" idx="12"/>
          </p:nvPr>
        </p:nvSpPr>
        <p:spPr>
          <a:xfrm>
            <a:off x="7175500" y="7062612"/>
            <a:ext cx="2286000" cy="405694"/>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62" r:id="rId3"/>
    <p:sldLayoutId id="2147483663" r:id="rId4"/>
    <p:sldLayoutId id="2147483664" r:id="rId5"/>
    <p:sldLayoutId id="2147483665"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952775" y="6178825"/>
            <a:ext cx="8735400" cy="1441200"/>
          </a:xfrm>
          <a:prstGeom prst="rect">
            <a:avLst/>
          </a:prstGeom>
          <a:noFill/>
          <a:ln>
            <a:noFill/>
          </a:ln>
        </p:spPr>
        <p:txBody>
          <a:bodyPr spcFirstLastPara="1" wrap="square" lIns="38075" tIns="38075" rIns="38075" bIns="38075"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a:t>
            </a:r>
            <a:endParaRPr sz="1600"/>
          </a:p>
          <a:p>
            <a:pPr marL="0" marR="0" lvl="0" indent="0" algn="ctr" rtl="0">
              <a:spcBef>
                <a:spcPts val="0"/>
              </a:spcBef>
              <a:spcAft>
                <a:spcPts val="0"/>
              </a:spcAft>
              <a:buNone/>
            </a:pPr>
            <a:r>
              <a:rPr lang="en-US" sz="2400">
                <a:solidFill>
                  <a:schemeClr val="dk1"/>
                </a:solidFill>
                <a:latin typeface="Calibri"/>
                <a:ea typeface="Calibri"/>
                <a:cs typeface="Calibri"/>
                <a:sym typeface="Calibri"/>
              </a:rPr>
              <a:t>J. Lucas McKay, Ph.D., M.S.C.R.</a:t>
            </a: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a:solidFill>
                  <a:schemeClr val="dk1"/>
                </a:solidFill>
                <a:latin typeface="Calibri"/>
                <a:ea typeface="Calibri"/>
                <a:cs typeface="Calibri"/>
                <a:sym typeface="Calibri"/>
              </a:rPr>
              <a:t>Departments of </a:t>
            </a:r>
            <a:r>
              <a:rPr lang="en-US" sz="1600" b="0" i="0" u="none" strike="noStrike" cap="none">
                <a:solidFill>
                  <a:schemeClr val="dk1"/>
                </a:solidFill>
                <a:latin typeface="Calibri"/>
                <a:ea typeface="Calibri"/>
                <a:cs typeface="Calibri"/>
                <a:sym typeface="Calibri"/>
              </a:rPr>
              <a:t>Biomedical Informatics and Neurology, Emory University, Atlanta, GA USA  </a:t>
            </a:r>
            <a:endParaRPr sz="1600"/>
          </a:p>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 Department of Biomedical Engineering, Georgia Institute of Technology, Atlanta, GA, USA</a:t>
            </a:r>
            <a:endParaRPr sz="1600"/>
          </a:p>
          <a:p>
            <a:pPr marL="0" marR="0" lvl="0" indent="0" algn="ctr"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pic>
        <p:nvPicPr>
          <p:cNvPr id="145" name="Google Shape;145;p26"/>
          <p:cNvPicPr preferRelativeResize="0"/>
          <p:nvPr/>
        </p:nvPicPr>
        <p:blipFill rotWithShape="1">
          <a:blip r:embed="rId3">
            <a:alphaModFix/>
          </a:blip>
          <a:srcRect/>
          <a:stretch/>
        </p:blipFill>
        <p:spPr>
          <a:xfrm>
            <a:off x="3462027" y="276804"/>
            <a:ext cx="3235945" cy="2626223"/>
          </a:xfrm>
          <a:prstGeom prst="rect">
            <a:avLst/>
          </a:prstGeom>
          <a:noFill/>
          <a:ln>
            <a:noFill/>
          </a:ln>
        </p:spPr>
      </p:pic>
      <p:sp>
        <p:nvSpPr>
          <p:cNvPr id="2" name="Title 1">
            <a:extLst>
              <a:ext uri="{FF2B5EF4-FFF2-40B4-BE49-F238E27FC236}">
                <a16:creationId xmlns:a16="http://schemas.microsoft.com/office/drawing/2014/main" id="{A44D5262-882B-0C4C-BF5C-1D301427DB50}"/>
              </a:ext>
            </a:extLst>
          </p:cNvPr>
          <p:cNvSpPr>
            <a:spLocks noGrp="1"/>
          </p:cNvSpPr>
          <p:nvPr>
            <p:ph type="ctrTitle"/>
          </p:nvPr>
        </p:nvSpPr>
        <p:spPr>
          <a:xfrm>
            <a:off x="1270000" y="3214481"/>
            <a:ext cx="7620000" cy="2652889"/>
          </a:xfrm>
        </p:spPr>
        <p:txBody>
          <a:bodyPr anchor="ctr"/>
          <a:lstStyle/>
          <a:p>
            <a:r>
              <a:rPr lang="en-US" dirty="0"/>
              <a:t>BMI 510:</a:t>
            </a:r>
            <a:br>
              <a:rPr lang="en-US" dirty="0"/>
            </a:br>
            <a:r>
              <a:rPr lang="en-US" dirty="0"/>
              <a:t>Linear Regression III</a:t>
            </a:r>
          </a:p>
        </p:txBody>
      </p:sp>
    </p:spTree>
    <p:extLst>
      <p:ext uri="{BB962C8B-B14F-4D97-AF65-F5344CB8AC3E}">
        <p14:creationId xmlns:p14="http://schemas.microsoft.com/office/powerpoint/2010/main" val="224910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very small (invertible) example</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d>
                        <m:dPr>
                          <m:begChr m:val="["/>
                          <m:endChr m:val="]"/>
                          <m:ctrlPr>
                            <a:rPr lang="ar-AE" i="1" smtClean="0">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7</m:t>
                                </m:r>
                              </m:e>
                            </m:mr>
                            <m:mr>
                              <m:e>
                                <m:r>
                                  <a:rPr lang="ar-AE">
                                    <a:latin typeface="Cambria Math" panose="02040503050406030204" pitchFamily="18" charset="0"/>
                                  </a:rPr>
                                  <m:t>11</m:t>
                                </m:r>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1</m:t>
                                </m:r>
                              </m:e>
                              <m:e>
                                <m:r>
                                  <a:rPr lang="ar-AE">
                                    <a:latin typeface="Cambria Math" panose="02040503050406030204" pitchFamily="18" charset="0"/>
                                  </a:rPr>
                                  <m:t>1</m:t>
                                </m:r>
                              </m:e>
                            </m:mr>
                            <m:mr>
                              <m:e>
                                <m:r>
                                  <a:rPr lang="ar-AE">
                                    <a:latin typeface="Cambria Math" panose="02040503050406030204" pitchFamily="18" charset="0"/>
                                  </a:rPr>
                                  <m:t>1</m:t>
                                </m:r>
                              </m:e>
                              <m:e>
                                <m:r>
                                  <a:rPr lang="ar-AE">
                                    <a:latin typeface="Cambria Math" panose="02040503050406030204" pitchFamily="18" charset="0"/>
                                  </a:rPr>
                                  <m:t>2</m:t>
                                </m:r>
                              </m:e>
                            </m:mr>
                          </m:m>
                        </m:e>
                      </m:d>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e>
                            </m:mr>
                            <m:mr>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e>
                            </m:mr>
                          </m:m>
                        </m:e>
                      </m:d>
                    </m:oMath>
                  </m:oMathPara>
                </a14:m>
                <a:endParaRPr lang="ar-AE" dirty="0"/>
              </a:p>
              <a:p>
                <a:pPr marL="0" indent="0">
                  <a:buNone/>
                </a:pPr>
                <a:endParaRPr lang="ar-AE" dirty="0"/>
              </a:p>
              <a:p>
                <a:pPr marL="0" indent="0">
                  <a:buNone/>
                </a:pPr>
                <a14:m>
                  <m:oMathPara xmlns:m="http://schemas.openxmlformats.org/officeDocument/2006/math">
                    <m:oMathParaPr>
                      <m:jc m:val="center"/>
                    </m:oMathParaPr>
                    <m:oMath xmlns:m="http://schemas.openxmlformats.org/officeDocument/2006/math">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7</m:t>
                                </m:r>
                              </m:e>
                            </m:mr>
                            <m:mr>
                              <m:e>
                                <m:r>
                                  <a:rPr lang="ar-AE">
                                    <a:latin typeface="Cambria Math" panose="02040503050406030204" pitchFamily="18" charset="0"/>
                                  </a:rPr>
                                  <m:t>11</m:t>
                                </m:r>
                              </m:e>
                            </m:mr>
                          </m:m>
                        </m:e>
                      </m:d>
                      <m:r>
                        <a:rPr lang="ar-AE">
                          <a:latin typeface="Cambria Math" panose="02040503050406030204" pitchFamily="18" charset="0"/>
                        </a:rPr>
                        <m:t>=</m:t>
                      </m:r>
                      <m:r>
                        <a:rPr lang="ar-AE">
                          <a:latin typeface="Cambria Math" panose="02040503050406030204" pitchFamily="18" charset="0"/>
                        </a:rPr>
                        <m:t>𝑋</m:t>
                      </m:r>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e>
                            </m:mr>
                            <m:mr>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e>
                            </m:mr>
                          </m:m>
                        </m:e>
                      </m:d>
                    </m:oMath>
                  </m:oMathPara>
                </a14:m>
                <a:endParaRPr lang="en-US" dirty="0"/>
              </a:p>
              <a:p>
                <a:pPr marL="0" indent="0">
                  <a:buNone/>
                </a:pPr>
                <a:endParaRPr lang="ar-AE" dirty="0"/>
              </a:p>
              <a:p>
                <a:pPr marL="0" indent="0">
                  <a:buNone/>
                </a:pPr>
                <a14:m>
                  <m:oMathPara xmlns:m="http://schemas.openxmlformats.org/officeDocument/2006/math">
                    <m:oMathParaPr>
                      <m:jc m:val="center"/>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−1</m:t>
                          </m:r>
                        </m:sup>
                      </m:sSup>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7</m:t>
                                </m:r>
                              </m:e>
                            </m:mr>
                            <m:mr>
                              <m:e>
                                <m:r>
                                  <a:rPr lang="ar-AE">
                                    <a:latin typeface="Cambria Math" panose="02040503050406030204" pitchFamily="18" charset="0"/>
                                  </a:rPr>
                                  <m:t>11</m:t>
                                </m:r>
                              </m:e>
                            </m:mr>
                          </m:m>
                        </m:e>
                      </m:d>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−1</m:t>
                          </m:r>
                        </m:sup>
                      </m:sSup>
                      <m:r>
                        <a:rPr lang="en-US" b="0" i="1" smtClean="0">
                          <a:latin typeface="Cambria Math" panose="02040503050406030204" pitchFamily="18" charset="0"/>
                        </a:rPr>
                        <m:t>𝑋</m:t>
                      </m:r>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e>
                            </m:mr>
                            <m:mr>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e>
                            </m:mr>
                          </m:m>
                        </m:e>
                      </m:d>
                    </m:oMath>
                  </m:oMathPara>
                </a14:m>
                <a:endParaRPr lang="en-US" dirty="0"/>
              </a:p>
              <a:p>
                <a:pPr marL="0" indent="0">
                  <a:buNone/>
                </a:pPr>
                <a:endParaRPr lang="ar-AE" dirty="0"/>
              </a:p>
              <a:p>
                <a:pPr marL="0" indent="0">
                  <a:buNone/>
                </a:pPr>
                <a14:m>
                  <m:oMathPara xmlns:m="http://schemas.openxmlformats.org/officeDocument/2006/math">
                    <m:oMathParaPr>
                      <m:jc m:val="center"/>
                    </m:oMathParaPr>
                    <m:oMath xmlns:m="http://schemas.openxmlformats.org/officeDocument/2006/math">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−1</m:t>
                                </m:r>
                              </m:e>
                            </m:mr>
                            <m:mr>
                              <m:e>
                                <m:r>
                                  <a:rPr lang="ar-AE">
                                    <a:latin typeface="Cambria Math" panose="02040503050406030204" pitchFamily="18" charset="0"/>
                                  </a:rPr>
                                  <m:t>−1</m:t>
                                </m:r>
                              </m:e>
                              <m:e>
                                <m:r>
                                  <a:rPr lang="ar-AE">
                                    <a:latin typeface="Cambria Math" panose="02040503050406030204" pitchFamily="18" charset="0"/>
                                  </a:rPr>
                                  <m:t>1</m:t>
                                </m:r>
                              </m:e>
                            </m:mr>
                          </m:m>
                        </m:e>
                      </m:d>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7</m:t>
                                </m:r>
                              </m:e>
                            </m:mr>
                            <m:mr>
                              <m:e>
                                <m:r>
                                  <a:rPr lang="ar-AE">
                                    <a:latin typeface="Cambria Math" panose="02040503050406030204" pitchFamily="18" charset="0"/>
                                  </a:rPr>
                                  <m:t>11</m:t>
                                </m:r>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e>
                            </m:mr>
                            <m:mr>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3</m:t>
                                </m:r>
                              </m:e>
                            </m:mr>
                            <m:mr>
                              <m:e>
                                <m:r>
                                  <a:rPr lang="ar-AE">
                                    <a:latin typeface="Cambria Math" panose="02040503050406030204" pitchFamily="18" charset="0"/>
                                  </a:rPr>
                                  <m:t>4</m:t>
                                </m:r>
                              </m:e>
                            </m:mr>
                          </m:m>
                        </m:e>
                      </m:d>
                    </m:oMath>
                  </m:oMathPara>
                </a14:m>
                <a:endParaRPr lang="en-US" dirty="0"/>
              </a:p>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
                    </m:oMathParaPr>
                    <m:oMath xmlns:m="http://schemas.openxmlformats.org/officeDocument/2006/math">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e>
                            </m:mr>
                            <m:mr>
                              <m:e>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3</m:t>
                                </m:r>
                              </m:e>
                            </m:mr>
                            <m:mr>
                              <m:e>
                                <m:r>
                                  <a:rPr lang="ar-AE">
                                    <a:latin typeface="Cambria Math" panose="02040503050406030204" pitchFamily="18" charset="0"/>
                                  </a:rPr>
                                  <m:t>4</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b="-1837"/>
                </a:stretch>
              </a:blipFill>
            </p:spPr>
            <p:txBody>
              <a:bodyPr/>
              <a:lstStyle/>
              <a:p>
                <a:r>
                  <a:rPr lang="en-US">
                    <a:noFill/>
                  </a:rPr>
                  <a:t> </a:t>
                </a:r>
              </a:p>
            </p:txBody>
          </p:sp>
        </mc:Fallback>
      </mc:AlternateContent>
    </p:spTree>
    <p:extLst>
      <p:ext uri="{BB962C8B-B14F-4D97-AF65-F5344CB8AC3E}">
        <p14:creationId xmlns:p14="http://schemas.microsoft.com/office/powerpoint/2010/main" val="380879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answer</a:t>
            </a:r>
            <a:endParaRPr dirty="0"/>
          </a:p>
        </p:txBody>
      </p:sp>
      <p:pic>
        <p:nvPicPr>
          <p:cNvPr id="3" name="Picture 1" descr="regression-iii_files/figure-pptx/unnamed-chunk-1-1.png"/>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84803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Predicting new values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We can use our new regression model to predict new </a:t>
                </a:r>
                <a14:m>
                  <m:oMath xmlns:m="http://schemas.openxmlformats.org/officeDocument/2006/math">
                    <m:r>
                      <a:rPr>
                        <a:latin typeface="Cambria Math" panose="02040503050406030204" pitchFamily="18" charset="0"/>
                      </a:rPr>
                      <m:t>𝑌</m:t>
                    </m:r>
                  </m:oMath>
                </a14:m>
                <a:r>
                  <a:rPr dirty="0"/>
                  <a:t>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𝑛𝑒𝑤</m:t>
                        </m:r>
                      </m:sub>
                    </m:sSub>
                  </m:oMath>
                </a14:m>
                <a:r>
                  <a:rPr dirty="0"/>
                  <a:t> that would correspond to new </a:t>
                </a:r>
                <a14:m>
                  <m:oMath xmlns:m="http://schemas.openxmlformats.org/officeDocument/2006/math">
                    <m:r>
                      <a:rPr>
                        <a:latin typeface="Cambria Math" panose="02040503050406030204" pitchFamily="18" charset="0"/>
                      </a:rPr>
                      <m:t>𝑋</m:t>
                    </m:r>
                  </m:oMath>
                </a14:m>
                <a:r>
                  <a:rPr dirty="0"/>
                  <a:t> values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𝑛𝑒𝑤</m:t>
                        </m:r>
                      </m:sub>
                    </m:sSub>
                  </m:oMath>
                </a14:m>
                <a:r>
                  <a:rPr dirty="0"/>
                  <a:t>:</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𝑌</m:t>
                          </m:r>
                        </m:e>
                        <m:sub>
                          <m:r>
                            <a:rPr>
                              <a:latin typeface="Cambria Math" panose="02040503050406030204" pitchFamily="18" charset="0"/>
                            </a:rPr>
                            <m:t>𝑛𝑒𝑤</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𝑋</m:t>
                          </m:r>
                        </m:e>
                        <m:sub>
                          <m:r>
                            <a:rPr>
                              <a:latin typeface="Cambria Math" panose="02040503050406030204" pitchFamily="18" charset="0"/>
                            </a:rPr>
                            <m:t>𝑛𝑒𝑤</m:t>
                          </m:r>
                        </m:sub>
                      </m:sSub>
                      <m:r>
                        <a:rPr>
                          <a:latin typeface="Cambria Math" panose="02040503050406030204" pitchFamily="18" charset="0"/>
                        </a:rPr>
                        <m:t>𝛽</m:t>
                      </m:r>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93019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Predicting new values</a:t>
            </a:r>
          </a:p>
        </p:txBody>
      </p:sp>
      <p:pic>
        <p:nvPicPr>
          <p:cNvPr id="6" name="Picture 5" descr="regression-iii_files/figure-pptx/unnamed-chunk-2-1.png">
            <a:extLst>
              <a:ext uri="{FF2B5EF4-FFF2-40B4-BE49-F238E27FC236}">
                <a16:creationId xmlns:a16="http://schemas.microsoft.com/office/drawing/2014/main" id="{1A90368A-0C62-2F4A-A1EF-F21FBDA2F04A}"/>
              </a:ext>
            </a:extLst>
          </p:cNvPr>
          <p:cNvPicPr>
            <a:picLocks noGrp="1" noChangeAspect="1"/>
          </p:cNvPicPr>
          <p:nvPr/>
        </p:nvPicPr>
        <p:blipFill>
          <a:blip r:embed="rId2"/>
          <a:stretch>
            <a:fillRect/>
          </a:stretch>
        </p:blipFill>
        <p:spPr bwMode="auto">
          <a:xfrm>
            <a:off x="1947334" y="1778000"/>
            <a:ext cx="6279444" cy="5023556"/>
          </a:xfrm>
          <a:prstGeom prst="rect">
            <a:avLst/>
          </a:prstGeom>
          <a:noFill/>
          <a:ln w="9525">
            <a:noFill/>
            <a:headEnd/>
            <a:tailEnd/>
          </a:ln>
        </p:spPr>
      </p:pic>
    </p:spTree>
    <p:extLst>
      <p:ext uri="{BB962C8B-B14F-4D97-AF65-F5344CB8AC3E}">
        <p14:creationId xmlns:p14="http://schemas.microsoft.com/office/powerpoint/2010/main" val="400830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differently-shaped 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dirty="0"/>
                  <a:t>However, in most cases, the number of equations </a:t>
                </a:r>
                <a:r>
                  <a:rPr b="1" dirty="0"/>
                  <a:t>does not</a:t>
                </a:r>
                <a:r>
                  <a:rPr dirty="0"/>
                  <a:t> match the number of unknowns, </a:t>
                </a:r>
                <a:r>
                  <a:rPr b="1" dirty="0"/>
                  <a:t>we are unable to directly invert </a:t>
                </a:r>
                <a14:m>
                  <m:oMath xmlns:m="http://schemas.openxmlformats.org/officeDocument/2006/math">
                    <m:r>
                      <a:rPr b="1" i="1">
                        <a:latin typeface="Cambria Math" panose="02040503050406030204" pitchFamily="18" charset="0"/>
                      </a:rPr>
                      <m:t>𝐗</m:t>
                    </m:r>
                  </m:oMath>
                </a14:m>
                <a:r>
                  <a:rPr b="1" dirty="0"/>
                  <a:t> to create </a:t>
                </a:r>
                <a14:m>
                  <m:oMath xmlns:m="http://schemas.openxmlformats.org/officeDocument/2006/math">
                    <m:sSup>
                      <m:sSupPr>
                        <m:ctrlPr>
                          <a:rPr b="1" i="1">
                            <a:latin typeface="Cambria Math" panose="02040503050406030204" pitchFamily="18" charset="0"/>
                          </a:rPr>
                        </m:ctrlPr>
                      </m:sSupPr>
                      <m:e>
                        <m:r>
                          <a:rPr b="1" i="1">
                            <a:latin typeface="Cambria Math" panose="02040503050406030204" pitchFamily="18" charset="0"/>
                          </a:rPr>
                          <m:t>𝑿</m:t>
                        </m:r>
                      </m:e>
                      <m:sup>
                        <m:r>
                          <a:rPr b="1">
                            <a:latin typeface="Cambria Math" panose="02040503050406030204" pitchFamily="18" charset="0"/>
                          </a:rPr>
                          <m:t>−</m:t>
                        </m:r>
                        <m:r>
                          <a:rPr b="1" i="1">
                            <a:latin typeface="Cambria Math" panose="02040503050406030204" pitchFamily="18" charset="0"/>
                          </a:rPr>
                          <m:t>𝟏</m:t>
                        </m:r>
                      </m:sup>
                    </m:sSup>
                  </m:oMath>
                </a14:m>
                <a:r>
                  <a:rPr b="1" dirty="0"/>
                  <a:t>. </a:t>
                </a:r>
                <a:endParaRPr lang="en-US" b="1" dirty="0"/>
              </a:p>
              <a:p>
                <a:pPr marL="0" indent="0">
                  <a:buNone/>
                </a:pPr>
                <a:r>
                  <a:rPr dirty="0"/>
                  <a:t>So we rely on the fact that - for any </a:t>
                </a:r>
                <a:r>
                  <a:rPr lang="en-US" dirty="0"/>
                  <a:t>full-rank </a:t>
                </a:r>
                <a:r>
                  <a:rPr dirty="0"/>
                  <a:t>matrix </a:t>
                </a:r>
                <a14:m>
                  <m:oMath xmlns:m="http://schemas.openxmlformats.org/officeDocument/2006/math">
                    <m:r>
                      <a:rPr>
                        <a:latin typeface="Cambria Math" panose="02040503050406030204" pitchFamily="18" charset="0"/>
                      </a:rPr>
                      <m:t>𝑋</m:t>
                    </m:r>
                  </m:oMath>
                </a14:m>
                <a:r>
                  <a:rPr dirty="0"/>
                  <a:t>, the crosspoduct matrix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r>
                      <a:rPr>
                        <a:latin typeface="Cambria Math" panose="02040503050406030204" pitchFamily="18" charset="0"/>
                      </a:rPr>
                      <m:t>𝑋</m:t>
                    </m:r>
                  </m:oMath>
                </a14:m>
                <a:r>
                  <a:rPr dirty="0"/>
                  <a:t> </a:t>
                </a:r>
                <a:r>
                  <a:rPr i="1" dirty="0"/>
                  <a:t>is symmetric and invertible.</a:t>
                </a:r>
                <a:r>
                  <a:rPr dirty="0"/>
                  <a:t> Let’s consider this system:</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r>
                                  <a:rPr>
                                    <a:latin typeface="Cambria Math" panose="02040503050406030204" pitchFamily="18" charset="0"/>
                                  </a:rPr>
                                  <m:t>7</m:t>
                                </m:r>
                              </m:e>
                            </m:mr>
                            <m:mr>
                              <m:e>
                                <m:r>
                                  <a:rPr>
                                    <a:latin typeface="Cambria Math" panose="02040503050406030204" pitchFamily="18" charset="0"/>
                                  </a:rPr>
                                  <m:t>11</m:t>
                                </m:r>
                              </m:e>
                            </m:mr>
                            <m:mr>
                              <m:e>
                                <m:r>
                                  <a:rPr>
                                    <a:latin typeface="Cambria Math" panose="02040503050406030204" pitchFamily="18" charset="0"/>
                                  </a:rPr>
                                  <m:t>14</m:t>
                                </m:r>
                              </m:e>
                            </m:mr>
                          </m:m>
                        </m:e>
                      </m:d>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2</m:t>
                                </m:r>
                              </m:e>
                            </m:mr>
                            <m:mr>
                              <m:e>
                                <m:r>
                                  <a:rPr>
                                    <a:latin typeface="Cambria Math" panose="02040503050406030204" pitchFamily="18" charset="0"/>
                                  </a:rPr>
                                  <m:t>1</m:t>
                                </m:r>
                              </m:e>
                              <m:e>
                                <m:r>
                                  <a:rPr>
                                    <a:latin typeface="Cambria Math" panose="02040503050406030204" pitchFamily="18" charset="0"/>
                                  </a:rPr>
                                  <m:t>3</m:t>
                                </m:r>
                              </m:e>
                            </m:mr>
                          </m:m>
                        </m:e>
                      </m:d>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m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
                        </m:e>
                      </m:d>
                    </m:oMath>
                  </m:oMathPara>
                </a14:m>
                <a:endParaRPr dirty="0"/>
              </a:p>
              <a:p>
                <a:pPr marL="0" indent="0">
                  <a:buNone/>
                </a:pPr>
                <a:endParaRPr lang="en-US" dirty="0"/>
              </a:p>
              <a:p>
                <a:pPr marL="0" indent="0">
                  <a:buNone/>
                </a:pPr>
                <a:r>
                  <a:rPr dirty="0"/>
                  <a:t>It is clear that we cannot premu</a:t>
                </a:r>
                <a:r>
                  <a:rPr lang="en-US" dirty="0"/>
                  <a:t>lti</a:t>
                </a:r>
                <a:r>
                  <a:rPr dirty="0"/>
                  <a:t>ply both sides by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−1</m:t>
                        </m:r>
                      </m:sup>
                    </m:sSup>
                  </m:oMath>
                </a14:m>
                <a:r>
                  <a:rPr dirty="0"/>
                  <a:t>, because the matrix is not square,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−1</m:t>
                        </m:r>
                      </m:sup>
                    </m:sSup>
                  </m:oMath>
                </a14:m>
                <a:r>
                  <a:rPr dirty="0"/>
                  <a:t> does not exist!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r="-1594"/>
                </a:stretch>
              </a:blipFill>
            </p:spPr>
            <p:txBody>
              <a:bodyPr/>
              <a:lstStyle/>
              <a:p>
                <a:r>
                  <a:rPr lang="en-US">
                    <a:noFill/>
                  </a:rPr>
                  <a:t> </a:t>
                </a:r>
              </a:p>
            </p:txBody>
          </p:sp>
        </mc:Fallback>
      </mc:AlternateContent>
    </p:spTree>
    <p:extLst>
      <p:ext uri="{BB962C8B-B14F-4D97-AF65-F5344CB8AC3E}">
        <p14:creationId xmlns:p14="http://schemas.microsoft.com/office/powerpoint/2010/main" val="44229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differently-shaped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There is a wide range of research into generalized inverses if you are interested, but the ordinary least squares equations represent the simplest and most common one.</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r>
                                  <a:rPr>
                                    <a:latin typeface="Cambria Math" panose="02040503050406030204" pitchFamily="18" charset="0"/>
                                  </a:rPr>
                                  <m:t>7</m:t>
                                </m:r>
                              </m:e>
                            </m:mr>
                            <m:mr>
                              <m:e>
                                <m:r>
                                  <a:rPr>
                                    <a:latin typeface="Cambria Math" panose="02040503050406030204" pitchFamily="18" charset="0"/>
                                  </a:rPr>
                                  <m:t>11</m:t>
                                </m:r>
                              </m:e>
                            </m:mr>
                            <m:mr>
                              <m:e>
                                <m:r>
                                  <a:rPr>
                                    <a:latin typeface="Cambria Math" panose="02040503050406030204" pitchFamily="18" charset="0"/>
                                  </a:rPr>
                                  <m:t>14</m:t>
                                </m:r>
                              </m:e>
                            </m:mr>
                          </m:m>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r>
                        <a:rPr>
                          <a:latin typeface="Cambria Math" panose="02040503050406030204" pitchFamily="18" charset="0"/>
                        </a:rPr>
                        <m:t>𝑋</m:t>
                      </m:r>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m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
                        </m:e>
                      </m:d>
                    </m:oMath>
                  </m:oMathPara>
                </a14:m>
                <a:endParaRPr dirty="0"/>
              </a:p>
              <a:p>
                <a:pPr marL="0" indent="0">
                  <a:buNone/>
                </a:pPr>
                <a:endParaRPr lang="en-US" dirty="0"/>
              </a:p>
              <a:p>
                <a:pPr marL="0" indent="0">
                  <a:buNone/>
                </a:pPr>
                <a:r>
                  <a:rPr dirty="0"/>
                  <a:t>Note that here, the </a:t>
                </a:r>
                <a:r>
                  <a:rPr i="1" dirty="0"/>
                  <a:t>crossproduct matrix</a:t>
                </a:r>
                <a:r>
                  <a:rPr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r>
                      <a:rPr>
                        <a:latin typeface="Cambria Math" panose="02040503050406030204" pitchFamily="18" charset="0"/>
                      </a:rPr>
                      <m:t>𝑋</m:t>
                    </m:r>
                  </m:oMath>
                </a14:m>
                <a:r>
                  <a:rPr dirty="0"/>
                  <a:t> is square and invertible:</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r>
                        <a:rPr>
                          <a:latin typeface="Cambria Math" panose="02040503050406030204" pitchFamily="18" charset="0"/>
                        </a:rPr>
                        <m:t>𝑋</m:t>
                      </m:r>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3</m:t>
                                </m:r>
                              </m:e>
                              <m:e>
                                <m:r>
                                  <a:rPr>
                                    <a:latin typeface="Cambria Math" panose="02040503050406030204" pitchFamily="18" charset="0"/>
                                  </a:rPr>
                                  <m:t>6</m:t>
                                </m:r>
                              </m:e>
                            </m:mr>
                            <m:mr>
                              <m:e>
                                <m:r>
                                  <a:rPr>
                                    <a:latin typeface="Cambria Math" panose="02040503050406030204" pitchFamily="18" charset="0"/>
                                  </a:rPr>
                                  <m:t>6</m:t>
                                </m:r>
                              </m:e>
                              <m:e>
                                <m:r>
                                  <a:rPr>
                                    <a:latin typeface="Cambria Math" panose="02040503050406030204" pitchFamily="18" charset="0"/>
                                  </a:rPr>
                                  <m:t>14</m:t>
                                </m:r>
                              </m:e>
                            </m:mr>
                          </m:m>
                        </m:e>
                      </m:d>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141080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differently-shaped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So we can premul</a:t>
                </a:r>
                <a:r>
                  <a:rPr lang="en-US" dirty="0"/>
                  <a:t>ti</a:t>
                </a:r>
                <a:r>
                  <a:rPr dirty="0"/>
                  <a:t>ply both sides by the inverse of the crossproduct matrix:</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r>
                        <a:rPr>
                          <a:latin typeface="Cambria Math" panose="02040503050406030204" pitchFamily="18" charset="0"/>
                        </a:rPr>
                        <m:t>𝑋</m:t>
                      </m: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−1</m:t>
                          </m:r>
                        </m:sup>
                      </m:sSup>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r>
                                  <a:rPr>
                                    <a:latin typeface="Cambria Math" panose="02040503050406030204" pitchFamily="18" charset="0"/>
                                  </a:rPr>
                                  <m:t>7</m:t>
                                </m:r>
                              </m:e>
                            </m:mr>
                            <m:mr>
                              <m:e>
                                <m:r>
                                  <a:rPr>
                                    <a:latin typeface="Cambria Math" panose="02040503050406030204" pitchFamily="18" charset="0"/>
                                  </a:rPr>
                                  <m:t>11</m:t>
                                </m:r>
                              </m:e>
                            </m:mr>
                            <m:mr>
                              <m:e>
                                <m:r>
                                  <a:rPr>
                                    <a:latin typeface="Cambria Math" panose="02040503050406030204" pitchFamily="18" charset="0"/>
                                  </a:rPr>
                                  <m:t>14</m:t>
                                </m:r>
                              </m:e>
                            </m:mr>
                          </m:m>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r>
                        <a:rPr>
                          <a:latin typeface="Cambria Math" panose="02040503050406030204" pitchFamily="18" charset="0"/>
                        </a:rPr>
                        <m:t>𝑋</m:t>
                      </m: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−1</m:t>
                          </m:r>
                        </m:sup>
                      </m:sSup>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r>
                        <a:rPr>
                          <a:latin typeface="Cambria Math" panose="02040503050406030204" pitchFamily="18" charset="0"/>
                        </a:rPr>
                        <m:t>𝑋</m:t>
                      </m:r>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m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
                        </m:e>
                      </m:d>
                    </m:oMath>
                  </m:oMathPara>
                </a14:m>
                <a:endParaRPr lang="en-US" dirty="0"/>
              </a:p>
              <a:p>
                <a:pPr marL="0" indent="0">
                  <a:buNone/>
                </a:pPr>
                <a:endParaRPr lang="en-US" dirty="0"/>
              </a:p>
              <a:p>
                <a:pPr marL="0" indent="0" algn="ctr">
                  <a:buNone/>
                </a:pPr>
                <a:r>
                  <a:rPr lang="en-US" dirty="0"/>
                  <a:t>What does </a:t>
                </a:r>
                <a14:m>
                  <m:oMath xmlns:m="http://schemas.openxmlformats.org/officeDocument/2006/math">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𝑇</m:t>
                        </m:r>
                      </m:sup>
                    </m:sSup>
                    <m:r>
                      <a:rPr lang="ar-AE">
                        <a:latin typeface="Cambria Math" panose="02040503050406030204" pitchFamily="18" charset="0"/>
                      </a:rPr>
                      <m:t>𝑋</m:t>
                    </m:r>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𝑋</m:t>
                        </m:r>
                      </m:e>
                      <m:sup>
                        <m:r>
                          <a:rPr lang="ar-AE">
                            <a:latin typeface="Cambria Math" panose="02040503050406030204" pitchFamily="18" charset="0"/>
                          </a:rPr>
                          <m:t>𝑇</m:t>
                        </m:r>
                      </m:sup>
                    </m:sSup>
                    <m:r>
                      <a:rPr lang="ar-AE">
                        <a:latin typeface="Cambria Math" panose="02040503050406030204" pitchFamily="18" charset="0"/>
                      </a:rPr>
                      <m:t>𝑋</m:t>
                    </m:r>
                  </m:oMath>
                </a14:m>
                <a:r>
                  <a:rPr lang="en-US" dirty="0"/>
                  <a:t> equal?</a:t>
                </a:r>
                <a:endParaRPr dirty="0"/>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r>
                        <a:rPr>
                          <a:latin typeface="Cambria Math" panose="02040503050406030204" pitchFamily="18" charset="0"/>
                        </a:rPr>
                        <m:t>𝑋</m:t>
                      </m: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−1</m:t>
                          </m:r>
                        </m:sup>
                      </m:sSup>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r>
                                  <a:rPr>
                                    <a:latin typeface="Cambria Math" panose="02040503050406030204" pitchFamily="18" charset="0"/>
                                  </a:rPr>
                                  <m:t>7</m:t>
                                </m:r>
                              </m:e>
                            </m:mr>
                            <m:mr>
                              <m:e>
                                <m:r>
                                  <a:rPr>
                                    <a:latin typeface="Cambria Math" panose="02040503050406030204" pitchFamily="18" charset="0"/>
                                  </a:rPr>
                                  <m:t>11</m:t>
                                </m:r>
                              </m:e>
                            </m:mr>
                            <m:mr>
                              <m:e>
                                <m:r>
                                  <a:rPr>
                                    <a:latin typeface="Cambria Math" panose="02040503050406030204" pitchFamily="18" charset="0"/>
                                  </a:rPr>
                                  <m:t>14</m:t>
                                </m:r>
                              </m:e>
                            </m:mr>
                          </m:m>
                        </m:e>
                      </m:d>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m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
                        </m:e>
                      </m:d>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63762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differently-shaped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r>
                        <a:rPr>
                          <a:latin typeface="Cambria Math" panose="02040503050406030204" pitchFamily="18" charset="0"/>
                        </a:rPr>
                        <m:t>𝑋</m:t>
                      </m:r>
                      <m:sSup>
                        <m:sSupPr>
                          <m:ctrlPr>
                            <a:rPr i="1">
                              <a:latin typeface="Cambria Math" panose="02040503050406030204" pitchFamily="18" charset="0"/>
                            </a:rPr>
                          </m:ctrlPr>
                        </m:sSupPr>
                        <m:e>
                          <m:r>
                            <a:rPr>
                              <a:latin typeface="Cambria Math" panose="02040503050406030204" pitchFamily="18" charset="0"/>
                            </a:rPr>
                            <m:t>)</m:t>
                          </m:r>
                        </m:e>
                        <m:sup>
                          <m:r>
                            <a:rPr>
                              <a:latin typeface="Cambria Math" panose="02040503050406030204" pitchFamily="18" charset="0"/>
                            </a:rPr>
                            <m:t>−1</m:t>
                          </m:r>
                        </m:sup>
                      </m:sSup>
                      <m:sSup>
                        <m:sSupPr>
                          <m:ctrlPr>
                            <a:rPr i="1">
                              <a:latin typeface="Cambria Math" panose="02040503050406030204" pitchFamily="18" charset="0"/>
                            </a:rPr>
                          </m:ctrlPr>
                        </m:sSupPr>
                        <m:e>
                          <m:r>
                            <a:rPr>
                              <a:latin typeface="Cambria Math" panose="02040503050406030204" pitchFamily="18" charset="0"/>
                            </a:rPr>
                            <m:t>𝑋</m:t>
                          </m:r>
                        </m:e>
                        <m:sup>
                          <m:r>
                            <a:rPr>
                              <a:latin typeface="Cambria Math" panose="02040503050406030204" pitchFamily="18" charset="0"/>
                            </a:rPr>
                            <m:t>𝑇</m:t>
                          </m:r>
                        </m:sup>
                      </m:sSup>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r>
                                  <a:rPr>
                                    <a:latin typeface="Cambria Math" panose="02040503050406030204" pitchFamily="18" charset="0"/>
                                  </a:rPr>
                                  <m:t>7</m:t>
                                </m:r>
                              </m:e>
                            </m:mr>
                            <m:mr>
                              <m:e>
                                <m:r>
                                  <a:rPr>
                                    <a:latin typeface="Cambria Math" panose="02040503050406030204" pitchFamily="18" charset="0"/>
                                  </a:rPr>
                                  <m:t>11</m:t>
                                </m:r>
                              </m:e>
                            </m:mr>
                            <m:mr>
                              <m:e>
                                <m:r>
                                  <a:rPr>
                                    <a:latin typeface="Cambria Math" panose="02040503050406030204" pitchFamily="18" charset="0"/>
                                  </a:rPr>
                                  <m:t>14</m:t>
                                </m:r>
                              </m:e>
                            </m:mr>
                          </m:m>
                        </m:e>
                      </m:d>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m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
                        </m:e>
                      </m:d>
                    </m:oMath>
                  </m:oMathPara>
                </a14:m>
                <a:endParaRPr lang="en-US" dirty="0">
                  <a:latin typeface="Courier"/>
                </a:endParaRPr>
              </a:p>
              <a:p>
                <a:pPr marL="0" indent="0">
                  <a:buNone/>
                </a:pPr>
                <a:endParaRPr lang="en-US" dirty="0">
                  <a:latin typeface="Courier"/>
                </a:endParaRPr>
              </a:p>
              <a:p>
                <a:pPr marL="0" indent="0">
                  <a:buNone/>
                </a:pPr>
                <a:endParaRPr dirty="0">
                  <a:latin typeface="Courier"/>
                </a:endParaRPr>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3"/>
                                    <m:mcJc m:val="center"/>
                                  </m:mcPr>
                                </m:mc>
                              </m:mcs>
                              <m:ctrlPr>
                                <a:rPr i="1">
                                  <a:latin typeface="Cambria Math" panose="02040503050406030204" pitchFamily="18" charset="0"/>
                                </a:rPr>
                              </m:ctrlPr>
                            </m:mPr>
                            <m:mr>
                              <m:e>
                                <m:r>
                                  <a:rPr>
                                    <a:latin typeface="Cambria Math" panose="02040503050406030204" pitchFamily="18" charset="0"/>
                                  </a:rPr>
                                  <m:t>1.33</m:t>
                                </m:r>
                              </m:e>
                              <m:e>
                                <m:r>
                                  <a:rPr>
                                    <a:latin typeface="Cambria Math" panose="02040503050406030204" pitchFamily="18" charset="0"/>
                                  </a:rPr>
                                  <m:t>0.33</m:t>
                                </m:r>
                              </m:e>
                              <m:e>
                                <m:r>
                                  <a:rPr>
                                    <a:latin typeface="Cambria Math" panose="02040503050406030204" pitchFamily="18" charset="0"/>
                                  </a:rPr>
                                  <m:t>−0.67</m:t>
                                </m:r>
                              </m:e>
                            </m:mr>
                            <m:mr>
                              <m:e>
                                <m:r>
                                  <a:rPr>
                                    <a:latin typeface="Cambria Math" panose="02040503050406030204" pitchFamily="18" charset="0"/>
                                  </a:rPr>
                                  <m:t>−0.5</m:t>
                                </m:r>
                              </m:e>
                              <m:e>
                                <m:r>
                                  <a:rPr>
                                    <a:latin typeface="Cambria Math" panose="02040503050406030204" pitchFamily="18" charset="0"/>
                                  </a:rPr>
                                  <m:t>0.0</m:t>
                                </m:r>
                              </m:e>
                              <m:e>
                                <m:r>
                                  <a:rPr>
                                    <a:latin typeface="Cambria Math" panose="02040503050406030204" pitchFamily="18" charset="0"/>
                                  </a:rPr>
                                  <m:t>0.5</m:t>
                                </m:r>
                              </m:e>
                            </m:mr>
                          </m:m>
                        </m:e>
                      </m:d>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r>
                                  <a:rPr>
                                    <a:latin typeface="Cambria Math" panose="02040503050406030204" pitchFamily="18" charset="0"/>
                                  </a:rPr>
                                  <m:t>7</m:t>
                                </m:r>
                              </m:e>
                            </m:mr>
                            <m:mr>
                              <m:e>
                                <m:r>
                                  <a:rPr>
                                    <a:latin typeface="Cambria Math" panose="02040503050406030204" pitchFamily="18" charset="0"/>
                                  </a:rPr>
                                  <m:t>11</m:t>
                                </m:r>
                              </m:e>
                            </m:mr>
                            <m:mr>
                              <m:e>
                                <m:r>
                                  <a:rPr>
                                    <a:latin typeface="Cambria Math" panose="02040503050406030204" pitchFamily="18" charset="0"/>
                                  </a:rPr>
                                  <m:t>14</m:t>
                                </m:r>
                              </m:e>
                            </m:mr>
                          </m:m>
                        </m:e>
                      </m:d>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m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
                        </m:e>
                      </m:d>
                    </m:oMath>
                  </m:oMathPara>
                </a14:m>
                <a:endParaRPr lang="en-US" dirty="0">
                  <a:latin typeface="Courier"/>
                </a:endParaRPr>
              </a:p>
              <a:p>
                <a:pPr marL="0" indent="0">
                  <a:buNone/>
                </a:pPr>
                <a:endParaRPr dirty="0">
                  <a:latin typeface="Courier"/>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m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
                        </m:e>
                      </m:d>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r>
                                  <a:rPr>
                                    <a:latin typeface="Cambria Math" panose="02040503050406030204" pitchFamily="18" charset="0"/>
                                  </a:rPr>
                                  <m:t>3.67</m:t>
                                </m:r>
                              </m:e>
                            </m:mr>
                            <m:mr>
                              <m:e>
                                <m:r>
                                  <a:rPr>
                                    <a:latin typeface="Cambria Math" panose="02040503050406030204" pitchFamily="18" charset="0"/>
                                  </a:rPr>
                                  <m:t>3.50</m:t>
                                </m:r>
                              </m:e>
                            </m:mr>
                          </m:m>
                        </m:e>
                      </m:d>
                    </m:oMath>
                  </m:oMathPara>
                </a14:m>
                <a:endParaRPr dirty="0">
                  <a:latin typeface="Courier"/>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1663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 differently-shaped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Note that in this case, the predicted values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dirty="0"/>
                  <a:t> no longer directly lie on the best-fit line. This is because there is no set of parameters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oMath>
                </a14:m>
                <a:r>
                  <a:rPr dirty="0"/>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oMath>
                </a14:m>
                <a:r>
                  <a:rPr dirty="0"/>
                  <a:t> that will satisfy all </a:t>
                </a:r>
                <a:r>
                  <a:rPr lang="en-US" dirty="0"/>
                  <a:t>three</a:t>
                </a:r>
                <a:r>
                  <a:rPr dirty="0"/>
                  <a:t> equations.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158"/>
                </a:stretch>
              </a:blipFill>
            </p:spPr>
            <p:txBody>
              <a:bodyPr/>
              <a:lstStyle/>
              <a:p>
                <a:r>
                  <a:rPr lang="en-US">
                    <a:noFill/>
                  </a:rPr>
                  <a:t> </a:t>
                </a:r>
              </a:p>
            </p:txBody>
          </p:sp>
        </mc:Fallback>
      </mc:AlternateContent>
      <p:pic>
        <p:nvPicPr>
          <p:cNvPr id="4" name="Picture 3" descr="regression-iii_files/figure-pptx/unnamed-chunk-4-1.png">
            <a:extLst>
              <a:ext uri="{FF2B5EF4-FFF2-40B4-BE49-F238E27FC236}">
                <a16:creationId xmlns:a16="http://schemas.microsoft.com/office/drawing/2014/main" id="{94BE46D9-7AE4-2048-8236-168BF52E3754}"/>
              </a:ext>
            </a:extLst>
          </p:cNvPr>
          <p:cNvPicPr>
            <a:picLocks noGrp="1" noChangeAspect="1"/>
          </p:cNvPicPr>
          <p:nvPr/>
        </p:nvPicPr>
        <p:blipFill>
          <a:blip r:embed="rId3"/>
          <a:stretch>
            <a:fillRect/>
          </a:stretch>
        </p:blipFill>
        <p:spPr bwMode="auto">
          <a:xfrm>
            <a:off x="2815289" y="3389683"/>
            <a:ext cx="4529421" cy="3623537"/>
          </a:xfrm>
          <a:prstGeom prst="rect">
            <a:avLst/>
          </a:prstGeom>
          <a:noFill/>
          <a:ln w="9525">
            <a:noFill/>
            <a:headEnd/>
            <a:tailEnd/>
          </a:ln>
        </p:spPr>
      </p:pic>
    </p:spTree>
    <p:extLst>
      <p:ext uri="{BB962C8B-B14F-4D97-AF65-F5344CB8AC3E}">
        <p14:creationId xmlns:p14="http://schemas.microsoft.com/office/powerpoint/2010/main" val="268181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dirty="0"/>
          </a:p>
        </p:txBody>
      </p:sp>
      <p:sp>
        <p:nvSpPr>
          <p:cNvPr id="3" name="Content Placeholder 2"/>
          <p:cNvSpPr>
            <a:spLocks noGrp="1"/>
          </p:cNvSpPr>
          <p:nvPr>
            <p:ph idx="1"/>
          </p:nvPr>
        </p:nvSpPr>
        <p:spPr/>
        <p:txBody>
          <a:bodyPr/>
          <a:lstStyle/>
          <a:p>
            <a:pPr marL="0" indent="0">
              <a:buNone/>
            </a:pPr>
            <a:r>
              <a:rPr lang="en-US" dirty="0"/>
              <a:t>More examples of fitting model parameters to the design matrix X</a:t>
            </a:r>
          </a:p>
          <a:p>
            <a:pPr marL="0" indent="0">
              <a:buNone/>
            </a:pPr>
            <a:endParaRPr lang="en-US" dirty="0"/>
          </a:p>
          <a:p>
            <a:pPr marL="0" indent="0">
              <a:buNone/>
            </a:pPr>
            <a:r>
              <a:rPr lang="en-US" dirty="0"/>
              <a:t>Review of methods of testing</a:t>
            </a:r>
          </a:p>
          <a:p>
            <a:pPr marL="0" indent="0">
              <a:buNone/>
            </a:pPr>
            <a:endParaRPr lang="en-US" dirty="0"/>
          </a:p>
          <a:p>
            <a:pPr marL="0" indent="0">
              <a:buNone/>
            </a:pPr>
            <a:r>
              <a:rPr lang="en-US" dirty="0"/>
              <a:t>Additional terms: multiple linear regression</a:t>
            </a:r>
          </a:p>
          <a:p>
            <a:pPr marL="0" indent="0">
              <a:buNone/>
            </a:pPr>
            <a:endParaRPr lang="en-US" dirty="0"/>
          </a:p>
          <a:p>
            <a:pPr marL="0" indent="0">
              <a:buNone/>
            </a:pPr>
            <a:r>
              <a:rPr lang="en-US" dirty="0"/>
              <a:t>Categorical variables</a:t>
            </a:r>
          </a:p>
          <a:p>
            <a:pPr marL="0" indent="0">
              <a:buNone/>
            </a:pPr>
            <a:endParaRPr lang="en-US" dirty="0"/>
          </a:p>
          <a:p>
            <a:pPr marL="0" indent="0">
              <a:buNone/>
            </a:pPr>
            <a:r>
              <a:rPr lang="en-US" dirty="0"/>
              <a:t>Interaction terms</a:t>
            </a:r>
            <a:endParaRPr dirty="0"/>
          </a:p>
        </p:txBody>
      </p:sp>
    </p:spTree>
    <p:extLst>
      <p:ext uri="{BB962C8B-B14F-4D97-AF65-F5344CB8AC3E}">
        <p14:creationId xmlns:p14="http://schemas.microsoft.com/office/powerpoint/2010/main" val="312940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dirty="0"/>
          </a:p>
        </p:txBody>
      </p:sp>
      <p:sp>
        <p:nvSpPr>
          <p:cNvPr id="3" name="Content Placeholder 2"/>
          <p:cNvSpPr>
            <a:spLocks noGrp="1"/>
          </p:cNvSpPr>
          <p:nvPr>
            <p:ph idx="1"/>
          </p:nvPr>
        </p:nvSpPr>
        <p:spPr/>
        <p:txBody>
          <a:bodyPr/>
          <a:lstStyle/>
          <a:p>
            <a:pPr marL="0" indent="0">
              <a:buNone/>
            </a:pPr>
            <a:r>
              <a:rPr lang="en-US" dirty="0"/>
              <a:t>More examples of fitting model parameters to the design matrix X</a:t>
            </a:r>
          </a:p>
          <a:p>
            <a:pPr marL="0" indent="0">
              <a:buNone/>
            </a:pPr>
            <a:endParaRPr lang="en-US" dirty="0"/>
          </a:p>
          <a:p>
            <a:pPr marL="0" indent="0">
              <a:buNone/>
            </a:pPr>
            <a:r>
              <a:rPr lang="en-US" dirty="0"/>
              <a:t>Review of methods of testing</a:t>
            </a:r>
          </a:p>
          <a:p>
            <a:pPr marL="0" indent="0">
              <a:buNone/>
            </a:pPr>
            <a:endParaRPr lang="en-US" dirty="0"/>
          </a:p>
          <a:p>
            <a:pPr marL="0" indent="0">
              <a:buNone/>
            </a:pPr>
            <a:r>
              <a:rPr lang="en-US" dirty="0"/>
              <a:t>Additional terms: multiple linear regression</a:t>
            </a:r>
          </a:p>
          <a:p>
            <a:pPr marL="0" indent="0">
              <a:buNone/>
            </a:pPr>
            <a:endParaRPr lang="en-US" dirty="0"/>
          </a:p>
          <a:p>
            <a:pPr marL="0" indent="0">
              <a:buNone/>
            </a:pPr>
            <a:r>
              <a:rPr lang="en-US" dirty="0"/>
              <a:t>Categorical variables</a:t>
            </a:r>
          </a:p>
          <a:p>
            <a:pPr marL="0" indent="0">
              <a:buNone/>
            </a:pPr>
            <a:endParaRPr lang="en-US" dirty="0"/>
          </a:p>
          <a:p>
            <a:pPr marL="0" indent="0">
              <a:buNone/>
            </a:pPr>
            <a:r>
              <a:rPr lang="en-US" dirty="0"/>
              <a:t>Interaction terms</a:t>
            </a:r>
            <a:endParaRPr dirty="0"/>
          </a:p>
        </p:txBody>
      </p:sp>
    </p:spTree>
    <p:extLst>
      <p:ext uri="{BB962C8B-B14F-4D97-AF65-F5344CB8AC3E}">
        <p14:creationId xmlns:p14="http://schemas.microsoft.com/office/powerpoint/2010/main" val="601362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AB44-6102-DE4F-B6D0-DBBDCDBF6832}"/>
              </a:ext>
            </a:extLst>
          </p:cNvPr>
          <p:cNvSpPr>
            <a:spLocks noGrp="1"/>
          </p:cNvSpPr>
          <p:nvPr>
            <p:ph type="title"/>
          </p:nvPr>
        </p:nvSpPr>
        <p:spPr/>
        <p:txBody>
          <a:bodyPr/>
          <a:lstStyle/>
          <a:p>
            <a:r>
              <a:rPr lang="en-US" dirty="0"/>
              <a:t>The (potential) need to test</a:t>
            </a:r>
          </a:p>
        </p:txBody>
      </p:sp>
      <p:sp>
        <p:nvSpPr>
          <p:cNvPr id="3" name="Content Placeholder 2">
            <a:extLst>
              <a:ext uri="{FF2B5EF4-FFF2-40B4-BE49-F238E27FC236}">
                <a16:creationId xmlns:a16="http://schemas.microsoft.com/office/drawing/2014/main" id="{853D0C5D-1BB7-E749-92F4-CA18316220D6}"/>
              </a:ext>
            </a:extLst>
          </p:cNvPr>
          <p:cNvSpPr>
            <a:spLocks noGrp="1"/>
          </p:cNvSpPr>
          <p:nvPr>
            <p:ph idx="1"/>
          </p:nvPr>
        </p:nvSpPr>
        <p:spPr/>
        <p:txBody>
          <a:bodyPr/>
          <a:lstStyle/>
          <a:p>
            <a:pPr marL="82550" indent="0">
              <a:buNone/>
            </a:pPr>
            <a:r>
              <a:rPr lang="en-US" dirty="0"/>
              <a:t>Note that everything we have done so far has just involved fitting / estimating the regression parameters. There were no statistics involved!</a:t>
            </a:r>
          </a:p>
          <a:p>
            <a:pPr marL="82550" indent="0">
              <a:buNone/>
            </a:pPr>
            <a:endParaRPr lang="en-US" dirty="0"/>
          </a:p>
          <a:p>
            <a:pPr marL="82550" indent="0">
              <a:buNone/>
            </a:pPr>
            <a:r>
              <a:rPr lang="en-US" dirty="0"/>
              <a:t>However, even if the least squares point estimates are not equal to 0, that does not mean that the population values of the slope and y-intercept are not 0.</a:t>
            </a:r>
          </a:p>
          <a:p>
            <a:pPr marL="82550" indent="0">
              <a:buNone/>
            </a:pPr>
            <a:endParaRPr lang="en-US" dirty="0"/>
          </a:p>
          <a:p>
            <a:pPr marL="82550" indent="0">
              <a:buNone/>
            </a:pPr>
            <a:r>
              <a:rPr lang="en-US" dirty="0"/>
              <a:t>After obtaining the point estimates of the true slope and y-intercept, we may need to perform hypothesis tests to determine whether the population slope and y intercept are significantly different from 0.</a:t>
            </a:r>
          </a:p>
          <a:p>
            <a:pPr marL="82550" indent="0">
              <a:buNone/>
            </a:pPr>
            <a:endParaRPr lang="en-US" dirty="0"/>
          </a:p>
          <a:p>
            <a:pPr marL="82550" indent="0">
              <a:buNone/>
            </a:pPr>
            <a:endParaRPr lang="en-US" dirty="0"/>
          </a:p>
        </p:txBody>
      </p:sp>
    </p:spTree>
    <p:extLst>
      <p:ext uri="{BB962C8B-B14F-4D97-AF65-F5344CB8AC3E}">
        <p14:creationId xmlns:p14="http://schemas.microsoft.com/office/powerpoint/2010/main" val="962832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AB44-6102-DE4F-B6D0-DBBDCDBF6832}"/>
              </a:ext>
            </a:extLst>
          </p:cNvPr>
          <p:cNvSpPr>
            <a:spLocks noGrp="1"/>
          </p:cNvSpPr>
          <p:nvPr>
            <p:ph type="title"/>
          </p:nvPr>
        </p:nvSpPr>
        <p:spPr/>
        <p:txBody>
          <a:bodyPr/>
          <a:lstStyle/>
          <a:p>
            <a:r>
              <a:rPr lang="en-US" dirty="0"/>
              <a:t>The (potential) need to test</a:t>
            </a:r>
          </a:p>
        </p:txBody>
      </p:sp>
      <p:sp>
        <p:nvSpPr>
          <p:cNvPr id="3" name="Content Placeholder 2">
            <a:extLst>
              <a:ext uri="{FF2B5EF4-FFF2-40B4-BE49-F238E27FC236}">
                <a16:creationId xmlns:a16="http://schemas.microsoft.com/office/drawing/2014/main" id="{853D0C5D-1BB7-E749-92F4-CA18316220D6}"/>
              </a:ext>
            </a:extLst>
          </p:cNvPr>
          <p:cNvSpPr>
            <a:spLocks noGrp="1"/>
          </p:cNvSpPr>
          <p:nvPr>
            <p:ph idx="1"/>
          </p:nvPr>
        </p:nvSpPr>
        <p:spPr/>
        <p:txBody>
          <a:bodyPr/>
          <a:lstStyle/>
          <a:p>
            <a:pPr marL="82550" indent="0">
              <a:buNone/>
            </a:pPr>
            <a:r>
              <a:rPr lang="en-US" dirty="0"/>
              <a:t>To do these tests, we could ask:</a:t>
            </a:r>
          </a:p>
          <a:p>
            <a:pPr marL="82550" indent="0">
              <a:buNone/>
            </a:pPr>
            <a:endParaRPr lang="en-US" dirty="0"/>
          </a:p>
          <a:p>
            <a:pPr marL="82550" indent="0">
              <a:buNone/>
            </a:pPr>
            <a:r>
              <a:rPr lang="en-US" dirty="0"/>
              <a:t>	Whether the two parameters in the model explain more of the 	sum of squares than would be expected by chance, given an 	additional estimate of the error variance (an F test on 	the whole model)</a:t>
            </a:r>
          </a:p>
          <a:p>
            <a:pPr marL="82550" indent="0">
              <a:buNone/>
            </a:pPr>
            <a:endParaRPr lang="en-US" dirty="0"/>
          </a:p>
          <a:p>
            <a:pPr marL="82550" indent="0">
              <a:buNone/>
            </a:pPr>
            <a:r>
              <a:rPr lang="en-US" dirty="0"/>
              <a:t>	How likely it would be to obtain an observation of either of the 	parameters ≥ the value of our point estimates, given an 	additional estimate of the parameter standard errors (t tests on 	the parameters)</a:t>
            </a:r>
          </a:p>
          <a:p>
            <a:pPr marL="82550" indent="0">
              <a:buNone/>
            </a:pPr>
            <a:endParaRPr lang="en-US" dirty="0"/>
          </a:p>
          <a:p>
            <a:pPr marL="82550" indent="0">
              <a:buNone/>
            </a:pPr>
            <a:endParaRPr lang="en-US" dirty="0"/>
          </a:p>
        </p:txBody>
      </p:sp>
    </p:spTree>
    <p:extLst>
      <p:ext uri="{BB962C8B-B14F-4D97-AF65-F5344CB8AC3E}">
        <p14:creationId xmlns:p14="http://schemas.microsoft.com/office/powerpoint/2010/main" val="4126290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testing</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Assuming that the number of observations is </a:t>
                </a:r>
                <a14:m>
                  <m:oMath xmlns:m="http://schemas.openxmlformats.org/officeDocument/2006/math">
                    <m:r>
                      <a:rPr lang="en-US">
                        <a:latin typeface="Cambria Math" panose="02040503050406030204" pitchFamily="18" charset="0"/>
                      </a:rPr>
                      <m:t>𝑛</m:t>
                    </m:r>
                  </m:oMath>
                </a14:m>
                <a:r>
                  <a:rPr lang="en-US" dirty="0"/>
                  <a:t> and the number of parameters (in this case, 2) is </a:t>
                </a:r>
                <a14:m>
                  <m:oMath xmlns:m="http://schemas.openxmlformats.org/officeDocument/2006/math">
                    <m:r>
                      <a:rPr lang="en-US">
                        <a:latin typeface="Cambria Math" panose="02040503050406030204" pitchFamily="18" charset="0"/>
                      </a:rPr>
                      <m:t>𝑝</m:t>
                    </m:r>
                  </m:oMath>
                </a14:m>
                <a:r>
                  <a:rPr lang="en-US" dirty="0"/>
                  <a:t>, and the residual sum of squares is: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ar-AE">
                          <a:latin typeface="Cambria Math" panose="02040503050406030204" pitchFamily="18" charset="0"/>
                        </a:rPr>
                        <m:t>𝑅𝑆𝑆</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r>
                        <a:rPr lang="ar-AE">
                          <a:latin typeface="Cambria Math" panose="02040503050406030204" pitchFamily="18" charset="0"/>
                        </a:rPr>
                        <m:t>−</m:t>
                      </m:r>
                      <m:acc>
                        <m:accPr>
                          <m:chr m:val="̂"/>
                          <m:ctrlPr>
                            <a:rPr lang="ar-AE" i="1">
                              <a:latin typeface="Cambria Math" panose="02040503050406030204" pitchFamily="18" charset="0"/>
                            </a:rPr>
                          </m:ctrlPr>
                        </m:accPr>
                        <m:e>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e>
                      </m:acc>
                      <m:sSup>
                        <m:sSupPr>
                          <m:ctrlPr>
                            <a:rPr lang="ar-AE" i="1">
                              <a:latin typeface="Cambria Math" panose="02040503050406030204" pitchFamily="18" charset="0"/>
                            </a:rPr>
                          </m:ctrlPr>
                        </m:sSupPr>
                        <m:e>
                          <m:r>
                            <a:rPr lang="ar-AE">
                              <a:latin typeface="Cambria Math" panose="02040503050406030204" pitchFamily="18" charset="0"/>
                            </a:rPr>
                            <m:t>)</m:t>
                          </m:r>
                        </m:e>
                        <m:sup>
                          <m:r>
                            <a:rPr lang="ar-AE">
                              <a:latin typeface="Cambria Math" panose="02040503050406030204" pitchFamily="18" charset="0"/>
                            </a:rPr>
                            <m:t>2</m:t>
                          </m:r>
                        </m:sup>
                      </m:sSup>
                    </m:oMath>
                  </m:oMathPara>
                </a14:m>
                <a:endParaRPr lang="en-US" dirty="0"/>
              </a:p>
              <a:p>
                <a:pPr marL="0" indent="0">
                  <a:buNone/>
                </a:pPr>
                <a:endParaRPr lang="en-US" dirty="0"/>
              </a:p>
              <a:p>
                <a:pPr marL="0" indent="0">
                  <a:buNone/>
                </a:pPr>
                <a:r>
                  <a:rPr lang="en-US" dirty="0"/>
                  <a:t>There are two ways to calculate p-values for the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154850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testing</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Method 1: Calculate an F statistic:</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𝑀𝑜𝑑𝑒𝑙</m:t>
                              </m:r>
                              <m:r>
                                <a:rPr lang="en-US" b="0" i="1" smtClean="0">
                                  <a:latin typeface="Cambria Math" panose="02040503050406030204" pitchFamily="18" charset="0"/>
                                </a:rPr>
                                <m:t> </m:t>
                              </m:r>
                              <m:r>
                                <a:rPr lang="en-US" b="0" i="1" smtClean="0">
                                  <a:latin typeface="Cambria Math" panose="02040503050406030204" pitchFamily="18" charset="0"/>
                                </a:rPr>
                                <m:t>𝑆𝑢𝑚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𝑆𝑞𝑢𝑎𝑟𝑒𝑠</m:t>
                              </m:r>
                            </m:num>
                            <m:den>
                              <m:r>
                                <a:rPr lang="en-US" b="0" i="1" smtClean="0">
                                  <a:latin typeface="Cambria Math" panose="02040503050406030204" pitchFamily="18" charset="0"/>
                                </a:rPr>
                                <m:t>𝑝</m:t>
                              </m:r>
                              <m:r>
                                <a:rPr lang="en-US" b="0" i="1" smtClean="0">
                                  <a:latin typeface="Cambria Math" panose="02040503050406030204" pitchFamily="18" charset="0"/>
                                </a:rPr>
                                <m:t>−1</m:t>
                              </m:r>
                            </m:den>
                          </m:f>
                        </m:num>
                        <m:den>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𝑅𝑒𝑠𝑖𝑑𝑢𝑎𝑙</m:t>
                              </m:r>
                              <m:r>
                                <a:rPr lang="en-US" b="0" i="1" smtClean="0">
                                  <a:latin typeface="Cambria Math" panose="02040503050406030204" pitchFamily="18" charset="0"/>
                                </a:rPr>
                                <m:t> </m:t>
                              </m:r>
                              <m:r>
                                <a:rPr lang="en-US" b="0" i="1" smtClean="0">
                                  <a:latin typeface="Cambria Math" panose="02040503050406030204" pitchFamily="18" charset="0"/>
                                </a:rPr>
                                <m:t>𝑆𝑢𝑚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𝑆𝑞𝑢𝑎𝑟𝑒𝑠</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den>
                          </m:f>
                        </m:den>
                      </m:f>
                    </m:oMath>
                  </m:oMathPara>
                </a14:m>
                <a:endParaRPr lang="en-US" dirty="0"/>
              </a:p>
              <a:p>
                <a:pPr marL="0" indent="0">
                  <a:buNone/>
                </a:pPr>
                <a:endParaRPr lang="en-US" dirty="0"/>
              </a:p>
              <a:p>
                <a:pPr marL="0" indent="0">
                  <a:buNone/>
                </a:pPr>
                <a:r>
                  <a:rPr lang="en-US" dirty="0"/>
                  <a:t>This will be a unitless number distributed as an F with p-1 and n-p degrees of freedom.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53118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testing</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Method 1: Calculate an F statistic:</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𝑀𝑜𝑑𝑒𝑙</m:t>
                              </m:r>
                              <m:r>
                                <a:rPr lang="en-US" b="0" i="1" smtClean="0">
                                  <a:latin typeface="Cambria Math" panose="02040503050406030204" pitchFamily="18" charset="0"/>
                                </a:rPr>
                                <m:t> </m:t>
                              </m:r>
                              <m:r>
                                <a:rPr lang="en-US" b="0" i="1" smtClean="0">
                                  <a:latin typeface="Cambria Math" panose="02040503050406030204" pitchFamily="18" charset="0"/>
                                </a:rPr>
                                <m:t>𝑆𝑢𝑚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𝑆𝑞𝑢𝑎𝑟𝑒𝑠</m:t>
                              </m:r>
                            </m:num>
                            <m:den>
                              <m:r>
                                <a:rPr lang="en-US" b="0" i="1" smtClean="0">
                                  <a:latin typeface="Cambria Math" panose="02040503050406030204" pitchFamily="18" charset="0"/>
                                </a:rPr>
                                <m:t>𝑝</m:t>
                              </m:r>
                              <m:r>
                                <a:rPr lang="en-US" b="0" i="1" smtClean="0">
                                  <a:latin typeface="Cambria Math" panose="02040503050406030204" pitchFamily="18" charset="0"/>
                                </a:rPr>
                                <m:t>−1</m:t>
                              </m:r>
                            </m:den>
                          </m:f>
                        </m:num>
                        <m:den>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𝑅𝑒𝑠𝑖𝑑𝑢𝑎𝑙</m:t>
                              </m:r>
                              <m:r>
                                <a:rPr lang="en-US" b="0" i="1" smtClean="0">
                                  <a:latin typeface="Cambria Math" panose="02040503050406030204" pitchFamily="18" charset="0"/>
                                </a:rPr>
                                <m:t> </m:t>
                              </m:r>
                              <m:r>
                                <a:rPr lang="en-US" b="0" i="1" smtClean="0">
                                  <a:latin typeface="Cambria Math" panose="02040503050406030204" pitchFamily="18" charset="0"/>
                                </a:rPr>
                                <m:t>𝑆𝑢𝑚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𝑆𝑞𝑢𝑎𝑟𝑒𝑠</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den>
                          </m:f>
                        </m:den>
                      </m:f>
                    </m:oMath>
                  </m:oMathPara>
                </a14:m>
                <a:endParaRPr lang="en-US" dirty="0"/>
              </a:p>
              <a:p>
                <a:pPr marL="0" indent="0">
                  <a:buNone/>
                </a:pPr>
                <a:endParaRPr lang="en-US" dirty="0"/>
              </a:p>
              <a:p>
                <a:pPr marL="0" indent="0">
                  <a:buNone/>
                </a:pPr>
                <a:r>
                  <a:rPr lang="en-US" dirty="0"/>
                  <a:t>Note that this depends very strongly on the Residuals!</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f>
                            <m:fPr>
                              <m:type m:val="skw"/>
                              <m:ctrlPr>
                                <a:rPr lang="en-US" i="1">
                                  <a:latin typeface="Cambria Math" panose="02040503050406030204" pitchFamily="18" charset="0"/>
                                </a:rPr>
                              </m:ctrlPr>
                            </m:fPr>
                            <m:num>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𝑆𝑢𝑚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𝑆𝑞𝑢𝑎𝑟𝑒𝑠</m:t>
                              </m:r>
                              <m:r>
                                <a:rPr lang="en-US" b="0" i="1" smtClean="0">
                                  <a:latin typeface="Cambria Math" panose="02040503050406030204" pitchFamily="18" charset="0"/>
                                </a:rPr>
                                <m:t> −</m:t>
                              </m:r>
                              <m:r>
                                <a:rPr lang="en-US" b="0" i="1" smtClean="0">
                                  <a:latin typeface="Cambria Math" panose="02040503050406030204" pitchFamily="18" charset="0"/>
                                </a:rPr>
                                <m:t>𝑅𝑒𝑠𝑖𝑑𝑢𝑎𝑙</m:t>
                              </m:r>
                              <m:r>
                                <a:rPr lang="en-US" b="0" i="1" smtClean="0">
                                  <a:latin typeface="Cambria Math" panose="02040503050406030204" pitchFamily="18" charset="0"/>
                                </a:rPr>
                                <m:t> </m:t>
                              </m:r>
                              <m:r>
                                <a:rPr lang="en-US" i="1">
                                  <a:latin typeface="Cambria Math" panose="02040503050406030204" pitchFamily="18" charset="0"/>
                                </a:rPr>
                                <m:t>𝑆𝑢𝑚</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𝑆𝑞𝑢𝑎𝑟𝑒𝑠</m:t>
                              </m:r>
                            </m:num>
                            <m:den>
                              <m:r>
                                <a:rPr lang="en-US" i="1">
                                  <a:latin typeface="Cambria Math" panose="02040503050406030204" pitchFamily="18" charset="0"/>
                                </a:rPr>
                                <m:t>𝑝</m:t>
                              </m:r>
                              <m:r>
                                <a:rPr lang="en-US" i="1">
                                  <a:latin typeface="Cambria Math" panose="02040503050406030204" pitchFamily="18" charset="0"/>
                                </a:rPr>
                                <m:t>−1</m:t>
                              </m:r>
                            </m:den>
                          </m:f>
                        </m:num>
                        <m:den>
                          <m:f>
                            <m:fPr>
                              <m:type m:val="skw"/>
                              <m:ctrlPr>
                                <a:rPr lang="en-US" i="1">
                                  <a:latin typeface="Cambria Math" panose="02040503050406030204" pitchFamily="18" charset="0"/>
                                </a:rPr>
                              </m:ctrlPr>
                            </m:fPr>
                            <m:num>
                              <m:r>
                                <a:rPr lang="en-US" i="1">
                                  <a:latin typeface="Cambria Math" panose="02040503050406030204" pitchFamily="18" charset="0"/>
                                </a:rPr>
                                <m:t>𝑅𝑒𝑠𝑖𝑑𝑢𝑎𝑙</m:t>
                              </m:r>
                              <m:r>
                                <a:rPr lang="en-US" i="1">
                                  <a:latin typeface="Cambria Math" panose="02040503050406030204" pitchFamily="18" charset="0"/>
                                </a:rPr>
                                <m:t> </m:t>
                              </m:r>
                              <m:r>
                                <a:rPr lang="en-US" i="1">
                                  <a:latin typeface="Cambria Math" panose="02040503050406030204" pitchFamily="18" charset="0"/>
                                </a:rPr>
                                <m:t>𝑆𝑢𝑚</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𝑆𝑞𝑢𝑎𝑟𝑒𝑠</m:t>
                              </m:r>
                            </m:num>
                            <m:den>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den>
                          </m:f>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b="-11811"/>
                </a:stretch>
              </a:blipFill>
            </p:spPr>
            <p:txBody>
              <a:bodyPr/>
              <a:lstStyle/>
              <a:p>
                <a:r>
                  <a:rPr lang="en-US">
                    <a:noFill/>
                  </a:rPr>
                  <a:t> </a:t>
                </a:r>
              </a:p>
            </p:txBody>
          </p:sp>
        </mc:Fallback>
      </mc:AlternateContent>
    </p:spTree>
    <p:extLst>
      <p:ext uri="{BB962C8B-B14F-4D97-AF65-F5344CB8AC3E}">
        <p14:creationId xmlns:p14="http://schemas.microsoft.com/office/powerpoint/2010/main" val="182112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testing</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Method 2: Calculate a t statistic for the slope.</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𝑖</m:t>
                                  </m:r>
                                </m:sub>
                              </m:sSub>
                            </m:e>
                          </m:acc>
                        </m:num>
                        <m:den>
                          <m:r>
                            <a:rPr lang="en-US" b="0" i="1" smtClean="0">
                              <a:latin typeface="Cambria Math" panose="02040503050406030204" pitchFamily="18" charset="0"/>
                            </a:rPr>
                            <m:t>𝑠</m:t>
                          </m:r>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𝑖𝑖</m:t>
                                  </m:r>
                                </m:sub>
                              </m:sSub>
                            </m:e>
                          </m:rad>
                        </m:den>
                      </m:f>
                    </m:oMath>
                  </m:oMathPara>
                </a14:m>
                <a:endParaRPr lang="en-US" dirty="0"/>
              </a:p>
              <a:p>
                <a:pPr marL="0" indent="0">
                  <a:buNone/>
                </a:pPr>
                <a:endParaRPr lang="en-US" dirty="0"/>
              </a:p>
              <a:p>
                <a:pPr marL="0" indent="0">
                  <a:buNone/>
                </a:pPr>
                <a:r>
                  <a:rPr lang="en-US" dirty="0"/>
                  <a:t>Will be a unitless number distributed as a t with n-p degrees of freedom.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84680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testing</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Method 2: Calculate a t statistic for the slope.</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𝑖</m:t>
                                  </m:r>
                                </m:sub>
                              </m:sSub>
                            </m:e>
                          </m:acc>
                        </m:num>
                        <m:den>
                          <m:r>
                            <a:rPr lang="en-US" b="0" i="1" smtClean="0">
                              <a:latin typeface="Cambria Math" panose="02040503050406030204" pitchFamily="18" charset="0"/>
                            </a:rPr>
                            <m:t>𝑠</m:t>
                          </m:r>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𝑖𝑖</m:t>
                                  </m:r>
                                </m:sub>
                              </m:sSub>
                            </m:e>
                          </m:rad>
                        </m:den>
                      </m:f>
                    </m:oMath>
                  </m:oMathPara>
                </a14:m>
                <a:endParaRPr lang="en-US" dirty="0"/>
              </a:p>
              <a:p>
                <a:pPr marL="0" indent="0">
                  <a:buNone/>
                </a:pPr>
                <a:endParaRPr lang="en-US" dirty="0"/>
              </a:p>
              <a:p>
                <a:pPr marL="0" indent="0">
                  <a:buNone/>
                </a:pPr>
                <a:r>
                  <a:rPr lang="en-US" dirty="0"/>
                  <a:t>Will be a unitless number distributed as a t with n-p degrees of freedom. </a:t>
                </a:r>
              </a:p>
              <a:p>
                <a:pPr marL="0" indent="0">
                  <a:buNone/>
                </a:pPr>
                <a:endParaRPr lang="en-US" dirty="0"/>
              </a:p>
              <a:p>
                <a:pPr marL="0" indent="0">
                  <a:buNone/>
                </a:pPr>
                <a:r>
                  <a:rPr lang="en-US" dirty="0"/>
                  <a:t>Note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𝑐</m:t>
                        </m:r>
                      </m:e>
                      <m:sub>
                        <m:r>
                          <a:rPr lang="ar-AE">
                            <a:latin typeface="Cambria Math" panose="02040503050406030204" pitchFamily="18" charset="0"/>
                          </a:rPr>
                          <m:t>𝑖𝑖</m:t>
                        </m:r>
                      </m:sub>
                    </m:sSub>
                  </m:oMath>
                </a14:m>
                <a:r>
                  <a:rPr lang="ar-AE" dirty="0"/>
                  <a:t> </a:t>
                </a:r>
                <a:r>
                  <a:rPr lang="en-US" dirty="0"/>
                  <a:t>is the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𝑡h</m:t>
                        </m:r>
                      </m:sup>
                    </m:sSup>
                  </m:oMath>
                </a14:m>
                <a:r>
                  <a:rPr lang="ar-AE" dirty="0"/>
                  <a:t> </a:t>
                </a:r>
                <a:r>
                  <a:rPr lang="en-US" dirty="0"/>
                  <a:t>diagonal element of </a:t>
                </a:r>
                <a14:m>
                  <m:oMath xmlns:m="http://schemas.openxmlformats.org/officeDocument/2006/math">
                    <m:r>
                      <a:rPr lang="en-US">
                        <a:latin typeface="Cambria Math" panose="02040503050406030204" pitchFamily="18" charset="0"/>
                      </a:rPr>
                      <m:t>𝐂</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𝐗</m:t>
                        </m:r>
                      </m:e>
                      <m:sup>
                        <m:r>
                          <a:rPr lang="ar-AE">
                            <a:latin typeface="Cambria Math" panose="02040503050406030204" pitchFamily="18" charset="0"/>
                          </a:rPr>
                          <m:t>𝑇</m:t>
                        </m:r>
                      </m:sup>
                    </m:sSup>
                    <m:r>
                      <a:rPr lang="ar-AE">
                        <a:latin typeface="Cambria Math" panose="02040503050406030204" pitchFamily="18" charset="0"/>
                      </a:rPr>
                      <m:t>𝐗</m:t>
                    </m:r>
                    <m:sSup>
                      <m:sSupPr>
                        <m:ctrlPr>
                          <a:rPr lang="ar-AE" i="1">
                            <a:latin typeface="Cambria Math" panose="02040503050406030204" pitchFamily="18" charset="0"/>
                          </a:rPr>
                        </m:ctrlPr>
                      </m:sSupPr>
                      <m:e>
                        <m:r>
                          <a:rPr lang="ar-AE">
                            <a:latin typeface="Cambria Math" panose="02040503050406030204" pitchFamily="18" charset="0"/>
                          </a:rPr>
                          <m:t>)</m:t>
                        </m:r>
                      </m:e>
                      <m:sup>
                        <m:r>
                          <a:rPr lang="en-US" b="0" i="0" smtClean="0">
                            <a:latin typeface="Cambria Math" panose="02040503050406030204" pitchFamily="18" charset="0"/>
                          </a:rPr>
                          <m:t>−1</m:t>
                        </m:r>
                      </m:sup>
                    </m:sSup>
                  </m:oMath>
                </a14:m>
                <a:r>
                  <a:rPr lang="en-US" dirty="0"/>
                  <a:t>.</a:t>
                </a:r>
                <a:endParaRPr lang="ar-AE"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02850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testing</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Method 2: Calculate a t statistic for the slope.</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𝑖</m:t>
                                  </m:r>
                                </m:sub>
                              </m:sSub>
                            </m:e>
                          </m:acc>
                        </m:num>
                        <m:den>
                          <m:r>
                            <a:rPr lang="en-US" b="0" i="1" smtClean="0">
                              <a:latin typeface="Cambria Math" panose="02040503050406030204" pitchFamily="18" charset="0"/>
                            </a:rPr>
                            <m:t>𝑠</m:t>
                          </m:r>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𝑖𝑖</m:t>
                                  </m:r>
                                </m:sub>
                              </m:sSub>
                            </m:e>
                          </m:rad>
                        </m:den>
                      </m:f>
                    </m:oMath>
                  </m:oMathPara>
                </a14:m>
                <a:endParaRPr lang="en-US" dirty="0"/>
              </a:p>
              <a:p>
                <a:pPr marL="0" indent="0">
                  <a:buNone/>
                </a:pPr>
                <a:endParaRPr lang="en-US" dirty="0"/>
              </a:p>
              <a:p>
                <a:pPr marL="0" indent="0">
                  <a:buNone/>
                </a:pPr>
                <a:r>
                  <a:rPr lang="en-US" dirty="0"/>
                  <a:t>Will be a unitless number distributed as a t with n-p degrees of freedom. </a:t>
                </a:r>
              </a:p>
              <a:p>
                <a:pPr marL="0" indent="0">
                  <a:buNone/>
                </a:pPr>
                <a:endParaRPr lang="en-US" dirty="0"/>
              </a:p>
              <a:p>
                <a:pPr marL="0" indent="0">
                  <a:buNone/>
                </a:pPr>
                <a:r>
                  <a:rPr lang="en-US" dirty="0"/>
                  <a:t>Note that this test also depends very strongly on the Residuals! This is because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𝑅𝑆𝑆</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den>
                        </m:f>
                      </m:e>
                    </m:rad>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891387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testing</a:t>
            </a:r>
            <a:endParaRPr dirty="0"/>
          </a:p>
        </p:txBody>
      </p:sp>
      <p:sp>
        <p:nvSpPr>
          <p:cNvPr id="3" name="Content Placeholder 2"/>
          <p:cNvSpPr>
            <a:spLocks noGrp="1"/>
          </p:cNvSpPr>
          <p:nvPr>
            <p:ph idx="1"/>
          </p:nvPr>
        </p:nvSpPr>
        <p:spPr/>
        <p:txBody>
          <a:bodyPr/>
          <a:lstStyle/>
          <a:p>
            <a:pPr marL="0" indent="0">
              <a:buNone/>
            </a:pPr>
            <a:r>
              <a:rPr lang="en-US" dirty="0"/>
              <a:t>A note on nomenclature:</a:t>
            </a:r>
          </a:p>
          <a:p>
            <a:pPr marL="0" indent="0">
              <a:buNone/>
            </a:pPr>
            <a:endParaRPr lang="en-US" dirty="0"/>
          </a:p>
          <a:p>
            <a:pPr marL="0" indent="0">
              <a:buNone/>
            </a:pPr>
            <a:r>
              <a:rPr lang="en-US" b="1" dirty="0"/>
              <a:t>Throughout the class we have used p to indicate the number of parameters, e.g., a slope and intercept is 2 parameters.</a:t>
            </a:r>
          </a:p>
          <a:p>
            <a:pPr marL="0" indent="0">
              <a:buNone/>
            </a:pPr>
            <a:endParaRPr lang="en-US" dirty="0"/>
          </a:p>
          <a:p>
            <a:pPr marL="0" indent="0">
              <a:buNone/>
            </a:pPr>
            <a:r>
              <a:rPr lang="en-US" b="1" dirty="0"/>
              <a:t>The James text uses p as the number of predictor variables, e.g., a slope and intercept is 1 predictor variable. </a:t>
            </a:r>
          </a:p>
          <a:p>
            <a:pPr marL="0" indent="0">
              <a:buNone/>
            </a:pPr>
            <a:endParaRPr lang="en-US" dirty="0"/>
          </a:p>
          <a:p>
            <a:pPr marL="0" indent="0">
              <a:buNone/>
            </a:pPr>
            <a:r>
              <a:rPr lang="en-US" dirty="0"/>
              <a:t>Be careful with this!</a:t>
            </a:r>
          </a:p>
        </p:txBody>
      </p:sp>
    </p:spTree>
    <p:extLst>
      <p:ext uri="{BB962C8B-B14F-4D97-AF65-F5344CB8AC3E}">
        <p14:creationId xmlns:p14="http://schemas.microsoft.com/office/powerpoint/2010/main" val="1174429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dirty="0"/>
          </a:p>
        </p:txBody>
      </p:sp>
      <p:sp>
        <p:nvSpPr>
          <p:cNvPr id="3" name="Content Placeholder 2"/>
          <p:cNvSpPr>
            <a:spLocks noGrp="1"/>
          </p:cNvSpPr>
          <p:nvPr>
            <p:ph idx="1"/>
          </p:nvPr>
        </p:nvSpPr>
        <p:spPr/>
        <p:txBody>
          <a:bodyPr/>
          <a:lstStyle/>
          <a:p>
            <a:pPr marL="0" indent="0">
              <a:buNone/>
            </a:pPr>
            <a:r>
              <a:rPr lang="en-US" dirty="0"/>
              <a:t>More examples of fitting model parameters to the design matrix X</a:t>
            </a:r>
          </a:p>
          <a:p>
            <a:pPr marL="0" indent="0">
              <a:buNone/>
            </a:pPr>
            <a:endParaRPr lang="en-US" dirty="0"/>
          </a:p>
          <a:p>
            <a:pPr marL="0" indent="0">
              <a:buNone/>
            </a:pPr>
            <a:r>
              <a:rPr lang="en-US" dirty="0"/>
              <a:t>Review of methods of testing</a:t>
            </a:r>
          </a:p>
          <a:p>
            <a:pPr marL="0" indent="0">
              <a:buNone/>
            </a:pPr>
            <a:endParaRPr lang="en-US" dirty="0"/>
          </a:p>
          <a:p>
            <a:pPr marL="0" indent="0">
              <a:buNone/>
            </a:pPr>
            <a:r>
              <a:rPr lang="en-US" dirty="0"/>
              <a:t>Additional terms: multiple linear regression</a:t>
            </a:r>
          </a:p>
          <a:p>
            <a:pPr marL="0" indent="0">
              <a:buNone/>
            </a:pPr>
            <a:endParaRPr lang="en-US" dirty="0"/>
          </a:p>
          <a:p>
            <a:pPr marL="0" indent="0">
              <a:buNone/>
            </a:pPr>
            <a:r>
              <a:rPr lang="en-US" dirty="0"/>
              <a:t>Categorical variables</a:t>
            </a:r>
          </a:p>
          <a:p>
            <a:pPr marL="0" indent="0">
              <a:buNone/>
            </a:pPr>
            <a:endParaRPr lang="en-US" dirty="0"/>
          </a:p>
          <a:p>
            <a:pPr marL="0" indent="0">
              <a:buNone/>
            </a:pPr>
            <a:r>
              <a:rPr lang="en-US" dirty="0"/>
              <a:t>Interaction terms</a:t>
            </a:r>
            <a:endParaRPr dirty="0"/>
          </a:p>
        </p:txBody>
      </p:sp>
    </p:spTree>
    <p:extLst>
      <p:ext uri="{BB962C8B-B14F-4D97-AF65-F5344CB8AC3E}">
        <p14:creationId xmlns:p14="http://schemas.microsoft.com/office/powerpoint/2010/main" val="222477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The big picture: two fundamental statistical modeling steps</a:t>
            </a:r>
          </a:p>
        </p:txBody>
      </p:sp>
      <p:sp>
        <p:nvSpPr>
          <p:cNvPr id="3" name="Text Placeholder 2">
            <a:extLst>
              <a:ext uri="{FF2B5EF4-FFF2-40B4-BE49-F238E27FC236}">
                <a16:creationId xmlns:a16="http://schemas.microsoft.com/office/drawing/2014/main" id="{641D1BE7-2BEA-A249-B0B1-8C2BE4799DFD}"/>
              </a:ext>
            </a:extLst>
          </p:cNvPr>
          <p:cNvSpPr>
            <a:spLocks noGrp="1"/>
          </p:cNvSpPr>
          <p:nvPr>
            <p:ph type="body" idx="1"/>
          </p:nvPr>
        </p:nvSpPr>
        <p:spPr/>
        <p:txBody>
          <a:bodyPr anchor="ctr"/>
          <a:lstStyle/>
          <a:p>
            <a:pPr marL="539750" indent="-457200">
              <a:buFont typeface="+mj-lt"/>
              <a:buAutoNum type="arabicPeriod"/>
            </a:pPr>
            <a:r>
              <a:rPr lang="en-US" dirty="0"/>
              <a:t>Fit model parameters to data</a:t>
            </a:r>
          </a:p>
          <a:p>
            <a:pPr marL="539750" indent="-457200">
              <a:buFont typeface="+mj-lt"/>
              <a:buAutoNum type="arabicPeriod"/>
            </a:pPr>
            <a:endParaRPr lang="en-US" dirty="0"/>
          </a:p>
          <a:p>
            <a:pPr marL="539750" indent="-457200">
              <a:buFont typeface="+mj-lt"/>
              <a:buAutoNum type="arabicPeriod"/>
            </a:pPr>
            <a:r>
              <a:rPr lang="en-US" dirty="0"/>
              <a:t>Make inferences about models</a:t>
            </a:r>
          </a:p>
        </p:txBody>
      </p:sp>
    </p:spTree>
    <p:extLst>
      <p:ext uri="{BB962C8B-B14F-4D97-AF65-F5344CB8AC3E}">
        <p14:creationId xmlns:p14="http://schemas.microsoft.com/office/powerpoint/2010/main" val="340127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3EDC-6C3E-E944-B314-25726B7979E5}"/>
              </a:ext>
            </a:extLst>
          </p:cNvPr>
          <p:cNvSpPr>
            <a:spLocks noGrp="1"/>
          </p:cNvSpPr>
          <p:nvPr>
            <p:ph type="title"/>
          </p:nvPr>
        </p:nvSpPr>
        <p:spPr/>
        <p:txBody>
          <a:bodyPr/>
          <a:lstStyle/>
          <a:p>
            <a:r>
              <a:rPr lang="en-US" dirty="0"/>
              <a:t>Additional terms: multiple regression</a:t>
            </a:r>
          </a:p>
        </p:txBody>
      </p:sp>
      <p:sp>
        <p:nvSpPr>
          <p:cNvPr id="3" name="Content Placeholder 2">
            <a:extLst>
              <a:ext uri="{FF2B5EF4-FFF2-40B4-BE49-F238E27FC236}">
                <a16:creationId xmlns:a16="http://schemas.microsoft.com/office/drawing/2014/main" id="{1AFF72C9-94F9-4C4D-B0FD-E898A54E85C3}"/>
              </a:ext>
            </a:extLst>
          </p:cNvPr>
          <p:cNvSpPr>
            <a:spLocks noGrp="1"/>
          </p:cNvSpPr>
          <p:nvPr>
            <p:ph idx="1"/>
          </p:nvPr>
        </p:nvSpPr>
        <p:spPr/>
        <p:txBody>
          <a:bodyPr/>
          <a:lstStyle/>
          <a:p>
            <a:pPr marL="82550" indent="0">
              <a:buNone/>
            </a:pPr>
            <a:r>
              <a:rPr lang="en-US" dirty="0"/>
              <a:t>Simple linear regression is a useful approach for predicting a response on the a basis of a single predictor variable. However, in practice we often have more than one predictor. For example, in the advertising data, we found a relationship between sales and TV advertising budget.</a:t>
            </a:r>
          </a:p>
          <a:p>
            <a:pPr marL="82550" indent="0">
              <a:buNone/>
            </a:pPr>
            <a:endParaRPr lang="en-US" dirty="0"/>
          </a:p>
          <a:p>
            <a:pPr marL="82550" indent="0">
              <a:buNone/>
            </a:pPr>
            <a:r>
              <a:rPr lang="en-US" dirty="0"/>
              <a:t>We also have data for the amount of money spent advertising on the radio and in newspapers, and we may want to know whether either of these two media is associated with sales. How can we extend our analysis of the advertising data in order to accommodate these two additional predictors?</a:t>
            </a:r>
          </a:p>
        </p:txBody>
      </p:sp>
    </p:spTree>
    <p:extLst>
      <p:ext uri="{BB962C8B-B14F-4D97-AF65-F5344CB8AC3E}">
        <p14:creationId xmlns:p14="http://schemas.microsoft.com/office/powerpoint/2010/main" val="828348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3EDC-6C3E-E944-B314-25726B7979E5}"/>
              </a:ext>
            </a:extLst>
          </p:cNvPr>
          <p:cNvSpPr>
            <a:spLocks noGrp="1"/>
          </p:cNvSpPr>
          <p:nvPr>
            <p:ph type="title"/>
          </p:nvPr>
        </p:nvSpPr>
        <p:spPr/>
        <p:txBody>
          <a:bodyPr/>
          <a:lstStyle/>
          <a:p>
            <a:r>
              <a:rPr lang="en-US" dirty="0"/>
              <a:t>Additional terms: multiple regression</a:t>
            </a:r>
          </a:p>
        </p:txBody>
      </p:sp>
      <p:sp>
        <p:nvSpPr>
          <p:cNvPr id="3" name="Content Placeholder 2">
            <a:extLst>
              <a:ext uri="{FF2B5EF4-FFF2-40B4-BE49-F238E27FC236}">
                <a16:creationId xmlns:a16="http://schemas.microsoft.com/office/drawing/2014/main" id="{1AFF72C9-94F9-4C4D-B0FD-E898A54E85C3}"/>
              </a:ext>
            </a:extLst>
          </p:cNvPr>
          <p:cNvSpPr>
            <a:spLocks noGrp="1"/>
          </p:cNvSpPr>
          <p:nvPr>
            <p:ph idx="1"/>
          </p:nvPr>
        </p:nvSpPr>
        <p:spPr/>
        <p:txBody>
          <a:bodyPr/>
          <a:lstStyle/>
          <a:p>
            <a:pPr marL="82550" indent="0">
              <a:buNone/>
            </a:pPr>
            <a:r>
              <a:rPr lang="en-US" dirty="0"/>
              <a:t>One option is to run three separate simple linear regressions, each of which uses a different advertising medium as a predictor. For instance, we can fit a simple linear regression to predict sales on the basis of the amount spent on radio advertisements.</a:t>
            </a:r>
          </a:p>
          <a:p>
            <a:pPr marL="82550" indent="0">
              <a:buNone/>
            </a:pPr>
            <a:endParaRPr lang="en-US" dirty="0"/>
          </a:p>
          <a:p>
            <a:pPr marL="82550" indent="0">
              <a:buNone/>
            </a:pPr>
            <a:r>
              <a:rPr lang="en-US" dirty="0"/>
              <a:t>We find that the return on investment for radio is ≈200 units / $1k advertising dollars, and the return on investment for newspaper is ≈ 55 units / $1k advertising dollars.</a:t>
            </a:r>
          </a:p>
        </p:txBody>
      </p:sp>
    </p:spTree>
    <p:extLst>
      <p:ext uri="{BB962C8B-B14F-4D97-AF65-F5344CB8AC3E}">
        <p14:creationId xmlns:p14="http://schemas.microsoft.com/office/powerpoint/2010/main" val="4284782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0570-A930-6E48-B516-C1C0C1B04B5F}"/>
              </a:ext>
            </a:extLst>
          </p:cNvPr>
          <p:cNvSpPr>
            <a:spLocks noGrp="1"/>
          </p:cNvSpPr>
          <p:nvPr>
            <p:ph type="title"/>
          </p:nvPr>
        </p:nvSpPr>
        <p:spPr/>
        <p:txBody>
          <a:bodyPr/>
          <a:lstStyle/>
          <a:p>
            <a:r>
              <a:rPr lang="en-US" dirty="0"/>
              <a:t>Additional terms: multiple regression</a:t>
            </a:r>
          </a:p>
        </p:txBody>
      </p:sp>
      <p:pic>
        <p:nvPicPr>
          <p:cNvPr id="5" name="Picture 4">
            <a:extLst>
              <a:ext uri="{FF2B5EF4-FFF2-40B4-BE49-F238E27FC236}">
                <a16:creationId xmlns:a16="http://schemas.microsoft.com/office/drawing/2014/main" id="{783FA4CB-AD00-4146-AEBB-E15C679A0D01}"/>
              </a:ext>
            </a:extLst>
          </p:cNvPr>
          <p:cNvPicPr>
            <a:picLocks noChangeAspect="1"/>
          </p:cNvPicPr>
          <p:nvPr/>
        </p:nvPicPr>
        <p:blipFill>
          <a:blip r:embed="rId2"/>
          <a:stretch>
            <a:fillRect/>
          </a:stretch>
        </p:blipFill>
        <p:spPr>
          <a:xfrm>
            <a:off x="1130300" y="1605469"/>
            <a:ext cx="7899400" cy="5829300"/>
          </a:xfrm>
          <a:prstGeom prst="rect">
            <a:avLst/>
          </a:prstGeom>
        </p:spPr>
      </p:pic>
    </p:spTree>
    <p:extLst>
      <p:ext uri="{BB962C8B-B14F-4D97-AF65-F5344CB8AC3E}">
        <p14:creationId xmlns:p14="http://schemas.microsoft.com/office/powerpoint/2010/main" val="3490044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Multiple regression</a:t>
            </a:r>
          </a:p>
        </p:txBody>
      </p:sp>
      <p:sp>
        <p:nvSpPr>
          <p:cNvPr id="3" name="Content Placeholder 2"/>
          <p:cNvSpPr>
            <a:spLocks noGrp="1"/>
          </p:cNvSpPr>
          <p:nvPr>
            <p:ph idx="1"/>
          </p:nvPr>
        </p:nvSpPr>
        <p:spPr/>
        <p:txBody>
          <a:bodyPr/>
          <a:lstStyle/>
          <a:p>
            <a:pPr marL="0" indent="0">
              <a:buNone/>
            </a:pPr>
            <a:r>
              <a:rPr lang="en-US" dirty="0"/>
              <a:t>T</a:t>
            </a:r>
            <a:r>
              <a:rPr dirty="0"/>
              <a:t>he approach of fitting a separate simple linear regression model for each predictor is not entirely satisfactory</a:t>
            </a:r>
            <a:r>
              <a:rPr lang="en-US" dirty="0"/>
              <a:t>, because:</a:t>
            </a:r>
          </a:p>
          <a:p>
            <a:pPr indent="-457200">
              <a:buFont typeface="+mj-lt"/>
              <a:buAutoNum type="arabicPeriod"/>
            </a:pPr>
            <a:r>
              <a:rPr lang="en-US" dirty="0"/>
              <a:t>It</a:t>
            </a:r>
            <a:r>
              <a:rPr dirty="0"/>
              <a:t> is unclear how to make a single prediction of sales given levels of the three advertising media budgets, since each of the budgets is associated with a separate regression equation.</a:t>
            </a:r>
            <a:endParaRPr lang="en-US" dirty="0"/>
          </a:p>
          <a:p>
            <a:pPr indent="-457200">
              <a:buFont typeface="+mj-lt"/>
              <a:buAutoNum type="arabicPeriod"/>
            </a:pPr>
            <a:r>
              <a:rPr lang="en-US" dirty="0"/>
              <a:t>E</a:t>
            </a:r>
            <a:r>
              <a:rPr dirty="0"/>
              <a:t>ach of the three regression equations ignores the other two media in forming estimates for the regression coefficients. This can lead to very misleading estimates of the individual media effects on sales.</a:t>
            </a:r>
          </a:p>
        </p:txBody>
      </p:sp>
    </p:spTree>
    <p:extLst>
      <p:ext uri="{BB962C8B-B14F-4D97-AF65-F5344CB8AC3E}">
        <p14:creationId xmlns:p14="http://schemas.microsoft.com/office/powerpoint/2010/main" val="4124816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Multiple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Instead of fitting a separate simple linear regression model for each predictor, a better approach is to extend the simple linear regression model so that it can directly accommodate multiple predictors.</a:t>
                </a:r>
                <a:endParaRPr lang="en-US" dirty="0"/>
              </a:p>
              <a:p>
                <a:pPr marL="0" indent="0">
                  <a:buNone/>
                </a:pPr>
                <a:endParaRPr lang="en-US" dirty="0"/>
              </a:p>
              <a:p>
                <a:pPr marL="0" indent="0">
                  <a:buNone/>
                </a:pPr>
                <a:r>
                  <a:rPr dirty="0"/>
                  <a:t>We can do this by giving each predictor a separate slope coefficient in a single model</a:t>
                </a:r>
                <a:r>
                  <a:rPr lang="en-US" dirty="0"/>
                  <a:t>:</a:t>
                </a:r>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𝑠𝑎𝑙𝑒𝑠</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𝑇𝑉</m:t>
                          </m:r>
                        </m:sub>
                      </m:sSub>
                      <m:r>
                        <a:rPr>
                          <a:latin typeface="Cambria Math" panose="02040503050406030204" pitchFamily="18" charset="0"/>
                        </a:rPr>
                        <m:t>𝑇𝑉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𝑅𝑎𝑑𝑖𝑜</m:t>
                          </m:r>
                        </m:sub>
                      </m:sSub>
                      <m:r>
                        <a:rPr>
                          <a:latin typeface="Cambria Math" panose="02040503050406030204" pitchFamily="18" charset="0"/>
                        </a:rPr>
                        <m:t>𝑅𝑎𝑑𝑖𝑜</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𝑁𝑒𝑤𝑠𝑝𝑎𝑝𝑒𝑟</m:t>
                          </m:r>
                        </m:sub>
                      </m:sSub>
                      <m:r>
                        <a:rPr>
                          <a:latin typeface="Cambria Math" panose="02040503050406030204" pitchFamily="18" charset="0"/>
                        </a:rPr>
                        <m:t>𝑁𝑒𝑤𝑠𝑝𝑎𝑝𝑒𝑟</m:t>
                      </m:r>
                      <m:r>
                        <a:rPr>
                          <a:latin typeface="Cambria Math" panose="02040503050406030204" pitchFamily="18" charset="0"/>
                        </a:rPr>
                        <m:t>+</m:t>
                      </m:r>
                      <m:r>
                        <a:rPr>
                          <a:latin typeface="Cambria Math" panose="02040503050406030204" pitchFamily="18" charset="0"/>
                        </a:rPr>
                        <m:t>𝜖</m:t>
                      </m:r>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013"/>
                </a:stretch>
              </a:blipFill>
            </p:spPr>
            <p:txBody>
              <a:bodyPr/>
              <a:lstStyle/>
              <a:p>
                <a:r>
                  <a:rPr lang="en-US">
                    <a:noFill/>
                  </a:rPr>
                  <a:t> </a:t>
                </a:r>
              </a:p>
            </p:txBody>
          </p:sp>
        </mc:Fallback>
      </mc:AlternateContent>
    </p:spTree>
    <p:extLst>
      <p:ext uri="{BB962C8B-B14F-4D97-AF65-F5344CB8AC3E}">
        <p14:creationId xmlns:p14="http://schemas.microsoft.com/office/powerpoint/2010/main" val="244022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Multiple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Although the model has additional terms, the procedure for identifying the beta hats and performing tests is exactly the same as in the simple linear regression case.</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𝑠𝑎𝑙𝑒𝑠</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𝑇𝑉</m:t>
                          </m:r>
                        </m:sub>
                      </m:sSub>
                      <m:r>
                        <a:rPr>
                          <a:latin typeface="Cambria Math" panose="02040503050406030204" pitchFamily="18" charset="0"/>
                        </a:rPr>
                        <m:t>𝑇𝑉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𝑅𝑎𝑑𝑖𝑜</m:t>
                          </m:r>
                        </m:sub>
                      </m:sSub>
                      <m:r>
                        <a:rPr>
                          <a:latin typeface="Cambria Math" panose="02040503050406030204" pitchFamily="18" charset="0"/>
                        </a:rPr>
                        <m:t>𝑅𝑎𝑑𝑖𝑜</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𝑁𝑒𝑤𝑠𝑝𝑎𝑝𝑒𝑟</m:t>
                          </m:r>
                        </m:sub>
                      </m:sSub>
                      <m:r>
                        <a:rPr>
                          <a:latin typeface="Cambria Math" panose="02040503050406030204" pitchFamily="18" charset="0"/>
                        </a:rPr>
                        <m:t>𝑁𝑒𝑤𝑠𝑝𝑎𝑝𝑒𝑟</m:t>
                      </m:r>
                      <m:r>
                        <a:rPr>
                          <a:latin typeface="Cambria Math" panose="02040503050406030204" pitchFamily="18" charset="0"/>
                        </a:rPr>
                        <m:t>+</m:t>
                      </m:r>
                      <m:r>
                        <a:rPr>
                          <a:latin typeface="Cambria Math" panose="02040503050406030204" pitchFamily="18" charset="0"/>
                        </a:rPr>
                        <m:t>𝜖</m:t>
                      </m:r>
                    </m:oMath>
                  </m:oMathPara>
                </a14:m>
                <a:endParaRPr dirty="0"/>
              </a:p>
              <a:p>
                <a:pPr marL="0" indent="0">
                  <a:buNone/>
                </a:pPr>
                <a:endParaRPr lang="en-US" dirty="0"/>
              </a:p>
              <a:p>
                <a:pPr marL="0" indent="0">
                  <a:buNone/>
                </a:pPr>
                <a:r>
                  <a:rPr lang="en-US" dirty="0"/>
                  <a:t>How many columns will the design matrix have?</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289"/>
                </a:stretch>
              </a:blipFill>
            </p:spPr>
            <p:txBody>
              <a:bodyPr/>
              <a:lstStyle/>
              <a:p>
                <a:r>
                  <a:rPr lang="en-US">
                    <a:noFill/>
                  </a:rPr>
                  <a:t> </a:t>
                </a:r>
              </a:p>
            </p:txBody>
          </p:sp>
        </mc:Fallback>
      </mc:AlternateContent>
    </p:spTree>
    <p:extLst>
      <p:ext uri="{BB962C8B-B14F-4D97-AF65-F5344CB8AC3E}">
        <p14:creationId xmlns:p14="http://schemas.microsoft.com/office/powerpoint/2010/main" val="3953237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Multiple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Although the model has additional terms, the procedure for identifying the beta hats and performing tests is exactly the same as in the simple linear regression case.</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𝑠𝑎𝑙𝑒𝑠</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𝑇𝑉</m:t>
                          </m:r>
                        </m:sub>
                      </m:sSub>
                      <m:r>
                        <a:rPr>
                          <a:latin typeface="Cambria Math" panose="02040503050406030204" pitchFamily="18" charset="0"/>
                        </a:rPr>
                        <m:t>𝑇𝑉</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𝑅𝑎𝑑𝑖𝑜</m:t>
                          </m:r>
                        </m:sub>
                      </m:sSub>
                      <m:r>
                        <a:rPr>
                          <a:latin typeface="Cambria Math" panose="02040503050406030204" pitchFamily="18" charset="0"/>
                        </a:rPr>
                        <m:t>𝑅𝑎𝑑𝑖𝑜</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𝑁𝑒𝑤𝑠𝑝𝑎𝑝𝑒𝑟</m:t>
                          </m:r>
                        </m:sub>
                      </m:sSub>
                      <m:r>
                        <a:rPr>
                          <a:latin typeface="Cambria Math" panose="02040503050406030204" pitchFamily="18" charset="0"/>
                        </a:rPr>
                        <m:t>𝑁𝑒𝑤𝑠𝑝𝑎𝑝𝑒𝑟</m:t>
                      </m:r>
                      <m:r>
                        <a:rPr>
                          <a:latin typeface="Cambria Math" panose="02040503050406030204" pitchFamily="18" charset="0"/>
                        </a:rPr>
                        <m:t>+</m:t>
                      </m:r>
                      <m:r>
                        <a:rPr>
                          <a:latin typeface="Cambria Math" panose="02040503050406030204" pitchFamily="18" charset="0"/>
                        </a:rPr>
                        <m:t>𝜖</m:t>
                      </m:r>
                    </m:oMath>
                  </m:oMathPara>
                </a14:m>
                <a:endParaRPr dirty="0"/>
              </a:p>
              <a:p>
                <a:pPr marL="0" indent="0">
                  <a:buNone/>
                </a:pPr>
                <a:endParaRPr lang="en-US" dirty="0"/>
              </a:p>
              <a:p>
                <a:pPr marL="0" indent="0">
                  <a:buNone/>
                </a:pPr>
                <a:r>
                  <a:rPr lang="en-US" dirty="0"/>
                  <a:t>Will the slope estimates be the same as the estimates from separate linear regressions?</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289"/>
                </a:stretch>
              </a:blipFill>
            </p:spPr>
            <p:txBody>
              <a:bodyPr/>
              <a:lstStyle/>
              <a:p>
                <a:r>
                  <a:rPr lang="en-US">
                    <a:noFill/>
                  </a:rPr>
                  <a:t> </a:t>
                </a:r>
              </a:p>
            </p:txBody>
          </p:sp>
        </mc:Fallback>
      </mc:AlternateContent>
    </p:spTree>
    <p:extLst>
      <p:ext uri="{BB962C8B-B14F-4D97-AF65-F5344CB8AC3E}">
        <p14:creationId xmlns:p14="http://schemas.microsoft.com/office/powerpoint/2010/main" val="319498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0197-4E3F-F946-BC7C-B01084B323DF}"/>
              </a:ext>
            </a:extLst>
          </p:cNvPr>
          <p:cNvSpPr>
            <a:spLocks noGrp="1"/>
          </p:cNvSpPr>
          <p:nvPr>
            <p:ph type="title"/>
          </p:nvPr>
        </p:nvSpPr>
        <p:spPr/>
        <p:txBody>
          <a:bodyPr/>
          <a:lstStyle/>
          <a:p>
            <a:r>
              <a:rPr lang="en-US" dirty="0"/>
              <a:t>Multiple regression</a:t>
            </a:r>
          </a:p>
        </p:txBody>
      </p:sp>
      <p:pic>
        <p:nvPicPr>
          <p:cNvPr id="4" name="Picture 3">
            <a:extLst>
              <a:ext uri="{FF2B5EF4-FFF2-40B4-BE49-F238E27FC236}">
                <a16:creationId xmlns:a16="http://schemas.microsoft.com/office/drawing/2014/main" id="{A474AC6F-408A-584D-902B-301BF8B26316}"/>
              </a:ext>
            </a:extLst>
          </p:cNvPr>
          <p:cNvPicPr>
            <a:picLocks noChangeAspect="1"/>
          </p:cNvPicPr>
          <p:nvPr/>
        </p:nvPicPr>
        <p:blipFill rotWithShape="1">
          <a:blip r:embed="rId2"/>
          <a:srcRect l="5149" t="39542" r="5449" b="41267"/>
          <a:stretch/>
        </p:blipFill>
        <p:spPr>
          <a:xfrm>
            <a:off x="496111" y="2704289"/>
            <a:ext cx="7062280" cy="1118682"/>
          </a:xfrm>
          <a:prstGeom prst="rect">
            <a:avLst/>
          </a:prstGeom>
        </p:spPr>
      </p:pic>
      <p:pic>
        <p:nvPicPr>
          <p:cNvPr id="6" name="Picture 5">
            <a:extLst>
              <a:ext uri="{FF2B5EF4-FFF2-40B4-BE49-F238E27FC236}">
                <a16:creationId xmlns:a16="http://schemas.microsoft.com/office/drawing/2014/main" id="{62090E1D-6A39-574F-B208-DAF7F7F349D5}"/>
              </a:ext>
            </a:extLst>
          </p:cNvPr>
          <p:cNvPicPr>
            <a:picLocks noChangeAspect="1"/>
          </p:cNvPicPr>
          <p:nvPr/>
        </p:nvPicPr>
        <p:blipFill>
          <a:blip r:embed="rId3"/>
          <a:stretch>
            <a:fillRect/>
          </a:stretch>
        </p:blipFill>
        <p:spPr>
          <a:xfrm>
            <a:off x="2989634" y="5170820"/>
            <a:ext cx="6807200" cy="1727200"/>
          </a:xfrm>
          <a:prstGeom prst="rect">
            <a:avLst/>
          </a:prstGeom>
        </p:spPr>
      </p:pic>
      <p:sp>
        <p:nvSpPr>
          <p:cNvPr id="7" name="TextBox 6">
            <a:extLst>
              <a:ext uri="{FF2B5EF4-FFF2-40B4-BE49-F238E27FC236}">
                <a16:creationId xmlns:a16="http://schemas.microsoft.com/office/drawing/2014/main" id="{48ECB7B7-316F-4743-8B6C-942B4C49D3BE}"/>
              </a:ext>
            </a:extLst>
          </p:cNvPr>
          <p:cNvSpPr txBox="1"/>
          <p:nvPr/>
        </p:nvSpPr>
        <p:spPr>
          <a:xfrm>
            <a:off x="1884677" y="2396512"/>
            <a:ext cx="4285147" cy="307777"/>
          </a:xfrm>
          <a:prstGeom prst="rect">
            <a:avLst/>
          </a:prstGeom>
          <a:noFill/>
        </p:spPr>
        <p:txBody>
          <a:bodyPr wrap="none" rtlCol="0">
            <a:spAutoFit/>
          </a:bodyPr>
          <a:lstStyle/>
          <a:p>
            <a:pPr algn="ctr"/>
            <a:r>
              <a:rPr lang="en-US" dirty="0"/>
              <a:t>Simple regression of Sales onto Newspaper Budget</a:t>
            </a:r>
          </a:p>
        </p:txBody>
      </p:sp>
      <p:sp>
        <p:nvSpPr>
          <p:cNvPr id="8" name="TextBox 7">
            <a:extLst>
              <a:ext uri="{FF2B5EF4-FFF2-40B4-BE49-F238E27FC236}">
                <a16:creationId xmlns:a16="http://schemas.microsoft.com/office/drawing/2014/main" id="{56B31058-028B-BB43-91F1-B4142485233D}"/>
              </a:ext>
            </a:extLst>
          </p:cNvPr>
          <p:cNvSpPr txBox="1"/>
          <p:nvPr/>
        </p:nvSpPr>
        <p:spPr>
          <a:xfrm>
            <a:off x="4223762" y="4896520"/>
            <a:ext cx="4354077" cy="307777"/>
          </a:xfrm>
          <a:prstGeom prst="rect">
            <a:avLst/>
          </a:prstGeom>
          <a:noFill/>
        </p:spPr>
        <p:txBody>
          <a:bodyPr wrap="none" rtlCol="0">
            <a:spAutoFit/>
          </a:bodyPr>
          <a:lstStyle/>
          <a:p>
            <a:pPr algn="ctr"/>
            <a:r>
              <a:rPr lang="en-US" dirty="0"/>
              <a:t>Multiple regression of Sales onto all budget domains</a:t>
            </a:r>
          </a:p>
        </p:txBody>
      </p:sp>
    </p:spTree>
    <p:extLst>
      <p:ext uri="{BB962C8B-B14F-4D97-AF65-F5344CB8AC3E}">
        <p14:creationId xmlns:p14="http://schemas.microsoft.com/office/powerpoint/2010/main" val="1557240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Multiple regression</a:t>
            </a:r>
          </a:p>
        </p:txBody>
      </p:sp>
      <p:sp>
        <p:nvSpPr>
          <p:cNvPr id="3" name="Content Placeholder 2"/>
          <p:cNvSpPr>
            <a:spLocks noGrp="1"/>
          </p:cNvSpPr>
          <p:nvPr>
            <p:ph idx="1"/>
          </p:nvPr>
        </p:nvSpPr>
        <p:spPr/>
        <p:txBody>
          <a:bodyPr/>
          <a:lstStyle/>
          <a:p>
            <a:pPr marL="0" indent="0">
              <a:buNone/>
            </a:pPr>
            <a:r>
              <a:rPr lang="en-US" dirty="0"/>
              <a:t>Note that including the other variables in the regression has completely eliminated the estimated effect of newspaper advertising on sales.</a:t>
            </a:r>
          </a:p>
          <a:p>
            <a:pPr marL="0" indent="0">
              <a:buNone/>
            </a:pPr>
            <a:endParaRPr lang="en-US" dirty="0"/>
          </a:p>
          <a:p>
            <a:pPr marL="0" indent="0">
              <a:buNone/>
            </a:pPr>
            <a:r>
              <a:rPr lang="en-US" dirty="0"/>
              <a:t>The slope goes from a small positive number to essentially 0, and the t-test p-value goes from highly statistically-significant to negligible (P=0.86).</a:t>
            </a:r>
          </a:p>
          <a:p>
            <a:pPr marL="0" indent="0">
              <a:buNone/>
            </a:pPr>
            <a:endParaRPr lang="en-US" dirty="0"/>
          </a:p>
          <a:p>
            <a:pPr marL="0" indent="0">
              <a:buNone/>
            </a:pPr>
            <a:r>
              <a:rPr lang="en-US" dirty="0"/>
              <a:t>In the simple linear regression case, the slope term represents the average effect of a $1,000 increase in newspaper advertising, ignoring other predictors such as TV and radio, but, in the multiple regression setting, the coefficient for newspaper represents the average effect of increasing newspaper spending by $1,000 </a:t>
            </a:r>
            <a:r>
              <a:rPr lang="en-US" i="1" dirty="0"/>
              <a:t>while holding TV and radio fixed</a:t>
            </a:r>
            <a:r>
              <a:rPr lang="en-US" dirty="0"/>
              <a:t>.</a:t>
            </a:r>
            <a:endParaRPr dirty="0"/>
          </a:p>
        </p:txBody>
      </p:sp>
    </p:spTree>
    <p:extLst>
      <p:ext uri="{BB962C8B-B14F-4D97-AF65-F5344CB8AC3E}">
        <p14:creationId xmlns:p14="http://schemas.microsoft.com/office/powerpoint/2010/main" val="498064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3EDC-6C3E-E944-B314-25726B7979E5}"/>
              </a:ext>
            </a:extLst>
          </p:cNvPr>
          <p:cNvSpPr>
            <a:spLocks noGrp="1"/>
          </p:cNvSpPr>
          <p:nvPr>
            <p:ph type="title"/>
          </p:nvPr>
        </p:nvSpPr>
        <p:spPr/>
        <p:txBody>
          <a:bodyPr/>
          <a:lstStyle/>
          <a:p>
            <a:r>
              <a:rPr lang="en-US" dirty="0"/>
              <a:t>Multiple regression</a:t>
            </a:r>
          </a:p>
        </p:txBody>
      </p:sp>
      <p:sp>
        <p:nvSpPr>
          <p:cNvPr id="3" name="Content Placeholder 2">
            <a:extLst>
              <a:ext uri="{FF2B5EF4-FFF2-40B4-BE49-F238E27FC236}">
                <a16:creationId xmlns:a16="http://schemas.microsoft.com/office/drawing/2014/main" id="{1AFF72C9-94F9-4C4D-B0FD-E898A54E85C3}"/>
              </a:ext>
            </a:extLst>
          </p:cNvPr>
          <p:cNvSpPr>
            <a:spLocks noGrp="1"/>
          </p:cNvSpPr>
          <p:nvPr>
            <p:ph idx="1"/>
          </p:nvPr>
        </p:nvSpPr>
        <p:spPr/>
        <p:txBody>
          <a:bodyPr/>
          <a:lstStyle/>
          <a:p>
            <a:pPr marL="82550" indent="0">
              <a:buNone/>
            </a:pPr>
            <a:r>
              <a:rPr lang="en-US" dirty="0"/>
              <a:t>Does it make sense for the multiple regression to suggest no relationship between sales and newspaper while the simple linear regression implies the opposite? In fact it does.</a:t>
            </a:r>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endParaRPr lang="en-US" dirty="0"/>
          </a:p>
          <a:p>
            <a:pPr marL="82550" indent="0">
              <a:buNone/>
            </a:pPr>
            <a:r>
              <a:rPr lang="en-US" dirty="0"/>
              <a:t>The correlation between radio and newspaper is 0.35; we spend more on newspaper advertising in markets where more is spent on radio advertising.</a:t>
            </a:r>
          </a:p>
        </p:txBody>
      </p:sp>
      <p:pic>
        <p:nvPicPr>
          <p:cNvPr id="5" name="Picture 4">
            <a:extLst>
              <a:ext uri="{FF2B5EF4-FFF2-40B4-BE49-F238E27FC236}">
                <a16:creationId xmlns:a16="http://schemas.microsoft.com/office/drawing/2014/main" id="{0149C186-29A9-A448-BFDE-2F9F30C46BB4}"/>
              </a:ext>
            </a:extLst>
          </p:cNvPr>
          <p:cNvPicPr>
            <a:picLocks noChangeAspect="1"/>
          </p:cNvPicPr>
          <p:nvPr/>
        </p:nvPicPr>
        <p:blipFill>
          <a:blip r:embed="rId2"/>
          <a:stretch>
            <a:fillRect/>
          </a:stretch>
        </p:blipFill>
        <p:spPr>
          <a:xfrm>
            <a:off x="875624" y="3411839"/>
            <a:ext cx="8039100" cy="2197100"/>
          </a:xfrm>
          <a:prstGeom prst="rect">
            <a:avLst/>
          </a:prstGeom>
        </p:spPr>
      </p:pic>
    </p:spTree>
    <p:extLst>
      <p:ext uri="{BB962C8B-B14F-4D97-AF65-F5344CB8AC3E}">
        <p14:creationId xmlns:p14="http://schemas.microsoft.com/office/powerpoint/2010/main" val="300549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Sales vs. advertising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Simple linear regression lives up to its name: it is a very straightforward approach for predicting a quantitative response </a:t>
                </a:r>
                <a14:m>
                  <m:oMath xmlns:m="http://schemas.openxmlformats.org/officeDocument/2006/math">
                    <m:r>
                      <a:rPr>
                        <a:latin typeface="Cambria Math" panose="02040503050406030204" pitchFamily="18" charset="0"/>
                      </a:rPr>
                      <m:t>𝑌</m:t>
                    </m:r>
                  </m:oMath>
                </a14:m>
                <a:r>
                  <a:rPr dirty="0"/>
                  <a:t> on the basis of a single predictor variable </a:t>
                </a:r>
                <a14:m>
                  <m:oMath xmlns:m="http://schemas.openxmlformats.org/officeDocument/2006/math">
                    <m:r>
                      <a:rPr>
                        <a:latin typeface="Cambria Math" panose="02040503050406030204" pitchFamily="18" charset="0"/>
                      </a:rPr>
                      <m:t>𝑋</m:t>
                    </m:r>
                  </m:oMath>
                </a14:m>
                <a:r>
                  <a:rPr dirty="0"/>
                  <a:t>. It assumes that there is approximately a linear relationship between </a:t>
                </a:r>
                <a14:m>
                  <m:oMath xmlns:m="http://schemas.openxmlformats.org/officeDocument/2006/math">
                    <m:r>
                      <a:rPr>
                        <a:latin typeface="Cambria Math" panose="02040503050406030204" pitchFamily="18" charset="0"/>
                      </a:rPr>
                      <m:t>𝑋</m:t>
                    </m:r>
                  </m:oMath>
                </a14:m>
                <a:r>
                  <a:rPr dirty="0"/>
                  <a:t> and </a:t>
                </a:r>
                <a14:m>
                  <m:oMath xmlns:m="http://schemas.openxmlformats.org/officeDocument/2006/math">
                    <m:r>
                      <a:rPr>
                        <a:latin typeface="Cambria Math" panose="02040503050406030204" pitchFamily="18" charset="0"/>
                      </a:rPr>
                      <m:t>𝑌</m:t>
                    </m:r>
                  </m:oMath>
                </a14:m>
                <a:r>
                  <a:rPr dirty="0"/>
                  <a:t>. Mathematically, we can write this linear relationship as: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𝑌</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𝑖</m:t>
                          </m:r>
                        </m:sub>
                      </m:sSub>
                      <m:r>
                        <a:rPr>
                          <a:latin typeface="Cambria Math" panose="02040503050406030204" pitchFamily="18" charset="0"/>
                        </a:rPr>
                        <m:t>𝑋</m:t>
                      </m:r>
                    </m:oMath>
                  </m:oMathPara>
                </a14:m>
                <a:endParaRPr dirty="0"/>
              </a:p>
              <a:p>
                <a:pPr marL="0" indent="0">
                  <a:buNone/>
                </a:pPr>
                <a:r>
                  <a:rPr dirty="0"/>
                  <a:t>You might read </a:t>
                </a:r>
                <a14:m>
                  <m:oMath xmlns:m="http://schemas.openxmlformats.org/officeDocument/2006/math">
                    <m:r>
                      <a:rPr>
                        <a:latin typeface="Cambria Math" panose="02040503050406030204" pitchFamily="18" charset="0"/>
                      </a:rPr>
                      <m:t>≈</m:t>
                    </m:r>
                  </m:oMath>
                </a14:m>
                <a:r>
                  <a:rPr dirty="0"/>
                  <a:t> as “is approximately modeled as”. We can describe this relationship by saying that we are regressing </a:t>
                </a:r>
                <a14:m>
                  <m:oMath xmlns:m="http://schemas.openxmlformats.org/officeDocument/2006/math">
                    <m:r>
                      <a:rPr>
                        <a:latin typeface="Cambria Math" panose="02040503050406030204" pitchFamily="18" charset="0"/>
                      </a:rPr>
                      <m:t>𝑌</m:t>
                    </m:r>
                  </m:oMath>
                </a14:m>
                <a:r>
                  <a:rPr dirty="0"/>
                  <a:t> onto </a:t>
                </a:r>
                <a14:m>
                  <m:oMath xmlns:m="http://schemas.openxmlformats.org/officeDocument/2006/math">
                    <m:r>
                      <a:rPr>
                        <a:latin typeface="Cambria Math" panose="02040503050406030204" pitchFamily="18" charset="0"/>
                      </a:rPr>
                      <m:t>𝑋</m:t>
                    </m:r>
                  </m:oMath>
                </a14:m>
                <a:r>
                  <a:rPr dirty="0"/>
                  <a:t>.</a:t>
                </a:r>
                <a:endParaRPr lang="en-US" dirty="0"/>
              </a:p>
              <a:p>
                <a:pPr marL="0" indent="0">
                  <a:buNone/>
                </a:pPr>
                <a:endParaRPr lang="en-US" dirty="0"/>
              </a:p>
              <a:p>
                <a:pPr marL="0" indent="0">
                  <a:buNone/>
                </a:pPr>
                <a:r>
                  <a:rPr dirty="0"/>
                  <a:t>For example, </a:t>
                </a:r>
                <a14:m>
                  <m:oMath xmlns:m="http://schemas.openxmlformats.org/officeDocument/2006/math">
                    <m:r>
                      <a:rPr>
                        <a:latin typeface="Cambria Math" panose="02040503050406030204" pitchFamily="18" charset="0"/>
                      </a:rPr>
                      <m:t>𝑋</m:t>
                    </m:r>
                  </m:oMath>
                </a14:m>
                <a:r>
                  <a:rPr dirty="0"/>
                  <a:t> may represent TV advertising budget and </a:t>
                </a:r>
                <a14:m>
                  <m:oMath xmlns:m="http://schemas.openxmlformats.org/officeDocument/2006/math">
                    <m:r>
                      <a:rPr>
                        <a:latin typeface="Cambria Math" panose="02040503050406030204" pitchFamily="18" charset="0"/>
                      </a:rPr>
                      <m:t>𝑌</m:t>
                    </m:r>
                  </m:oMath>
                </a14:m>
                <a:r>
                  <a:rPr dirty="0"/>
                  <a:t> may represent sales. Then we can regress </a:t>
                </a:r>
                <a14:m>
                  <m:oMath xmlns:m="http://schemas.openxmlformats.org/officeDocument/2006/math">
                    <m:r>
                      <a:rPr>
                        <a:latin typeface="Cambria Math" panose="02040503050406030204" pitchFamily="18" charset="0"/>
                      </a:rPr>
                      <m:t>𝑠𝑎𝑙𝑒𝑠</m:t>
                    </m:r>
                  </m:oMath>
                </a14:m>
                <a:r>
                  <a:rPr dirty="0"/>
                  <a:t> onto </a:t>
                </a:r>
                <a14:m>
                  <m:oMath xmlns:m="http://schemas.openxmlformats.org/officeDocument/2006/math">
                    <m:r>
                      <a:rPr>
                        <a:latin typeface="Cambria Math" panose="02040503050406030204" pitchFamily="18" charset="0"/>
                      </a:rPr>
                      <m:t>𝑇𝑉</m:t>
                    </m:r>
                  </m:oMath>
                </a14:m>
                <a:r>
                  <a:rPr dirty="0"/>
                  <a:t> by fitting the model </a:t>
                </a:r>
                <a14:m>
                  <m:oMath xmlns:m="http://schemas.openxmlformats.org/officeDocument/2006/math">
                    <m:r>
                      <a:rPr>
                        <a:latin typeface="Cambria Math" panose="02040503050406030204" pitchFamily="18" charset="0"/>
                      </a:rPr>
                      <m:t>𝑠𝑎𝑙𝑒𝑠</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𝑇𝑉</m:t>
                    </m:r>
                  </m:oMath>
                </a14:m>
                <a:r>
                  <a:rPr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724" b="-1050"/>
                </a:stretch>
              </a:blipFill>
            </p:spPr>
            <p:txBody>
              <a:bodyPr/>
              <a:lstStyle/>
              <a:p>
                <a:r>
                  <a:rPr lang="en-US">
                    <a:noFill/>
                  </a:rPr>
                  <a:t> </a:t>
                </a:r>
              </a:p>
            </p:txBody>
          </p:sp>
        </mc:Fallback>
      </mc:AlternateContent>
    </p:spTree>
    <p:extLst>
      <p:ext uri="{BB962C8B-B14F-4D97-AF65-F5344CB8AC3E}">
        <p14:creationId xmlns:p14="http://schemas.microsoft.com/office/powerpoint/2010/main" val="868896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3EDC-6C3E-E944-B314-25726B7979E5}"/>
              </a:ext>
            </a:extLst>
          </p:cNvPr>
          <p:cNvSpPr>
            <a:spLocks noGrp="1"/>
          </p:cNvSpPr>
          <p:nvPr>
            <p:ph type="title"/>
          </p:nvPr>
        </p:nvSpPr>
        <p:spPr/>
        <p:txBody>
          <a:bodyPr/>
          <a:lstStyle/>
          <a:p>
            <a:r>
              <a:rPr lang="en-US" dirty="0"/>
              <a:t>Multiple regression</a:t>
            </a:r>
          </a:p>
        </p:txBody>
      </p:sp>
      <p:sp>
        <p:nvSpPr>
          <p:cNvPr id="3" name="Content Placeholder 2">
            <a:extLst>
              <a:ext uri="{FF2B5EF4-FFF2-40B4-BE49-F238E27FC236}">
                <a16:creationId xmlns:a16="http://schemas.microsoft.com/office/drawing/2014/main" id="{1AFF72C9-94F9-4C4D-B0FD-E898A54E85C3}"/>
              </a:ext>
            </a:extLst>
          </p:cNvPr>
          <p:cNvSpPr>
            <a:spLocks noGrp="1"/>
          </p:cNvSpPr>
          <p:nvPr>
            <p:ph idx="1"/>
          </p:nvPr>
        </p:nvSpPr>
        <p:spPr/>
        <p:txBody>
          <a:bodyPr/>
          <a:lstStyle/>
          <a:p>
            <a:pPr marL="82550" indent="0">
              <a:buNone/>
            </a:pPr>
            <a:r>
              <a:rPr lang="en-US" dirty="0"/>
              <a:t>Does it make sense for the multiple regression to suggest no relationship between sales and newspaper while the simple linear regression implies the opposite? In fact it does.</a:t>
            </a:r>
          </a:p>
          <a:p>
            <a:pPr marL="82550" indent="0">
              <a:buNone/>
            </a:pPr>
            <a:r>
              <a:rPr lang="en-US" dirty="0"/>
              <a:t>In a simple linear regression which only examines sales versus newspaper, we will observe that higher values of newspaper tend to be associated with higher values of sales, </a:t>
            </a:r>
            <a:r>
              <a:rPr lang="en-US" i="1" dirty="0"/>
              <a:t>even though newspaper advertising does not actually affect sales</a:t>
            </a:r>
            <a:r>
              <a:rPr lang="en-US" dirty="0"/>
              <a:t>.</a:t>
            </a:r>
          </a:p>
          <a:p>
            <a:pPr marL="82550" indent="0">
              <a:buNone/>
            </a:pPr>
            <a:r>
              <a:rPr lang="en-US" dirty="0"/>
              <a:t>So newspaper sales are a surrogate for radio advertising; newspaper gets "credit" for the effect of radio on sales.</a:t>
            </a:r>
          </a:p>
          <a:p>
            <a:pPr marL="82550" indent="0">
              <a:buNone/>
            </a:pPr>
            <a:r>
              <a:rPr lang="en-US" dirty="0"/>
              <a:t>In other words, the association between sales and newspaper advertising is </a:t>
            </a:r>
            <a:r>
              <a:rPr lang="en-US" b="1" dirty="0"/>
              <a:t>confounded</a:t>
            </a:r>
            <a:r>
              <a:rPr lang="en-US" dirty="0"/>
              <a:t> by radio advertising.</a:t>
            </a:r>
          </a:p>
        </p:txBody>
      </p:sp>
    </p:spTree>
    <p:extLst>
      <p:ext uri="{BB962C8B-B14F-4D97-AF65-F5344CB8AC3E}">
        <p14:creationId xmlns:p14="http://schemas.microsoft.com/office/powerpoint/2010/main" val="2180142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56C-C959-442B-A060-75CC7529B15A}"/>
              </a:ext>
            </a:extLst>
          </p:cNvPr>
          <p:cNvSpPr>
            <a:spLocks noGrp="1"/>
          </p:cNvSpPr>
          <p:nvPr>
            <p:ph type="title"/>
          </p:nvPr>
        </p:nvSpPr>
        <p:spPr/>
        <p:txBody>
          <a:bodyPr/>
          <a:lstStyle/>
          <a:p>
            <a:r>
              <a:rPr lang="en-US" dirty="0"/>
              <a:t>Key definitions</a:t>
            </a:r>
          </a:p>
        </p:txBody>
      </p:sp>
      <p:sp>
        <p:nvSpPr>
          <p:cNvPr id="3" name="Text Placeholder 2">
            <a:extLst>
              <a:ext uri="{FF2B5EF4-FFF2-40B4-BE49-F238E27FC236}">
                <a16:creationId xmlns:a16="http://schemas.microsoft.com/office/drawing/2014/main" id="{641D1BE7-2BEA-A249-B0B1-8C2BE4799DFD}"/>
              </a:ext>
            </a:extLst>
          </p:cNvPr>
          <p:cNvSpPr>
            <a:spLocks noGrp="1"/>
          </p:cNvSpPr>
          <p:nvPr>
            <p:ph type="body" idx="1"/>
          </p:nvPr>
        </p:nvSpPr>
        <p:spPr/>
        <p:txBody>
          <a:bodyPr anchor="ctr"/>
          <a:lstStyle/>
          <a:p>
            <a:r>
              <a:rPr lang="en-US" dirty="0"/>
              <a:t>Null hypothesis</a:t>
            </a:r>
          </a:p>
          <a:p>
            <a:pPr lvl="1"/>
            <a:r>
              <a:rPr lang="en-US" dirty="0"/>
              <a:t>The conditions under which an analyst proposes chance alone might generate (or have generated) a group of observations</a:t>
            </a:r>
          </a:p>
          <a:p>
            <a:pPr lvl="1"/>
            <a:endParaRPr lang="en-US" dirty="0"/>
          </a:p>
          <a:p>
            <a:r>
              <a:rPr lang="en-US" dirty="0"/>
              <a:t>Statistical test</a:t>
            </a:r>
          </a:p>
          <a:p>
            <a:pPr lvl="1"/>
            <a:r>
              <a:rPr lang="en-US" dirty="0"/>
              <a:t>A tool used to help make a decision about a null hypothesis</a:t>
            </a:r>
          </a:p>
          <a:p>
            <a:pPr lvl="1"/>
            <a:r>
              <a:rPr lang="en-US" dirty="0"/>
              <a:t>t, chi-squared, F, likelihood ratio, Wald</a:t>
            </a:r>
          </a:p>
          <a:p>
            <a:pPr lvl="1"/>
            <a:endParaRPr lang="en-US" dirty="0"/>
          </a:p>
          <a:p>
            <a:r>
              <a:rPr lang="en-US" dirty="0"/>
              <a:t>Confound</a:t>
            </a:r>
          </a:p>
          <a:p>
            <a:pPr lvl="1"/>
            <a:r>
              <a:rPr lang="en-US" dirty="0"/>
              <a:t>A variable that is associated with the exposure and the outcome that is not a consequence of the outcome</a:t>
            </a:r>
          </a:p>
        </p:txBody>
      </p:sp>
    </p:spTree>
    <p:extLst>
      <p:ext uri="{BB962C8B-B14F-4D97-AF65-F5344CB8AC3E}">
        <p14:creationId xmlns:p14="http://schemas.microsoft.com/office/powerpoint/2010/main" val="3706470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F test for multiple regression</a:t>
            </a:r>
            <a:endParaRPr dirty="0"/>
          </a:p>
        </p:txBody>
      </p:sp>
      <p:sp>
        <p:nvSpPr>
          <p:cNvPr id="3" name="Content Placeholder 2"/>
          <p:cNvSpPr>
            <a:spLocks noGrp="1"/>
          </p:cNvSpPr>
          <p:nvPr>
            <p:ph idx="1"/>
          </p:nvPr>
        </p:nvSpPr>
        <p:spPr/>
        <p:txBody>
          <a:bodyPr/>
          <a:lstStyle/>
          <a:p>
            <a:pPr marL="0" indent="0">
              <a:buNone/>
            </a:pPr>
            <a:r>
              <a:rPr lang="en-US" dirty="0"/>
              <a:t>The overall F test evaluates the null hypothesis that all of the model coefficients (barring the intercept) are zero. It is assembled analogously to the simple linear regression case.</a:t>
            </a:r>
          </a:p>
          <a:p>
            <a:pPr marL="0" indent="0">
              <a:buNone/>
            </a:pPr>
            <a:endParaRPr lang="en-US" dirty="0"/>
          </a:p>
          <a:p>
            <a:pPr marL="0" indent="0">
              <a:buNone/>
            </a:pPr>
            <a:r>
              <a:rPr lang="en-US" dirty="0"/>
              <a:t>With </a:t>
            </a:r>
            <a:r>
              <a:rPr lang="en-US" i="1" dirty="0"/>
              <a:t>k</a:t>
            </a:r>
            <a:r>
              <a:rPr lang="en-US" dirty="0"/>
              <a:t> predictor variables and </a:t>
            </a:r>
            <a:r>
              <a:rPr lang="en-US" i="1" dirty="0"/>
              <a:t>n</a:t>
            </a:r>
            <a:r>
              <a:rPr lang="en-US" dirty="0"/>
              <a:t> samples:</a:t>
            </a:r>
            <a:endParaRPr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EA24AFB-C8D0-AD49-BA97-E83445DD1973}"/>
                  </a:ext>
                </a:extLst>
              </p:cNvPr>
              <p:cNvGraphicFramePr>
                <a:graphicFrameLocks noGrp="1"/>
              </p:cNvGraphicFramePr>
              <p:nvPr>
                <p:extLst>
                  <p:ext uri="{D42A27DB-BD31-4B8C-83A1-F6EECF244321}">
                    <p14:modId xmlns:p14="http://schemas.microsoft.com/office/powerpoint/2010/main" val="1834881420"/>
                  </p:ext>
                </p:extLst>
              </p:nvPr>
            </p:nvGraphicFramePr>
            <p:xfrm>
              <a:off x="698500" y="4548341"/>
              <a:ext cx="8763000" cy="2222112"/>
            </p:xfrm>
            <a:graphic>
              <a:graphicData uri="http://schemas.openxmlformats.org/drawingml/2006/table">
                <a:tbl>
                  <a:tblPr firstRow="1" bandRow="1">
                    <a:tableStyleId>{D9591F34-6BE0-48BB-932A-1E305F9E1863}</a:tableStyleId>
                  </a:tblPr>
                  <a:tblGrid>
                    <a:gridCol w="1752600">
                      <a:extLst>
                        <a:ext uri="{9D8B030D-6E8A-4147-A177-3AD203B41FA5}">
                          <a16:colId xmlns:a16="http://schemas.microsoft.com/office/drawing/2014/main" val="2001732010"/>
                        </a:ext>
                      </a:extLst>
                    </a:gridCol>
                    <a:gridCol w="1752600">
                      <a:extLst>
                        <a:ext uri="{9D8B030D-6E8A-4147-A177-3AD203B41FA5}">
                          <a16:colId xmlns:a16="http://schemas.microsoft.com/office/drawing/2014/main" val="1574020622"/>
                        </a:ext>
                      </a:extLst>
                    </a:gridCol>
                    <a:gridCol w="2693211">
                      <a:extLst>
                        <a:ext uri="{9D8B030D-6E8A-4147-A177-3AD203B41FA5}">
                          <a16:colId xmlns:a16="http://schemas.microsoft.com/office/drawing/2014/main" val="3077248640"/>
                        </a:ext>
                      </a:extLst>
                    </a:gridCol>
                    <a:gridCol w="1420238">
                      <a:extLst>
                        <a:ext uri="{9D8B030D-6E8A-4147-A177-3AD203B41FA5}">
                          <a16:colId xmlns:a16="http://schemas.microsoft.com/office/drawing/2014/main" val="2887324888"/>
                        </a:ext>
                      </a:extLst>
                    </a:gridCol>
                    <a:gridCol w="1144351">
                      <a:extLst>
                        <a:ext uri="{9D8B030D-6E8A-4147-A177-3AD203B41FA5}">
                          <a16:colId xmlns:a16="http://schemas.microsoft.com/office/drawing/2014/main" val="255216393"/>
                        </a:ext>
                      </a:extLst>
                    </a:gridCol>
                  </a:tblGrid>
                  <a:tr h="555528">
                    <a:tc>
                      <a:txBody>
                        <a:bodyPr/>
                        <a:lstStyle/>
                        <a:p>
                          <a:r>
                            <a:rPr lang="en-US" dirty="0"/>
                            <a:t>Source of Variation</a:t>
                          </a:r>
                        </a:p>
                      </a:txBody>
                      <a:tcPr/>
                    </a:tc>
                    <a:tc>
                      <a:txBody>
                        <a:bodyPr/>
                        <a:lstStyle/>
                        <a:p>
                          <a:r>
                            <a:rPr lang="en-US" dirty="0"/>
                            <a:t>Degrees of freedom</a:t>
                          </a:r>
                        </a:p>
                      </a:txBody>
                      <a:tcPr/>
                    </a:tc>
                    <a:tc>
                      <a:txBody>
                        <a:bodyPr/>
                        <a:lstStyle/>
                        <a:p>
                          <a:r>
                            <a:rPr lang="en-US" dirty="0"/>
                            <a:t>Sum of Squares</a:t>
                          </a:r>
                        </a:p>
                      </a:txBody>
                      <a:tcPr/>
                    </a:tc>
                    <a:tc>
                      <a:txBody>
                        <a:bodyPr/>
                        <a:lstStyle/>
                        <a:p>
                          <a:r>
                            <a:rPr lang="en-US" dirty="0"/>
                            <a:t>Mean Square</a:t>
                          </a:r>
                        </a:p>
                      </a:txBody>
                      <a:tcPr/>
                    </a:tc>
                    <a:tc>
                      <a:txBody>
                        <a:bodyPr/>
                        <a:lstStyle/>
                        <a:p>
                          <a:r>
                            <a:rPr lang="en-US" dirty="0"/>
                            <a:t>F</a:t>
                          </a:r>
                        </a:p>
                      </a:txBody>
                      <a:tcPr/>
                    </a:tc>
                    <a:extLst>
                      <a:ext uri="{0D108BD9-81ED-4DB2-BD59-A6C34878D82A}">
                        <a16:rowId xmlns:a16="http://schemas.microsoft.com/office/drawing/2014/main" val="457146822"/>
                      </a:ext>
                    </a:extLst>
                  </a:tr>
                  <a:tr h="555528">
                    <a:tc>
                      <a:txBody>
                        <a:bodyPr/>
                        <a:lstStyle/>
                        <a:p>
                          <a:r>
                            <a:rPr lang="en-US" dirty="0"/>
                            <a:t>Model</a:t>
                          </a:r>
                        </a:p>
                      </a:txBody>
                      <a:tcPr/>
                    </a:tc>
                    <a:tc>
                      <a:txBody>
                        <a:bodyPr/>
                        <a:lstStyle/>
                        <a:p>
                          <a:r>
                            <a:rPr lang="en-US" dirty="0"/>
                            <a:t>k</a:t>
                          </a:r>
                        </a:p>
                      </a:txBody>
                      <a:tcPr/>
                    </a:tc>
                    <a:tc>
                      <a:txBody>
                        <a:bodyPr/>
                        <a:lstStyle/>
                        <a:p>
                          <a:r>
                            <a:rPr lang="en-US" dirty="0"/>
                            <a:t>TOTSS-RSS</a:t>
                          </a:r>
                        </a:p>
                      </a:txBody>
                      <a:tcPr/>
                    </a:tc>
                    <a:tc>
                      <a:txBody>
                        <a:bodyPr/>
                        <a:lstStyle/>
                        <a:p>
                          <a:r>
                            <a:rPr lang="en-US" dirty="0"/>
                            <a:t>Divide by k</a:t>
                          </a:r>
                        </a:p>
                      </a:txBody>
                      <a:tcPr/>
                    </a:tc>
                    <a:tc>
                      <a:txBody>
                        <a:bodyPr/>
                        <a:lstStyle/>
                        <a:p>
                          <a:r>
                            <a:rPr lang="en-US" dirty="0"/>
                            <a:t>Divide</a:t>
                          </a:r>
                        </a:p>
                      </a:txBody>
                      <a:tcPr/>
                    </a:tc>
                    <a:extLst>
                      <a:ext uri="{0D108BD9-81ED-4DB2-BD59-A6C34878D82A}">
                        <a16:rowId xmlns:a16="http://schemas.microsoft.com/office/drawing/2014/main" val="320336981"/>
                      </a:ext>
                    </a:extLst>
                  </a:tr>
                  <a:tr h="555528">
                    <a:tc>
                      <a:txBody>
                        <a:bodyPr/>
                        <a:lstStyle/>
                        <a:p>
                          <a:r>
                            <a:rPr lang="en-US" dirty="0"/>
                            <a:t>Residuals</a:t>
                          </a:r>
                        </a:p>
                      </a:txBody>
                      <a:tcPr/>
                    </a:tc>
                    <a:tc>
                      <a:txBody>
                        <a:bodyPr/>
                        <a:lstStyle/>
                        <a:p>
                          <a:r>
                            <a:rPr lang="en-US" dirty="0"/>
                            <a:t>n-k-1</a:t>
                          </a:r>
                        </a:p>
                      </a:txBody>
                      <a:tcPr/>
                    </a:tc>
                    <a:tc>
                      <a:txBody>
                        <a:bodyPr/>
                        <a:lstStyle/>
                        <a:p>
                          <a:r>
                            <a:rPr lang="en-US" dirty="0"/>
                            <a:t>RSS =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acc>
                                        </m:e>
                                      </m:d>
                                    </m:e>
                                    <m:sup>
                                      <m:r>
                                        <a:rPr lang="en-US" b="0" i="1" smtClean="0">
                                          <a:latin typeface="Cambria Math" panose="02040503050406030204" pitchFamily="18" charset="0"/>
                                        </a:rPr>
                                        <m:t>2</m:t>
                                      </m:r>
                                    </m:sup>
                                  </m:sSup>
                                </m:e>
                              </m:nary>
                            </m:oMath>
                          </a14:m>
                          <a:endParaRPr lang="en-US" dirty="0"/>
                        </a:p>
                      </a:txBody>
                      <a:tcPr/>
                    </a:tc>
                    <a:tc>
                      <a:txBody>
                        <a:bodyPr/>
                        <a:lstStyle/>
                        <a:p>
                          <a:r>
                            <a:rPr lang="en-US" dirty="0"/>
                            <a:t>Divide by n-k-1</a:t>
                          </a:r>
                        </a:p>
                      </a:txBody>
                      <a:tcPr/>
                    </a:tc>
                    <a:tc>
                      <a:txBody>
                        <a:bodyPr/>
                        <a:lstStyle/>
                        <a:p>
                          <a:endParaRPr lang="en-US" dirty="0"/>
                        </a:p>
                      </a:txBody>
                      <a:tcPr/>
                    </a:tc>
                    <a:extLst>
                      <a:ext uri="{0D108BD9-81ED-4DB2-BD59-A6C34878D82A}">
                        <a16:rowId xmlns:a16="http://schemas.microsoft.com/office/drawing/2014/main" val="2113762557"/>
                      </a:ext>
                    </a:extLst>
                  </a:tr>
                  <a:tr h="555528">
                    <a:tc>
                      <a:txBody>
                        <a:bodyPr/>
                        <a:lstStyle/>
                        <a:p>
                          <a:r>
                            <a:rPr lang="en-US" dirty="0"/>
                            <a:t>Total</a:t>
                          </a:r>
                        </a:p>
                      </a:txBody>
                      <a:tcPr/>
                    </a:tc>
                    <a:tc>
                      <a:txBody>
                        <a:bodyPr/>
                        <a:lstStyle/>
                        <a:p>
                          <a:r>
                            <a:rPr lang="en-US" dirty="0"/>
                            <a:t>n-1</a:t>
                          </a:r>
                        </a:p>
                      </a:txBody>
                      <a:tcPr/>
                    </a:tc>
                    <a:tc>
                      <a:txBody>
                        <a:bodyPr/>
                        <a:lstStyle/>
                        <a:p>
                          <a:r>
                            <a:rPr lang="en-US" dirty="0"/>
                            <a:t>TOTSS =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d>
                                    </m:e>
                                    <m:sup>
                                      <m:r>
                                        <a:rPr lang="en-US" b="0" i="1" smtClean="0">
                                          <a:latin typeface="Cambria Math" panose="02040503050406030204" pitchFamily="18" charset="0"/>
                                        </a:rPr>
                                        <m:t>2</m:t>
                                      </m:r>
                                    </m:sup>
                                  </m:sSup>
                                </m:e>
                              </m:nary>
                            </m:oMath>
                          </a14:m>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15390629"/>
                      </a:ext>
                    </a:extLst>
                  </a:tr>
                </a:tbl>
              </a:graphicData>
            </a:graphic>
          </p:graphicFrame>
        </mc:Choice>
        <mc:Fallback xmlns="">
          <p:graphicFrame>
            <p:nvGraphicFramePr>
              <p:cNvPr id="4" name="Table 3">
                <a:extLst>
                  <a:ext uri="{FF2B5EF4-FFF2-40B4-BE49-F238E27FC236}">
                    <a16:creationId xmlns:a16="http://schemas.microsoft.com/office/drawing/2014/main" id="{8EA24AFB-C8D0-AD49-BA97-E83445DD1973}"/>
                  </a:ext>
                </a:extLst>
              </p:cNvPr>
              <p:cNvGraphicFramePr>
                <a:graphicFrameLocks noGrp="1"/>
              </p:cNvGraphicFramePr>
              <p:nvPr>
                <p:extLst>
                  <p:ext uri="{D42A27DB-BD31-4B8C-83A1-F6EECF244321}">
                    <p14:modId xmlns:p14="http://schemas.microsoft.com/office/powerpoint/2010/main" val="1834881420"/>
                  </p:ext>
                </p:extLst>
              </p:nvPr>
            </p:nvGraphicFramePr>
            <p:xfrm>
              <a:off x="698500" y="4548341"/>
              <a:ext cx="8763000" cy="2222112"/>
            </p:xfrm>
            <a:graphic>
              <a:graphicData uri="http://schemas.openxmlformats.org/drawingml/2006/table">
                <a:tbl>
                  <a:tblPr firstRow="1" bandRow="1">
                    <a:tableStyleId>{D9591F34-6BE0-48BB-932A-1E305F9E1863}</a:tableStyleId>
                  </a:tblPr>
                  <a:tblGrid>
                    <a:gridCol w="1752600">
                      <a:extLst>
                        <a:ext uri="{9D8B030D-6E8A-4147-A177-3AD203B41FA5}">
                          <a16:colId xmlns:a16="http://schemas.microsoft.com/office/drawing/2014/main" val="2001732010"/>
                        </a:ext>
                      </a:extLst>
                    </a:gridCol>
                    <a:gridCol w="1752600">
                      <a:extLst>
                        <a:ext uri="{9D8B030D-6E8A-4147-A177-3AD203B41FA5}">
                          <a16:colId xmlns:a16="http://schemas.microsoft.com/office/drawing/2014/main" val="1574020622"/>
                        </a:ext>
                      </a:extLst>
                    </a:gridCol>
                    <a:gridCol w="2693211">
                      <a:extLst>
                        <a:ext uri="{9D8B030D-6E8A-4147-A177-3AD203B41FA5}">
                          <a16:colId xmlns:a16="http://schemas.microsoft.com/office/drawing/2014/main" val="3077248640"/>
                        </a:ext>
                      </a:extLst>
                    </a:gridCol>
                    <a:gridCol w="1420238">
                      <a:extLst>
                        <a:ext uri="{9D8B030D-6E8A-4147-A177-3AD203B41FA5}">
                          <a16:colId xmlns:a16="http://schemas.microsoft.com/office/drawing/2014/main" val="2887324888"/>
                        </a:ext>
                      </a:extLst>
                    </a:gridCol>
                    <a:gridCol w="1144351">
                      <a:extLst>
                        <a:ext uri="{9D8B030D-6E8A-4147-A177-3AD203B41FA5}">
                          <a16:colId xmlns:a16="http://schemas.microsoft.com/office/drawing/2014/main" val="255216393"/>
                        </a:ext>
                      </a:extLst>
                    </a:gridCol>
                  </a:tblGrid>
                  <a:tr h="555528">
                    <a:tc>
                      <a:txBody>
                        <a:bodyPr/>
                        <a:lstStyle/>
                        <a:p>
                          <a:r>
                            <a:rPr lang="en-US" dirty="0"/>
                            <a:t>Source of Variation</a:t>
                          </a:r>
                        </a:p>
                      </a:txBody>
                      <a:tcPr/>
                    </a:tc>
                    <a:tc>
                      <a:txBody>
                        <a:bodyPr/>
                        <a:lstStyle/>
                        <a:p>
                          <a:r>
                            <a:rPr lang="en-US" dirty="0"/>
                            <a:t>Degrees of freedom</a:t>
                          </a:r>
                        </a:p>
                      </a:txBody>
                      <a:tcPr/>
                    </a:tc>
                    <a:tc>
                      <a:txBody>
                        <a:bodyPr/>
                        <a:lstStyle/>
                        <a:p>
                          <a:r>
                            <a:rPr lang="en-US" dirty="0"/>
                            <a:t>Sum of Squares</a:t>
                          </a:r>
                        </a:p>
                      </a:txBody>
                      <a:tcPr/>
                    </a:tc>
                    <a:tc>
                      <a:txBody>
                        <a:bodyPr/>
                        <a:lstStyle/>
                        <a:p>
                          <a:r>
                            <a:rPr lang="en-US" dirty="0"/>
                            <a:t>Mean Square</a:t>
                          </a:r>
                        </a:p>
                      </a:txBody>
                      <a:tcPr/>
                    </a:tc>
                    <a:tc>
                      <a:txBody>
                        <a:bodyPr/>
                        <a:lstStyle/>
                        <a:p>
                          <a:r>
                            <a:rPr lang="en-US" dirty="0"/>
                            <a:t>F</a:t>
                          </a:r>
                        </a:p>
                      </a:txBody>
                      <a:tcPr/>
                    </a:tc>
                    <a:extLst>
                      <a:ext uri="{0D108BD9-81ED-4DB2-BD59-A6C34878D82A}">
                        <a16:rowId xmlns:a16="http://schemas.microsoft.com/office/drawing/2014/main" val="457146822"/>
                      </a:ext>
                    </a:extLst>
                  </a:tr>
                  <a:tr h="555528">
                    <a:tc>
                      <a:txBody>
                        <a:bodyPr/>
                        <a:lstStyle/>
                        <a:p>
                          <a:r>
                            <a:rPr lang="en-US" dirty="0"/>
                            <a:t>Model</a:t>
                          </a:r>
                        </a:p>
                      </a:txBody>
                      <a:tcPr/>
                    </a:tc>
                    <a:tc>
                      <a:txBody>
                        <a:bodyPr/>
                        <a:lstStyle/>
                        <a:p>
                          <a:r>
                            <a:rPr lang="en-US" dirty="0"/>
                            <a:t>k</a:t>
                          </a:r>
                        </a:p>
                      </a:txBody>
                      <a:tcPr/>
                    </a:tc>
                    <a:tc>
                      <a:txBody>
                        <a:bodyPr/>
                        <a:lstStyle/>
                        <a:p>
                          <a:r>
                            <a:rPr lang="en-US" dirty="0"/>
                            <a:t>TOTSS-RSS</a:t>
                          </a:r>
                        </a:p>
                      </a:txBody>
                      <a:tcPr/>
                    </a:tc>
                    <a:tc>
                      <a:txBody>
                        <a:bodyPr/>
                        <a:lstStyle/>
                        <a:p>
                          <a:r>
                            <a:rPr lang="en-US" dirty="0"/>
                            <a:t>Divide by k</a:t>
                          </a:r>
                        </a:p>
                      </a:txBody>
                      <a:tcPr/>
                    </a:tc>
                    <a:tc>
                      <a:txBody>
                        <a:bodyPr/>
                        <a:lstStyle/>
                        <a:p>
                          <a:r>
                            <a:rPr lang="en-US" dirty="0"/>
                            <a:t>Divide</a:t>
                          </a:r>
                        </a:p>
                      </a:txBody>
                      <a:tcPr/>
                    </a:tc>
                    <a:extLst>
                      <a:ext uri="{0D108BD9-81ED-4DB2-BD59-A6C34878D82A}">
                        <a16:rowId xmlns:a16="http://schemas.microsoft.com/office/drawing/2014/main" val="320336981"/>
                      </a:ext>
                    </a:extLst>
                  </a:tr>
                  <a:tr h="555528">
                    <a:tc>
                      <a:txBody>
                        <a:bodyPr/>
                        <a:lstStyle/>
                        <a:p>
                          <a:r>
                            <a:rPr lang="en-US" dirty="0"/>
                            <a:t>Residuals</a:t>
                          </a:r>
                        </a:p>
                      </a:txBody>
                      <a:tcPr/>
                    </a:tc>
                    <a:tc>
                      <a:txBody>
                        <a:bodyPr/>
                        <a:lstStyle/>
                        <a:p>
                          <a:r>
                            <a:rPr lang="en-US" dirty="0"/>
                            <a:t>n-k-1</a:t>
                          </a:r>
                        </a:p>
                      </a:txBody>
                      <a:tcPr/>
                    </a:tc>
                    <a:tc>
                      <a:txBody>
                        <a:bodyPr/>
                        <a:lstStyle/>
                        <a:p>
                          <a:endParaRPr lang="en-US"/>
                        </a:p>
                      </a:txBody>
                      <a:tcPr>
                        <a:blipFill>
                          <a:blip r:embed="rId2"/>
                          <a:stretch>
                            <a:fillRect l="-130660" t="-202273" r="-95283" b="-147727"/>
                          </a:stretch>
                        </a:blipFill>
                      </a:tcPr>
                    </a:tc>
                    <a:tc>
                      <a:txBody>
                        <a:bodyPr/>
                        <a:lstStyle/>
                        <a:p>
                          <a:r>
                            <a:rPr lang="en-US" dirty="0"/>
                            <a:t>Divide by n-k-1</a:t>
                          </a:r>
                        </a:p>
                      </a:txBody>
                      <a:tcPr/>
                    </a:tc>
                    <a:tc>
                      <a:txBody>
                        <a:bodyPr/>
                        <a:lstStyle/>
                        <a:p>
                          <a:endParaRPr lang="en-US" dirty="0"/>
                        </a:p>
                      </a:txBody>
                      <a:tcPr/>
                    </a:tc>
                    <a:extLst>
                      <a:ext uri="{0D108BD9-81ED-4DB2-BD59-A6C34878D82A}">
                        <a16:rowId xmlns:a16="http://schemas.microsoft.com/office/drawing/2014/main" val="2113762557"/>
                      </a:ext>
                    </a:extLst>
                  </a:tr>
                  <a:tr h="555528">
                    <a:tc>
                      <a:txBody>
                        <a:bodyPr/>
                        <a:lstStyle/>
                        <a:p>
                          <a:r>
                            <a:rPr lang="en-US" dirty="0"/>
                            <a:t>Total</a:t>
                          </a:r>
                        </a:p>
                      </a:txBody>
                      <a:tcPr/>
                    </a:tc>
                    <a:tc>
                      <a:txBody>
                        <a:bodyPr/>
                        <a:lstStyle/>
                        <a:p>
                          <a:r>
                            <a:rPr lang="en-US" dirty="0"/>
                            <a:t>n-1</a:t>
                          </a:r>
                        </a:p>
                      </a:txBody>
                      <a:tcPr/>
                    </a:tc>
                    <a:tc>
                      <a:txBody>
                        <a:bodyPr/>
                        <a:lstStyle/>
                        <a:p>
                          <a:endParaRPr lang="en-US"/>
                        </a:p>
                      </a:txBody>
                      <a:tcPr>
                        <a:blipFill>
                          <a:blip r:embed="rId2"/>
                          <a:stretch>
                            <a:fillRect l="-130660" t="-302273" r="-95283" b="-47727"/>
                          </a:stretch>
                        </a:blipFill>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15390629"/>
                      </a:ext>
                    </a:extLst>
                  </a:tr>
                </a:tbl>
              </a:graphicData>
            </a:graphic>
          </p:graphicFrame>
        </mc:Fallback>
      </mc:AlternateContent>
    </p:spTree>
    <p:extLst>
      <p:ext uri="{BB962C8B-B14F-4D97-AF65-F5344CB8AC3E}">
        <p14:creationId xmlns:p14="http://schemas.microsoft.com/office/powerpoint/2010/main" val="3769294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tests in multiple regression</a:t>
            </a:r>
            <a:endParaRPr dirty="0"/>
          </a:p>
        </p:txBody>
      </p:sp>
      <p:sp>
        <p:nvSpPr>
          <p:cNvPr id="3" name="Content Placeholder 2"/>
          <p:cNvSpPr>
            <a:spLocks noGrp="1"/>
          </p:cNvSpPr>
          <p:nvPr>
            <p:ph idx="1"/>
          </p:nvPr>
        </p:nvSpPr>
        <p:spPr/>
        <p:txBody>
          <a:bodyPr/>
          <a:lstStyle/>
          <a:p>
            <a:pPr marL="0" indent="0">
              <a:buNone/>
            </a:pPr>
            <a:r>
              <a:rPr lang="en-US" dirty="0"/>
              <a:t>As in the simple linear regression, each slope can be compared to zero with a t-test where the standard error is as we have described.</a:t>
            </a:r>
          </a:p>
          <a:p>
            <a:pPr marL="0" indent="0">
              <a:buNone/>
            </a:pPr>
            <a:endParaRPr lang="en-US" dirty="0"/>
          </a:p>
          <a:p>
            <a:pPr marL="0" indent="0">
              <a:buNone/>
            </a:pPr>
            <a:r>
              <a:rPr lang="en-US" dirty="0"/>
              <a:t>We will do a few examples, but this is often left to software, especially for more complex models.</a:t>
            </a:r>
            <a:endParaRPr dirty="0"/>
          </a:p>
        </p:txBody>
      </p:sp>
      <p:pic>
        <p:nvPicPr>
          <p:cNvPr id="4" name="Picture 3">
            <a:extLst>
              <a:ext uri="{FF2B5EF4-FFF2-40B4-BE49-F238E27FC236}">
                <a16:creationId xmlns:a16="http://schemas.microsoft.com/office/drawing/2014/main" id="{556F42F3-B74B-444A-A47C-AB5CEE1B3F68}"/>
              </a:ext>
            </a:extLst>
          </p:cNvPr>
          <p:cNvPicPr>
            <a:picLocks noChangeAspect="1"/>
          </p:cNvPicPr>
          <p:nvPr/>
        </p:nvPicPr>
        <p:blipFill>
          <a:blip r:embed="rId2"/>
          <a:stretch>
            <a:fillRect/>
          </a:stretch>
        </p:blipFill>
        <p:spPr>
          <a:xfrm>
            <a:off x="2843719" y="4246693"/>
            <a:ext cx="6807200" cy="1727200"/>
          </a:xfrm>
          <a:prstGeom prst="rect">
            <a:avLst/>
          </a:prstGeom>
        </p:spPr>
      </p:pic>
    </p:spTree>
    <p:extLst>
      <p:ext uri="{BB962C8B-B14F-4D97-AF65-F5344CB8AC3E}">
        <p14:creationId xmlns:p14="http://schemas.microsoft.com/office/powerpoint/2010/main" val="1359972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 of subsets of parameters</a:t>
            </a:r>
            <a:endParaRPr dirty="0"/>
          </a:p>
        </p:txBody>
      </p:sp>
      <p:sp>
        <p:nvSpPr>
          <p:cNvPr id="3" name="Content Placeholder 2"/>
          <p:cNvSpPr>
            <a:spLocks noGrp="1"/>
          </p:cNvSpPr>
          <p:nvPr>
            <p:ph idx="1"/>
          </p:nvPr>
        </p:nvSpPr>
        <p:spPr/>
        <p:txBody>
          <a:bodyPr/>
          <a:lstStyle/>
          <a:p>
            <a:pPr marL="0" indent="0">
              <a:buNone/>
            </a:pPr>
            <a:r>
              <a:rPr lang="en-US" dirty="0"/>
              <a:t>Often, predictor variables can be linked in some way to aid in decision making. For example, in the advertising data you might want to test the hypothesis that all of the advertising types other than TV were unassociated with Sales.</a:t>
            </a:r>
          </a:p>
          <a:p>
            <a:pPr marL="0" indent="0">
              <a:buNone/>
            </a:pPr>
            <a:endParaRPr lang="en-US" dirty="0"/>
          </a:p>
          <a:p>
            <a:pPr marL="0" indent="0">
              <a:buNone/>
            </a:pPr>
            <a:r>
              <a:rPr lang="en-US" dirty="0"/>
              <a:t>To assess this, you can create a second (sub) model with only the terms you want to keep and compare the residual sum of squares.</a:t>
            </a:r>
          </a:p>
        </p:txBody>
      </p:sp>
    </p:spTree>
    <p:extLst>
      <p:ext uri="{BB962C8B-B14F-4D97-AF65-F5344CB8AC3E}">
        <p14:creationId xmlns:p14="http://schemas.microsoft.com/office/powerpoint/2010/main" val="1314106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 of subsets of parameters</a:t>
            </a:r>
            <a:endParaRPr dirty="0"/>
          </a:p>
        </p:txBody>
      </p:sp>
      <p:sp>
        <p:nvSpPr>
          <p:cNvPr id="3" name="Content Placeholder 2"/>
          <p:cNvSpPr>
            <a:spLocks noGrp="1"/>
          </p:cNvSpPr>
          <p:nvPr>
            <p:ph idx="1"/>
          </p:nvPr>
        </p:nvSpPr>
        <p:spPr/>
        <p:txBody>
          <a:bodyPr/>
          <a:lstStyle/>
          <a:p>
            <a:pPr marL="0" indent="0">
              <a:buNone/>
            </a:pPr>
            <a:r>
              <a:rPr lang="en-US" dirty="0"/>
              <a:t>Which model will have the higher amount of explained variation TOTSS-RSS?</a:t>
            </a:r>
          </a:p>
          <a:p>
            <a:pPr marL="0" indent="0">
              <a:buNone/>
            </a:pPr>
            <a:endParaRPr lang="en-US" dirty="0"/>
          </a:p>
          <a:p>
            <a:pPr marL="0" indent="0">
              <a:buNone/>
            </a:pPr>
            <a:r>
              <a:rPr lang="en-US" dirty="0"/>
              <a:t>Full</a:t>
            </a:r>
          </a:p>
          <a:p>
            <a:pPr marL="0" indent="0">
              <a:buNone/>
            </a:pPr>
            <a:r>
              <a:rPr lang="en-US" dirty="0"/>
              <a:t>Reduced</a:t>
            </a:r>
          </a:p>
          <a:p>
            <a:pPr marL="0" indent="0">
              <a:buNone/>
            </a:pPr>
            <a:endParaRPr lang="en-US" dirty="0"/>
          </a:p>
          <a:p>
            <a:pPr marL="0" indent="0">
              <a:buNone/>
            </a:pPr>
            <a:r>
              <a:rPr lang="en-US" dirty="0"/>
              <a:t>Which model will have the higher RSS?</a:t>
            </a:r>
          </a:p>
          <a:p>
            <a:pPr marL="0" indent="0">
              <a:buNone/>
            </a:pPr>
            <a:endParaRPr lang="en-US" dirty="0"/>
          </a:p>
          <a:p>
            <a:pPr marL="0" indent="0">
              <a:buNone/>
            </a:pPr>
            <a:r>
              <a:rPr lang="en-US" dirty="0"/>
              <a:t>Full</a:t>
            </a:r>
          </a:p>
          <a:p>
            <a:pPr marL="0" indent="0">
              <a:buNone/>
            </a:pPr>
            <a:r>
              <a:rPr lang="en-US" dirty="0"/>
              <a:t>Reduced</a:t>
            </a:r>
          </a:p>
          <a:p>
            <a:pPr marL="0" indent="0">
              <a:buNone/>
            </a:pPr>
            <a:endParaRPr lang="en-US" dirty="0"/>
          </a:p>
        </p:txBody>
      </p:sp>
    </p:spTree>
    <p:extLst>
      <p:ext uri="{BB962C8B-B14F-4D97-AF65-F5344CB8AC3E}">
        <p14:creationId xmlns:p14="http://schemas.microsoft.com/office/powerpoint/2010/main" val="3772632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 of subsets of parameters</a:t>
            </a:r>
            <a:endParaRPr dirty="0"/>
          </a:p>
        </p:txBody>
      </p:sp>
      <p:sp>
        <p:nvSpPr>
          <p:cNvPr id="3" name="Content Placeholder 2"/>
          <p:cNvSpPr>
            <a:spLocks noGrp="1"/>
          </p:cNvSpPr>
          <p:nvPr>
            <p:ph idx="1"/>
          </p:nvPr>
        </p:nvSpPr>
        <p:spPr/>
        <p:txBody>
          <a:bodyPr/>
          <a:lstStyle/>
          <a:p>
            <a:pPr marL="0" indent="0">
              <a:buNone/>
            </a:pPr>
            <a:r>
              <a:rPr lang="en-US" dirty="0"/>
              <a:t>Which model will have the higher amount of explained variation TOTSS-RSS?</a:t>
            </a:r>
          </a:p>
          <a:p>
            <a:pPr marL="0" indent="0">
              <a:buNone/>
            </a:pPr>
            <a:endParaRPr lang="en-US" dirty="0"/>
          </a:p>
          <a:p>
            <a:pPr marL="0" indent="0">
              <a:buNone/>
            </a:pPr>
            <a:r>
              <a:rPr lang="en-US" b="1" dirty="0"/>
              <a:t>Full</a:t>
            </a:r>
          </a:p>
          <a:p>
            <a:pPr marL="0" indent="0">
              <a:buNone/>
            </a:pPr>
            <a:r>
              <a:rPr lang="en-US" dirty="0"/>
              <a:t>Reduced</a:t>
            </a:r>
          </a:p>
          <a:p>
            <a:pPr marL="0" indent="0">
              <a:buNone/>
            </a:pPr>
            <a:endParaRPr lang="en-US" dirty="0"/>
          </a:p>
          <a:p>
            <a:pPr marL="0" indent="0">
              <a:buNone/>
            </a:pPr>
            <a:r>
              <a:rPr lang="en-US" dirty="0"/>
              <a:t>Which model will have the higher RSS?</a:t>
            </a:r>
          </a:p>
          <a:p>
            <a:pPr marL="0" indent="0">
              <a:buNone/>
            </a:pPr>
            <a:endParaRPr lang="en-US" dirty="0"/>
          </a:p>
          <a:p>
            <a:pPr marL="0" indent="0">
              <a:buNone/>
            </a:pPr>
            <a:r>
              <a:rPr lang="en-US" dirty="0"/>
              <a:t>Full</a:t>
            </a:r>
          </a:p>
          <a:p>
            <a:pPr marL="0" indent="0">
              <a:buNone/>
            </a:pPr>
            <a:r>
              <a:rPr lang="en-US" b="1" dirty="0"/>
              <a:t>Reduced</a:t>
            </a:r>
          </a:p>
          <a:p>
            <a:pPr marL="0" indent="0">
              <a:buNone/>
            </a:pPr>
            <a:endParaRPr lang="en-US" dirty="0"/>
          </a:p>
        </p:txBody>
      </p:sp>
    </p:spTree>
    <p:extLst>
      <p:ext uri="{BB962C8B-B14F-4D97-AF65-F5344CB8AC3E}">
        <p14:creationId xmlns:p14="http://schemas.microsoft.com/office/powerpoint/2010/main" val="1760331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 of subsets of parameters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So, if you would like to test the impact of, say, a set of </a:t>
                </a:r>
                <a:r>
                  <a:rPr lang="en-US" i="1" dirty="0"/>
                  <a:t>q</a:t>
                </a:r>
                <a:r>
                  <a:rPr lang="en-US" dirty="0"/>
                  <a:t> variables on the overall explained variation, you could calculate an F-statistic as follows:</a:t>
                </a:r>
              </a:p>
              <a:p>
                <a:pPr marL="0" indent="0" algn="ctr">
                  <a:buNone/>
                </a:pPr>
                <a:endParaRPr lang="en-US" b="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𝑅𝑆𝑆</m:t>
                                  </m:r>
                                </m:e>
                                <m:sub>
                                  <m:r>
                                    <a:rPr lang="en-US" b="0" i="1" smtClean="0">
                                      <a:latin typeface="Cambria Math" panose="02040503050406030204" pitchFamily="18" charset="0"/>
                                    </a:rPr>
                                    <m:t>𝑟𝑒𝑑𝑢𝑐𝑒𝑑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𝑅𝑆𝑆</m:t>
                                  </m:r>
                                </m:e>
                                <m:sub>
                                  <m:r>
                                    <a:rPr lang="en-US" b="0" i="1" smtClean="0">
                                      <a:latin typeface="Cambria Math" panose="02040503050406030204" pitchFamily="18" charset="0"/>
                                    </a:rPr>
                                    <m:t>𝑓𝑢𝑙𝑙</m:t>
                                  </m:r>
                                </m:sub>
                              </m:sSub>
                              <m:r>
                                <a:rPr lang="en-US" b="0" i="1" smtClean="0">
                                  <a:latin typeface="Cambria Math" panose="02040503050406030204" pitchFamily="18" charset="0"/>
                                </a:rPr>
                                <m:t>)</m:t>
                              </m:r>
                            </m:num>
                            <m:den>
                              <m:r>
                                <a:rPr lang="en-US" b="0" i="1" smtClean="0">
                                  <a:latin typeface="Cambria Math" panose="02040503050406030204" pitchFamily="18" charset="0"/>
                                </a:rPr>
                                <m:t>𝑞</m:t>
                              </m:r>
                            </m:den>
                          </m:f>
                        </m:num>
                        <m:den>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𝑅𝑆𝑆</m:t>
                                  </m:r>
                                </m:e>
                                <m:sub>
                                  <m:r>
                                    <a:rPr lang="en-US" b="0" i="1" smtClean="0">
                                      <a:latin typeface="Cambria Math" panose="02040503050406030204" pitchFamily="18" charset="0"/>
                                    </a:rPr>
                                    <m:t>𝑓𝑢𝑙𝑙</m:t>
                                  </m:r>
                                </m:sub>
                              </m:sSub>
                            </m:num>
                            <m:den>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en>
                          </m:f>
                        </m:den>
                      </m:f>
                    </m:oMath>
                  </m:oMathPara>
                </a14:m>
                <a:endParaRPr lang="en-US" dirty="0"/>
              </a:p>
              <a:p>
                <a:pPr marL="0" indent="0">
                  <a:buNone/>
                </a:pPr>
                <a:endParaRPr lang="en-US" dirty="0"/>
              </a:p>
              <a:p>
                <a:pPr marL="0" indent="0">
                  <a:buNone/>
                </a:pPr>
                <a:r>
                  <a:rPr lang="en-US" dirty="0"/>
                  <a:t>Where p is the number of parameters in the full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472890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 of subsets of parameters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Equivalently to the F test, we can use a "Likelihood Ratio Test" to compare reduced and full models.</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𝐿𝑅</m:t>
                      </m:r>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𝑟𝑒𝑑𝑢𝑐𝑒𝑑</m:t>
                                          </m:r>
                                        </m:sub>
                                      </m:sSub>
                                    </m:e>
                                  </m:d>
                                </m:num>
                                <m:den>
                                  <m:r>
                                    <a:rPr lang="en-US" i="1">
                                      <a:latin typeface="Cambria Math" panose="02040503050406030204" pitchFamily="18" charset="0"/>
                                    </a:rPr>
                                    <m:t>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𝑓𝑢𝑙𝑙</m:t>
                                          </m:r>
                                        </m:sub>
                                      </m:sSub>
                                    </m:e>
                                  </m:d>
                                </m:den>
                              </m:f>
                            </m:e>
                          </m:d>
                        </m:e>
                      </m:func>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𝑙𝑛</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𝑓𝑢𝑙𝑙</m:t>
                                  </m:r>
                                </m:sub>
                              </m:sSub>
                              <m:r>
                                <a:rPr lang="en-US" b="0" i="1" smtClean="0">
                                  <a:latin typeface="Cambria Math" panose="02040503050406030204" pitchFamily="18" charset="0"/>
                                </a:rPr>
                                <m:t>)</m:t>
                              </m:r>
                            </m:e>
                          </m:d>
                          <m:r>
                            <a:rPr lang="en-US" b="0" i="1" smtClean="0">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𝐿</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𝑟𝑒𝑑𝑢𝑐𝑒𝑑</m:t>
                                  </m:r>
                                </m:sub>
                              </m:sSub>
                              <m:r>
                                <a:rPr lang="en-US" i="1">
                                  <a:latin typeface="Cambria Math" panose="02040503050406030204" pitchFamily="18" charset="0"/>
                                </a:rPr>
                                <m:t>)</m:t>
                              </m:r>
                            </m:e>
                          </m:d>
                        </m:e>
                      </m:d>
                    </m:oMath>
                  </m:oMathPara>
                </a14:m>
                <a:endParaRPr lang="en-US" dirty="0"/>
              </a:p>
              <a:p>
                <a:pPr marL="0" indent="0">
                  <a:buNone/>
                </a:pPr>
                <a:endParaRPr lang="en-US" dirty="0"/>
              </a:p>
              <a:p>
                <a:pPr marL="0" indent="0">
                  <a:buNone/>
                </a:pPr>
                <a:r>
                  <a:rPr lang="en-US" dirty="0"/>
                  <a:t>This statistic is distributed as a chi-squared with degrees of freedom equal to the reduction in parameters from the full to the reduced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66951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0D4A-A5D6-C345-973A-686E21B1DD7E}"/>
              </a:ext>
            </a:extLst>
          </p:cNvPr>
          <p:cNvSpPr>
            <a:spLocks noGrp="1"/>
          </p:cNvSpPr>
          <p:nvPr>
            <p:ph type="title"/>
          </p:nvPr>
        </p:nvSpPr>
        <p:spPr/>
        <p:txBody>
          <a:bodyPr/>
          <a:lstStyle/>
          <a:p>
            <a:r>
              <a:rPr lang="en-US" dirty="0"/>
              <a:t>Calculating likelihood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DADDCC-BB5D-F845-ACC2-5755F4CFCB87}"/>
                  </a:ext>
                </a:extLst>
              </p:cNvPr>
              <p:cNvSpPr>
                <a:spLocks noGrp="1"/>
              </p:cNvSpPr>
              <p:nvPr>
                <p:ph idx="1"/>
              </p:nvPr>
            </p:nvSpPr>
            <p:spPr/>
            <p:txBody>
              <a:bodyPr/>
              <a:lstStyle/>
              <a:p>
                <a:pPr marL="82550" indent="0">
                  <a:buNone/>
                </a:pPr>
                <a:r>
                  <a:rPr lang="en-US" dirty="0"/>
                  <a:t>To calculate the (log) likelihood of the test data given the parameters of the model, we need only consider the residuals.</a:t>
                </a:r>
              </a:p>
              <a:p>
                <a:pPr marL="82550" indent="0">
                  <a:buNone/>
                </a:pPr>
                <a:endParaRPr lang="en-US" dirty="0"/>
              </a:p>
              <a:p>
                <a:pPr marL="82550" indent="0">
                  <a:buNone/>
                </a:pPr>
                <a:r>
                  <a:rPr lang="en-US" dirty="0"/>
                  <a:t>Remember that the error term is normally distributed with mean zero and constant standard deviation:</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𝑅𝑆𝑆</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den>
                          </m:f>
                        </m:e>
                      </m:rad>
                    </m:oMath>
                  </m:oMathPara>
                </a14:m>
                <a:endParaRPr lang="en-US" dirty="0"/>
              </a:p>
              <a:p>
                <a:pPr marL="82550" indent="0">
                  <a:buNone/>
                </a:pPr>
                <a:endParaRPr lang="en-US" dirty="0"/>
              </a:p>
              <a:p>
                <a:pPr marL="82550" indent="0">
                  <a:buNone/>
                </a:pPr>
                <a:r>
                  <a:rPr lang="en-US" dirty="0"/>
                  <a:t>Where </a:t>
                </a:r>
                <a:r>
                  <a:rPr lang="en-US" i="1" dirty="0"/>
                  <a:t>p</a:t>
                </a:r>
                <a:r>
                  <a:rPr lang="en-US" dirty="0"/>
                  <a:t> is the number of betas (including the intercept). Once this parameter is fit we can calculate the likelihood of the residuals as though we were parameterizing a normal distribution.</a:t>
                </a:r>
              </a:p>
            </p:txBody>
          </p:sp>
        </mc:Choice>
        <mc:Fallback xmlns="">
          <p:sp>
            <p:nvSpPr>
              <p:cNvPr id="3" name="Content Placeholder 2">
                <a:extLst>
                  <a:ext uri="{FF2B5EF4-FFF2-40B4-BE49-F238E27FC236}">
                    <a16:creationId xmlns:a16="http://schemas.microsoft.com/office/drawing/2014/main" id="{F4DADDCC-BB5D-F845-ACC2-5755F4CFCB87}"/>
                  </a:ext>
                </a:extLst>
              </p:cNvPr>
              <p:cNvSpPr>
                <a:spLocks noGrp="1" noRot="1" noChangeAspect="1" noMove="1" noResize="1" noEditPoints="1" noAdjustHandles="1" noChangeArrowheads="1" noChangeShapeType="1" noTextEdit="1"/>
              </p:cNvSpPr>
              <p:nvPr>
                <p:ph idx="1"/>
              </p:nvPr>
            </p:nvSpPr>
            <p:spPr>
              <a:blipFill>
                <a:blip r:embed="rId2"/>
                <a:stretch>
                  <a:fillRect b="-3150"/>
                </a:stretch>
              </a:blipFill>
            </p:spPr>
            <p:txBody>
              <a:bodyPr/>
              <a:lstStyle/>
              <a:p>
                <a:r>
                  <a:rPr lang="en-US">
                    <a:noFill/>
                  </a:rPr>
                  <a:t> </a:t>
                </a:r>
              </a:p>
            </p:txBody>
          </p:sp>
        </mc:Fallback>
      </mc:AlternateContent>
    </p:spTree>
    <p:extLst>
      <p:ext uri="{BB962C8B-B14F-4D97-AF65-F5344CB8AC3E}">
        <p14:creationId xmlns:p14="http://schemas.microsoft.com/office/powerpoint/2010/main" val="309659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Sales vs. advertising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lang="ar-AE" smtClean="0">
                          <a:latin typeface="Cambria Math" panose="02040503050406030204" pitchFamily="18" charset="0"/>
                        </a:rPr>
                        <m:t>𝑌</m:t>
                      </m:r>
                      <m:r>
                        <a:rPr lang="ar-AE"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𝑖</m:t>
                          </m:r>
                        </m:sub>
                      </m:sSub>
                      <m:r>
                        <a:rPr lang="ar-AE">
                          <a:latin typeface="Cambria Math" panose="02040503050406030204" pitchFamily="18" charset="0"/>
                        </a:rPr>
                        <m:t>𝑋</m:t>
                      </m:r>
                    </m:oMath>
                  </m:oMathPara>
                </a14:m>
                <a:endParaRPr lang="ar-AE" dirty="0"/>
              </a:p>
              <a:p>
                <a:pPr marL="0" indent="0">
                  <a:buNone/>
                </a:pPr>
                <a:r>
                  <a:rPr lang="en-US" dirty="0"/>
                  <a:t>In this equation,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oMath>
                </a14:m>
                <a:r>
                  <a:rPr lang="ar-AE" dirty="0"/>
                  <a:t> </a:t>
                </a:r>
                <a:r>
                  <a:rPr lang="en-US" dirty="0"/>
                  <a:t>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oMath>
                </a14:m>
                <a:r>
                  <a:rPr lang="ar-AE" dirty="0"/>
                  <a:t> </a:t>
                </a:r>
                <a:r>
                  <a:rPr lang="en-US" dirty="0"/>
                  <a:t>are two unknown constants that represent the intercept and slope terms in the linear model.</a:t>
                </a:r>
              </a:p>
              <a:p>
                <a:pPr marL="0" indent="0">
                  <a:buNone/>
                </a:pPr>
                <a:endParaRPr lang="en-US" dirty="0"/>
              </a:p>
              <a:p>
                <a:pPr marL="0" indent="0">
                  <a:buNone/>
                </a:pPr>
                <a:r>
                  <a:rPr lang="en-US" dirty="0"/>
                  <a:t>Together,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oMath>
                </a14:m>
                <a:r>
                  <a:rPr lang="ar-AE" dirty="0"/>
                  <a:t> </a:t>
                </a:r>
                <a:r>
                  <a:rPr lang="en-US" dirty="0"/>
                  <a:t>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oMath>
                </a14:m>
                <a:r>
                  <a:rPr lang="ar-AE" dirty="0"/>
                  <a:t> </a:t>
                </a:r>
                <a:r>
                  <a:rPr lang="en-US" dirty="0"/>
                  <a:t>are known as the model parameters. Once we have used our training data to produce estimates </a:t>
                </a:r>
                <a14:m>
                  <m:oMath xmlns:m="http://schemas.openxmlformats.org/officeDocument/2006/math">
                    <m:sSub>
                      <m:sSubPr>
                        <m:ctrlPr>
                          <a:rPr lang="ar-AE" i="1">
                            <a:latin typeface="Cambria Math" panose="02040503050406030204" pitchFamily="18" charset="0"/>
                          </a:rPr>
                        </m:ctrlPr>
                      </m:sSubPr>
                      <m:e>
                        <m:acc>
                          <m:accPr>
                            <m:chr m:val="̂"/>
                            <m:ctrlPr>
                              <a:rPr lang="ar-AE" i="1">
                                <a:latin typeface="Cambria Math" panose="02040503050406030204" pitchFamily="18" charset="0"/>
                              </a:rPr>
                            </m:ctrlPr>
                          </m:accPr>
                          <m:e>
                            <m:r>
                              <a:rPr lang="ar-AE">
                                <a:latin typeface="Cambria Math" panose="02040503050406030204" pitchFamily="18" charset="0"/>
                              </a:rPr>
                              <m:t>𝛽</m:t>
                            </m:r>
                          </m:e>
                        </m:acc>
                      </m:e>
                      <m:sub>
                        <m:r>
                          <a:rPr lang="ar-AE">
                            <a:latin typeface="Cambria Math" panose="02040503050406030204" pitchFamily="18" charset="0"/>
                          </a:rPr>
                          <m:t>0</m:t>
                        </m:r>
                      </m:sub>
                    </m:sSub>
                  </m:oMath>
                </a14:m>
                <a:r>
                  <a:rPr lang="ar-AE" dirty="0"/>
                  <a:t> </a:t>
                </a:r>
                <a:r>
                  <a:rPr lang="en-US" dirty="0"/>
                  <a:t>and </a:t>
                </a:r>
                <a14:m>
                  <m:oMath xmlns:m="http://schemas.openxmlformats.org/officeDocument/2006/math">
                    <m:sSub>
                      <m:sSubPr>
                        <m:ctrlPr>
                          <a:rPr lang="ar-AE" i="1">
                            <a:latin typeface="Cambria Math" panose="02040503050406030204" pitchFamily="18" charset="0"/>
                          </a:rPr>
                        </m:ctrlPr>
                      </m:sSubPr>
                      <m:e>
                        <m:acc>
                          <m:accPr>
                            <m:chr m:val="̂"/>
                            <m:ctrlPr>
                              <a:rPr lang="ar-AE" i="1">
                                <a:latin typeface="Cambria Math" panose="02040503050406030204" pitchFamily="18" charset="0"/>
                              </a:rPr>
                            </m:ctrlPr>
                          </m:accPr>
                          <m:e>
                            <m:r>
                              <a:rPr lang="ar-AE">
                                <a:latin typeface="Cambria Math" panose="02040503050406030204" pitchFamily="18" charset="0"/>
                              </a:rPr>
                              <m:t>𝛽</m:t>
                            </m:r>
                          </m:e>
                        </m:acc>
                      </m:e>
                      <m:sub>
                        <m:r>
                          <a:rPr lang="ar-AE">
                            <a:latin typeface="Cambria Math" panose="02040503050406030204" pitchFamily="18" charset="0"/>
                          </a:rPr>
                          <m:t>1</m:t>
                        </m:r>
                      </m:sub>
                    </m:sSub>
                  </m:oMath>
                </a14:m>
                <a:r>
                  <a:rPr lang="ar-AE" dirty="0"/>
                  <a:t> </a:t>
                </a:r>
                <a:r>
                  <a:rPr lang="en-US" dirty="0"/>
                  <a:t>for the model parameters, we can predict future sales on the basis of a particular value of TV advertising by computing </a:t>
                </a:r>
                <a14:m>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𝑦</m:t>
                        </m:r>
                      </m:e>
                    </m:acc>
                    <m:r>
                      <a:rPr lang="ar-AE">
                        <a:latin typeface="Cambria Math" panose="02040503050406030204" pitchFamily="18" charset="0"/>
                      </a:rPr>
                      <m:t>=</m:t>
                    </m:r>
                    <m:sSub>
                      <m:sSubPr>
                        <m:ctrlPr>
                          <a:rPr lang="ar-AE" i="1">
                            <a:latin typeface="Cambria Math" panose="02040503050406030204" pitchFamily="18" charset="0"/>
                          </a:rPr>
                        </m:ctrlPr>
                      </m:sSubPr>
                      <m:e>
                        <m:acc>
                          <m:accPr>
                            <m:chr m:val="̂"/>
                            <m:ctrlPr>
                              <a:rPr lang="ar-AE" i="1">
                                <a:latin typeface="Cambria Math" panose="02040503050406030204" pitchFamily="18" charset="0"/>
                              </a:rPr>
                            </m:ctrlPr>
                          </m:accPr>
                          <m:e>
                            <m:r>
                              <a:rPr lang="ar-AE">
                                <a:latin typeface="Cambria Math" panose="02040503050406030204" pitchFamily="18" charset="0"/>
                              </a:rPr>
                              <m:t>𝛽</m:t>
                            </m:r>
                          </m:e>
                        </m:acc>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acc>
                          <m:accPr>
                            <m:chr m:val="̂"/>
                            <m:ctrlPr>
                              <a:rPr lang="ar-AE" i="1">
                                <a:latin typeface="Cambria Math" panose="02040503050406030204" pitchFamily="18" charset="0"/>
                              </a:rPr>
                            </m:ctrlPr>
                          </m:accPr>
                          <m:e>
                            <m:r>
                              <a:rPr lang="ar-AE">
                                <a:latin typeface="Cambria Math" panose="02040503050406030204" pitchFamily="18" charset="0"/>
                              </a:rPr>
                              <m:t>𝛽</m:t>
                            </m:r>
                          </m:e>
                        </m:acc>
                      </m:e>
                      <m:sub>
                        <m:r>
                          <a:rPr lang="ar-AE">
                            <a:latin typeface="Cambria Math" panose="02040503050406030204" pitchFamily="18" charset="0"/>
                          </a:rPr>
                          <m:t>1</m:t>
                        </m:r>
                      </m:sub>
                    </m:sSub>
                    <m:r>
                      <a:rPr lang="ar-AE">
                        <a:latin typeface="Cambria Math" panose="02040503050406030204" pitchFamily="18" charset="0"/>
                      </a:rPr>
                      <m:t>𝑥</m:t>
                    </m:r>
                  </m:oMath>
                </a14:m>
                <a:r>
                  <a:rPr lang="en-US" dirty="0"/>
                  <a:t>.</a:t>
                </a:r>
                <a:endParaRPr lang="ar-AE" dirty="0"/>
              </a:p>
              <a:p>
                <a:pPr marL="0" indent="0">
                  <a:buNone/>
                </a:pPr>
                <a:endParaRPr lang="en-US" dirty="0"/>
              </a:p>
              <a:p>
                <a:pPr marL="0" indent="0">
                  <a:buNone/>
                </a:pPr>
                <a:r>
                  <a:rPr lang="en-US" dirty="0"/>
                  <a:t>Here we use a hat symbol to denote the estimated value for an unknown parameter or coefficient, or to denote the predicted value of the response.</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t="-525"/>
                </a:stretch>
              </a:blipFill>
            </p:spPr>
            <p:txBody>
              <a:bodyPr/>
              <a:lstStyle/>
              <a:p>
                <a:r>
                  <a:rPr lang="en-US">
                    <a:noFill/>
                  </a:rPr>
                  <a:t> </a:t>
                </a:r>
              </a:p>
            </p:txBody>
          </p:sp>
        </mc:Fallback>
      </mc:AlternateContent>
    </p:spTree>
    <p:extLst>
      <p:ext uri="{BB962C8B-B14F-4D97-AF65-F5344CB8AC3E}">
        <p14:creationId xmlns:p14="http://schemas.microsoft.com/office/powerpoint/2010/main" val="2227893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model fit</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main way we explain the quality of a linear regression model fit is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statistic:</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𝑇𝑆𝑆</m:t>
                          </m:r>
                          <m:r>
                            <a:rPr lang="en-US" b="0" i="1" smtClean="0">
                              <a:latin typeface="Cambria Math" panose="02040503050406030204" pitchFamily="18" charset="0"/>
                            </a:rPr>
                            <m:t>−</m:t>
                          </m:r>
                          <m:r>
                            <a:rPr lang="en-US" b="0" i="1" smtClean="0">
                              <a:latin typeface="Cambria Math" panose="02040503050406030204" pitchFamily="18" charset="0"/>
                            </a:rPr>
                            <m:t>𝑅𝑆𝑆</m:t>
                          </m:r>
                        </m:num>
                        <m:den>
                          <m:r>
                            <a:rPr lang="en-US" b="0" i="1" smtClean="0">
                              <a:latin typeface="Cambria Math" panose="02040503050406030204" pitchFamily="18" charset="0"/>
                            </a:rPr>
                            <m:t>𝑇𝑆𝑆</m:t>
                          </m:r>
                        </m:den>
                      </m:f>
                    </m:oMath>
                  </m:oMathPara>
                </a14:m>
                <a:endParaRPr lang="en-US" dirty="0"/>
              </a:p>
              <a:p>
                <a:pPr marL="0" indent="0">
                  <a:buNone/>
                </a:pPr>
                <a:endParaRPr lang="en-US" dirty="0"/>
              </a:p>
              <a:p>
                <a:pPr marL="0" indent="0">
                  <a:buNone/>
                </a:pPr>
                <a:r>
                  <a:rPr lang="en-US" dirty="0"/>
                  <a:t>Where </a:t>
                </a:r>
                <a14:m>
                  <m:oMath xmlns:m="http://schemas.openxmlformats.org/officeDocument/2006/math">
                    <m:r>
                      <a:rPr lang="en-US" b="0" i="1" smtClean="0">
                        <a:latin typeface="Cambria Math" panose="02040503050406030204" pitchFamily="18" charset="0"/>
                      </a:rPr>
                      <m:t>𝑇𝑆𝑆</m:t>
                    </m:r>
                  </m:oMath>
                </a14:m>
                <a:r>
                  <a:rPr lang="en-US" dirty="0"/>
                  <a:t> is the total sum of squares, and </a:t>
                </a:r>
                <a14:m>
                  <m:oMath xmlns:m="http://schemas.openxmlformats.org/officeDocument/2006/math">
                    <m:r>
                      <a:rPr lang="en-US" b="0" i="1" smtClean="0">
                        <a:latin typeface="Cambria Math" panose="02040503050406030204" pitchFamily="18" charset="0"/>
                      </a:rPr>
                      <m:t>𝑅𝑆</m:t>
                    </m:r>
                    <m:r>
                      <a:rPr lang="en-US" i="1">
                        <a:latin typeface="Cambria Math" panose="02040503050406030204" pitchFamily="18" charset="0"/>
                      </a:rPr>
                      <m:t>𝑆</m:t>
                    </m:r>
                  </m:oMath>
                </a14:m>
                <a:r>
                  <a:rPr lang="en-US" dirty="0"/>
                  <a:t> is the residual sum of squares.</a:t>
                </a:r>
              </a:p>
              <a:p>
                <a:pPr marL="0" indent="0">
                  <a:buNone/>
                </a:pPr>
                <a:endParaRPr lang="en-US" dirty="0"/>
              </a:p>
              <a:p>
                <a:pPr marL="0" indent="0">
                  <a:buNone/>
                </a:pPr>
                <a:r>
                  <a:rPr lang="en-US" dirty="0"/>
                  <a:t>There are a lot of caveats to using the coefficient of determination, as discussed. One nice enhancement is the adjusted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which includes a correction for the number of regressors.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4218989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model fit</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main way we explain the quality of a linear regression model fit is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statistic:</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𝑇𝑆𝑆</m:t>
                          </m:r>
                          <m:r>
                            <a:rPr lang="en-US" b="0" i="1" smtClean="0">
                              <a:latin typeface="Cambria Math" panose="02040503050406030204" pitchFamily="18" charset="0"/>
                            </a:rPr>
                            <m:t>−</m:t>
                          </m:r>
                          <m:r>
                            <a:rPr lang="en-US" b="0" i="1" smtClean="0">
                              <a:latin typeface="Cambria Math" panose="02040503050406030204" pitchFamily="18" charset="0"/>
                            </a:rPr>
                            <m:t>𝑅𝑆𝑆</m:t>
                          </m:r>
                        </m:num>
                        <m:den>
                          <m:r>
                            <a:rPr lang="en-US" b="0" i="1" smtClean="0">
                              <a:latin typeface="Cambria Math" panose="02040503050406030204" pitchFamily="18" charset="0"/>
                            </a:rPr>
                            <m:t>𝑇𝑆𝑆</m:t>
                          </m:r>
                        </m:den>
                      </m:f>
                    </m:oMath>
                  </m:oMathPara>
                </a14:m>
                <a:endParaRPr lang="en-US" dirty="0"/>
              </a:p>
              <a:p>
                <a:pPr marL="0" indent="0">
                  <a:buNone/>
                </a:pPr>
                <a:endParaRPr lang="en-US" dirty="0"/>
              </a:p>
              <a:p>
                <a:pPr marL="0" indent="0">
                  <a:buNone/>
                </a:pPr>
                <a:r>
                  <a:rPr lang="en-US" dirty="0"/>
                  <a:t>With many clinical/epidemiological studies, the objective is not necessarily to explain all of the variance in the data, but to ask if individual predictors explain more variance than might be expected by chance.</a:t>
                </a:r>
              </a:p>
              <a:p>
                <a:pPr marL="0" indent="0">
                  <a:buNone/>
                </a:pPr>
                <a:endParaRPr lang="en-US" dirty="0"/>
              </a:p>
              <a:p>
                <a:pPr marL="0" indent="0">
                  <a:buNone/>
                </a:pPr>
                <a:r>
                  <a:rPr lang="en-US" dirty="0"/>
                  <a:t>If your study question seems to hinge on a goodness of fit metric, see if you can reformulate it to a hypothesis test.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1503191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model fit</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main way we explain the quality of a linear regression model fit is the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statistic:</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𝑇𝑆𝑆</m:t>
                          </m:r>
                          <m:r>
                            <a:rPr lang="en-US" b="0" i="1" smtClean="0">
                              <a:latin typeface="Cambria Math" panose="02040503050406030204" pitchFamily="18" charset="0"/>
                            </a:rPr>
                            <m:t>−</m:t>
                          </m:r>
                          <m:r>
                            <a:rPr lang="en-US" b="0" i="1" smtClean="0">
                              <a:latin typeface="Cambria Math" panose="02040503050406030204" pitchFamily="18" charset="0"/>
                            </a:rPr>
                            <m:t>𝑅𝑆𝑆</m:t>
                          </m:r>
                        </m:num>
                        <m:den>
                          <m:r>
                            <a:rPr lang="en-US" b="0" i="1" smtClean="0">
                              <a:latin typeface="Cambria Math" panose="02040503050406030204" pitchFamily="18" charset="0"/>
                            </a:rPr>
                            <m:t>𝑇𝑆𝑆</m:t>
                          </m:r>
                        </m:den>
                      </m:f>
                    </m:oMath>
                  </m:oMathPara>
                </a14:m>
                <a:endParaRPr lang="en-US" dirty="0"/>
              </a:p>
              <a:p>
                <a:pPr marL="0" indent="0">
                  <a:buNone/>
                </a:pPr>
                <a:endParaRPr lang="en-US" dirty="0"/>
              </a:p>
              <a:p>
                <a:pPr marL="0" indent="0">
                  <a:buNone/>
                </a:pPr>
                <a:r>
                  <a:rPr lang="en-US" dirty="0"/>
                  <a:t>Alternatively, if you are building some sort of predictive system, if the goodness of fit is low the predictions will be inaccurate.</a:t>
                </a:r>
              </a:p>
              <a:p>
                <a:pPr marL="0" indent="0">
                  <a:buNone/>
                </a:pPr>
                <a:endParaRPr lang="en-US" dirty="0"/>
              </a:p>
              <a:p>
                <a:pPr marL="0" indent="0">
                  <a:buNone/>
                </a:pPr>
                <a:r>
                  <a:rPr lang="en-US" dirty="0"/>
                  <a:t>So it is important to consider goodness of fit in the context of the scientific question.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1479036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models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There are other methods of assessing model fit – but they are generally used to </a:t>
                </a:r>
                <a:r>
                  <a:rPr lang="en-US" i="1" dirty="0"/>
                  <a:t>compare models</a:t>
                </a:r>
                <a:r>
                  <a:rPr lang="en-US" dirty="0"/>
                  <a:t>, or equivalently, to select among models with a different number of variables.</a:t>
                </a:r>
              </a:p>
              <a:p>
                <a:pPr marL="0" indent="0">
                  <a:buNone/>
                </a:pPr>
                <a:endParaRPr lang="en-US" dirty="0"/>
              </a:p>
              <a:p>
                <a:pPr marL="0" indent="0">
                  <a:buNone/>
                </a:pPr>
                <a:r>
                  <a:rPr lang="en-US" dirty="0"/>
                  <a:t>One is the Akaike Information Criterion (AIC):</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𝐴𝐼𝐶</m:t>
                      </m:r>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e>
                      </m:func>
                      <m:r>
                        <a:rPr lang="en-US" b="0" i="1" smtClean="0">
                          <a:latin typeface="Cambria Math" panose="02040503050406030204" pitchFamily="18" charset="0"/>
                        </a:rPr>
                        <m:t>+2</m:t>
                      </m:r>
                      <m:r>
                        <a:rPr lang="en-US" b="0" i="1" smtClean="0">
                          <a:latin typeface="Cambria Math" panose="02040503050406030204" pitchFamily="18" charset="0"/>
                        </a:rPr>
                        <m:t>𝑘</m:t>
                      </m:r>
                    </m:oMath>
                  </m:oMathPara>
                </a14:m>
                <a:endParaRPr lang="en-US" dirty="0"/>
              </a:p>
              <a:p>
                <a:pPr marL="0" indent="0">
                  <a:buNone/>
                </a:pPr>
                <a:endParaRPr lang="en-US" dirty="0"/>
              </a:p>
              <a:p>
                <a:pPr marL="0" indent="0">
                  <a:buNone/>
                </a:pPr>
                <a:r>
                  <a:rPr lang="en-US" dirty="0"/>
                  <a:t>Where L is the likelihood and 2k is the number of parameters. Note that the likelihood here is, again, </a:t>
                </a:r>
                <a14:m>
                  <m:oMath xmlns:m="http://schemas.openxmlformats.org/officeDocument/2006/math">
                    <m:nary>
                      <m:naryPr>
                        <m:chr m:val="∑"/>
                        <m:subHide m:val="on"/>
                        <m:supHide m:val="on"/>
                        <m:ctrlPr>
                          <a:rPr lang="en-US" b="0" i="1" smtClean="0">
                            <a:latin typeface="Cambria Math" panose="02040503050406030204" pitchFamily="18" charset="0"/>
                          </a:rPr>
                        </m:ctrlPr>
                      </m:naryPr>
                      <m:sub/>
                      <m:sup/>
                      <m:e>
                        <m:r>
                          <m:rPr>
                            <m:sty m:val="p"/>
                          </m:rPr>
                          <a:rPr lang="en-US">
                            <a:latin typeface="Cambria Math" panose="02040503050406030204" pitchFamily="18" charset="0"/>
                          </a:rPr>
                          <m:t>ln</m:t>
                        </m:r>
                        <m:r>
                          <a:rPr lang="en-US">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𝑑𝑎𝑡𝑎</m:t>
                        </m:r>
                        <m:r>
                          <a:rPr lang="en-US" i="1">
                            <a:latin typeface="Cambria Math" panose="02040503050406030204" pitchFamily="18" charset="0"/>
                          </a:rPr>
                          <m:t>|</m:t>
                        </m:r>
                        <m:r>
                          <a:rPr lang="en-US" i="1">
                            <a:latin typeface="Cambria Math" panose="02040503050406030204" pitchFamily="18" charset="0"/>
                          </a:rPr>
                          <m:t>𝑝𝑎𝑟𝑎𝑚𝑒𝑡𝑒𝑟𝑠</m:t>
                        </m:r>
                        <m:r>
                          <a:rPr lang="en-US" i="1">
                            <a:latin typeface="Cambria Math" panose="02040503050406030204" pitchFamily="18" charset="0"/>
                          </a:rPr>
                          <m:t>)</m:t>
                        </m:r>
                        <m:r>
                          <m:rPr>
                            <m:nor/>
                          </m:rPr>
                          <a:rPr lang="en-US" dirty="0"/>
                          <m:t>)</m:t>
                        </m:r>
                      </m:e>
                    </m:nary>
                  </m:oMath>
                </a14:m>
                <a:r>
                  <a:rPr lang="en-US" dirty="0"/>
                  <a:t>, or, equivalently,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𝑑𝑎𝑡𝑎</m:t>
                        </m:r>
                        <m:r>
                          <a:rPr lang="en-US" b="0" i="1" smtClean="0">
                            <a:latin typeface="Cambria Math" panose="02040503050406030204" pitchFamily="18" charset="0"/>
                          </a:rPr>
                          <m:t>|</m:t>
                        </m:r>
                        <m:r>
                          <a:rPr lang="en-US" b="0" i="1" smtClean="0">
                            <a:latin typeface="Cambria Math" panose="02040503050406030204" pitchFamily="18" charset="0"/>
                          </a:rPr>
                          <m:t>𝑝𝑎𝑟𝑎𝑚𝑒𝑡𝑒𝑟𝑠</m:t>
                        </m:r>
                        <m:r>
                          <a:rPr lang="en-US" b="0" i="1" smtClean="0">
                            <a:latin typeface="Cambria Math" panose="02040503050406030204" pitchFamily="18" charset="0"/>
                          </a:rPr>
                          <m:t>)</m:t>
                        </m:r>
                      </m:e>
                    </m:nary>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592" b="-5512"/>
                </a:stretch>
              </a:blipFill>
            </p:spPr>
            <p:txBody>
              <a:bodyPr/>
              <a:lstStyle/>
              <a:p>
                <a:r>
                  <a:rPr lang="en-US">
                    <a:noFill/>
                  </a:rPr>
                  <a:t> </a:t>
                </a:r>
              </a:p>
            </p:txBody>
          </p:sp>
        </mc:Fallback>
      </mc:AlternateContent>
    </p:spTree>
    <p:extLst>
      <p:ext uri="{BB962C8B-B14F-4D97-AF65-F5344CB8AC3E}">
        <p14:creationId xmlns:p14="http://schemas.microsoft.com/office/powerpoint/2010/main" val="2395284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models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 very similar approach is the Bayesian Information Criterion:</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𝐵𝐼𝐶</m:t>
                      </m:r>
                      <m:r>
                        <a:rPr lang="en-US" b="0" i="1" smtClean="0">
                          <a:latin typeface="Cambria Math" panose="02040503050406030204" pitchFamily="18" charset="0"/>
                        </a:rPr>
                        <m:t>=−2</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𝐿</m:t>
                              </m:r>
                            </m:e>
                          </m:d>
                        </m:e>
                      </m:func>
                      <m:r>
                        <a:rPr lang="en-US" b="0" i="1" smtClean="0">
                          <a:latin typeface="Cambria Math" panose="02040503050406030204" pitchFamily="18" charset="0"/>
                        </a:rPr>
                        <m:t>+</m:t>
                      </m:r>
                      <m:r>
                        <a:rPr lang="en-US" i="1">
                          <a:latin typeface="Cambria Math" panose="02040503050406030204" pitchFamily="18" charset="0"/>
                        </a:rPr>
                        <m:t>𝑘𝑙𝑛</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m:oMathPara>
                </a14:m>
                <a:endParaRPr lang="en-US" dirty="0"/>
              </a:p>
              <a:p>
                <a:pPr marL="0" indent="0">
                  <a:buNone/>
                </a:pPr>
                <a:endParaRPr lang="en-US" dirty="0"/>
              </a:p>
              <a:p>
                <a:pPr marL="0" indent="0">
                  <a:buNone/>
                </a:pPr>
                <a:r>
                  <a:rPr lang="en-US" dirty="0"/>
                  <a:t>Both of these can be calculated directly and compared across models. The model that minimizes these (of those hypothesized) is the "best" model, in the sense of the variability captured per parameter.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291384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In- and Out- of sample variability</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When we fit a regression model to a set of (training) data, the fit will almost always be lower on test data.</a:t>
                </a:r>
              </a:p>
              <a:p>
                <a:pPr marL="0" indent="0">
                  <a:buNone/>
                </a:pPr>
                <a:endParaRPr lang="en-US" dirty="0"/>
              </a:p>
              <a:p>
                <a:pPr marL="0" indent="0">
                  <a:buNone/>
                </a:pPr>
                <a:r>
                  <a:rPr lang="en-US" dirty="0"/>
                  <a:t>While maximizing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maximizes the fit to the training data – which may lead to overfitting – the information criteria just described are intended to represent </a:t>
                </a:r>
                <a:r>
                  <a:rPr lang="en-US" i="1" dirty="0"/>
                  <a:t>out of sample</a:t>
                </a:r>
                <a:r>
                  <a:rPr lang="en-US" dirty="0"/>
                  <a:t> performance.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302"/>
                </a:stretch>
              </a:blipFill>
            </p:spPr>
            <p:txBody>
              <a:bodyPr/>
              <a:lstStyle/>
              <a:p>
                <a:r>
                  <a:rPr lang="en-US">
                    <a:noFill/>
                  </a:rPr>
                  <a:t> </a:t>
                </a:r>
              </a:p>
            </p:txBody>
          </p:sp>
        </mc:Fallback>
      </mc:AlternateContent>
    </p:spTree>
    <p:extLst>
      <p:ext uri="{BB962C8B-B14F-4D97-AF65-F5344CB8AC3E}">
        <p14:creationId xmlns:p14="http://schemas.microsoft.com/office/powerpoint/2010/main" val="4144313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drawback of AIC / BIC criteria</a:t>
            </a:r>
            <a:endParaRPr dirty="0"/>
          </a:p>
        </p:txBody>
      </p:sp>
      <p:sp>
        <p:nvSpPr>
          <p:cNvPr id="3" name="Content Placeholder 2"/>
          <p:cNvSpPr>
            <a:spLocks noGrp="1"/>
          </p:cNvSpPr>
          <p:nvPr>
            <p:ph idx="1"/>
          </p:nvPr>
        </p:nvSpPr>
        <p:spPr/>
        <p:txBody>
          <a:bodyPr/>
          <a:lstStyle/>
          <a:p>
            <a:pPr marL="0" indent="0">
              <a:buNone/>
            </a:pPr>
            <a:r>
              <a:rPr lang="en-US" dirty="0"/>
              <a:t>You will remember from likelihood calculations that we have done that the numbers that result are not particularly intuitive.</a:t>
            </a:r>
          </a:p>
          <a:p>
            <a:pPr marL="0" indent="0">
              <a:buNone/>
            </a:pPr>
            <a:endParaRPr lang="en-US" dirty="0"/>
          </a:p>
          <a:p>
            <a:pPr marL="0" indent="0">
              <a:buNone/>
            </a:pPr>
            <a:r>
              <a:rPr lang="en-US" dirty="0"/>
              <a:t>For this reason, </a:t>
            </a:r>
            <a:r>
              <a:rPr lang="en-US" i="1" dirty="0"/>
              <a:t>R</a:t>
            </a:r>
            <a:r>
              <a:rPr lang="en-US" i="1" baseline="30000" dirty="0"/>
              <a:t>2</a:t>
            </a:r>
            <a:r>
              <a:rPr lang="en-US" dirty="0"/>
              <a:t> remains probably the most intuitive description of model fit - it varies between 0 and 1.</a:t>
            </a:r>
          </a:p>
        </p:txBody>
      </p:sp>
    </p:spTree>
    <p:extLst>
      <p:ext uri="{BB962C8B-B14F-4D97-AF65-F5344CB8AC3E}">
        <p14:creationId xmlns:p14="http://schemas.microsoft.com/office/powerpoint/2010/main" val="3131108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dirty="0"/>
          </a:p>
        </p:txBody>
      </p:sp>
      <p:sp>
        <p:nvSpPr>
          <p:cNvPr id="3" name="Content Placeholder 2"/>
          <p:cNvSpPr>
            <a:spLocks noGrp="1"/>
          </p:cNvSpPr>
          <p:nvPr>
            <p:ph idx="1"/>
          </p:nvPr>
        </p:nvSpPr>
        <p:spPr/>
        <p:txBody>
          <a:bodyPr/>
          <a:lstStyle/>
          <a:p>
            <a:pPr marL="0" indent="0">
              <a:buNone/>
            </a:pPr>
            <a:r>
              <a:rPr lang="en-US" dirty="0"/>
              <a:t>More examples of fitting model parameters to the design matrix X</a:t>
            </a:r>
          </a:p>
          <a:p>
            <a:pPr marL="0" indent="0">
              <a:buNone/>
            </a:pPr>
            <a:endParaRPr lang="en-US" dirty="0"/>
          </a:p>
          <a:p>
            <a:pPr marL="0" indent="0">
              <a:buNone/>
            </a:pPr>
            <a:r>
              <a:rPr lang="en-US" dirty="0"/>
              <a:t>Review of methods of testing</a:t>
            </a:r>
          </a:p>
          <a:p>
            <a:pPr marL="0" indent="0">
              <a:buNone/>
            </a:pPr>
            <a:endParaRPr lang="en-US" dirty="0"/>
          </a:p>
          <a:p>
            <a:pPr marL="0" indent="0">
              <a:buNone/>
            </a:pPr>
            <a:r>
              <a:rPr lang="en-US" dirty="0"/>
              <a:t>Additional terms: multiple linear regression</a:t>
            </a:r>
          </a:p>
          <a:p>
            <a:pPr marL="0" indent="0">
              <a:buNone/>
            </a:pPr>
            <a:endParaRPr lang="en-US" dirty="0"/>
          </a:p>
          <a:p>
            <a:pPr marL="0" indent="0">
              <a:buNone/>
            </a:pPr>
            <a:r>
              <a:rPr lang="en-US" dirty="0"/>
              <a:t>Categorical variables</a:t>
            </a:r>
          </a:p>
          <a:p>
            <a:pPr marL="0" indent="0">
              <a:buNone/>
            </a:pPr>
            <a:endParaRPr lang="en-US" dirty="0"/>
          </a:p>
          <a:p>
            <a:pPr marL="0" indent="0">
              <a:buNone/>
            </a:pPr>
            <a:r>
              <a:rPr lang="en-US" dirty="0"/>
              <a:t>Interaction terms</a:t>
            </a:r>
            <a:endParaRPr dirty="0"/>
          </a:p>
        </p:txBody>
      </p:sp>
    </p:spTree>
    <p:extLst>
      <p:ext uri="{BB962C8B-B14F-4D97-AF65-F5344CB8AC3E}">
        <p14:creationId xmlns:p14="http://schemas.microsoft.com/office/powerpoint/2010/main" val="1161075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0432-1042-B54F-8990-708E6799517C}"/>
              </a:ext>
            </a:extLst>
          </p:cNvPr>
          <p:cNvSpPr>
            <a:spLocks noGrp="1"/>
          </p:cNvSpPr>
          <p:nvPr>
            <p:ph type="title"/>
          </p:nvPr>
        </p:nvSpPr>
        <p:spPr/>
        <p:txBody>
          <a:bodyPr/>
          <a:lstStyle/>
          <a:p>
            <a:r>
              <a:rPr lang="en-US" dirty="0"/>
              <a:t>Polynomial and other terms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990F9B-9E51-5B4E-B9D5-512DAAE0EC8A}"/>
                  </a:ext>
                </a:extLst>
              </p:cNvPr>
              <p:cNvSpPr>
                <a:spLocks noGrp="1"/>
              </p:cNvSpPr>
              <p:nvPr>
                <p:ph idx="1"/>
              </p:nvPr>
            </p:nvSpPr>
            <p:spPr/>
            <p:txBody>
              <a:bodyPr/>
              <a:lstStyle/>
              <a:p>
                <a:pPr marL="82550" indent="0">
                  <a:buNone/>
                </a:pPr>
                <a:r>
                  <a:rPr lang="en-US" dirty="0"/>
                  <a:t>You may include whatever terms you like in the design matrix. For parsimony, linear terms are by far the most common.</a:t>
                </a:r>
              </a:p>
              <a:p>
                <a:pPr marL="82550" indent="0">
                  <a:buNone/>
                </a:pPr>
                <a:endParaRPr lang="en-US" dirty="0"/>
              </a:p>
              <a:p>
                <a:pPr marL="82550" indent="0">
                  <a:buNone/>
                </a:pPr>
                <a:r>
                  <a:rPr lang="en-US" dirty="0"/>
                  <a:t>You may do this by building a design matrix as follows:</a:t>
                </a:r>
              </a:p>
              <a:p>
                <a:pPr marL="82550" indent="0">
                  <a:buNone/>
                </a:pPr>
                <a:endParaRPr lang="en-US" dirty="0"/>
              </a:p>
              <a:p>
                <a:pPr marL="82550" indent="0" algn="ctr">
                  <a:buNone/>
                </a:pPr>
                <a14:m>
                  <m:oMathPara xmlns:m="http://schemas.openxmlformats.org/officeDocument/2006/math">
                    <m:oMathParaPr>
                      <m:jc m:val="centerGroup"/>
                    </m:oMathParaPr>
                    <m:oMath xmlns:m="http://schemas.openxmlformats.org/officeDocument/2006/math">
                      <m:r>
                        <a:rPr lang="ar-AE">
                          <a:latin typeface="Cambria Math" panose="02040503050406030204" pitchFamily="18" charset="0"/>
                        </a:rPr>
                        <m:t>𝑦</m:t>
                      </m:r>
                      <m:r>
                        <a:rPr lang="ar-AE">
                          <a:latin typeface="Cambria Math" panose="02040503050406030204" pitchFamily="18" charset="0"/>
                        </a:rPr>
                        <m:t>=</m:t>
                      </m:r>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1</m:t>
                                </m:r>
                              </m:e>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e>
                              <m:e>
                                <m:sSubSup>
                                  <m:sSubSupPr>
                                    <m:ctrlPr>
                                      <a:rPr lang="ar-AE" i="1">
                                        <a:latin typeface="Cambria Math" panose="02040503050406030204" pitchFamily="18" charset="0"/>
                                      </a:rPr>
                                    </m:ctrlPr>
                                  </m:sSubSupPr>
                                  <m:e>
                                    <m:r>
                                      <a:rPr lang="ar-AE">
                                        <a:latin typeface="Cambria Math" panose="02040503050406030204" pitchFamily="18" charset="0"/>
                                      </a:rPr>
                                      <m:t>𝑥</m:t>
                                    </m:r>
                                  </m:e>
                                  <m:sub>
                                    <m:r>
                                      <a:rPr lang="ar-AE">
                                        <a:latin typeface="Cambria Math" panose="02040503050406030204" pitchFamily="18" charset="0"/>
                                      </a:rPr>
                                      <m:t>1</m:t>
                                    </m:r>
                                  </m:sub>
                                  <m:sup>
                                    <m:r>
                                      <a:rPr lang="ar-AE">
                                        <a:latin typeface="Cambria Math" panose="02040503050406030204" pitchFamily="18" charset="0"/>
                                      </a:rPr>
                                      <m:t>2</m:t>
                                    </m:r>
                                  </m:sup>
                                </m:sSubSup>
                              </m:e>
                            </m:mr>
                            <m:mr>
                              <m:e>
                                <m:r>
                                  <a:rPr lang="ar-AE">
                                    <a:latin typeface="Cambria Math" panose="02040503050406030204" pitchFamily="18" charset="0"/>
                                  </a:rPr>
                                  <m:t>1</m:t>
                                </m:r>
                              </m:e>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e>
                              <m:e>
                                <m:sSubSup>
                                  <m:sSubSupPr>
                                    <m:ctrlPr>
                                      <a:rPr lang="ar-AE" i="1">
                                        <a:latin typeface="Cambria Math" panose="02040503050406030204" pitchFamily="18" charset="0"/>
                                      </a:rPr>
                                    </m:ctrlPr>
                                  </m:sSubSupPr>
                                  <m:e>
                                    <m:r>
                                      <a:rPr lang="ar-AE">
                                        <a:latin typeface="Cambria Math" panose="02040503050406030204" pitchFamily="18" charset="0"/>
                                      </a:rPr>
                                      <m:t>𝑥</m:t>
                                    </m:r>
                                  </m:e>
                                  <m:sub>
                                    <m:r>
                                      <a:rPr lang="ar-AE">
                                        <a:latin typeface="Cambria Math" panose="02040503050406030204" pitchFamily="18" charset="0"/>
                                      </a:rPr>
                                      <m:t>2</m:t>
                                    </m:r>
                                  </m:sub>
                                  <m:sup>
                                    <m:r>
                                      <a:rPr lang="ar-AE">
                                        <a:latin typeface="Cambria Math" panose="02040503050406030204" pitchFamily="18" charset="0"/>
                                      </a:rPr>
                                      <m:t>2</m:t>
                                    </m:r>
                                  </m:sup>
                                </m:sSubSup>
                              </m:e>
                            </m:mr>
                            <m:mr>
                              <m:e>
                                <m:r>
                                  <a:rPr lang="ar-AE">
                                    <a:latin typeface="Cambria Math" panose="02040503050406030204" pitchFamily="18" charset="0"/>
                                  </a:rPr>
                                  <m:t>1</m:t>
                                </m:r>
                              </m:e>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3</m:t>
                                    </m:r>
                                  </m:sub>
                                </m:sSub>
                              </m:e>
                              <m:e>
                                <m:sSubSup>
                                  <m:sSubSupPr>
                                    <m:ctrlPr>
                                      <a:rPr lang="ar-AE" i="1">
                                        <a:latin typeface="Cambria Math" panose="02040503050406030204" pitchFamily="18" charset="0"/>
                                      </a:rPr>
                                    </m:ctrlPr>
                                  </m:sSubSupPr>
                                  <m:e>
                                    <m:r>
                                      <a:rPr lang="ar-AE">
                                        <a:latin typeface="Cambria Math" panose="02040503050406030204" pitchFamily="18" charset="0"/>
                                      </a:rPr>
                                      <m:t>𝑥</m:t>
                                    </m:r>
                                  </m:e>
                                  <m:sub>
                                    <m:r>
                                      <a:rPr lang="ar-AE">
                                        <a:latin typeface="Cambria Math" panose="02040503050406030204" pitchFamily="18" charset="0"/>
                                      </a:rPr>
                                      <m:t>3</m:t>
                                    </m:r>
                                  </m:sub>
                                  <m:sup>
                                    <m:r>
                                      <a:rPr lang="ar-AE">
                                        <a:latin typeface="Cambria Math" panose="02040503050406030204" pitchFamily="18" charset="0"/>
                                      </a:rPr>
                                      <m:t>2</m:t>
                                    </m:r>
                                  </m:sup>
                                </m:sSubSup>
                              </m:e>
                            </m:mr>
                            <m:mr>
                              <m:e>
                                <m:r>
                                  <a:rPr lang="ar-AE">
                                    <a:latin typeface="Cambria Math" panose="02040503050406030204" pitchFamily="18" charset="0"/>
                                  </a:rPr>
                                  <m:t>⋮</m:t>
                                </m:r>
                              </m:e>
                              <m:e>
                                <m:r>
                                  <a:rPr lang="ar-AE">
                                    <a:latin typeface="Cambria Math" panose="02040503050406030204" pitchFamily="18" charset="0"/>
                                  </a:rPr>
                                  <m:t>⋮</m:t>
                                </m:r>
                              </m:e>
                              <m:e>
                                <m:r>
                                  <a:rPr lang="ar-AE">
                                    <a:latin typeface="Cambria Math" panose="02040503050406030204" pitchFamily="18" charset="0"/>
                                  </a:rPr>
                                  <m:t>⋮</m:t>
                                </m:r>
                              </m:e>
                            </m:mr>
                            <m:mr>
                              <m:e>
                                <m:r>
                                  <a:rPr lang="ar-AE">
                                    <a:latin typeface="Cambria Math" panose="02040503050406030204" pitchFamily="18" charset="0"/>
                                  </a:rPr>
                                  <m:t>1</m:t>
                                </m:r>
                              </m:e>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e>
                                <m:sSubSup>
                                  <m:sSubSupPr>
                                    <m:ctrlPr>
                                      <a:rPr lang="ar-AE" i="1">
                                        <a:latin typeface="Cambria Math" panose="02040503050406030204" pitchFamily="18" charset="0"/>
                                      </a:rPr>
                                    </m:ctrlPr>
                                  </m:sSubSupPr>
                                  <m:e>
                                    <m:r>
                                      <a:rPr lang="ar-AE">
                                        <a:latin typeface="Cambria Math" panose="02040503050406030204" pitchFamily="18" charset="0"/>
                                      </a:rPr>
                                      <m:t>𝑥</m:t>
                                    </m:r>
                                  </m:e>
                                  <m:sub>
                                    <m:r>
                                      <a:rPr lang="ar-AE">
                                        <a:latin typeface="Cambria Math" panose="02040503050406030204" pitchFamily="18" charset="0"/>
                                      </a:rPr>
                                      <m:t>𝑛</m:t>
                                    </m:r>
                                  </m:sub>
                                  <m:sup>
                                    <m:r>
                                      <a:rPr lang="ar-AE">
                                        <a:latin typeface="Cambria Math" panose="02040503050406030204" pitchFamily="18" charset="0"/>
                                      </a:rPr>
                                      <m:t>2</m:t>
                                    </m:r>
                                  </m:sup>
                                </m:sSubSup>
                              </m:e>
                            </m:mr>
                          </m:m>
                        </m:e>
                      </m:d>
                      <m:r>
                        <a:rPr lang="ar-AE">
                          <a:latin typeface="Cambria Math" panose="02040503050406030204" pitchFamily="18" charset="0"/>
                        </a:rPr>
                        <m:t>𝛽</m:t>
                      </m:r>
                      <m:r>
                        <a:rPr lang="ar-AE">
                          <a:latin typeface="Cambria Math" panose="02040503050406030204" pitchFamily="18" charset="0"/>
                        </a:rPr>
                        <m:t>+</m:t>
                      </m:r>
                      <m:r>
                        <a:rPr lang="ar-AE">
                          <a:latin typeface="Cambria Math" panose="02040503050406030204" pitchFamily="18" charset="0"/>
                        </a:rPr>
                        <m:t>𝜖</m:t>
                      </m:r>
                    </m:oMath>
                  </m:oMathPara>
                </a14:m>
                <a:endParaRPr lang="ar-AE" dirty="0"/>
              </a:p>
              <a:p>
                <a:pPr marL="82550" indent="0">
                  <a:buNone/>
                </a:pPr>
                <a:endParaRPr lang="en-US" dirty="0"/>
              </a:p>
              <a:p>
                <a:pPr marL="82550" indent="0">
                  <a:buNone/>
                </a:pPr>
                <a:r>
                  <a:rPr lang="en-US" dirty="0"/>
                  <a:t>Although the outcome variable now depends on the square of x, this remains a linear model with three parameters.</a:t>
                </a:r>
              </a:p>
            </p:txBody>
          </p:sp>
        </mc:Choice>
        <mc:Fallback xmlns="">
          <p:sp>
            <p:nvSpPr>
              <p:cNvPr id="3" name="Content Placeholder 2">
                <a:extLst>
                  <a:ext uri="{FF2B5EF4-FFF2-40B4-BE49-F238E27FC236}">
                    <a16:creationId xmlns:a16="http://schemas.microsoft.com/office/drawing/2014/main" id="{EC990F9B-9E51-5B4E-B9D5-512DAAE0EC8A}"/>
                  </a:ext>
                </a:extLst>
              </p:cNvPr>
              <p:cNvSpPr>
                <a:spLocks noGrp="1" noRot="1" noChangeAspect="1" noMove="1" noResize="1" noEditPoints="1" noAdjustHandles="1" noChangeArrowheads="1" noChangeShapeType="1" noTextEdit="1"/>
              </p:cNvSpPr>
              <p:nvPr>
                <p:ph idx="1"/>
              </p:nvPr>
            </p:nvSpPr>
            <p:spPr>
              <a:blipFill>
                <a:blip r:embed="rId2"/>
                <a:stretch>
                  <a:fillRect b="-5249"/>
                </a:stretch>
              </a:blipFill>
            </p:spPr>
            <p:txBody>
              <a:bodyPr/>
              <a:lstStyle/>
              <a:p>
                <a:r>
                  <a:rPr lang="en-US">
                    <a:noFill/>
                  </a:rPr>
                  <a:t> </a:t>
                </a:r>
              </a:p>
            </p:txBody>
          </p:sp>
        </mc:Fallback>
      </mc:AlternateContent>
    </p:spTree>
    <p:extLst>
      <p:ext uri="{BB962C8B-B14F-4D97-AF65-F5344CB8AC3E}">
        <p14:creationId xmlns:p14="http://schemas.microsoft.com/office/powerpoint/2010/main" val="60167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0432-1042-B54F-8990-708E6799517C}"/>
              </a:ext>
            </a:extLst>
          </p:cNvPr>
          <p:cNvSpPr>
            <a:spLocks noGrp="1"/>
          </p:cNvSpPr>
          <p:nvPr>
            <p:ph type="title"/>
          </p:nvPr>
        </p:nvSpPr>
        <p:spPr/>
        <p:txBody>
          <a:bodyPr/>
          <a:lstStyle/>
          <a:p>
            <a:r>
              <a:rPr lang="en-US" dirty="0"/>
              <a:t>Polynomial and other terms</a:t>
            </a:r>
          </a:p>
        </p:txBody>
      </p:sp>
      <p:pic>
        <p:nvPicPr>
          <p:cNvPr id="7" name="Picture 6">
            <a:extLst>
              <a:ext uri="{FF2B5EF4-FFF2-40B4-BE49-F238E27FC236}">
                <a16:creationId xmlns:a16="http://schemas.microsoft.com/office/drawing/2014/main" id="{47D72D38-AA26-2544-8121-B34448C5C419}"/>
              </a:ext>
            </a:extLst>
          </p:cNvPr>
          <p:cNvPicPr>
            <a:picLocks noChangeAspect="1"/>
          </p:cNvPicPr>
          <p:nvPr/>
        </p:nvPicPr>
        <p:blipFill>
          <a:blip r:embed="rId2"/>
          <a:stretch>
            <a:fillRect/>
          </a:stretch>
        </p:blipFill>
        <p:spPr>
          <a:xfrm>
            <a:off x="563394" y="2218193"/>
            <a:ext cx="4339346" cy="2777782"/>
          </a:xfrm>
          <a:prstGeom prst="rect">
            <a:avLst/>
          </a:prstGeom>
        </p:spPr>
      </p:pic>
      <p:pic>
        <p:nvPicPr>
          <p:cNvPr id="9" name="Picture 8">
            <a:extLst>
              <a:ext uri="{FF2B5EF4-FFF2-40B4-BE49-F238E27FC236}">
                <a16:creationId xmlns:a16="http://schemas.microsoft.com/office/drawing/2014/main" id="{E64958F2-0330-2247-945E-EE412DF8E535}"/>
              </a:ext>
            </a:extLst>
          </p:cNvPr>
          <p:cNvPicPr>
            <a:picLocks noChangeAspect="1"/>
          </p:cNvPicPr>
          <p:nvPr/>
        </p:nvPicPr>
        <p:blipFill>
          <a:blip r:embed="rId3"/>
          <a:stretch>
            <a:fillRect/>
          </a:stretch>
        </p:blipFill>
        <p:spPr>
          <a:xfrm>
            <a:off x="3951592" y="5194030"/>
            <a:ext cx="5384800" cy="711200"/>
          </a:xfrm>
          <a:prstGeom prst="rect">
            <a:avLst/>
          </a:prstGeom>
        </p:spPr>
      </p:pic>
      <p:pic>
        <p:nvPicPr>
          <p:cNvPr id="11" name="Picture 10">
            <a:extLst>
              <a:ext uri="{FF2B5EF4-FFF2-40B4-BE49-F238E27FC236}">
                <a16:creationId xmlns:a16="http://schemas.microsoft.com/office/drawing/2014/main" id="{07D59081-CF0D-CE45-90FC-2817996D9443}"/>
              </a:ext>
            </a:extLst>
          </p:cNvPr>
          <p:cNvPicPr>
            <a:picLocks noChangeAspect="1"/>
          </p:cNvPicPr>
          <p:nvPr/>
        </p:nvPicPr>
        <p:blipFill rotWithShape="1">
          <a:blip r:embed="rId4"/>
          <a:srcRect l="5701" r="5370" b="28091"/>
          <a:stretch/>
        </p:blipFill>
        <p:spPr>
          <a:xfrm>
            <a:off x="3035029" y="5905230"/>
            <a:ext cx="6663447" cy="1351604"/>
          </a:xfrm>
          <a:prstGeom prst="rect">
            <a:avLst/>
          </a:prstGeom>
        </p:spPr>
      </p:pic>
    </p:spTree>
    <p:extLst>
      <p:ext uri="{BB962C8B-B14F-4D97-AF65-F5344CB8AC3E}">
        <p14:creationId xmlns:p14="http://schemas.microsoft.com/office/powerpoint/2010/main" val="250119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0B69C8-10F0-754A-B82A-57743FDB5FD0}"/>
              </a:ext>
            </a:extLst>
          </p:cNvPr>
          <p:cNvPicPr>
            <a:picLocks noChangeAspect="1"/>
          </p:cNvPicPr>
          <p:nvPr/>
        </p:nvPicPr>
        <p:blipFill>
          <a:blip r:embed="rId2"/>
          <a:stretch>
            <a:fillRect/>
          </a:stretch>
        </p:blipFill>
        <p:spPr>
          <a:xfrm>
            <a:off x="952500" y="405696"/>
            <a:ext cx="8255000" cy="6743700"/>
          </a:xfrm>
          <a:prstGeom prst="rect">
            <a:avLst/>
          </a:prstGeom>
        </p:spPr>
      </p:pic>
      <p:sp>
        <p:nvSpPr>
          <p:cNvPr id="9" name="TextBox 8">
            <a:extLst>
              <a:ext uri="{FF2B5EF4-FFF2-40B4-BE49-F238E27FC236}">
                <a16:creationId xmlns:a16="http://schemas.microsoft.com/office/drawing/2014/main" id="{3B9DB2E0-E600-3847-83EC-04E23A4E4860}"/>
              </a:ext>
            </a:extLst>
          </p:cNvPr>
          <p:cNvSpPr txBox="1"/>
          <p:nvPr/>
        </p:nvSpPr>
        <p:spPr>
          <a:xfrm>
            <a:off x="6612835" y="7194596"/>
            <a:ext cx="3316934" cy="276999"/>
          </a:xfrm>
          <a:prstGeom prst="rect">
            <a:avLst/>
          </a:prstGeom>
          <a:noFill/>
        </p:spPr>
        <p:txBody>
          <a:bodyPr wrap="none" rtlCol="0">
            <a:spAutoFit/>
          </a:bodyPr>
          <a:lstStyle/>
          <a:p>
            <a:r>
              <a:rPr lang="en-US" sz="1200" dirty="0"/>
              <a:t>An Introduction to Statistical Learning - James</a:t>
            </a:r>
          </a:p>
        </p:txBody>
      </p:sp>
    </p:spTree>
    <p:extLst>
      <p:ext uri="{BB962C8B-B14F-4D97-AF65-F5344CB8AC3E}">
        <p14:creationId xmlns:p14="http://schemas.microsoft.com/office/powerpoint/2010/main" val="3173318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Categorical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Categorical variables can be included in the design matrix easily.</a:t>
                </a:r>
              </a:p>
              <a:p>
                <a:pPr marL="0" indent="0">
                  <a:buNone/>
                </a:pPr>
                <a:r>
                  <a:rPr dirty="0"/>
                  <a:t>Consider a pediatric study of growth rates in male and female children with variables </a:t>
                </a:r>
                <a:r>
                  <a:rPr dirty="0">
                    <a:latin typeface="Courier"/>
                  </a:rPr>
                  <a:t>height</a:t>
                </a:r>
                <a:r>
                  <a:rPr dirty="0"/>
                  <a:t>, </a:t>
                </a:r>
                <a:r>
                  <a:rPr dirty="0">
                    <a:latin typeface="Courier"/>
                  </a:rPr>
                  <a:t>age</a:t>
                </a:r>
                <a:r>
                  <a:rPr dirty="0"/>
                  <a:t>, and </a:t>
                </a:r>
                <a:r>
                  <a:rPr dirty="0">
                    <a:latin typeface="Courier"/>
                  </a:rPr>
                  <a:t>sex</a:t>
                </a:r>
                <a:r>
                  <a:rPr dirty="0"/>
                  <a:t>. We might fit the following model:</a:t>
                </a: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h𝑒𝑖𝑔h𝑡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𝑀𝑎𝑙𝑒</m:t>
                          </m:r>
                        </m:sub>
                      </m:sSub>
                      <m:r>
                        <a:rPr>
                          <a:latin typeface="Cambria Math" panose="02040503050406030204" pitchFamily="18" charset="0"/>
                        </a:rPr>
                        <m:t>𝑀𝑎𝑙𝑒</m:t>
                      </m:r>
                      <m:r>
                        <a:rPr>
                          <a:latin typeface="Cambria Math" panose="02040503050406030204" pitchFamily="18" charset="0"/>
                        </a:rPr>
                        <m:t>+</m:t>
                      </m:r>
                      <m:r>
                        <a:rPr>
                          <a:latin typeface="Cambria Math" panose="02040503050406030204" pitchFamily="18" charset="0"/>
                        </a:rPr>
                        <m:t>𝜖</m:t>
                      </m:r>
                    </m:oMath>
                  </m:oMathPara>
                </a14:m>
                <a:endParaRPr dirty="0"/>
              </a:p>
              <a:p>
                <a:pPr marL="0" indent="0">
                  <a:buNone/>
                </a:pPr>
                <a:endParaRPr lang="en-US" dirty="0"/>
              </a:p>
              <a:p>
                <a:pPr marL="0" indent="0">
                  <a:buNone/>
                </a:pPr>
                <a:r>
                  <a:rPr dirty="0"/>
                  <a:t>What does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oMath>
                </a14:m>
                <a:r>
                  <a:rPr dirty="0"/>
                  <a:t> represent?</a:t>
                </a:r>
                <a:endParaRPr lang="en-US" dirty="0"/>
              </a:p>
              <a:p>
                <a:pPr marL="0" indent="0">
                  <a:buNone/>
                </a:pPr>
                <a:r>
                  <a:rPr dirty="0"/>
                  <a:t>What does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oMath>
                </a14:m>
                <a:r>
                  <a:rPr dirty="0"/>
                  <a:t> represent?</a:t>
                </a:r>
                <a:endParaRPr lang="en-US" dirty="0"/>
              </a:p>
              <a:p>
                <a:pPr marL="0" indent="0">
                  <a:buNone/>
                </a:pPr>
                <a:r>
                  <a:rPr dirty="0"/>
                  <a:t>What does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𝑀𝑎𝑙𝑒</m:t>
                        </m:r>
                      </m:sub>
                    </m:sSub>
                  </m:oMath>
                </a14:m>
                <a:r>
                  <a:rPr dirty="0"/>
                  <a:t> represent?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645217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Categorical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Let’s say that we found that our study, which considered a very narrow age range, was such that the term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oMath>
                </a14:m>
                <a:r>
                  <a:rPr dirty="0"/>
                  <a:t> was not statistically significant. We would fit the following model:</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h𝑒𝑖𝑔h𝑡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𝑀𝑎𝑙𝑒</m:t>
                          </m:r>
                        </m:sub>
                      </m:sSub>
                      <m:r>
                        <a:rPr>
                          <a:latin typeface="Cambria Math" panose="02040503050406030204" pitchFamily="18" charset="0"/>
                        </a:rPr>
                        <m:t>𝑀𝑎𝑙𝑒</m:t>
                      </m:r>
                      <m:r>
                        <a:rPr>
                          <a:latin typeface="Cambria Math" panose="02040503050406030204" pitchFamily="18" charset="0"/>
                        </a:rPr>
                        <m:t>+</m:t>
                      </m:r>
                      <m:r>
                        <a:rPr>
                          <a:latin typeface="Cambria Math" panose="02040503050406030204" pitchFamily="18" charset="0"/>
                        </a:rPr>
                        <m:t>𝜖</m:t>
                      </m:r>
                    </m:oMath>
                  </m:oMathPara>
                </a14:m>
                <a:endParaRPr dirty="0"/>
              </a:p>
              <a:p>
                <a:pPr marL="0" indent="0">
                  <a:buNone/>
                </a:pPr>
                <a:endParaRPr lang="en-US" dirty="0"/>
              </a:p>
              <a:p>
                <a:pPr marL="0" indent="0">
                  <a:buNone/>
                </a:pPr>
                <a:r>
                  <a:rPr dirty="0"/>
                  <a:t>What does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oMath>
                </a14:m>
                <a:r>
                  <a:rPr dirty="0"/>
                  <a:t> represent? Is it the same as before?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289"/>
                </a:stretch>
              </a:blipFill>
            </p:spPr>
            <p:txBody>
              <a:bodyPr/>
              <a:lstStyle/>
              <a:p>
                <a:r>
                  <a:rPr lang="en-US">
                    <a:noFill/>
                  </a:rPr>
                  <a:t> </a:t>
                </a:r>
              </a:p>
            </p:txBody>
          </p:sp>
        </mc:Fallback>
      </mc:AlternateContent>
    </p:spTree>
    <p:extLst>
      <p:ext uri="{BB962C8B-B14F-4D97-AF65-F5344CB8AC3E}">
        <p14:creationId xmlns:p14="http://schemas.microsoft.com/office/powerpoint/2010/main" val="2108230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Categorical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Let’s say we had the previous model and the following design matrix:</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4</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4.5</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2</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2.5</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3</m:t>
                                </m:r>
                              </m:e>
                              <m:e>
                                <m:r>
                                  <a:rPr>
                                    <a:latin typeface="Cambria Math" panose="02040503050406030204" pitchFamily="18" charset="0"/>
                                  </a:rPr>
                                  <m:t>1</m:t>
                                </m:r>
                              </m:e>
                            </m:mr>
                          </m:m>
                        </m:e>
                      </m:d>
                    </m:oMath>
                  </m:oMathPara>
                </a14:m>
                <a:endParaRPr dirty="0"/>
              </a:p>
              <a:p>
                <a:pPr marL="0" indent="0">
                  <a:buNone/>
                </a:pPr>
                <a:endParaRPr lang="en-US" dirty="0"/>
              </a:p>
              <a:p>
                <a:pPr marL="0" indent="0">
                  <a:buNone/>
                </a:pPr>
                <a:r>
                  <a:rPr dirty="0"/>
                  <a:t>Who are the participants?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36592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Categorical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Let’s say we had the previous model and the following design matrix:</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4</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4.5</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2</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2.5</m:t>
                                </m:r>
                              </m:e>
                              <m:e>
                                <m:r>
                                  <a:rPr>
                                    <a:latin typeface="Cambria Math" panose="02040503050406030204" pitchFamily="18" charset="0"/>
                                  </a:rPr>
                                  <m:t>0</m:t>
                                </m:r>
                              </m:e>
                            </m:mr>
                            <m:mr>
                              <m:e>
                                <m:r>
                                  <a:rPr>
                                    <a:latin typeface="Cambria Math" panose="02040503050406030204" pitchFamily="18" charset="0"/>
                                  </a:rPr>
                                  <m:t>1</m:t>
                                </m:r>
                              </m:e>
                              <m:e>
                                <m:r>
                                  <a:rPr>
                                    <a:latin typeface="Cambria Math" panose="02040503050406030204" pitchFamily="18" charset="0"/>
                                  </a:rPr>
                                  <m:t>3</m:t>
                                </m:r>
                              </m:e>
                              <m:e>
                                <m:r>
                                  <a:rPr>
                                    <a:latin typeface="Cambria Math" panose="02040503050406030204" pitchFamily="18" charset="0"/>
                                  </a:rPr>
                                  <m:t>1</m:t>
                                </m:r>
                              </m:e>
                            </m:mr>
                          </m:m>
                        </m:e>
                      </m:d>
                    </m:oMath>
                  </m:oMathPara>
                </a14:m>
                <a:endParaRPr dirty="0"/>
              </a:p>
              <a:p>
                <a:pPr marL="0" indent="0">
                  <a:buNone/>
                </a:pPr>
                <a:endParaRPr lang="en-US" dirty="0"/>
              </a:p>
              <a:p>
                <a:pPr marL="0" indent="0">
                  <a:buNone/>
                </a:pPr>
                <a:r>
                  <a:rPr dirty="0"/>
                  <a:t>Who are the participants?</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r>
                                  <m:rPr>
                                    <m:nor/>
                                  </m:rPr>
                                  <a:rPr/>
                                  <m:t>4 </m:t>
                                </m:r>
                                <m:r>
                                  <m:rPr>
                                    <m:nor/>
                                  </m:rPr>
                                  <a:rPr/>
                                  <m:t>year</m:t>
                                </m:r>
                                <m:r>
                                  <m:rPr>
                                    <m:nor/>
                                  </m:rPr>
                                  <a:rPr/>
                                  <m:t> </m:t>
                                </m:r>
                                <m:r>
                                  <m:rPr>
                                    <m:nor/>
                                  </m:rPr>
                                  <a:rPr/>
                                  <m:t>old</m:t>
                                </m:r>
                                <m:r>
                                  <m:rPr>
                                    <m:nor/>
                                  </m:rPr>
                                  <a:rPr/>
                                  <m:t> </m:t>
                                </m:r>
                                <m:r>
                                  <m:rPr>
                                    <m:nor/>
                                  </m:rPr>
                                  <a:rPr/>
                                  <m:t>male</m:t>
                                </m:r>
                              </m:e>
                            </m:mr>
                            <m:mr>
                              <m:e>
                                <m:r>
                                  <m:rPr>
                                    <m:nor/>
                                  </m:rPr>
                                  <a:rPr/>
                                  <m:t>4.5 </m:t>
                                </m:r>
                                <m:r>
                                  <m:rPr>
                                    <m:nor/>
                                  </m:rPr>
                                  <a:rPr/>
                                  <m:t>year</m:t>
                                </m:r>
                                <m:r>
                                  <m:rPr>
                                    <m:nor/>
                                  </m:rPr>
                                  <a:rPr/>
                                  <m:t> </m:t>
                                </m:r>
                                <m:r>
                                  <m:rPr>
                                    <m:nor/>
                                  </m:rPr>
                                  <a:rPr/>
                                  <m:t>old</m:t>
                                </m:r>
                                <m:r>
                                  <m:rPr>
                                    <m:nor/>
                                  </m:rPr>
                                  <a:rPr/>
                                  <m:t> </m:t>
                                </m:r>
                                <m:r>
                                  <m:rPr>
                                    <m:nor/>
                                  </m:rPr>
                                  <a:rPr/>
                                  <m:t>male</m:t>
                                </m:r>
                              </m:e>
                            </m:mr>
                            <m:mr>
                              <m:e>
                                <m:r>
                                  <m:rPr>
                                    <m:nor/>
                                  </m:rPr>
                                  <a:rPr/>
                                  <m:t>2 </m:t>
                                </m:r>
                                <m:r>
                                  <m:rPr>
                                    <m:nor/>
                                  </m:rPr>
                                  <a:rPr/>
                                  <m:t>year</m:t>
                                </m:r>
                                <m:r>
                                  <m:rPr>
                                    <m:nor/>
                                  </m:rPr>
                                  <a:rPr/>
                                  <m:t> </m:t>
                                </m:r>
                                <m:r>
                                  <m:rPr>
                                    <m:nor/>
                                  </m:rPr>
                                  <a:rPr/>
                                  <m:t>old</m:t>
                                </m:r>
                                <m:r>
                                  <m:rPr>
                                    <m:nor/>
                                  </m:rPr>
                                  <a:rPr/>
                                  <m:t> </m:t>
                                </m:r>
                                <m:r>
                                  <m:rPr>
                                    <m:nor/>
                                  </m:rPr>
                                  <a:rPr/>
                                  <m:t>female</m:t>
                                </m:r>
                              </m:e>
                            </m:mr>
                            <m:mr>
                              <m:e>
                                <m:r>
                                  <m:rPr>
                                    <m:nor/>
                                  </m:rPr>
                                  <a:rPr/>
                                  <m:t>2.5 </m:t>
                                </m:r>
                                <m:r>
                                  <m:rPr>
                                    <m:nor/>
                                  </m:rPr>
                                  <a:rPr/>
                                  <m:t>year</m:t>
                                </m:r>
                                <m:r>
                                  <m:rPr>
                                    <m:nor/>
                                  </m:rPr>
                                  <a:rPr/>
                                  <m:t> </m:t>
                                </m:r>
                                <m:r>
                                  <m:rPr>
                                    <m:nor/>
                                  </m:rPr>
                                  <a:rPr/>
                                  <m:t>old</m:t>
                                </m:r>
                                <m:r>
                                  <m:rPr>
                                    <m:nor/>
                                  </m:rPr>
                                  <a:rPr/>
                                  <m:t> </m:t>
                                </m:r>
                                <m:r>
                                  <m:rPr>
                                    <m:nor/>
                                  </m:rPr>
                                  <a:rPr/>
                                  <m:t>female</m:t>
                                </m:r>
                              </m:e>
                            </m:mr>
                            <m:mr>
                              <m:e>
                                <m:r>
                                  <m:rPr>
                                    <m:nor/>
                                  </m:rPr>
                                  <a:rPr/>
                                  <m:t>3 </m:t>
                                </m:r>
                                <m:r>
                                  <m:rPr>
                                    <m:nor/>
                                  </m:rPr>
                                  <a:rPr/>
                                  <m:t>year</m:t>
                                </m:r>
                                <m:r>
                                  <m:rPr>
                                    <m:nor/>
                                  </m:rPr>
                                  <a:rPr/>
                                  <m:t> </m:t>
                                </m:r>
                                <m:r>
                                  <m:rPr>
                                    <m:nor/>
                                  </m:rPr>
                                  <a:rPr/>
                                  <m:t>old</m:t>
                                </m:r>
                                <m:r>
                                  <m:rPr>
                                    <m:nor/>
                                  </m:rPr>
                                  <a:rPr/>
                                  <m:t> </m:t>
                                </m:r>
                                <m:r>
                                  <m:rPr>
                                    <m:nor/>
                                  </m:rPr>
                                  <a:rPr/>
                                  <m:t>male</m:t>
                                </m:r>
                              </m:e>
                            </m:mr>
                          </m:m>
                        </m:e>
                      </m:d>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b="-11024"/>
                </a:stretch>
              </a:blipFill>
            </p:spPr>
            <p:txBody>
              <a:bodyPr/>
              <a:lstStyle/>
              <a:p>
                <a:r>
                  <a:rPr lang="en-US">
                    <a:noFill/>
                  </a:rPr>
                  <a:t> </a:t>
                </a:r>
              </a:p>
            </p:txBody>
          </p:sp>
        </mc:Fallback>
      </mc:AlternateContent>
    </p:spTree>
    <p:extLst>
      <p:ext uri="{BB962C8B-B14F-4D97-AF65-F5344CB8AC3E}">
        <p14:creationId xmlns:p14="http://schemas.microsoft.com/office/powerpoint/2010/main" val="3496687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Categorical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Let’s say that instead of aging we were studying time to death in a cancer study with stage at diagnosis (I-IV) as a covariate.</a:t>
                </a:r>
              </a:p>
              <a:p>
                <a:pPr marL="0" indent="0">
                  <a:buNone/>
                </a:pPr>
                <a:r>
                  <a:rPr lang="en-US" dirty="0"/>
                  <a:t>For this, we might consider stage I to be the reference group, and then create dummy variables to indicate the other stages.</a:t>
                </a:r>
              </a:p>
              <a:p>
                <a:pPr marL="0" indent="0">
                  <a:buNone/>
                </a:pPr>
                <a:r>
                  <a:rPr lang="en-US" dirty="0"/>
                  <a:t>The model might be:</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r>
                        <m:rPr>
                          <m:nor/>
                        </m:rPr>
                        <a:rPr lang="en-US"/>
                        <m:t>longevity</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r>
                        <m:rPr>
                          <m:nor/>
                        </m:rPr>
                        <a:rPr lang="en-US"/>
                        <m:t>Age</m:t>
                      </m:r>
                      <m:r>
                        <m:rPr>
                          <m:nor/>
                        </m:rPr>
                        <a:rPr lang="en-US"/>
                        <m:t> </m:t>
                      </m:r>
                      <m:r>
                        <m:rPr>
                          <m:nor/>
                        </m:rPr>
                        <a:rPr lang="en-US"/>
                        <m:t>at</m:t>
                      </m:r>
                      <m:r>
                        <m:rPr>
                          <m:nor/>
                        </m:rPr>
                        <a:rPr lang="en-US"/>
                        <m:t> </m:t>
                      </m:r>
                      <m:r>
                        <m:rPr>
                          <m:nor/>
                        </m:rPr>
                        <a:rPr lang="en-US"/>
                        <m:t>diagnosis</m:t>
                      </m:r>
                    </m:oMath>
                  </m:oMathPara>
                </a14:m>
                <a:endParaRPr lang="en-US" dirty="0"/>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𝐼𝐼</m:t>
                          </m:r>
                        </m:sub>
                      </m:sSub>
                      <m:r>
                        <m:rPr>
                          <m:nor/>
                        </m:rPr>
                        <a:rPr lang="en-US"/>
                        <m:t>Stage</m:t>
                      </m:r>
                      <m:r>
                        <m:rPr>
                          <m:nor/>
                        </m:rPr>
                        <a:rPr lang="en-US"/>
                        <m:t> </m:t>
                      </m:r>
                      <m:r>
                        <m:rPr>
                          <m:nor/>
                        </m:rPr>
                        <a:rPr lang="en-US"/>
                        <m:t>II</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𝐼𝐼𝐼</m:t>
                          </m:r>
                        </m:sub>
                      </m:sSub>
                      <m:r>
                        <m:rPr>
                          <m:nor/>
                        </m:rPr>
                        <a:rPr lang="en-US"/>
                        <m:t>Stage</m:t>
                      </m:r>
                      <m:r>
                        <m:rPr>
                          <m:nor/>
                        </m:rPr>
                        <a:rPr lang="en-US"/>
                        <m:t> </m:t>
                      </m:r>
                      <m:r>
                        <m:rPr>
                          <m:nor/>
                        </m:rPr>
                        <a:rPr lang="en-US"/>
                        <m:t>III</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𝐼𝑉</m:t>
                          </m:r>
                        </m:sub>
                      </m:sSub>
                      <m:r>
                        <m:rPr>
                          <m:nor/>
                        </m:rPr>
                        <a:rPr lang="en-US"/>
                        <m:t>Stage</m:t>
                      </m:r>
                      <m:r>
                        <m:rPr>
                          <m:nor/>
                        </m:rPr>
                        <a:rPr lang="en-US"/>
                        <m:t> </m:t>
                      </m:r>
                      <m:r>
                        <m:rPr>
                          <m:nor/>
                        </m:rPr>
                        <a:rPr lang="en-US"/>
                        <m:t>IV</m:t>
                      </m:r>
                      <m:r>
                        <a:rPr lang="en-US">
                          <a:latin typeface="Cambria Math" panose="02040503050406030204" pitchFamily="18" charset="0"/>
                        </a:rPr>
                        <m:t>+</m:t>
                      </m:r>
                      <m:r>
                        <a:rPr lang="en-US">
                          <a:latin typeface="Cambria Math" panose="02040503050406030204" pitchFamily="18" charset="0"/>
                        </a:rPr>
                        <m:t>𝜖</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14"/>
                </a:stretch>
              </a:blipFill>
            </p:spPr>
            <p:txBody>
              <a:bodyPr/>
              <a:lstStyle/>
              <a:p>
                <a:r>
                  <a:rPr lang="en-US">
                    <a:noFill/>
                  </a:rPr>
                  <a:t> </a:t>
                </a:r>
              </a:p>
            </p:txBody>
          </p:sp>
        </mc:Fallback>
      </mc:AlternateContent>
    </p:spTree>
    <p:extLst>
      <p:ext uri="{BB962C8B-B14F-4D97-AF65-F5344CB8AC3E}">
        <p14:creationId xmlns:p14="http://schemas.microsoft.com/office/powerpoint/2010/main" val="2297094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Categorical 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And the design matrix might look like:</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d>
                        <m:dPr>
                          <m:begChr m:val="["/>
                          <m:endChr m:val="]"/>
                          <m:ctrlPr>
                            <a:rPr lang="ar-AE" i="1">
                              <a:latin typeface="Cambria Math" panose="02040503050406030204" pitchFamily="18" charset="0"/>
                            </a:rPr>
                          </m:ctrlPr>
                        </m:dPr>
                        <m:e>
                          <m:m>
                            <m:mPr>
                              <m:mcs>
                                <m:mc>
                                  <m:mcPr>
                                    <m:count m:val="5"/>
                                    <m:mcJc m:val="center"/>
                                  </m:mcPr>
                                </m:mc>
                              </m:mcs>
                              <m:ctrlPr>
                                <a:rPr lang="ar-AE" i="1">
                                  <a:latin typeface="Cambria Math" panose="02040503050406030204" pitchFamily="18" charset="0"/>
                                </a:rPr>
                              </m:ctrlPr>
                            </m:mPr>
                            <m:mr>
                              <m:e>
                                <m:r>
                                  <a:rPr lang="ar-AE">
                                    <a:latin typeface="Cambria Math" panose="02040503050406030204" pitchFamily="18" charset="0"/>
                                  </a:rPr>
                                  <m:t>1</m:t>
                                </m:r>
                              </m:e>
                              <m:e>
                                <m:r>
                                  <a:rPr lang="ar-AE">
                                    <a:latin typeface="Cambria Math" panose="02040503050406030204" pitchFamily="18" charset="0"/>
                                  </a:rPr>
                                  <m:t>76</m:t>
                                </m:r>
                              </m:e>
                              <m:e>
                                <m:r>
                                  <a:rPr lang="ar-AE">
                                    <a:latin typeface="Cambria Math" panose="02040503050406030204" pitchFamily="18" charset="0"/>
                                  </a:rPr>
                                  <m:t>0</m:t>
                                </m:r>
                              </m:e>
                              <m:e>
                                <m:r>
                                  <a:rPr lang="ar-AE">
                                    <a:latin typeface="Cambria Math" panose="02040503050406030204" pitchFamily="18" charset="0"/>
                                  </a:rPr>
                                  <m:t>0</m:t>
                                </m:r>
                              </m:e>
                              <m:e>
                                <m:r>
                                  <a:rPr lang="ar-AE">
                                    <a:latin typeface="Cambria Math" panose="02040503050406030204" pitchFamily="18" charset="0"/>
                                  </a:rPr>
                                  <m:t>0</m:t>
                                </m:r>
                              </m:e>
                            </m:mr>
                            <m:mr>
                              <m:e>
                                <m:r>
                                  <a:rPr lang="ar-AE">
                                    <a:latin typeface="Cambria Math" panose="02040503050406030204" pitchFamily="18" charset="0"/>
                                  </a:rPr>
                                  <m:t>1</m:t>
                                </m:r>
                              </m:e>
                              <m:e>
                                <m:r>
                                  <a:rPr lang="ar-AE">
                                    <a:latin typeface="Cambria Math" panose="02040503050406030204" pitchFamily="18" charset="0"/>
                                  </a:rPr>
                                  <m:t>56</m:t>
                                </m:r>
                              </m:e>
                              <m:e>
                                <m:r>
                                  <a:rPr lang="ar-AE">
                                    <a:latin typeface="Cambria Math" panose="02040503050406030204" pitchFamily="18" charset="0"/>
                                  </a:rPr>
                                  <m:t>0</m:t>
                                </m:r>
                              </m:e>
                              <m:e>
                                <m:r>
                                  <a:rPr lang="ar-AE">
                                    <a:latin typeface="Cambria Math" panose="02040503050406030204" pitchFamily="18" charset="0"/>
                                  </a:rPr>
                                  <m:t>1</m:t>
                                </m:r>
                              </m:e>
                              <m:e>
                                <m:r>
                                  <a:rPr lang="ar-AE">
                                    <a:latin typeface="Cambria Math" panose="02040503050406030204" pitchFamily="18" charset="0"/>
                                  </a:rPr>
                                  <m:t>0</m:t>
                                </m:r>
                              </m:e>
                            </m:mr>
                            <m:mr>
                              <m:e>
                                <m:r>
                                  <a:rPr lang="ar-AE">
                                    <a:latin typeface="Cambria Math" panose="02040503050406030204" pitchFamily="18" charset="0"/>
                                  </a:rPr>
                                  <m:t>1</m:t>
                                </m:r>
                              </m:e>
                              <m:e>
                                <m:r>
                                  <a:rPr lang="ar-AE">
                                    <a:latin typeface="Cambria Math" panose="02040503050406030204" pitchFamily="18" charset="0"/>
                                  </a:rPr>
                                  <m:t>45</m:t>
                                </m:r>
                              </m:e>
                              <m:e>
                                <m:r>
                                  <a:rPr lang="ar-AE">
                                    <a:latin typeface="Cambria Math" panose="02040503050406030204" pitchFamily="18" charset="0"/>
                                  </a:rPr>
                                  <m:t>1</m:t>
                                </m:r>
                              </m:e>
                              <m:e>
                                <m:r>
                                  <a:rPr lang="ar-AE">
                                    <a:latin typeface="Cambria Math" panose="02040503050406030204" pitchFamily="18" charset="0"/>
                                  </a:rPr>
                                  <m:t>0</m:t>
                                </m:r>
                              </m:e>
                              <m:e>
                                <m:r>
                                  <a:rPr lang="ar-AE">
                                    <a:latin typeface="Cambria Math" panose="02040503050406030204" pitchFamily="18" charset="0"/>
                                  </a:rPr>
                                  <m:t>0</m:t>
                                </m:r>
                              </m:e>
                            </m:mr>
                            <m:mr>
                              <m:e>
                                <m:r>
                                  <a:rPr lang="en-US" b="0" i="1" smtClean="0">
                                    <a:latin typeface="Cambria Math" panose="02040503050406030204" pitchFamily="18" charset="0"/>
                                  </a:rPr>
                                  <m:t> </m:t>
                                </m:r>
                              </m:e>
                              <m:e>
                                <m:r>
                                  <a:rPr lang="en-US" b="0" i="1" smtClean="0">
                                    <a:latin typeface="Cambria Math" panose="02040503050406030204" pitchFamily="18" charset="0"/>
                                  </a:rPr>
                                  <m:t> </m:t>
                                </m:r>
                              </m:e>
                              <m:e>
                                <m:r>
                                  <m:rPr>
                                    <m:nor/>
                                  </m:rPr>
                                  <a:rPr lang="en-US"/>
                                  <m:t>etc</m:t>
                                </m:r>
                                <m:r>
                                  <m:rPr>
                                    <m:nor/>
                                  </m:rPr>
                                  <a:rPr lang="en-US"/>
                                  <m:t>.</m:t>
                                </m:r>
                              </m:e>
                              <m:e>
                                <m:r>
                                  <a:rPr lang="en-US" b="0" i="1" smtClean="0">
                                    <a:latin typeface="Cambria Math" panose="02040503050406030204" pitchFamily="18" charset="0"/>
                                  </a:rPr>
                                  <m:t> </m:t>
                                </m:r>
                              </m:e>
                              <m:e>
                                <m:r>
                                  <a:rPr lang="en-US" b="0" i="1" smtClean="0">
                                    <a:latin typeface="Cambria Math" panose="02040503050406030204" pitchFamily="18" charset="0"/>
                                  </a:rPr>
                                  <m:t> </m:t>
                                </m:r>
                              </m:e>
                            </m:mr>
                          </m:m>
                        </m:e>
                      </m:d>
                    </m:oMath>
                  </m:oMathPara>
                </a14:m>
                <a:endParaRPr lang="ar-AE" dirty="0"/>
              </a:p>
              <a:p>
                <a:pPr marL="0" indent="0">
                  <a:buNone/>
                </a:pPr>
                <a:r>
                  <a:rPr lang="en-US" dirty="0"/>
                  <a:t>Which would be</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m:rPr>
                                    <m:nor/>
                                  </m:rPr>
                                  <a:rPr lang="ar-AE"/>
                                  <m:t>76</m:t>
                                </m:r>
                                <m:r>
                                  <m:rPr>
                                    <m:nor/>
                                  </m:rPr>
                                  <a:rPr lang="ar-AE"/>
                                  <m:t> </m:t>
                                </m:r>
                                <m:r>
                                  <m:rPr>
                                    <m:nor/>
                                  </m:rPr>
                                  <a:rPr lang="en-US"/>
                                  <m:t>year</m:t>
                                </m:r>
                                <m:r>
                                  <m:rPr>
                                    <m:nor/>
                                  </m:rPr>
                                  <a:rPr lang="en-US"/>
                                  <m:t> </m:t>
                                </m:r>
                                <m:r>
                                  <m:rPr>
                                    <m:nor/>
                                  </m:rPr>
                                  <a:rPr lang="en-US"/>
                                  <m:t>old</m:t>
                                </m:r>
                                <m:r>
                                  <m:rPr>
                                    <m:nor/>
                                  </m:rPr>
                                  <a:rPr lang="en-US"/>
                                  <m:t> </m:t>
                                </m:r>
                                <m:r>
                                  <m:rPr>
                                    <m:nor/>
                                  </m:rPr>
                                  <a:rPr lang="en-US"/>
                                  <m:t>Stage</m:t>
                                </m:r>
                                <m:r>
                                  <m:rPr>
                                    <m:nor/>
                                  </m:rPr>
                                  <a:rPr lang="en-US"/>
                                  <m:t> </m:t>
                                </m:r>
                                <m:r>
                                  <m:rPr>
                                    <m:nor/>
                                  </m:rPr>
                                  <a:rPr lang="en-US"/>
                                  <m:t>I</m:t>
                                </m:r>
                              </m:e>
                            </m:mr>
                            <m:mr>
                              <m:e>
                                <m:r>
                                  <m:rPr>
                                    <m:nor/>
                                  </m:rPr>
                                  <a:rPr lang="ar-AE"/>
                                  <m:t>56</m:t>
                                </m:r>
                                <m:r>
                                  <m:rPr>
                                    <m:nor/>
                                  </m:rPr>
                                  <a:rPr lang="ar-AE"/>
                                  <m:t> </m:t>
                                </m:r>
                                <m:r>
                                  <m:rPr>
                                    <m:nor/>
                                  </m:rPr>
                                  <a:rPr lang="en-US"/>
                                  <m:t>year</m:t>
                                </m:r>
                                <m:r>
                                  <m:rPr>
                                    <m:nor/>
                                  </m:rPr>
                                  <a:rPr lang="en-US"/>
                                  <m:t> </m:t>
                                </m:r>
                                <m:r>
                                  <m:rPr>
                                    <m:nor/>
                                  </m:rPr>
                                  <a:rPr lang="en-US"/>
                                  <m:t>old</m:t>
                                </m:r>
                                <m:r>
                                  <m:rPr>
                                    <m:nor/>
                                  </m:rPr>
                                  <a:rPr lang="en-US"/>
                                  <m:t> </m:t>
                                </m:r>
                                <m:r>
                                  <m:rPr>
                                    <m:nor/>
                                  </m:rPr>
                                  <a:rPr lang="en-US"/>
                                  <m:t>Stage</m:t>
                                </m:r>
                                <m:r>
                                  <m:rPr>
                                    <m:nor/>
                                  </m:rPr>
                                  <a:rPr lang="en-US"/>
                                  <m:t> </m:t>
                                </m:r>
                                <m:r>
                                  <m:rPr>
                                    <m:nor/>
                                  </m:rPr>
                                  <a:rPr lang="en-US"/>
                                  <m:t>III</m:t>
                                </m:r>
                              </m:e>
                            </m:mr>
                            <m:mr>
                              <m:e>
                                <m:r>
                                  <m:rPr>
                                    <m:nor/>
                                  </m:rPr>
                                  <a:rPr lang="ar-AE"/>
                                  <m:t>45</m:t>
                                </m:r>
                                <m:r>
                                  <m:rPr>
                                    <m:nor/>
                                  </m:rPr>
                                  <a:rPr lang="ar-AE"/>
                                  <m:t> </m:t>
                                </m:r>
                                <m:r>
                                  <m:rPr>
                                    <m:nor/>
                                  </m:rPr>
                                  <a:rPr lang="en-US"/>
                                  <m:t>year</m:t>
                                </m:r>
                                <m:r>
                                  <m:rPr>
                                    <m:nor/>
                                  </m:rPr>
                                  <a:rPr lang="en-US"/>
                                  <m:t> </m:t>
                                </m:r>
                                <m:r>
                                  <m:rPr>
                                    <m:nor/>
                                  </m:rPr>
                                  <a:rPr lang="en-US"/>
                                  <m:t>old</m:t>
                                </m:r>
                                <m:r>
                                  <m:rPr>
                                    <m:nor/>
                                  </m:rPr>
                                  <a:rPr lang="en-US"/>
                                  <m:t> </m:t>
                                </m:r>
                                <m:r>
                                  <m:rPr>
                                    <m:nor/>
                                  </m:rPr>
                                  <a:rPr lang="en-US"/>
                                  <m:t>Stage</m:t>
                                </m:r>
                                <m:r>
                                  <m:rPr>
                                    <m:nor/>
                                  </m:rPr>
                                  <a:rPr lang="en-US"/>
                                  <m:t> </m:t>
                                </m:r>
                                <m:r>
                                  <m:rPr>
                                    <m:nor/>
                                  </m:rPr>
                                  <a:rPr lang="en-US"/>
                                  <m:t>II</m:t>
                                </m:r>
                              </m:e>
                            </m:mr>
                          </m:m>
                        </m:e>
                      </m:d>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3743432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Interaction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The last and most interesting topic we’ll discuss is </a:t>
                </a:r>
                <a:r>
                  <a:rPr lang="en-US" i="1" dirty="0"/>
                  <a:t>interaction terms.</a:t>
                </a:r>
                <a:r>
                  <a:rPr lang="en-US" dirty="0"/>
                  <a:t> Interaction terms are a very natural way to evaluate scientific hypotheses. Say, for example, we return to our aging study.</a:t>
                </a:r>
              </a:p>
              <a:p>
                <a:pPr marL="0" indent="0">
                  <a:buNone/>
                </a:pPr>
                <a:endParaRPr lang="en-US" dirty="0"/>
              </a:p>
              <a:p>
                <a:pPr marL="0" indent="0">
                  <a:buNone/>
                </a:pPr>
                <a14:m>
                  <m:oMathPara xmlns:m="http://schemas.openxmlformats.org/officeDocument/2006/math">
                    <m:oMathParaPr>
                      <m:jc m:val="center"/>
                    </m:oMathParaPr>
                    <m:oMath xmlns:m="http://schemas.openxmlformats.org/officeDocument/2006/math">
                      <m:r>
                        <a:rPr lang="en-US">
                          <a:latin typeface="Cambria Math" panose="02040503050406030204" pitchFamily="18" charset="0"/>
                        </a:rPr>
                        <m:t>h𝑒𝑖𝑔h𝑡</m:t>
                      </m:r>
                      <m:r>
                        <a:rPr lang="en-US">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0</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1</m:t>
                          </m:r>
                        </m:sub>
                      </m:sSub>
                      <m:r>
                        <a:rPr lang="ar-AE">
                          <a:latin typeface="Cambria Math" panose="02040503050406030204" pitchFamily="18" charset="0"/>
                        </a:rPr>
                        <m:t>𝐴𝑔𝑒</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𝛽</m:t>
                          </m:r>
                        </m:e>
                        <m:sub>
                          <m:r>
                            <a:rPr lang="ar-AE">
                              <a:latin typeface="Cambria Math" panose="02040503050406030204" pitchFamily="18" charset="0"/>
                            </a:rPr>
                            <m:t>𝑀𝑎𝑙𝑒</m:t>
                          </m:r>
                        </m:sub>
                      </m:sSub>
                      <m:r>
                        <a:rPr lang="ar-AE">
                          <a:latin typeface="Cambria Math" panose="02040503050406030204" pitchFamily="18" charset="0"/>
                        </a:rPr>
                        <m:t>𝑀𝑎𝑙𝑒</m:t>
                      </m:r>
                      <m:r>
                        <a:rPr lang="ar-AE">
                          <a:latin typeface="Cambria Math" panose="02040503050406030204" pitchFamily="18" charset="0"/>
                        </a:rPr>
                        <m:t>+</m:t>
                      </m:r>
                      <m:r>
                        <a:rPr lang="ar-AE">
                          <a:latin typeface="Cambria Math" panose="02040503050406030204" pitchFamily="18" charset="0"/>
                        </a:rPr>
                        <m:t>𝜖</m:t>
                      </m:r>
                    </m:oMath>
                  </m:oMathPara>
                </a14:m>
                <a:endParaRPr lang="ar-AE" dirty="0"/>
              </a:p>
              <a:p>
                <a:pPr marL="0" indent="0">
                  <a:buNone/>
                </a:pPr>
                <a:endParaRPr lang="ar-AE" dirty="0"/>
              </a:p>
              <a:p>
                <a:pPr marL="0" indent="0">
                  <a:buNone/>
                </a:pPr>
                <a:r>
                  <a:rPr lang="en-US" dirty="0"/>
                  <a:t>What is the rate of change of height, in cm/years or similar units?</a:t>
                </a:r>
              </a:p>
              <a:p>
                <a:pPr marL="0" indent="0">
                  <a:buNone/>
                </a:pPr>
                <a:endParaRPr lang="en-US" dirty="0"/>
              </a:p>
              <a:p>
                <a:pPr marL="0" indent="0">
                  <a:buNone/>
                </a:pPr>
                <a:r>
                  <a:rPr lang="en-US" dirty="0"/>
                  <a:t>Is the average height the same in males and females (assuming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𝛽</m:t>
                        </m:r>
                      </m:e>
                      <m:sub>
                        <m:r>
                          <m:rPr>
                            <m:sty m:val="p"/>
                          </m:rPr>
                          <a:rPr lang="en-US" b="0" i="0" smtClean="0">
                            <a:latin typeface="Cambria Math" panose="02040503050406030204" pitchFamily="18" charset="0"/>
                          </a:rPr>
                          <m:t>Male</m:t>
                        </m:r>
                      </m:sub>
                    </m:sSub>
                  </m:oMath>
                </a14:m>
                <a:r>
                  <a:rPr lang="ar-AE" dirty="0"/>
                  <a:t> </a:t>
                </a:r>
                <a:r>
                  <a:rPr lang="en-US" dirty="0"/>
                  <a:t>is statistically-significant)?</a:t>
                </a:r>
              </a:p>
              <a:p>
                <a:pPr marL="0" indent="0">
                  <a:buNone/>
                </a:pPr>
                <a:endParaRPr lang="en-US" dirty="0"/>
              </a:p>
              <a:p>
                <a:pPr marL="0" indent="0">
                  <a:buNone/>
                </a:pPr>
                <a:r>
                  <a:rPr lang="en-US" dirty="0"/>
                  <a:t>Is the rate of change in height the same in males and females (assuming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𝛽</m:t>
                        </m:r>
                      </m:e>
                      <m:sub>
                        <m:r>
                          <m:rPr>
                            <m:sty m:val="p"/>
                          </m:rPr>
                          <a:rPr lang="en-US" b="0" i="0" smtClean="0">
                            <a:latin typeface="Cambria Math" panose="02040503050406030204" pitchFamily="18" charset="0"/>
                          </a:rPr>
                          <m:t>Male</m:t>
                        </m:r>
                      </m:sub>
                    </m:sSub>
                  </m:oMath>
                </a14:m>
                <a:r>
                  <a:rPr lang="ar-AE" dirty="0"/>
                  <a:t> </a:t>
                </a:r>
                <a:r>
                  <a:rPr lang="en-US" dirty="0"/>
                  <a:t>is statistically-significant)?</a:t>
                </a: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592" b="-7349"/>
                </a:stretch>
              </a:blipFill>
            </p:spPr>
            <p:txBody>
              <a:bodyPr/>
              <a:lstStyle/>
              <a:p>
                <a:r>
                  <a:rPr lang="en-US">
                    <a:noFill/>
                  </a:rPr>
                  <a:t> </a:t>
                </a:r>
              </a:p>
            </p:txBody>
          </p:sp>
        </mc:Fallback>
      </mc:AlternateContent>
    </p:spTree>
    <p:extLst>
      <p:ext uri="{BB962C8B-B14F-4D97-AF65-F5344CB8AC3E}">
        <p14:creationId xmlns:p14="http://schemas.microsoft.com/office/powerpoint/2010/main" val="3757073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Interaction</a:t>
            </a:r>
            <a:r>
              <a:rPr lang="en-US" dirty="0"/>
              <a:t> terms</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What about this model:</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h𝑒𝑖𝑔h𝑡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𝐴𝑔𝑒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𝑀𝑎𝑙𝑒</m:t>
                          </m:r>
                        </m:sub>
                      </m:sSub>
                      <m:r>
                        <a:rPr>
                          <a:latin typeface="Cambria Math" panose="02040503050406030204" pitchFamily="18" charset="0"/>
                        </a:rPr>
                        <m:t>𝑀𝑎𝑙𝑒</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𝑀𝐴</m:t>
                          </m:r>
                        </m:sub>
                      </m:sSub>
                      <m:r>
                        <a:rPr>
                          <a:latin typeface="Cambria Math" panose="02040503050406030204" pitchFamily="18" charset="0"/>
                        </a:rPr>
                        <m:t>𝑀𝑎𝑙𝑒</m:t>
                      </m:r>
                      <m:r>
                        <a:rPr>
                          <a:latin typeface="Cambria Math" panose="02040503050406030204" pitchFamily="18" charset="0"/>
                        </a:rPr>
                        <m:t>⋅</m:t>
                      </m:r>
                      <m:r>
                        <a:rPr>
                          <a:latin typeface="Cambria Math" panose="02040503050406030204" pitchFamily="18" charset="0"/>
                        </a:rPr>
                        <m:t>𝐴𝑔𝑒</m:t>
                      </m:r>
                      <m:r>
                        <a:rPr>
                          <a:latin typeface="Cambria Math" panose="02040503050406030204" pitchFamily="18" charset="0"/>
                        </a:rPr>
                        <m:t>+</m:t>
                      </m:r>
                      <m:r>
                        <a:rPr>
                          <a:latin typeface="Cambria Math" panose="02040503050406030204" pitchFamily="18" charset="0"/>
                        </a:rPr>
                        <m:t>𝜖</m:t>
                      </m:r>
                    </m:oMath>
                  </m:oMathPara>
                </a14:m>
                <a:endParaRPr dirty="0"/>
              </a:p>
              <a:p>
                <a:pPr marL="0" indent="0">
                  <a:buNone/>
                </a:pPr>
                <a:endParaRPr lang="en-US" dirty="0"/>
              </a:p>
              <a:p>
                <a:pPr marL="0" indent="0">
                  <a:buNone/>
                </a:pPr>
                <a:r>
                  <a:rPr dirty="0"/>
                  <a:t>Assuming that all of the terms are statistically-significant,</a:t>
                </a:r>
              </a:p>
              <a:p>
                <a:pPr marL="0" indent="0">
                  <a:buNone/>
                </a:pPr>
                <a:endParaRPr lang="en-US" dirty="0"/>
              </a:p>
              <a:p>
                <a:pPr marL="0" indent="0">
                  <a:buNone/>
                </a:pPr>
                <a:r>
                  <a:rPr dirty="0"/>
                  <a:t>Is the rate of change in height the same in males and females?</a:t>
                </a:r>
              </a:p>
              <a:p>
                <a:pPr marL="0" indent="0">
                  <a:buNone/>
                </a:pPr>
                <a:endParaRPr lang="en-US" dirty="0"/>
              </a:p>
              <a:p>
                <a:pPr marL="0" indent="0">
                  <a:buNone/>
                </a:pPr>
                <a:r>
                  <a:rPr dirty="0"/>
                  <a:t>By comparing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𝑀𝐴</m:t>
                        </m:r>
                      </m:sub>
                    </m:sSub>
                  </m:oMath>
                </a14:m>
                <a:r>
                  <a:rPr dirty="0"/>
                  <a:t> to zero we can test the hypothesis that the rate of change in height differs between males and females.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1267605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dirty="0"/>
          </a:p>
        </p:txBody>
      </p:sp>
      <p:sp>
        <p:nvSpPr>
          <p:cNvPr id="3" name="Content Placeholder 2"/>
          <p:cNvSpPr>
            <a:spLocks noGrp="1"/>
          </p:cNvSpPr>
          <p:nvPr>
            <p:ph idx="1"/>
          </p:nvPr>
        </p:nvSpPr>
        <p:spPr/>
        <p:txBody>
          <a:bodyPr/>
          <a:lstStyle/>
          <a:p>
            <a:pPr marL="0" indent="0">
              <a:buNone/>
            </a:pPr>
            <a:r>
              <a:rPr lang="en-US" dirty="0"/>
              <a:t>More examples of fitting model parameters to the design matrix X</a:t>
            </a:r>
          </a:p>
          <a:p>
            <a:pPr marL="0" indent="0">
              <a:buNone/>
            </a:pPr>
            <a:endParaRPr lang="en-US" dirty="0"/>
          </a:p>
          <a:p>
            <a:pPr marL="0" indent="0">
              <a:buNone/>
            </a:pPr>
            <a:r>
              <a:rPr lang="en-US" dirty="0"/>
              <a:t>Review of methods of testing</a:t>
            </a:r>
          </a:p>
          <a:p>
            <a:pPr marL="0" indent="0">
              <a:buNone/>
            </a:pPr>
            <a:endParaRPr lang="en-US" dirty="0"/>
          </a:p>
          <a:p>
            <a:pPr marL="0" indent="0">
              <a:buNone/>
            </a:pPr>
            <a:r>
              <a:rPr lang="en-US" dirty="0"/>
              <a:t>Additional terms: multiple linear regression</a:t>
            </a:r>
          </a:p>
          <a:p>
            <a:pPr marL="0" indent="0">
              <a:buNone/>
            </a:pPr>
            <a:endParaRPr lang="en-US" dirty="0"/>
          </a:p>
          <a:p>
            <a:pPr marL="0" indent="0">
              <a:buNone/>
            </a:pPr>
            <a:r>
              <a:rPr lang="en-US" dirty="0"/>
              <a:t>Categorical variables</a:t>
            </a:r>
          </a:p>
          <a:p>
            <a:pPr marL="0" indent="0">
              <a:buNone/>
            </a:pPr>
            <a:endParaRPr lang="en-US" dirty="0"/>
          </a:p>
          <a:p>
            <a:pPr marL="0" indent="0">
              <a:buNone/>
            </a:pPr>
            <a:r>
              <a:rPr lang="en-US" dirty="0"/>
              <a:t>Interaction terms</a:t>
            </a:r>
            <a:endParaRPr dirty="0"/>
          </a:p>
        </p:txBody>
      </p:sp>
    </p:spTree>
    <p:extLst>
      <p:ext uri="{BB962C8B-B14F-4D97-AF65-F5344CB8AC3E}">
        <p14:creationId xmlns:p14="http://schemas.microsoft.com/office/powerpoint/2010/main" val="280370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Acknowledgment</a:t>
            </a:r>
          </a:p>
        </p:txBody>
      </p:sp>
      <p:sp>
        <p:nvSpPr>
          <p:cNvPr id="3" name="Content Placeholder 2"/>
          <p:cNvSpPr>
            <a:spLocks noGrp="1"/>
          </p:cNvSpPr>
          <p:nvPr>
            <p:ph idx="1"/>
          </p:nvPr>
        </p:nvSpPr>
        <p:spPr/>
        <p:txBody>
          <a:bodyPr/>
          <a:lstStyle/>
          <a:p>
            <a:pPr marL="0" indent="0">
              <a:buNone/>
            </a:pPr>
            <a:r>
              <a:t>Some of the figures in this presentation are taken from “An Introduction to Statistical Learning, with applications in R” (Springer, 2013) with permission from the authors: G. James, D. Witten, T. Hastie and R. Tibshirani.</a:t>
            </a:r>
          </a:p>
        </p:txBody>
      </p:sp>
    </p:spTree>
    <p:extLst>
      <p:ext uri="{BB962C8B-B14F-4D97-AF65-F5344CB8AC3E}">
        <p14:creationId xmlns:p14="http://schemas.microsoft.com/office/powerpoint/2010/main" val="420845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Fitting the parameters</a:t>
            </a:r>
            <a:endParaRPr dirty="0"/>
          </a:p>
        </p:txBody>
      </p:sp>
      <p:sp>
        <p:nvSpPr>
          <p:cNvPr id="3" name="Content Placeholder 2"/>
          <p:cNvSpPr>
            <a:spLocks noGrp="1"/>
          </p:cNvSpPr>
          <p:nvPr>
            <p:ph idx="1"/>
          </p:nvPr>
        </p:nvSpPr>
        <p:spPr/>
        <p:txBody>
          <a:bodyPr/>
          <a:lstStyle/>
          <a:p>
            <a:pPr marL="0" indent="0">
              <a:buNone/>
            </a:pPr>
            <a:r>
              <a:rPr lang="en-US" dirty="0"/>
              <a:t>In linear regression, we can typically identify estimates of the model parameters using a set of training data and the "normal equations," which we went through at some length.</a:t>
            </a:r>
          </a:p>
        </p:txBody>
      </p:sp>
    </p:spTree>
    <p:extLst>
      <p:ext uri="{BB962C8B-B14F-4D97-AF65-F5344CB8AC3E}">
        <p14:creationId xmlns:p14="http://schemas.microsoft.com/office/powerpoint/2010/main" val="207198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design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𝑌</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𝑖</m:t>
                          </m:r>
                        </m:sub>
                      </m:sSub>
                      <m:r>
                        <a:rPr>
                          <a:latin typeface="Cambria Math" panose="02040503050406030204" pitchFamily="18" charset="0"/>
                        </a:rPr>
                        <m:t>𝑋</m:t>
                      </m:r>
                    </m:oMath>
                  </m:oMathPara>
                </a14:m>
                <a:endParaRPr dirty="0"/>
              </a:p>
              <a:p>
                <a:pPr marL="0" indent="0">
                  <a:buNone/>
                </a:pPr>
                <a:r>
                  <a:rPr dirty="0"/>
                  <a:t>In order to solve this equation in matrix form, we will create a “design matrix” by pre-pending a column of ones to the </a:t>
                </a:r>
                <a14:m>
                  <m:oMath xmlns:m="http://schemas.openxmlformats.org/officeDocument/2006/math">
                    <m:r>
                      <a:rPr>
                        <a:latin typeface="Cambria Math" panose="02040503050406030204" pitchFamily="18" charset="0"/>
                      </a:rPr>
                      <m:t>𝑋</m:t>
                    </m:r>
                  </m:oMath>
                </a14:m>
                <a:r>
                  <a:rPr dirty="0"/>
                  <a:t> vector.</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𝑌</m:t>
                      </m:r>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mr>
                            <m:mr>
                              <m:e>
                                <m:r>
                                  <a:rPr>
                                    <a:latin typeface="Cambria Math" panose="02040503050406030204" pitchFamily="18" charset="0"/>
                                  </a:rPr>
                                  <m:t>1</m:t>
                                </m:r>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mr>
                            <m:mr>
                              <m:e>
                                <m:r>
                                  <a:rPr>
                                    <a:latin typeface="Cambria Math" panose="02040503050406030204" pitchFamily="18" charset="0"/>
                                  </a:rPr>
                                  <m:t>⋮</m:t>
                                </m:r>
                              </m:e>
                              <m:e>
                                <m:r>
                                  <a:rPr>
                                    <a:latin typeface="Cambria Math" panose="02040503050406030204" pitchFamily="18" charset="0"/>
                                  </a:rPr>
                                  <m:t>⋮</m:t>
                                </m:r>
                              </m:e>
                            </m:mr>
                            <m:mr>
                              <m:e>
                                <m:r>
                                  <a:rPr>
                                    <a:latin typeface="Cambria Math" panose="02040503050406030204" pitchFamily="18" charset="0"/>
                                  </a:rPr>
                                  <m:t>1</m:t>
                                </m:r>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mr>
                          </m:m>
                        </m:e>
                      </m:d>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m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
                        </m:e>
                      </m:d>
                    </m:oMath>
                  </m:oMathPara>
                </a14:m>
                <a:endParaRPr dirty="0"/>
              </a:p>
              <a:p>
                <a:pPr marL="0" indent="0">
                  <a:buNone/>
                </a:pPr>
                <a:endParaRPr lang="en-US" dirty="0"/>
              </a:p>
              <a:p>
                <a:pPr marL="0" indent="0">
                  <a:buNone/>
                </a:pPr>
                <a:r>
                  <a:rPr dirty="0"/>
                  <a:t>We will often just refer to the design matrix as </a:t>
                </a:r>
                <a14:m>
                  <m:oMath xmlns:m="http://schemas.openxmlformats.org/officeDocument/2006/math">
                    <m:r>
                      <a:rPr>
                        <a:latin typeface="Cambria Math" panose="02040503050406030204" pitchFamily="18" charset="0"/>
                      </a:rPr>
                      <m:t>𝑋</m:t>
                    </m:r>
                  </m:oMath>
                </a14:m>
                <a:r>
                  <a:rPr dirty="0"/>
                  <a:t>, which, although a little imprecise, will make sense later.</a:t>
                </a:r>
                <a:endParaRPr lang="en-US" dirty="0"/>
              </a:p>
              <a:p>
                <a:pPr marL="0" indent="0">
                  <a:buNone/>
                </a:pPr>
                <a:endParaRPr dirty="0"/>
              </a:p>
              <a:p>
                <a:pPr mar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𝑌</m:t>
                      </m:r>
                      <m:r>
                        <a:rPr>
                          <a:latin typeface="Cambria Math" panose="02040503050406030204" pitchFamily="18" charset="0"/>
                        </a:rPr>
                        <m:t>≈</m:t>
                      </m:r>
                      <m:r>
                        <a:rPr>
                          <a:latin typeface="Cambria Math" panose="02040503050406030204" pitchFamily="18" charset="0"/>
                        </a:rPr>
                        <m:t>𝑋</m:t>
                      </m:r>
                      <m:r>
                        <a:rPr>
                          <a:latin typeface="Cambria Math" panose="02040503050406030204" pitchFamily="18" charset="0"/>
                        </a:rPr>
                        <m:t>𝛽</m:t>
                      </m:r>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a:stretch>
              </a:blipFill>
            </p:spPr>
            <p:txBody>
              <a:bodyPr/>
              <a:lstStyle/>
              <a:p>
                <a:r>
                  <a:rPr lang="en-US">
                    <a:noFill/>
                  </a:rPr>
                  <a:t> </a:t>
                </a:r>
              </a:p>
            </p:txBody>
          </p:sp>
        </mc:Fallback>
      </mc:AlternateContent>
    </p:spTree>
    <p:extLst>
      <p:ext uri="{BB962C8B-B14F-4D97-AF65-F5344CB8AC3E}">
        <p14:creationId xmlns:p14="http://schemas.microsoft.com/office/powerpoint/2010/main" val="290876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very small (invertible) example</a:t>
            </a:r>
            <a:endParaRP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dirty="0"/>
                  <a:t>Let’s consider the following system of equations:</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r>
                                  <a:rPr>
                                    <a:latin typeface="Cambria Math" panose="02040503050406030204" pitchFamily="18" charset="0"/>
                                  </a:rPr>
                                  <m:t>7</m:t>
                                </m:r>
                              </m:e>
                            </m:mr>
                            <m:mr>
                              <m:e>
                                <m:r>
                                  <a:rPr>
                                    <a:latin typeface="Cambria Math" panose="02040503050406030204" pitchFamily="18" charset="0"/>
                                  </a:rPr>
                                  <m:t>11</m:t>
                                </m:r>
                              </m:e>
                            </m:mr>
                          </m:m>
                        </m:e>
                      </m:d>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1</m:t>
                                </m:r>
                              </m:e>
                              <m:e>
                                <m:r>
                                  <a:rPr>
                                    <a:latin typeface="Cambria Math" panose="02040503050406030204" pitchFamily="18" charset="0"/>
                                  </a:rPr>
                                  <m:t>2</m:t>
                                </m:r>
                              </m:e>
                            </m:mr>
                          </m:m>
                        </m:e>
                      </m:d>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mr>
                            <m:mr>
                              <m:e>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
                        </m:e>
                      </m:d>
                    </m:oMath>
                  </m:oMathPara>
                </a14:m>
                <a:endParaRPr dirty="0"/>
              </a:p>
              <a:p>
                <a:pPr marL="0" indent="0">
                  <a:buNone/>
                </a:pPr>
                <a:endParaRPr lang="en-US" dirty="0"/>
              </a:p>
              <a:p>
                <a:pPr marL="0" indent="0">
                  <a:buNone/>
                </a:pPr>
                <a:r>
                  <a:rPr dirty="0"/>
                  <a:t>What are the parameters of this model? It corresponds to the following system of equations, which has two equations and two unknowns. This is, of course, a</a:t>
                </a:r>
                <a:r>
                  <a:rPr lang="en-US" dirty="0"/>
                  <a:t> nonsingular (</a:t>
                </a:r>
                <a:r>
                  <a:rPr dirty="0"/>
                  <a:t>invertible</a:t>
                </a:r>
                <a:r>
                  <a:rPr lang="en-US" dirty="0"/>
                  <a:t>)</a:t>
                </a:r>
                <a:r>
                  <a:rPr dirty="0"/>
                  <a:t> matrix.</a:t>
                </a: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r>
                                  <a:rPr>
                                    <a:latin typeface="Cambria Math" panose="02040503050406030204" pitchFamily="18" charset="0"/>
                                  </a:rPr>
                                  <m:t>7</m:t>
                                </m:r>
                              </m:e>
                            </m:mr>
                            <m:mr>
                              <m:e>
                                <m:r>
                                  <a:rPr>
                                    <a:latin typeface="Cambria Math" panose="02040503050406030204" pitchFamily="18" charset="0"/>
                                  </a:rPr>
                                  <m:t>11</m:t>
                                </m:r>
                              </m:e>
                            </m:mr>
                          </m:m>
                        </m:e>
                      </m:d>
                      <m:r>
                        <a:rPr>
                          <a:latin typeface="Cambria Math" panose="02040503050406030204" pitchFamily="18" charset="0"/>
                        </a:rPr>
                        <m:t>≈</m:t>
                      </m:r>
                      <m:m>
                        <m:mPr>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e>
                            <m:r>
                              <a:rPr>
                                <a:latin typeface="Cambria Math" panose="02040503050406030204" pitchFamily="18" charset="0"/>
                              </a:rPr>
                              <m:t>+</m:t>
                            </m:r>
                          </m:e>
                          <m:e>
                            <m:r>
                              <a:rPr>
                                <a:latin typeface="Cambria Math" panose="02040503050406030204" pitchFamily="18" charset="0"/>
                              </a:rPr>
                              <m:t>1⋅</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r>
                          <m:e>
                            <m:r>
                              <a:rPr>
                                <a:latin typeface="Cambria Math" panose="02040503050406030204" pitchFamily="18" charset="0"/>
                              </a:rPr>
                              <m:t>1⋅</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e>
                          <m:e>
                            <m:r>
                              <a:rPr>
                                <a:latin typeface="Cambria Math" panose="02040503050406030204" pitchFamily="18" charset="0"/>
                              </a:rPr>
                              <m:t>+</m:t>
                            </m:r>
                          </m:e>
                          <m:e>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e>
                        </m:mr>
                      </m:m>
                    </m:oMath>
                  </m:oMathPara>
                </a14:m>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8" r="-1013"/>
                </a:stretch>
              </a:blipFill>
            </p:spPr>
            <p:txBody>
              <a:bodyPr/>
              <a:lstStyle/>
              <a:p>
                <a:r>
                  <a:rPr lang="en-US">
                    <a:noFill/>
                  </a:rPr>
                  <a:t> </a:t>
                </a:r>
              </a:p>
            </p:txBody>
          </p:sp>
        </mc:Fallback>
      </mc:AlternateContent>
    </p:spTree>
    <p:extLst>
      <p:ext uri="{BB962C8B-B14F-4D97-AF65-F5344CB8AC3E}">
        <p14:creationId xmlns:p14="http://schemas.microsoft.com/office/powerpoint/2010/main" val="7871980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20211</TotalTime>
  <Words>3795</Words>
  <Application>Microsoft Macintosh PowerPoint</Application>
  <PresentationFormat>Custom</PresentationFormat>
  <Paragraphs>457</Paragraphs>
  <Slides>69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Calibri</vt:lpstr>
      <vt:lpstr>Cambria Math</vt:lpstr>
      <vt:lpstr>Courier</vt:lpstr>
      <vt:lpstr>Arial</vt:lpstr>
      <vt:lpstr>Office Theme</vt:lpstr>
      <vt:lpstr>BMI 510: Linear Regression III</vt:lpstr>
      <vt:lpstr>Outline</vt:lpstr>
      <vt:lpstr>The big picture: two fundamental statistical modeling steps</vt:lpstr>
      <vt:lpstr>Sales vs. advertising</vt:lpstr>
      <vt:lpstr>Sales vs. advertising</vt:lpstr>
      <vt:lpstr>PowerPoint Presentation</vt:lpstr>
      <vt:lpstr>Fitting the parameters</vt:lpstr>
      <vt:lpstr>The design matrix</vt:lpstr>
      <vt:lpstr>A very small (invertible) example</vt:lpstr>
      <vt:lpstr>A very small (invertible) example</vt:lpstr>
      <vt:lpstr>Our answer</vt:lpstr>
      <vt:lpstr>Predicting new values</vt:lpstr>
      <vt:lpstr>Predicting new values</vt:lpstr>
      <vt:lpstr>A differently-shaped example</vt:lpstr>
      <vt:lpstr>A differently-shaped example</vt:lpstr>
      <vt:lpstr>A differently-shaped example</vt:lpstr>
      <vt:lpstr>A differently-shaped example</vt:lpstr>
      <vt:lpstr>A differently-shaped example</vt:lpstr>
      <vt:lpstr>Outline</vt:lpstr>
      <vt:lpstr>The (potential) need to test</vt:lpstr>
      <vt:lpstr>The (potential) need to test</vt:lpstr>
      <vt:lpstr>Methods of testing</vt:lpstr>
      <vt:lpstr>Methods of testing</vt:lpstr>
      <vt:lpstr>Methods of testing</vt:lpstr>
      <vt:lpstr>Methods of testing</vt:lpstr>
      <vt:lpstr>Methods of testing</vt:lpstr>
      <vt:lpstr>Methods of testing</vt:lpstr>
      <vt:lpstr>Methods of testing</vt:lpstr>
      <vt:lpstr>Outline</vt:lpstr>
      <vt:lpstr>Additional terms: multiple regression</vt:lpstr>
      <vt:lpstr>Additional terms: multiple regression</vt:lpstr>
      <vt:lpstr>Additional terms: multiple regression</vt:lpstr>
      <vt:lpstr>Multiple regression</vt:lpstr>
      <vt:lpstr>Multiple regression</vt:lpstr>
      <vt:lpstr>Multiple regression</vt:lpstr>
      <vt:lpstr>Multiple regression</vt:lpstr>
      <vt:lpstr>Multiple regression</vt:lpstr>
      <vt:lpstr>Multiple regression</vt:lpstr>
      <vt:lpstr>Multiple regression</vt:lpstr>
      <vt:lpstr>Multiple regression</vt:lpstr>
      <vt:lpstr>Key definitions</vt:lpstr>
      <vt:lpstr>Overall F test for multiple regression</vt:lpstr>
      <vt:lpstr>Partial tests in multiple regression</vt:lpstr>
      <vt:lpstr>Tests of subsets of parameters</vt:lpstr>
      <vt:lpstr>Tests of subsets of parameters</vt:lpstr>
      <vt:lpstr>Tests of subsets of parameters</vt:lpstr>
      <vt:lpstr>Tests of subsets of parameters</vt:lpstr>
      <vt:lpstr>Tests of subsets of parameters</vt:lpstr>
      <vt:lpstr>Calculating likelihood</vt:lpstr>
      <vt:lpstr>Assessing model fit</vt:lpstr>
      <vt:lpstr>Assessing model fit</vt:lpstr>
      <vt:lpstr>Assessing model fit</vt:lpstr>
      <vt:lpstr>Comparing models</vt:lpstr>
      <vt:lpstr>Comparing models</vt:lpstr>
      <vt:lpstr>A note on In- and Out- of sample variability</vt:lpstr>
      <vt:lpstr>A drawback of AIC / BIC criteria</vt:lpstr>
      <vt:lpstr>Outline</vt:lpstr>
      <vt:lpstr>Polynomial and other terms</vt:lpstr>
      <vt:lpstr>Polynomial and other terms</vt:lpstr>
      <vt:lpstr>Categorical variables</vt:lpstr>
      <vt:lpstr>Categorical variables</vt:lpstr>
      <vt:lpstr>Categorical variables</vt:lpstr>
      <vt:lpstr>Categorical variables</vt:lpstr>
      <vt:lpstr>Categorical variables</vt:lpstr>
      <vt:lpstr>Categorical variables</vt:lpstr>
      <vt:lpstr>Interaction terms</vt:lpstr>
      <vt:lpstr>Interaction terms</vt:lpstr>
      <vt:lpstr>Outline</vt:lpstr>
      <vt:lpstr>Acknowledgment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585: Biostatistics for Machine Learning</dc:title>
  <cp:lastModifiedBy>McKay, J Lucas</cp:lastModifiedBy>
  <cp:revision>653</cp:revision>
  <dcterms:modified xsi:type="dcterms:W3CDTF">2024-03-25T16:40:02Z</dcterms:modified>
</cp:coreProperties>
</file>