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23"/>
  </p:notesMasterIdLst>
  <p:sldIdLst>
    <p:sldId id="431" r:id="rId2"/>
    <p:sldId id="482" r:id="rId3"/>
    <p:sldId id="490" r:id="rId4"/>
    <p:sldId id="260" r:id="rId5"/>
    <p:sldId id="497" r:id="rId6"/>
    <p:sldId id="261" r:id="rId7"/>
    <p:sldId id="491" r:id="rId8"/>
    <p:sldId id="492" r:id="rId9"/>
    <p:sldId id="264" r:id="rId10"/>
    <p:sldId id="493" r:id="rId11"/>
    <p:sldId id="494" r:id="rId12"/>
    <p:sldId id="266" r:id="rId13"/>
    <p:sldId id="267" r:id="rId14"/>
    <p:sldId id="268" r:id="rId15"/>
    <p:sldId id="495" r:id="rId16"/>
    <p:sldId id="262" r:id="rId17"/>
    <p:sldId id="263" r:id="rId18"/>
    <p:sldId id="488" r:id="rId19"/>
    <p:sldId id="265" r:id="rId20"/>
    <p:sldId id="489" r:id="rId21"/>
    <p:sldId id="496" r:id="rId22"/>
  </p:sldIdLst>
  <p:sldSz cx="10160000" cy="7620000"/>
  <p:notesSz cx="7620000" cy="10160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ourier" panose="02070309020205020404" pitchFamily="49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91F34-6BE0-48BB-932A-1E305F9E1863}">
  <a:tblStyle styleId="{D9591F34-6BE0-48BB-932A-1E305F9E18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86339"/>
  </p:normalViewPr>
  <p:slideViewPr>
    <p:cSldViewPr snapToGrid="0" snapToObjects="1">
      <p:cViewPr varScale="1">
        <p:scale>
          <a:sx n="145" d="100"/>
          <a:sy n="145" d="100"/>
        </p:scale>
        <p:origin x="552" y="192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83475b2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846138"/>
            <a:ext cx="5643562" cy="4233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d83475b256_0_14:notes"/>
          <p:cNvSpPr txBox="1">
            <a:spLocks noGrp="1"/>
          </p:cNvSpPr>
          <p:nvPr>
            <p:ph type="body" idx="1"/>
          </p:nvPr>
        </p:nvSpPr>
        <p:spPr>
          <a:xfrm>
            <a:off x="846667" y="5362222"/>
            <a:ext cx="6773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7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62000" y="677333"/>
            <a:ext cx="86360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62000" y="2201333"/>
            <a:ext cx="423333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64667" y="2201333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5164667" y="4572000"/>
            <a:ext cx="4233333" cy="220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62000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471333" y="6942667"/>
            <a:ext cx="32173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281333" y="6942667"/>
            <a:ext cx="2116667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99823" y="508000"/>
            <a:ext cx="3276864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319323" y="1097140"/>
            <a:ext cx="51435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620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430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4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905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860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6670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48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99823" y="2286000"/>
            <a:ext cx="3276864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 rot="5400000">
            <a:off x="2662590" y="64382"/>
            <a:ext cx="483482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 rot="5400000">
            <a:off x="5137326" y="2539118"/>
            <a:ext cx="64575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 rot="5400000">
            <a:off x="692326" y="411868"/>
            <a:ext cx="64575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indent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101575" rIns="101575" bIns="101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8000" marR="0" lvl="1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6000" marR="0" lvl="2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lvl="3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2000" marR="0" lvl="4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48000" marR="0" lvl="6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56000" marR="0" lvl="7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7175500" y="7062612"/>
            <a:ext cx="22860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2" r:id="rId3"/>
    <p:sldLayoutId id="2147483663" r:id="rId4"/>
    <p:sldLayoutId id="2147483664" r:id="rId5"/>
    <p:sldLayoutId id="2147483665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952775" y="6178825"/>
            <a:ext cx="8735400" cy="1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Lucas McKay, Ph.D., M.S.C.R.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Departments of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Biomedical Informatics and Neurology, Emory University, Atlanta, GA USA  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 of Biomedical Engineering, Georgia Institute of Technology, Atlanta, GA, USA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027" y="276804"/>
            <a:ext cx="3235945" cy="262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D5262-882B-0C4C-BF5C-1D301427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214481"/>
            <a:ext cx="7620000" cy="2652889"/>
          </a:xfrm>
        </p:spPr>
        <p:txBody>
          <a:bodyPr anchor="ctr"/>
          <a:lstStyle/>
          <a:p>
            <a:r>
              <a:rPr lang="en-US" dirty="0"/>
              <a:t>BMI </a:t>
            </a:r>
            <a:r>
              <a:rPr lang="en-US"/>
              <a:t>510:</a:t>
            </a:r>
            <a:br>
              <a:rPr lang="en-US"/>
            </a:br>
            <a:r>
              <a:rPr lang="en-US"/>
              <a:t>Linear </a:t>
            </a:r>
            <a:r>
              <a:rPr lang="en-US" dirty="0"/>
              <a:t>Regression II</a:t>
            </a:r>
          </a:p>
        </p:txBody>
      </p:sp>
    </p:spTree>
    <p:extLst>
      <p:ext uri="{BB962C8B-B14F-4D97-AF65-F5344CB8AC3E}">
        <p14:creationId xmlns:p14="http://schemas.microsoft.com/office/powerpoint/2010/main" val="22491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Assessing the accuracy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𝑅𝑆𝐸</m:t>
                    </m:r>
                  </m:oMath>
                </a14:m>
                <a:r>
                  <a:rPr lang="en-US" dirty="0"/>
                  <a:t> is an estimate of the standard deviation of this error or noise process. As the residual variance is: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The residual standard error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𝑅𝑆𝐸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00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R</a:t>
            </a:r>
            <a:r>
              <a:rPr lang="en-US" i="1" baseline="30000" dirty="0"/>
              <a:t>2</a:t>
            </a:r>
            <a:r>
              <a:rPr lang="en-US" dirty="0"/>
              <a:t> statistic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𝑅𝑆𝐸</m:t>
                    </m:r>
                  </m:oMath>
                </a14:m>
                <a:r>
                  <a:rPr dirty="0"/>
                  <a:t> is in units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variable, which is not always interpretable.</a:t>
                </a:r>
              </a:p>
              <a:p>
                <a:pPr marL="0" indent="0">
                  <a:buNone/>
                </a:pPr>
                <a:r>
                  <a:rPr dirty="0"/>
                  <a:t>Therefore, we often express this variation as a fraction of the total sum of squares: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𝑇𝑆𝑆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​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𝑇𝑆𝑆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𝑇𝑆𝑆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𝑇𝑆𝑆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Note that the quantity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𝑇𝑆𝑆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𝑅𝑆𝑆</m:t>
                    </m:r>
                  </m:oMath>
                </a14:m>
                <a:r>
                  <a:rPr dirty="0"/>
                  <a:t> is the “sum of squares due to groups” or otherwise explained by the model.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65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Relationship to the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In simple linear regression,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statistic is exactly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, the square of Pearson’s correlation coefficient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. When the conditions for correlation are met - e.g.,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are normally distributed and there are no other terms in the model, both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are bounded between 0 (no variation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is explained at all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) and 1 (all of the variation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is explained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almost all practical situations </a:t>
                </a:r>
                <a:r>
                  <a:rPr b="1" i="1" dirty="0"/>
                  <a:t>this relationship does not hold.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In particular, note that if we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𝑅𝑆𝑆</m:t>
                    </m:r>
                  </m:oMath>
                </a14:m>
                <a:r>
                  <a:rPr dirty="0"/>
                  <a:t> based on model residuals: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𝑅𝑆𝑆</m:t>
                    </m:r>
                    <m:r>
                      <a:rPr>
                        <a:latin typeface="Cambria Math" panose="02040503050406030204" pitchFamily="18" charset="0"/>
                      </a:rPr>
                      <m:t>=∑(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, if the predictions are created by a complex model the residual sum of squares might exceed the total sum of squares, creating negative values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.</a:t>
                </a:r>
                <a:endParaRPr dirty="0">
                  <a:latin typeface="Courier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1014"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84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Confidence intervals and prediction intervals for </a:t>
            </a:r>
            <a:r>
              <a:rPr lang="en-US" i="1" dirty="0"/>
              <a:t>fitted values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There are two common measures of sampling variability in a linear regression context: </a:t>
                </a:r>
                <a:r>
                  <a:rPr i="1" dirty="0"/>
                  <a:t>confidence intervals</a:t>
                </a:r>
                <a:r>
                  <a:rPr dirty="0"/>
                  <a:t> and </a:t>
                </a:r>
                <a:r>
                  <a:rPr i="1" dirty="0"/>
                  <a:t>prediction intervals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Due to random sampling, if we repeated the study over and over, we would get slightly different estimates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each time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A </a:t>
                </a:r>
                <a:r>
                  <a:rPr i="1" dirty="0"/>
                  <a:t>confidence interval</a:t>
                </a:r>
                <a:r>
                  <a:rPr dirty="0"/>
                  <a:t> for the predicted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(notice there is no error term for the predicted value) describes a range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that, for a given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, would contain the average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dirty="0"/>
                  <a:t> 95% of the time if the study were repeated over and over.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confidence interval varies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38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Confidence intervals and prediction intervals </a:t>
            </a:r>
            <a:r>
              <a:rPr lang="en-US" dirty="0"/>
              <a:t>for </a:t>
            </a:r>
            <a:r>
              <a:rPr lang="en-US" i="1" dirty="0"/>
              <a:t>fitted values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The </a:t>
                </a:r>
                <a:r>
                  <a:rPr i="1" dirty="0"/>
                  <a:t>prediction interval</a:t>
                </a:r>
                <a:r>
                  <a:rPr dirty="0"/>
                  <a:t> in a linear regression is very similar to the idea of a confidence interval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However,</a:t>
                </a:r>
                <a:r>
                  <a:rPr dirty="0"/>
                  <a:t> rather than creating an interval for the predicted average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, we would like to create an interval that would contain any particular observation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dirty="0"/>
                  <a:t> 95% of the time</a:t>
                </a:r>
                <a:r>
                  <a:rPr lang="en-US" dirty="0"/>
                  <a:t>,</a:t>
                </a:r>
                <a:r>
                  <a:rPr dirty="0"/>
                  <a:t> if the study were repeated over and over, given the random variability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ourier"/>
                </a:endParaRPr>
              </a:p>
              <a:p>
                <a:pPr marL="0" indent="0">
                  <a:buNone/>
                </a:pPr>
                <a:r>
                  <a:rPr lang="en-US" dirty="0"/>
                  <a:t>Meaning, we would be fairly surprised to see an individual datum outside of the prediction interval.</a:t>
                </a:r>
                <a:endParaRPr lang="ar-A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16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Confidence intervals and prediction intervals </a:t>
            </a:r>
            <a:r>
              <a:rPr lang="en-US" dirty="0"/>
              <a:t>for </a:t>
            </a:r>
            <a:r>
              <a:rPr lang="en-US" i="1" dirty="0"/>
              <a:t>fitted values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7E852-62EA-F64F-A770-9CA9AC5C85AF}"/>
              </a:ext>
            </a:extLst>
          </p:cNvPr>
          <p:cNvSpPr txBox="1"/>
          <p:nvPr/>
        </p:nvSpPr>
        <p:spPr>
          <a:xfrm>
            <a:off x="1524000" y="2544418"/>
            <a:ext cx="257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Confidence interval for </a:t>
            </a:r>
            <a:r>
              <a:rPr lang="en-US" sz="1800" b="1" dirty="0"/>
              <a:t>average</a:t>
            </a:r>
            <a:r>
              <a:rPr lang="en-US" sz="1800" dirty="0"/>
              <a:t> value of y at given value of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C943C-3FA7-F74B-AD5F-50C1FB5892AD}"/>
              </a:ext>
            </a:extLst>
          </p:cNvPr>
          <p:cNvSpPr txBox="1"/>
          <p:nvPr/>
        </p:nvSpPr>
        <p:spPr>
          <a:xfrm>
            <a:off x="5685183" y="2544418"/>
            <a:ext cx="2796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Confidence interval for </a:t>
            </a:r>
            <a:r>
              <a:rPr lang="en-US" sz="1800" b="1" dirty="0"/>
              <a:t>predicted</a:t>
            </a:r>
            <a:r>
              <a:rPr lang="en-US" sz="1800" dirty="0"/>
              <a:t> value of y at given value of 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575F0-3BD2-2E4A-9A7D-E29CD029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440" y="4133622"/>
            <a:ext cx="4495800" cy="134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8BD9BF-CBE6-7B47-A84C-3982A1B6E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10" y="4159022"/>
            <a:ext cx="4152900" cy="132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7D6D7-33B9-114D-A1B7-D968707E76FD}"/>
              </a:ext>
            </a:extLst>
          </p:cNvPr>
          <p:cNvSpPr txBox="1"/>
          <p:nvPr/>
        </p:nvSpPr>
        <p:spPr>
          <a:xfrm>
            <a:off x="5340626" y="6145696"/>
            <a:ext cx="5459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Notice - they are symmetric</a:t>
            </a:r>
          </a:p>
          <a:p>
            <a:endParaRPr lang="en-US" sz="1800" dirty="0"/>
          </a:p>
          <a:p>
            <a:r>
              <a:rPr lang="en-US" sz="1800" dirty="0"/>
              <a:t>Where will the interval be the narrowest?</a:t>
            </a:r>
          </a:p>
        </p:txBody>
      </p:sp>
    </p:spTree>
    <p:extLst>
      <p:ext uri="{BB962C8B-B14F-4D97-AF65-F5344CB8AC3E}">
        <p14:creationId xmlns:p14="http://schemas.microsoft.com/office/powerpoint/2010/main" val="59979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Variance-normalizing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There are several ways you can transform your data if they appear non-normal, in order to make the residuals better accommodate the assumptions of linear regression.</a:t>
            </a:r>
            <a:endParaRPr lang="en-US" dirty="0"/>
          </a:p>
          <a:p>
            <a:pPr marL="0" indent="0">
              <a:buNone/>
            </a:pPr>
            <a:r>
              <a:rPr dirty="0"/>
              <a:t>Any monotonic mathematical function can be applied to your data prior to linear modeling. (Perhaps applied for the purposes of p-value calculation and then reversed.)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lvl="1"/>
            <a:r>
              <a:rPr dirty="0"/>
              <a:t>If data have heavy right tails, you might take the square root or log.</a:t>
            </a:r>
          </a:p>
          <a:p>
            <a:pPr lvl="1"/>
            <a:r>
              <a:rPr dirty="0"/>
              <a:t>If data have heavy left tails, you might square the variable.</a:t>
            </a:r>
          </a:p>
          <a:p>
            <a:pPr lvl="1"/>
            <a:r>
              <a:rPr dirty="0"/>
              <a:t>If data are limited to the unit interval, you might use the </a:t>
            </a:r>
            <a:r>
              <a:rPr i="1" dirty="0"/>
              <a:t>logit</a:t>
            </a:r>
            <a:r>
              <a:rPr dirty="0"/>
              <a:t> transformation, which we will discuss later.</a:t>
            </a:r>
          </a:p>
        </p:txBody>
      </p:sp>
    </p:spTree>
    <p:extLst>
      <p:ext uri="{BB962C8B-B14F-4D97-AF65-F5344CB8AC3E}">
        <p14:creationId xmlns:p14="http://schemas.microsoft.com/office/powerpoint/2010/main" val="22151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Variance-normalizing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These approaches may be more or less common given the field you are working in and the application at hand.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dirty="0"/>
              <a:t>In many applications it may not make sense, from a causal reasoning standpoint, to apply variance normalization; you went to great lengths to get the data and now you proceed by manipulating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dirty="0"/>
              <a:t>In this case, it is recommended to fit a linear regression model using the data in original units, and verify that the results still hold in data transformed appropriately. (In a supplement or similar.)</a:t>
            </a:r>
          </a:p>
        </p:txBody>
      </p:sp>
    </p:spTree>
    <p:extLst>
      <p:ext uri="{BB962C8B-B14F-4D97-AF65-F5344CB8AC3E}">
        <p14:creationId xmlns:p14="http://schemas.microsoft.com/office/powerpoint/2010/main" val="316581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Box-Cox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One approach that manages to avoid the seeming arbitrariness of the transformations described previously is the </a:t>
                </a:r>
                <a:r>
                  <a:rPr i="1" dirty="0"/>
                  <a:t>Box-Cox</a:t>
                </a:r>
                <a:r>
                  <a:rPr dirty="0"/>
                  <a:t> approach (1964).</a:t>
                </a:r>
              </a:p>
              <a:p>
                <a:pPr marL="0" indent="0">
                  <a:buNone/>
                </a:pPr>
                <a:r>
                  <a:rPr dirty="0"/>
                  <a:t>This approach has one free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dirty="0"/>
                  <a:t> that covers a range of transforms.</a:t>
                </a:r>
              </a:p>
              <a:p>
                <a:pPr marL="0" indent="0">
                  <a:buNone/>
                </a:pPr>
                <a:r>
                  <a:rPr dirty="0"/>
                  <a:t>The transformation is defined as follows: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p>
                                    </m:sSub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/>
                                  <m:t> 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≠0,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/>
                                  <m:t>ln</m:t>
                                </m:r>
                                <m:sSub>
                                  <m:sSub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/>
                                  <m:t> 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t="-16273" b="-65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35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Box-Cox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Typically, a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dirty="0"/>
                  <a:t> is chosen that (approximately) maximizes the log-likelihood of the model being evaluated:</a:t>
                </a:r>
                <a:endParaRPr lang="en-US" dirty="0"/>
              </a:p>
              <a:p>
                <a:pPr marL="0" indent="0">
                  <a:buNone/>
                </a:pPr>
                <a:endParaRPr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>
                          <a:latin typeface="Cambria Math" panose="02040503050406030204" pitchFamily="18" charset="0"/>
                        </a:rPr>
                        <m:t>)∼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Because the specific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dirty="0"/>
                  <a:t> chosen depends on the current sample, rather than on some population parameter,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dirty="0"/>
                  <a:t> value is often chosen that is a “nice” number (like, say, 1.5) that is near the ML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14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dirty="0"/>
              <a:t>Resuming where we left off</a:t>
            </a:r>
          </a:p>
          <a:p>
            <a:pPr marL="101600" indent="0">
              <a:buNone/>
            </a:pPr>
            <a:r>
              <a:rPr lang="en-US" dirty="0"/>
              <a:t>Additional formulae for standard errors for the betas</a:t>
            </a:r>
          </a:p>
          <a:p>
            <a:pPr marL="101600" indent="0">
              <a:buNone/>
            </a:pPr>
            <a:r>
              <a:rPr lang="en-US" dirty="0"/>
              <a:t>Confidence intervals for the betas</a:t>
            </a:r>
          </a:p>
          <a:p>
            <a:pPr marL="101600" indent="0">
              <a:buNone/>
            </a:pPr>
            <a:r>
              <a:rPr lang="en-US" dirty="0"/>
              <a:t>Model accuracy</a:t>
            </a:r>
          </a:p>
          <a:p>
            <a:pPr marL="101600" indent="0">
              <a:buNone/>
            </a:pPr>
            <a:r>
              <a:rPr lang="en-US" dirty="0"/>
              <a:t>Confidence and prediction intervals for the y variable</a:t>
            </a:r>
          </a:p>
          <a:p>
            <a:pPr marL="101600" indent="0">
              <a:buNone/>
            </a:pPr>
            <a:r>
              <a:rPr lang="en-US" dirty="0"/>
              <a:t>Variance normalizing transformations</a:t>
            </a:r>
          </a:p>
          <a:p>
            <a:pPr marL="101600" indent="0">
              <a:buNone/>
            </a:pPr>
            <a:r>
              <a:rPr lang="en-US"/>
              <a:t>Regression lab</a:t>
            </a:r>
            <a:endParaRPr lang="en-US" dirty="0"/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Box-Cox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8500" y="2028472"/>
                <a:ext cx="2998857" cy="484940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In the case of our data here, a 95% confidence interval about the maximum likelihood estimator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dirty="0"/>
                  <a:t> contains 0, so we might just go with the log for parsimony.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00" y="2028472"/>
                <a:ext cx="2998857" cy="4849406"/>
              </a:xfrm>
              <a:blipFill>
                <a:blip r:embed="rId2"/>
                <a:stretch>
                  <a:fillRect l="-2532" r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59C510-F3A1-6548-83F7-2CF8FAF05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56" y="3246783"/>
            <a:ext cx="5885069" cy="39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dirty="0"/>
              <a:t>Resuming where we left off</a:t>
            </a:r>
          </a:p>
          <a:p>
            <a:pPr marL="101600" indent="0">
              <a:buNone/>
            </a:pPr>
            <a:r>
              <a:rPr lang="en-US" dirty="0"/>
              <a:t>Additional formulae for standard errors for the betas</a:t>
            </a:r>
          </a:p>
          <a:p>
            <a:pPr marL="101600" indent="0">
              <a:buNone/>
            </a:pPr>
            <a:r>
              <a:rPr lang="en-US" dirty="0"/>
              <a:t>Confidence intervals for the betas</a:t>
            </a:r>
          </a:p>
          <a:p>
            <a:pPr marL="101600" indent="0">
              <a:buNone/>
            </a:pPr>
            <a:r>
              <a:rPr lang="en-US" dirty="0"/>
              <a:t>Model accuracy</a:t>
            </a:r>
          </a:p>
          <a:p>
            <a:pPr marL="101600" indent="0">
              <a:buNone/>
            </a:pPr>
            <a:r>
              <a:rPr lang="en-US" dirty="0"/>
              <a:t>Confidence and prediction intervals for the y variable</a:t>
            </a:r>
          </a:p>
          <a:p>
            <a:pPr marL="101600" indent="0">
              <a:buNone/>
            </a:pPr>
            <a:r>
              <a:rPr lang="en-US" dirty="0"/>
              <a:t>Variance normalizing transformations</a:t>
            </a:r>
          </a:p>
          <a:p>
            <a:pPr marL="101600" indent="0">
              <a:buNone/>
            </a:pPr>
            <a:r>
              <a:rPr lang="en-US"/>
              <a:t>Regression lab</a:t>
            </a:r>
            <a:endParaRPr lang="en-US" dirty="0"/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6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2FF2-21D2-0048-9DA7-B0D5EDD9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Resuming where we left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FE2D3-5E2C-4849-AECC-4EFC4573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028472"/>
            <a:ext cx="4377083" cy="4834820"/>
          </a:xfrm>
        </p:spPr>
        <p:txBody>
          <a:bodyPr/>
          <a:lstStyle/>
          <a:p>
            <a:pPr marL="82550" indent="0">
              <a:buNone/>
            </a:pPr>
            <a:r>
              <a:rPr lang="en-US" dirty="0"/>
              <a:t>In software, once we fit a least-squares model the identified coefficients are usually displayed in a table with corresponding </a:t>
            </a:r>
            <a:r>
              <a:rPr lang="en-US" i="1" dirty="0"/>
              <a:t>t</a:t>
            </a:r>
            <a:r>
              <a:rPr lang="en-US" dirty="0"/>
              <a:t> statistics and p-values.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8E345-0E71-A040-B97A-B498C1D4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73" y="4068417"/>
            <a:ext cx="6803627" cy="2066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82D5A2-3954-FB4A-B66A-6CEA7E2EA6BA}"/>
              </a:ext>
            </a:extLst>
          </p:cNvPr>
          <p:cNvSpPr txBox="1"/>
          <p:nvPr/>
        </p:nvSpPr>
        <p:spPr>
          <a:xfrm>
            <a:off x="6612835" y="7194596"/>
            <a:ext cx="3316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 Introduction to Statistical Learning - James</a:t>
            </a:r>
          </a:p>
        </p:txBody>
      </p:sp>
    </p:spTree>
    <p:extLst>
      <p:ext uri="{BB962C8B-B14F-4D97-AF65-F5344CB8AC3E}">
        <p14:creationId xmlns:p14="http://schemas.microsoft.com/office/powerpoint/2010/main" val="120432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Alternative formulae for the standard errors of the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the previous class, we used the following formulae for the standard errors of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𝑅𝑆𝑆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/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diagonal element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59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</a:t>
            </a:r>
            <a:r>
              <a:rPr lang="en-US" i="1" dirty="0"/>
              <a:t>the regression error term also comes from the residuals</a:t>
            </a:r>
            <a:endParaRPr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the previous class, we used the following formulae for the standard errors of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𝑅𝑆𝑆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/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𝑅𝑆𝑆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ar-AE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here is the variance of the error term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𝜨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in: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𝜨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ar-A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b="-15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46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Alternative formulae for the standard errors of the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can also use the alternative formulae for the standard errors of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s: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∑(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∑(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Where the residual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estimated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the last slide.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 r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47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Confidence intervals for the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Similarly to the case of estimating a confidence interval for parameters like the population mean or population proportion based on data we have sampled, we can estimate confidence intervals for the regression coefficients.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Using a hat to estimate that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dirty="0"/>
                  <a:t> we have is an estimate, the confidence interval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Will contain the true underlying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at least 95% of the time. Note here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r>
                  <a:rPr dirty="0"/>
                  <a:t> is the critical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dirty="0"/>
                  <a:t> for whatever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dirty="0"/>
                  <a:t> you are using - in R this would be </a:t>
                </a:r>
                <a:r>
                  <a:rPr dirty="0">
                    <a:latin typeface="Courier"/>
                  </a:rPr>
                  <a:t>qt(0.975,98)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dirty="0"/>
                  <a:t> 1.98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= 100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dirty="0"/>
                  <a:t> = 0.05. </a:t>
                </a:r>
                <a:r>
                  <a:rPr b="1" dirty="0"/>
                  <a:t>For short, some authors just approximate the critical value with the number 2 in all cases.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145" b="-8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2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Assessing the accuracy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Once we have rejected the 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dirty="0"/>
                  <a:t> in favor of the 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dirty="0"/>
                  <a:t>, it is natural to want to quantify the extent to which the model fits the data.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quality of a linear regression fit is typically assessed using two closely related quantities: the residual standard error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𝑅𝑆𝐸</m:t>
                    </m:r>
                  </m:oMath>
                </a14:m>
                <a:r>
                  <a:rPr dirty="0"/>
                  <a:t>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statistic.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11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Assessing the accuracy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dirty="0"/>
                  <a:t>Recall that associated with each observation is an error term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dirty="0"/>
                  <a:t>. Due to the presence of these error terms, even if we knew the true regression line (i.e. 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were known), we would not be able to perfectly predict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This error represents the fundamental, irreducible biological variability in the data. (Even after accounting for gender, for example, there remains some variance in height in our data from last class.)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dirty="0"/>
                  <a:t>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𝑅𝑆𝐸</m:t>
                    </m:r>
                  </m:oMath>
                </a14:m>
                <a:r>
                  <a:rPr dirty="0"/>
                  <a:t> is an estimate of the standard deviation of this error or noise process.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0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18697</TotalTime>
  <Words>1577</Words>
  <Application>Microsoft Macintosh PowerPoint</Application>
  <PresentationFormat>Custom</PresentationFormat>
  <Paragraphs>142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Courier</vt:lpstr>
      <vt:lpstr>Arial</vt:lpstr>
      <vt:lpstr>Office Theme</vt:lpstr>
      <vt:lpstr>BMI 510: Linear Regression II</vt:lpstr>
      <vt:lpstr>Outline</vt:lpstr>
      <vt:lpstr>Resuming where we left off</vt:lpstr>
      <vt:lpstr>Alternative formulae for the standard errors of the coefficients</vt:lpstr>
      <vt:lpstr>An aside: the regression error term also comes from the residuals</vt:lpstr>
      <vt:lpstr>Alternative formulae for the standard errors of the coefficients</vt:lpstr>
      <vt:lpstr>Confidence intervals for the coefficients</vt:lpstr>
      <vt:lpstr>Assessing the accuracy of the model</vt:lpstr>
      <vt:lpstr>Assessing the accuracy of the model</vt:lpstr>
      <vt:lpstr>Assessing the accuracy of the model</vt:lpstr>
      <vt:lpstr>The R2 statistic</vt:lpstr>
      <vt:lpstr>Relationship to the correlation coefficient</vt:lpstr>
      <vt:lpstr>Confidence intervals and prediction intervals for fitted values</vt:lpstr>
      <vt:lpstr>Confidence intervals and prediction intervals for fitted values</vt:lpstr>
      <vt:lpstr>Confidence intervals and prediction intervals for fitted values</vt:lpstr>
      <vt:lpstr>Variance-normalizing transformations</vt:lpstr>
      <vt:lpstr>Variance-normalizing transformations</vt:lpstr>
      <vt:lpstr>The Box-Cox transformation</vt:lpstr>
      <vt:lpstr>The Box-Cox transformation</vt:lpstr>
      <vt:lpstr>The Box-Cox transformation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 585: Biostatistics for Machine Learning</dc:title>
  <cp:lastModifiedBy>McKay, J Lucas</cp:lastModifiedBy>
  <cp:revision>556</cp:revision>
  <dcterms:modified xsi:type="dcterms:W3CDTF">2024-03-25T16:48:15Z</dcterms:modified>
</cp:coreProperties>
</file>