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8" r:id="rId1"/>
  </p:sldMasterIdLst>
  <p:notesMasterIdLst>
    <p:notesMasterId r:id="rId60"/>
  </p:notesMasterIdLst>
  <p:sldIdLst>
    <p:sldId id="431" r:id="rId2"/>
    <p:sldId id="482" r:id="rId3"/>
    <p:sldId id="484" r:id="rId4"/>
    <p:sldId id="485" r:id="rId5"/>
    <p:sldId id="435" r:id="rId6"/>
    <p:sldId id="436" r:id="rId7"/>
    <p:sldId id="438" r:id="rId8"/>
    <p:sldId id="439" r:id="rId9"/>
    <p:sldId id="440" r:id="rId10"/>
    <p:sldId id="441" r:id="rId11"/>
    <p:sldId id="442" r:id="rId12"/>
    <p:sldId id="443" r:id="rId13"/>
    <p:sldId id="444" r:id="rId14"/>
    <p:sldId id="449" r:id="rId15"/>
    <p:sldId id="447" r:id="rId16"/>
    <p:sldId id="488" r:id="rId17"/>
    <p:sldId id="446" r:id="rId18"/>
    <p:sldId id="448" r:id="rId19"/>
    <p:sldId id="450" r:id="rId20"/>
    <p:sldId id="452" r:id="rId21"/>
    <p:sldId id="453" r:id="rId22"/>
    <p:sldId id="455" r:id="rId23"/>
    <p:sldId id="456" r:id="rId24"/>
    <p:sldId id="457" r:id="rId25"/>
    <p:sldId id="458" r:id="rId26"/>
    <p:sldId id="459" r:id="rId27"/>
    <p:sldId id="460" r:id="rId28"/>
    <p:sldId id="266" r:id="rId29"/>
    <p:sldId id="462" r:id="rId30"/>
    <p:sldId id="463" r:id="rId31"/>
    <p:sldId id="464" r:id="rId32"/>
    <p:sldId id="465" r:id="rId33"/>
    <p:sldId id="466" r:id="rId34"/>
    <p:sldId id="467" r:id="rId35"/>
    <p:sldId id="469" r:id="rId36"/>
    <p:sldId id="271" r:id="rId37"/>
    <p:sldId id="470" r:id="rId38"/>
    <p:sldId id="272" r:id="rId39"/>
    <p:sldId id="273" r:id="rId40"/>
    <p:sldId id="471" r:id="rId41"/>
    <p:sldId id="472" r:id="rId42"/>
    <p:sldId id="264" r:id="rId43"/>
    <p:sldId id="473" r:id="rId44"/>
    <p:sldId id="474" r:id="rId45"/>
    <p:sldId id="489" r:id="rId46"/>
    <p:sldId id="475" r:id="rId47"/>
    <p:sldId id="487" r:id="rId48"/>
    <p:sldId id="274" r:id="rId49"/>
    <p:sldId id="476" r:id="rId50"/>
    <p:sldId id="477" r:id="rId51"/>
    <p:sldId id="478" r:id="rId52"/>
    <p:sldId id="275" r:id="rId53"/>
    <p:sldId id="479" r:id="rId54"/>
    <p:sldId id="490" r:id="rId55"/>
    <p:sldId id="486" r:id="rId56"/>
    <p:sldId id="480" r:id="rId57"/>
    <p:sldId id="481" r:id="rId58"/>
    <p:sldId id="483" r:id="rId59"/>
  </p:sldIdLst>
  <p:sldSz cx="10160000" cy="7620000"/>
  <p:notesSz cx="7620000" cy="10160000"/>
  <p:embeddedFontLst>
    <p:embeddedFont>
      <p:font typeface="Calibri" panose="020F0502020204030204" pitchFamily="34" charset="0"/>
      <p:regular r:id="rId61"/>
      <p:bold r:id="rId62"/>
      <p:italic r:id="rId63"/>
      <p:boldItalic r:id="rId64"/>
    </p:embeddedFont>
    <p:embeddedFont>
      <p:font typeface="Cambria Math" panose="02040503050406030204" pitchFamily="18" charset="0"/>
      <p:regular r:id="rId65"/>
    </p:embeddedFont>
    <p:embeddedFont>
      <p:font typeface="Courier" panose="02070309020205020404" pitchFamily="49" charset="0"/>
      <p:regular r:id="rId66"/>
      <p:bold r:id="rId67"/>
      <p:italic r:id="rId68"/>
      <p:boldItalic r:id="rId69"/>
    </p:embeddedFont>
    <p:embeddedFont>
      <p:font typeface="Hack" panose="020B0609030202020204" pitchFamily="49" charset="0"/>
      <p:regular r:id="rId70"/>
      <p:bold r:id="rId71"/>
      <p:italic r:id="rId72"/>
      <p:boldItalic r:id="rId7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9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9591F34-6BE0-48BB-932A-1E305F9E1863}">
  <a:tblStyle styleId="{D9591F34-6BE0-48BB-932A-1E305F9E186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22" autoAdjust="0"/>
    <p:restoredTop sz="86331"/>
  </p:normalViewPr>
  <p:slideViewPr>
    <p:cSldViewPr snapToGrid="0" snapToObjects="1">
      <p:cViewPr varScale="1">
        <p:scale>
          <a:sx n="147" d="100"/>
          <a:sy n="147" d="100"/>
        </p:scale>
        <p:origin x="1392" y="208"/>
      </p:cViewPr>
      <p:guideLst>
        <p:guide orient="horz" pos="2400"/>
        <p:guide pos="32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3.fntdata"/><Relationship Id="rId68" Type="http://schemas.openxmlformats.org/officeDocument/2006/relationships/font" Target="fonts/font8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6.fntdata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font" Target="fonts/font1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4.fntdata"/><Relationship Id="rId69" Type="http://schemas.openxmlformats.org/officeDocument/2006/relationships/font" Target="fonts/font9.fntdata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2.fntdata"/><Relationship Id="rId70" Type="http://schemas.openxmlformats.org/officeDocument/2006/relationships/font" Target="fonts/font10.fntdata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font" Target="fonts/font5.fntdata"/><Relationship Id="rId73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font" Target="fonts/font11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d83475b256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1288" y="846138"/>
            <a:ext cx="5643562" cy="4233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gd83475b256_0_14:notes"/>
          <p:cNvSpPr txBox="1">
            <a:spLocks noGrp="1"/>
          </p:cNvSpPr>
          <p:nvPr>
            <p:ph type="body" idx="1"/>
          </p:nvPr>
        </p:nvSpPr>
        <p:spPr>
          <a:xfrm>
            <a:off x="846667" y="5362222"/>
            <a:ext cx="6773400" cy="50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8795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0000" y="762000"/>
            <a:ext cx="5080000" cy="3810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15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>
            <a:spLocks noGrp="1"/>
          </p:cNvSpPr>
          <p:nvPr>
            <p:ph type="ctrTitle"/>
          </p:nvPr>
        </p:nvSpPr>
        <p:spPr>
          <a:xfrm>
            <a:off x="1270000" y="1247070"/>
            <a:ext cx="7620000" cy="2652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b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5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2pPr>
            <a:lvl3pPr lvl="2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3pPr>
            <a:lvl4pPr lvl="3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4pPr>
            <a:lvl5pPr lvl="4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5pPr>
            <a:lvl6pPr lvl="5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6pPr>
            <a:lvl7pPr lvl="6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7pPr>
            <a:lvl8pPr lvl="7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8pPr>
            <a:lvl9pPr lvl="8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subTitle" idx="1"/>
          </p:nvPr>
        </p:nvSpPr>
        <p:spPr>
          <a:xfrm>
            <a:off x="1270000" y="4002264"/>
            <a:ext cx="7620000" cy="1839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t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1000" marR="0" lvl="1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62000" marR="0" lvl="2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43000" marR="0" lvl="3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24000" marR="0" lvl="4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905000" marR="0" lvl="5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86000" marR="0" lvl="6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667000" marR="0" lvl="7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48000" marR="0" lvl="8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dt" idx="10"/>
          </p:nvPr>
        </p:nvSpPr>
        <p:spPr>
          <a:xfrm>
            <a:off x="698500" y="7062612"/>
            <a:ext cx="2286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8000" marR="0" lvl="1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6000" marR="0" lvl="2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4000" marR="0" lvl="3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2000" marR="0" lvl="4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48000" marR="0" lvl="6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64000" marR="0" lvl="8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ftr" idx="11"/>
          </p:nvPr>
        </p:nvSpPr>
        <p:spPr>
          <a:xfrm>
            <a:off x="3365500" y="7062612"/>
            <a:ext cx="3429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8000" marR="0" lvl="1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6000" marR="0" lvl="2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4000" marR="0" lvl="3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2000" marR="0" lvl="4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48000" marR="0" lvl="6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64000" marR="0" lvl="8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sldNum" idx="12"/>
          </p:nvPr>
        </p:nvSpPr>
        <p:spPr>
          <a:xfrm>
            <a:off x="7175500" y="7062612"/>
            <a:ext cx="2286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2 Content" type="txAndTwoObj">
  <p:cSld name="TEXT_AND_TWO_OBJECT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/>
          </p:nvPr>
        </p:nvSpPr>
        <p:spPr>
          <a:xfrm>
            <a:off x="762000" y="677333"/>
            <a:ext cx="8636000" cy="1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2pPr>
            <a:lvl3pPr lvl="2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3pPr>
            <a:lvl4pPr lvl="3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4pPr>
            <a:lvl5pPr lvl="4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5pPr>
            <a:lvl6pPr lvl="5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6pPr>
            <a:lvl7pPr lvl="6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7pPr>
            <a:lvl8pPr lvl="7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8pPr>
            <a:lvl9pPr lvl="8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762000" y="2201333"/>
            <a:ext cx="4233333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t" anchorCtr="0">
            <a:noAutofit/>
          </a:bodyPr>
          <a:lstStyle>
            <a:lvl1pPr marL="457200" marR="0" lvl="0" indent="-3746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2"/>
          </p:nvPr>
        </p:nvSpPr>
        <p:spPr>
          <a:xfrm>
            <a:off x="5164667" y="2201333"/>
            <a:ext cx="4233333" cy="2201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t" anchorCtr="0">
            <a:noAutofit/>
          </a:bodyPr>
          <a:lstStyle>
            <a:lvl1pPr marL="457200" marR="0" lvl="0" indent="-3746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3"/>
          </p:nvPr>
        </p:nvSpPr>
        <p:spPr>
          <a:xfrm>
            <a:off x="5164667" y="4572000"/>
            <a:ext cx="4233333" cy="2201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t" anchorCtr="0">
            <a:noAutofit/>
          </a:bodyPr>
          <a:lstStyle>
            <a:lvl1pPr marL="457200" marR="0" lvl="0" indent="-3746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dt" idx="10"/>
          </p:nvPr>
        </p:nvSpPr>
        <p:spPr>
          <a:xfrm>
            <a:off x="762000" y="6942667"/>
            <a:ext cx="2116667" cy="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8000" marR="0" lvl="1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6000" marR="0" lvl="2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4000" marR="0" lvl="3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2000" marR="0" lvl="4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48000" marR="0" lvl="6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64000" marR="0" lvl="8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ftr" idx="11"/>
          </p:nvPr>
        </p:nvSpPr>
        <p:spPr>
          <a:xfrm>
            <a:off x="3471333" y="6942667"/>
            <a:ext cx="3217333" cy="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8000" marR="0" lvl="1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6000" marR="0" lvl="2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4000" marR="0" lvl="3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2000" marR="0" lvl="4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48000" marR="0" lvl="6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64000" marR="0" lvl="8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7281333" y="6942667"/>
            <a:ext cx="2116667" cy="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699823" y="508000"/>
            <a:ext cx="3276864" cy="17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2pPr>
            <a:lvl3pPr lvl="2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3pPr>
            <a:lvl4pPr lvl="3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4pPr>
            <a:lvl5pPr lvl="4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5pPr>
            <a:lvl6pPr lvl="5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6pPr>
            <a:lvl7pPr lvl="6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7pPr>
            <a:lvl8pPr lvl="7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8pPr>
            <a:lvl9pPr lvl="8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body" idx="1"/>
          </p:nvPr>
        </p:nvSpPr>
        <p:spPr>
          <a:xfrm>
            <a:off x="4319323" y="1097140"/>
            <a:ext cx="5143500" cy="5415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t" anchorCtr="0">
            <a:noAutofit/>
          </a:bodyPr>
          <a:lstStyle>
            <a:lvl1pPr marL="457200" marR="0" lvl="0" indent="-4000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46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2"/>
          </p:nvPr>
        </p:nvSpPr>
        <p:spPr>
          <a:xfrm>
            <a:off x="699823" y="2286000"/>
            <a:ext cx="3276864" cy="4235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dt" idx="10"/>
          </p:nvPr>
        </p:nvSpPr>
        <p:spPr>
          <a:xfrm>
            <a:off x="698500" y="7062612"/>
            <a:ext cx="2286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8000" marR="0" lvl="1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6000" marR="0" lvl="2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4000" marR="0" lvl="3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2000" marR="0" lvl="4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48000" marR="0" lvl="6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64000" marR="0" lvl="8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ftr" idx="11"/>
          </p:nvPr>
        </p:nvSpPr>
        <p:spPr>
          <a:xfrm>
            <a:off x="3365500" y="7062612"/>
            <a:ext cx="3429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8000" marR="0" lvl="1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6000" marR="0" lvl="2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4000" marR="0" lvl="3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2000" marR="0" lvl="4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48000" marR="0" lvl="6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64000" marR="0" lvl="8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sldNum" idx="12"/>
          </p:nvPr>
        </p:nvSpPr>
        <p:spPr>
          <a:xfrm>
            <a:off x="7175500" y="7062612"/>
            <a:ext cx="2286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699823" y="508000"/>
            <a:ext cx="3276864" cy="17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2pPr>
            <a:lvl3pPr lvl="2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3pPr>
            <a:lvl4pPr lvl="3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4pPr>
            <a:lvl5pPr lvl="4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5pPr>
            <a:lvl6pPr lvl="5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6pPr>
            <a:lvl7pPr lvl="6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7pPr>
            <a:lvl8pPr lvl="7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8pPr>
            <a:lvl9pPr lvl="8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9pPr>
          </a:lstStyle>
          <a:p>
            <a:endParaRPr/>
          </a:p>
        </p:txBody>
      </p:sp>
      <p:sp>
        <p:nvSpPr>
          <p:cNvPr id="92" name="Google Shape;92;p18"/>
          <p:cNvSpPr>
            <a:spLocks noGrp="1"/>
          </p:cNvSpPr>
          <p:nvPr>
            <p:ph type="pic" idx="2"/>
          </p:nvPr>
        </p:nvSpPr>
        <p:spPr>
          <a:xfrm>
            <a:off x="4319323" y="1097140"/>
            <a:ext cx="5143500" cy="5415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1000" marR="0" lvl="1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62000" marR="0" lvl="2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43000" marR="0" lvl="3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24000" marR="0" lvl="4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905000" marR="0" lvl="5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86000" marR="0" lvl="6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667000" marR="0" lvl="7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48000" marR="0" lvl="8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body" idx="1"/>
          </p:nvPr>
        </p:nvSpPr>
        <p:spPr>
          <a:xfrm>
            <a:off x="699823" y="2286000"/>
            <a:ext cx="3276864" cy="4235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dt" idx="10"/>
          </p:nvPr>
        </p:nvSpPr>
        <p:spPr>
          <a:xfrm>
            <a:off x="698500" y="7062612"/>
            <a:ext cx="2286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8000" marR="0" lvl="1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6000" marR="0" lvl="2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4000" marR="0" lvl="3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2000" marR="0" lvl="4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48000" marR="0" lvl="6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64000" marR="0" lvl="8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ftr" idx="11"/>
          </p:nvPr>
        </p:nvSpPr>
        <p:spPr>
          <a:xfrm>
            <a:off x="3365500" y="7062612"/>
            <a:ext cx="3429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8000" marR="0" lvl="1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6000" marR="0" lvl="2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4000" marR="0" lvl="3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2000" marR="0" lvl="4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48000" marR="0" lvl="6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64000" marR="0" lvl="8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sldNum" idx="12"/>
          </p:nvPr>
        </p:nvSpPr>
        <p:spPr>
          <a:xfrm>
            <a:off x="7175500" y="7062612"/>
            <a:ext cx="2286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>
            <a:spLocks noGrp="1"/>
          </p:cNvSpPr>
          <p:nvPr>
            <p:ph type="title"/>
          </p:nvPr>
        </p:nvSpPr>
        <p:spPr>
          <a:xfrm>
            <a:off x="698500" y="405696"/>
            <a:ext cx="8763000" cy="1472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2pPr>
            <a:lvl3pPr lvl="2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3pPr>
            <a:lvl4pPr lvl="3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4pPr>
            <a:lvl5pPr lvl="4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5pPr>
            <a:lvl6pPr lvl="5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6pPr>
            <a:lvl7pPr lvl="6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7pPr>
            <a:lvl8pPr lvl="7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8pPr>
            <a:lvl9pPr lvl="8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9pPr>
          </a:lstStyle>
          <a:p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body" idx="1"/>
          </p:nvPr>
        </p:nvSpPr>
        <p:spPr>
          <a:xfrm rot="5400000">
            <a:off x="2662590" y="64382"/>
            <a:ext cx="4834820" cy="87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t" anchorCtr="0">
            <a:noAutofit/>
          </a:bodyPr>
          <a:lstStyle>
            <a:lvl1pPr marL="457200" marR="0" lvl="0" indent="-3746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dt" idx="10"/>
          </p:nvPr>
        </p:nvSpPr>
        <p:spPr>
          <a:xfrm>
            <a:off x="698500" y="7062612"/>
            <a:ext cx="2286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8000" marR="0" lvl="1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6000" marR="0" lvl="2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4000" marR="0" lvl="3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2000" marR="0" lvl="4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48000" marR="0" lvl="6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64000" marR="0" lvl="8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ftr" idx="11"/>
          </p:nvPr>
        </p:nvSpPr>
        <p:spPr>
          <a:xfrm>
            <a:off x="3365500" y="7062612"/>
            <a:ext cx="3429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8000" marR="0" lvl="1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6000" marR="0" lvl="2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4000" marR="0" lvl="3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2000" marR="0" lvl="4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48000" marR="0" lvl="6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64000" marR="0" lvl="8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sldNum" idx="12"/>
          </p:nvPr>
        </p:nvSpPr>
        <p:spPr>
          <a:xfrm>
            <a:off x="7175500" y="7062612"/>
            <a:ext cx="2286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title"/>
          </p:nvPr>
        </p:nvSpPr>
        <p:spPr>
          <a:xfrm rot="5400000">
            <a:off x="5137326" y="2539118"/>
            <a:ext cx="6457598" cy="2190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2pPr>
            <a:lvl3pPr lvl="2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3pPr>
            <a:lvl4pPr lvl="3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4pPr>
            <a:lvl5pPr lvl="4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5pPr>
            <a:lvl6pPr lvl="5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6pPr>
            <a:lvl7pPr lvl="6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7pPr>
            <a:lvl8pPr lvl="7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8pPr>
            <a:lvl9pPr lvl="8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9pPr>
          </a:lstStyle>
          <a:p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body" idx="1"/>
          </p:nvPr>
        </p:nvSpPr>
        <p:spPr>
          <a:xfrm rot="5400000">
            <a:off x="692326" y="411868"/>
            <a:ext cx="6457598" cy="6445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t" anchorCtr="0">
            <a:noAutofit/>
          </a:bodyPr>
          <a:lstStyle>
            <a:lvl1pPr marL="457200" marR="0" lvl="0" indent="-3746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dt" idx="10"/>
          </p:nvPr>
        </p:nvSpPr>
        <p:spPr>
          <a:xfrm>
            <a:off x="698500" y="7062612"/>
            <a:ext cx="2286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8000" marR="0" lvl="1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6000" marR="0" lvl="2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4000" marR="0" lvl="3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2000" marR="0" lvl="4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48000" marR="0" lvl="6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64000" marR="0" lvl="8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ftr" idx="11"/>
          </p:nvPr>
        </p:nvSpPr>
        <p:spPr>
          <a:xfrm>
            <a:off x="3365500" y="7062612"/>
            <a:ext cx="3429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8000" marR="0" lvl="1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6000" marR="0" lvl="2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4000" marR="0" lvl="3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2000" marR="0" lvl="4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48000" marR="0" lvl="6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64000" marR="0" lvl="8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sldNum" idx="12"/>
          </p:nvPr>
        </p:nvSpPr>
        <p:spPr>
          <a:xfrm>
            <a:off x="7175500" y="7062612"/>
            <a:ext cx="2286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79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7"/>
          <p:cNvSpPr txBox="1">
            <a:spLocks noGrp="1"/>
          </p:cNvSpPr>
          <p:nvPr>
            <p:ph type="title"/>
          </p:nvPr>
        </p:nvSpPr>
        <p:spPr>
          <a:xfrm>
            <a:off x="698500" y="405696"/>
            <a:ext cx="8763000" cy="1472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2pPr>
            <a:lvl3pPr lvl="2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3pPr>
            <a:lvl4pPr lvl="3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4pPr>
            <a:lvl5pPr lvl="4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5pPr>
            <a:lvl6pPr lvl="5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6pPr>
            <a:lvl7pPr lvl="6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7pPr>
            <a:lvl8pPr lvl="7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8pPr>
            <a:lvl9pPr lvl="8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9pPr>
          </a:lstStyle>
          <a:p>
            <a:endParaRPr/>
          </a:p>
        </p:txBody>
      </p:sp>
      <p:sp>
        <p:nvSpPr>
          <p:cNvPr id="21" name="Google Shape;21;p7"/>
          <p:cNvSpPr txBox="1">
            <a:spLocks noGrp="1"/>
          </p:cNvSpPr>
          <p:nvPr>
            <p:ph type="body" idx="1"/>
          </p:nvPr>
        </p:nvSpPr>
        <p:spPr>
          <a:xfrm>
            <a:off x="698500" y="2028472"/>
            <a:ext cx="8763000" cy="483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t" anchorCtr="0">
            <a:noAutofit/>
          </a:bodyPr>
          <a:lstStyle>
            <a:lvl1pPr marL="457200" marR="0" lvl="0" indent="-3746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dt" idx="10"/>
          </p:nvPr>
        </p:nvSpPr>
        <p:spPr>
          <a:xfrm>
            <a:off x="698500" y="7062612"/>
            <a:ext cx="2286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8000" marR="0" lvl="1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6000" marR="0" lvl="2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4000" marR="0" lvl="3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2000" marR="0" lvl="4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48000" marR="0" lvl="6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64000" marR="0" lvl="8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ftr" idx="11"/>
          </p:nvPr>
        </p:nvSpPr>
        <p:spPr>
          <a:xfrm>
            <a:off x="3365500" y="7062612"/>
            <a:ext cx="3429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8000" marR="0" lvl="1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6000" marR="0" lvl="2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4000" marR="0" lvl="3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2000" marR="0" lvl="4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48000" marR="0" lvl="6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64000" marR="0" lvl="8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sldNum" idx="12"/>
          </p:nvPr>
        </p:nvSpPr>
        <p:spPr>
          <a:xfrm>
            <a:off x="7175500" y="7062612"/>
            <a:ext cx="2286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6" r:id="rId2"/>
    <p:sldLayoutId id="2147483662" r:id="rId3"/>
    <p:sldLayoutId id="2147483663" r:id="rId4"/>
    <p:sldLayoutId id="2147483664" r:id="rId5"/>
    <p:sldLayoutId id="2147483665" r:id="rId6"/>
    <p:sldLayoutId id="2147483669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0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/>
          <p:nvPr/>
        </p:nvSpPr>
        <p:spPr>
          <a:xfrm>
            <a:off x="952775" y="6178825"/>
            <a:ext cx="8735400" cy="14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075" tIns="38075" rIns="38075" bIns="380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6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J. Lucas McKay, Ph.D., M.S.C.R.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Departments of </a:t>
            </a: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Biomedical Informatics and Neurology, Emory University, Atlanta, GA USA  </a:t>
            </a:r>
            <a:endParaRPr sz="16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Department of Biomedical Engineering, Georgia Institute of Technology, Atlanta, GA, USA</a:t>
            </a:r>
            <a:endParaRPr sz="16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" name="Google Shape;145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62027" y="276804"/>
            <a:ext cx="3235945" cy="262622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4D5262-882B-0C4C-BF5C-1D301427DB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0000" y="3214481"/>
            <a:ext cx="7620000" cy="2652889"/>
          </a:xfrm>
        </p:spPr>
        <p:txBody>
          <a:bodyPr anchor="ctr"/>
          <a:lstStyle/>
          <a:p>
            <a:r>
              <a:rPr lang="en-US" dirty="0"/>
              <a:t>BMI 510: Linear Regression I</a:t>
            </a:r>
          </a:p>
        </p:txBody>
      </p:sp>
    </p:spTree>
    <p:extLst>
      <p:ext uri="{BB962C8B-B14F-4D97-AF65-F5344CB8AC3E}">
        <p14:creationId xmlns:p14="http://schemas.microsoft.com/office/powerpoint/2010/main" val="2249101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regression formulation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We will use a simple regression formula familiar from algebra: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/>
                  <a:t> is the </a:t>
                </a:r>
                <a:r>
                  <a:rPr lang="en-US" i="1" dirty="0" err="1"/>
                  <a:t>j</a:t>
                </a:r>
                <a:r>
                  <a:rPr lang="en-US" i="1" baseline="30000" dirty="0" err="1"/>
                  <a:t>th</a:t>
                </a:r>
                <a:r>
                  <a:rPr lang="en-US" dirty="0"/>
                  <a:t> observation of group </a:t>
                </a:r>
                <a:r>
                  <a:rPr lang="en-US" i="1" dirty="0" err="1"/>
                  <a:t>i</a:t>
                </a: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is the mean of the </a:t>
                </a:r>
                <a:r>
                  <a:rPr lang="en-US" i="1" dirty="0"/>
                  <a:t>reference group </a:t>
                </a:r>
                <a:r>
                  <a:rPr lang="en-US" dirty="0"/>
                  <a:t>(remember in ANOVA it was the overall mean)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is the slope, or change in the dependent variable associated with a 1-unit change in the independent variable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/>
                  <a:t> is a random additive error.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931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regression formulation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We will use a simple regression formula familiar from algebra: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Note that in many cases,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will only take on a value of 0 or 1.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will take a value 0 if observation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/>
                  <a:t> is in the "reference group," and a value 1 if observation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/>
                  <a:t> is in another group.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1135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One-hot / dummy encoding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If the grouping variable has, say, three levels, like control/ </a:t>
                </a:r>
                <a:r>
                  <a:rPr lang="en-US" dirty="0" err="1"/>
                  <a:t>parkinsons</a:t>
                </a:r>
                <a:r>
                  <a:rPr lang="en-US" dirty="0"/>
                  <a:t>/ essential tremor, we might use the following scheme with two dummy variables, and with "control" as the reference group: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𝑃𝐷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𝑃𝐷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𝐸𝑇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𝐸𝑇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In this case, the variable </a:t>
                </a:r>
                <a:r>
                  <a:rPr lang="en-US" i="1" dirty="0"/>
                  <a:t>PD </a:t>
                </a:r>
                <a:r>
                  <a:rPr lang="en-US" dirty="0"/>
                  <a:t>would be 1 if observation </a:t>
                </a:r>
                <a:r>
                  <a:rPr lang="en-US" i="1" dirty="0"/>
                  <a:t>j</a:t>
                </a:r>
                <a:r>
                  <a:rPr lang="en-US" dirty="0"/>
                  <a:t> was in the </a:t>
                </a:r>
                <a:r>
                  <a:rPr lang="en-US" i="1" dirty="0"/>
                  <a:t>PD</a:t>
                </a:r>
                <a:r>
                  <a:rPr lang="en-US" dirty="0"/>
                  <a:t> group, and 0 otherwise, and the variable </a:t>
                </a:r>
                <a:r>
                  <a:rPr lang="en-US" i="1" dirty="0"/>
                  <a:t>ET</a:t>
                </a:r>
                <a:r>
                  <a:rPr lang="en-US" dirty="0"/>
                  <a:t> would be 1 if observation </a:t>
                </a:r>
                <a:r>
                  <a:rPr lang="en-US" i="1" dirty="0"/>
                  <a:t>j</a:t>
                </a:r>
                <a:r>
                  <a:rPr lang="en-US" dirty="0"/>
                  <a:t> was in the ET group, and 0 otherwise.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Note that here we've dropped the group variable </a:t>
                </a:r>
                <a:r>
                  <a:rPr lang="en-US" i="1" dirty="0" err="1"/>
                  <a:t>i</a:t>
                </a:r>
                <a:r>
                  <a:rPr lang="en-US" dirty="0"/>
                  <a:t>. Once there are multiple terms, the grouping might not be as clear as in ANOVA.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8215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simpler model 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Let's consider a simpler model with only 1 degree of freedom, expected lifetimes in men and women.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First let's do an ANOVA.</a:t>
            </a:r>
          </a:p>
        </p:txBody>
      </p:sp>
    </p:spTree>
    <p:extLst>
      <p:ext uri="{BB962C8B-B14F-4D97-AF65-F5344CB8AC3E}">
        <p14:creationId xmlns:p14="http://schemas.microsoft.com/office/powerpoint/2010/main" val="171800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simpler model </a:t>
            </a:r>
            <a:endParaRPr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EFDA9D2-CB28-4D41-B807-31D054762B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8327550"/>
              </p:ext>
            </p:extLst>
          </p:nvPr>
        </p:nvGraphicFramePr>
        <p:xfrm>
          <a:off x="1076875" y="2640242"/>
          <a:ext cx="8006250" cy="3181824"/>
        </p:xfrm>
        <a:graphic>
          <a:graphicData uri="http://schemas.openxmlformats.org/drawingml/2006/table">
            <a:tbl>
              <a:tblPr firstRow="1" firstCol="1" bandRow="1">
                <a:tableStyleId>{69C7853C-536D-4A76-A0AE-DD22124D55A5}</a:tableStyleId>
              </a:tblPr>
              <a:tblGrid>
                <a:gridCol w="1334375">
                  <a:extLst>
                    <a:ext uri="{9D8B030D-6E8A-4147-A177-3AD203B41FA5}">
                      <a16:colId xmlns:a16="http://schemas.microsoft.com/office/drawing/2014/main" val="869459628"/>
                    </a:ext>
                  </a:extLst>
                </a:gridCol>
                <a:gridCol w="1334375">
                  <a:extLst>
                    <a:ext uri="{9D8B030D-6E8A-4147-A177-3AD203B41FA5}">
                      <a16:colId xmlns:a16="http://schemas.microsoft.com/office/drawing/2014/main" val="463501294"/>
                    </a:ext>
                  </a:extLst>
                </a:gridCol>
                <a:gridCol w="1334375">
                  <a:extLst>
                    <a:ext uri="{9D8B030D-6E8A-4147-A177-3AD203B41FA5}">
                      <a16:colId xmlns:a16="http://schemas.microsoft.com/office/drawing/2014/main" val="1944934145"/>
                    </a:ext>
                  </a:extLst>
                </a:gridCol>
                <a:gridCol w="1334375">
                  <a:extLst>
                    <a:ext uri="{9D8B030D-6E8A-4147-A177-3AD203B41FA5}">
                      <a16:colId xmlns:a16="http://schemas.microsoft.com/office/drawing/2014/main" val="2816136401"/>
                    </a:ext>
                  </a:extLst>
                </a:gridCol>
                <a:gridCol w="1334375">
                  <a:extLst>
                    <a:ext uri="{9D8B030D-6E8A-4147-A177-3AD203B41FA5}">
                      <a16:colId xmlns:a16="http://schemas.microsoft.com/office/drawing/2014/main" val="2809710955"/>
                    </a:ext>
                  </a:extLst>
                </a:gridCol>
                <a:gridCol w="1334375">
                  <a:extLst>
                    <a:ext uri="{9D8B030D-6E8A-4147-A177-3AD203B41FA5}">
                      <a16:colId xmlns:a16="http://schemas.microsoft.com/office/drawing/2014/main" val="1258670202"/>
                    </a:ext>
                  </a:extLst>
                </a:gridCol>
              </a:tblGrid>
              <a:tr h="795456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 err="1"/>
                        <a:t>df</a:t>
                      </a:r>
                      <a:endParaRPr lang="en-US" sz="18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/>
                        <a:t>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/>
                        <a:t>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/>
                        <a:t>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1321723"/>
                  </a:ext>
                </a:extLst>
              </a:tr>
              <a:tr h="79545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Groups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5207876"/>
                  </a:ext>
                </a:extLst>
              </a:tr>
              <a:tr h="79545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Error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8633351"/>
                  </a:ext>
                </a:extLst>
              </a:tr>
              <a:tr h="79545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3219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3787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gression-part-i_files/figure-pptx/unnamed-chunk-3-1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947334" y="1778000"/>
            <a:ext cx="6279444" cy="5023556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D5077F9-FC91-244D-B51A-FB4E63FDC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405696"/>
            <a:ext cx="8763000" cy="1472848"/>
          </a:xfrm>
        </p:spPr>
        <p:txBody>
          <a:bodyPr/>
          <a:lstStyle/>
          <a:p>
            <a:r>
              <a:rPr lang="en-US" dirty="0"/>
              <a:t>A simpler model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83174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gression-part-i_files/figure-pptx/unnamed-chunk-3-1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947334" y="1778000"/>
            <a:ext cx="6279444" cy="5023556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D5077F9-FC91-244D-B51A-FB4E63FDC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405696"/>
            <a:ext cx="8763000" cy="1472848"/>
          </a:xfrm>
        </p:spPr>
        <p:txBody>
          <a:bodyPr/>
          <a:lstStyle/>
          <a:p>
            <a:r>
              <a:rPr lang="en-US" dirty="0"/>
              <a:t>A simpler model 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49C19C-1A10-A758-BF67-0A9FD6FCA189}"/>
                  </a:ext>
                </a:extLst>
              </p:cNvPr>
              <p:cNvSpPr txBox="1"/>
              <p:nvPr/>
            </p:nvSpPr>
            <p:spPr>
              <a:xfrm>
                <a:off x="1358900" y="5163256"/>
                <a:ext cx="1600182" cy="6140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49C19C-1A10-A758-BF67-0A9FD6FCA1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8900" y="5163256"/>
                <a:ext cx="1600182" cy="614014"/>
              </a:xfrm>
              <a:prstGeom prst="rect">
                <a:avLst/>
              </a:prstGeom>
              <a:blipFill>
                <a:blip r:embed="rId3"/>
                <a:stretch>
                  <a:fillRect l="-8730" t="-116000" b="-16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F96E516-1AB8-D3DB-D3EF-98FD0D0D7DDC}"/>
              </a:ext>
            </a:extLst>
          </p:cNvPr>
          <p:cNvCxnSpPr>
            <a:cxnSpLocks/>
            <a:stCxn id="4" idx="3"/>
          </p:cNvCxnSpPr>
          <p:nvPr/>
        </p:nvCxnSpPr>
        <p:spPr>
          <a:xfrm flipV="1">
            <a:off x="2959082" y="4914900"/>
            <a:ext cx="1782939" cy="5553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50818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simpler model </a:t>
            </a:r>
            <a:endParaRPr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EFDA9D2-CB28-4D41-B807-31D054762B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1469894"/>
              </p:ext>
            </p:extLst>
          </p:nvPr>
        </p:nvGraphicFramePr>
        <p:xfrm>
          <a:off x="1076875" y="2640242"/>
          <a:ext cx="8006250" cy="3181824"/>
        </p:xfrm>
        <a:graphic>
          <a:graphicData uri="http://schemas.openxmlformats.org/drawingml/2006/table">
            <a:tbl>
              <a:tblPr firstRow="1" firstCol="1" bandRow="1">
                <a:tableStyleId>{69C7853C-536D-4A76-A0AE-DD22124D55A5}</a:tableStyleId>
              </a:tblPr>
              <a:tblGrid>
                <a:gridCol w="1334375">
                  <a:extLst>
                    <a:ext uri="{9D8B030D-6E8A-4147-A177-3AD203B41FA5}">
                      <a16:colId xmlns:a16="http://schemas.microsoft.com/office/drawing/2014/main" val="869459628"/>
                    </a:ext>
                  </a:extLst>
                </a:gridCol>
                <a:gridCol w="1334375">
                  <a:extLst>
                    <a:ext uri="{9D8B030D-6E8A-4147-A177-3AD203B41FA5}">
                      <a16:colId xmlns:a16="http://schemas.microsoft.com/office/drawing/2014/main" val="463501294"/>
                    </a:ext>
                  </a:extLst>
                </a:gridCol>
                <a:gridCol w="1334375">
                  <a:extLst>
                    <a:ext uri="{9D8B030D-6E8A-4147-A177-3AD203B41FA5}">
                      <a16:colId xmlns:a16="http://schemas.microsoft.com/office/drawing/2014/main" val="1944934145"/>
                    </a:ext>
                  </a:extLst>
                </a:gridCol>
                <a:gridCol w="1334375">
                  <a:extLst>
                    <a:ext uri="{9D8B030D-6E8A-4147-A177-3AD203B41FA5}">
                      <a16:colId xmlns:a16="http://schemas.microsoft.com/office/drawing/2014/main" val="2816136401"/>
                    </a:ext>
                  </a:extLst>
                </a:gridCol>
                <a:gridCol w="1334375">
                  <a:extLst>
                    <a:ext uri="{9D8B030D-6E8A-4147-A177-3AD203B41FA5}">
                      <a16:colId xmlns:a16="http://schemas.microsoft.com/office/drawing/2014/main" val="2809710955"/>
                    </a:ext>
                  </a:extLst>
                </a:gridCol>
                <a:gridCol w="1334375">
                  <a:extLst>
                    <a:ext uri="{9D8B030D-6E8A-4147-A177-3AD203B41FA5}">
                      <a16:colId xmlns:a16="http://schemas.microsoft.com/office/drawing/2014/main" val="1258670202"/>
                    </a:ext>
                  </a:extLst>
                </a:gridCol>
              </a:tblGrid>
              <a:tr h="795456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 err="1"/>
                        <a:t>df</a:t>
                      </a:r>
                      <a:endParaRPr lang="en-US" sz="18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/>
                        <a:t>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/>
                        <a:t>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/>
                        <a:t>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1321723"/>
                  </a:ext>
                </a:extLst>
              </a:tr>
              <a:tr h="79545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Groups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5207876"/>
                  </a:ext>
                </a:extLst>
              </a:tr>
              <a:tr h="79545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Error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8633351"/>
                  </a:ext>
                </a:extLst>
              </a:tr>
              <a:tr h="79545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13530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3219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61978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gression-part-i_files/figure-pptx/unnamed-chunk-4-1.png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947334" y="1778000"/>
            <a:ext cx="6279444" cy="5023556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160B767-6210-9949-8649-1CA3062E7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405696"/>
            <a:ext cx="8763000" cy="1472848"/>
          </a:xfrm>
        </p:spPr>
        <p:txBody>
          <a:bodyPr/>
          <a:lstStyle/>
          <a:p>
            <a:r>
              <a:rPr lang="en-US" dirty="0"/>
              <a:t>A simpler model 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36D03FD-FC54-3388-7AC0-B1C37E75438A}"/>
                  </a:ext>
                </a:extLst>
              </p:cNvPr>
              <p:cNvSpPr txBox="1"/>
              <p:nvPr/>
            </p:nvSpPr>
            <p:spPr>
              <a:xfrm>
                <a:off x="203200" y="5468056"/>
                <a:ext cx="1600182" cy="6140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36D03FD-FC54-3388-7AC0-B1C37E7543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5468056"/>
                <a:ext cx="1600182" cy="614014"/>
              </a:xfrm>
              <a:prstGeom prst="rect">
                <a:avLst/>
              </a:prstGeom>
              <a:blipFill>
                <a:blip r:embed="rId4"/>
                <a:stretch>
                  <a:fillRect l="-8594" t="-116000" b="-16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6822641-1C26-EC4E-4849-2EDE31EF51C0}"/>
              </a:ext>
            </a:extLst>
          </p:cNvPr>
          <p:cNvCxnSpPr>
            <a:cxnSpLocks/>
            <a:stCxn id="4" idx="3"/>
          </p:cNvCxnSpPr>
          <p:nvPr/>
        </p:nvCxnSpPr>
        <p:spPr>
          <a:xfrm flipV="1">
            <a:off x="1803382" y="4965700"/>
            <a:ext cx="1701818" cy="8093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5900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simpler model </a:t>
            </a:r>
            <a:endParaRPr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EFDA9D2-CB28-4D41-B807-31D054762B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4772175"/>
              </p:ext>
            </p:extLst>
          </p:nvPr>
        </p:nvGraphicFramePr>
        <p:xfrm>
          <a:off x="1076875" y="2640242"/>
          <a:ext cx="8006250" cy="3181824"/>
        </p:xfrm>
        <a:graphic>
          <a:graphicData uri="http://schemas.openxmlformats.org/drawingml/2006/table">
            <a:tbl>
              <a:tblPr firstRow="1" firstCol="1" bandRow="1">
                <a:tableStyleId>{69C7853C-536D-4A76-A0AE-DD22124D55A5}</a:tableStyleId>
              </a:tblPr>
              <a:tblGrid>
                <a:gridCol w="1334375">
                  <a:extLst>
                    <a:ext uri="{9D8B030D-6E8A-4147-A177-3AD203B41FA5}">
                      <a16:colId xmlns:a16="http://schemas.microsoft.com/office/drawing/2014/main" val="869459628"/>
                    </a:ext>
                  </a:extLst>
                </a:gridCol>
                <a:gridCol w="1334375">
                  <a:extLst>
                    <a:ext uri="{9D8B030D-6E8A-4147-A177-3AD203B41FA5}">
                      <a16:colId xmlns:a16="http://schemas.microsoft.com/office/drawing/2014/main" val="463501294"/>
                    </a:ext>
                  </a:extLst>
                </a:gridCol>
                <a:gridCol w="1334375">
                  <a:extLst>
                    <a:ext uri="{9D8B030D-6E8A-4147-A177-3AD203B41FA5}">
                      <a16:colId xmlns:a16="http://schemas.microsoft.com/office/drawing/2014/main" val="1944934145"/>
                    </a:ext>
                  </a:extLst>
                </a:gridCol>
                <a:gridCol w="1334375">
                  <a:extLst>
                    <a:ext uri="{9D8B030D-6E8A-4147-A177-3AD203B41FA5}">
                      <a16:colId xmlns:a16="http://schemas.microsoft.com/office/drawing/2014/main" val="2816136401"/>
                    </a:ext>
                  </a:extLst>
                </a:gridCol>
                <a:gridCol w="1334375">
                  <a:extLst>
                    <a:ext uri="{9D8B030D-6E8A-4147-A177-3AD203B41FA5}">
                      <a16:colId xmlns:a16="http://schemas.microsoft.com/office/drawing/2014/main" val="2809710955"/>
                    </a:ext>
                  </a:extLst>
                </a:gridCol>
                <a:gridCol w="1334375">
                  <a:extLst>
                    <a:ext uri="{9D8B030D-6E8A-4147-A177-3AD203B41FA5}">
                      <a16:colId xmlns:a16="http://schemas.microsoft.com/office/drawing/2014/main" val="1258670202"/>
                    </a:ext>
                  </a:extLst>
                </a:gridCol>
              </a:tblGrid>
              <a:tr h="795456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 err="1"/>
                        <a:t>df</a:t>
                      </a:r>
                      <a:endParaRPr lang="en-US" sz="18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/>
                        <a:t>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/>
                        <a:t>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/>
                        <a:t>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1321723"/>
                  </a:ext>
                </a:extLst>
              </a:tr>
              <a:tr h="79545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Groups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5207876"/>
                  </a:ext>
                </a:extLst>
              </a:tr>
              <a:tr h="79545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Error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/>
                        <a:t>5206.5+7542.5=</a:t>
                      </a:r>
                    </a:p>
                    <a:p>
                      <a:pPr algn="ctr"/>
                      <a:r>
                        <a:rPr lang="en-US" sz="1800" b="1" dirty="0"/>
                        <a:t>12749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8633351"/>
                  </a:ext>
                </a:extLst>
              </a:tr>
              <a:tr h="79545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13530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3219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0587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Introduction to part II of the class</a:t>
            </a:r>
            <a:endParaRPr dirty="0"/>
          </a:p>
          <a:p>
            <a:pPr lvl="1"/>
            <a:r>
              <a:rPr lang="en-US" dirty="0"/>
              <a:t>A motivating example</a:t>
            </a:r>
            <a:endParaRPr dirty="0"/>
          </a:p>
          <a:p>
            <a:pPr lvl="1"/>
            <a:r>
              <a:rPr lang="en-US" dirty="0"/>
              <a:t>Introduction to linear regression</a:t>
            </a:r>
          </a:p>
          <a:p>
            <a:pPr lvl="1"/>
            <a:r>
              <a:rPr lang="en-US" dirty="0"/>
              <a:t>Solving a regression problem with an ANOVA</a:t>
            </a:r>
          </a:p>
          <a:p>
            <a:pPr lvl="1"/>
            <a:r>
              <a:rPr lang="en-US" dirty="0"/>
              <a:t>Parameterization and coefficient interpretation</a:t>
            </a:r>
          </a:p>
          <a:p>
            <a:pPr lvl="1"/>
            <a:r>
              <a:rPr lang="en-US" dirty="0"/>
              <a:t>Linear least squares</a:t>
            </a:r>
          </a:p>
          <a:p>
            <a:pPr lvl="1"/>
            <a:r>
              <a:rPr lang="en-US" dirty="0"/>
              <a:t>Inference on regression coefficients</a:t>
            </a:r>
          </a:p>
          <a:p>
            <a:pPr lvl="1"/>
            <a:r>
              <a:rPr lang="en-US" dirty="0"/>
              <a:t>Implementation in software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412356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simpler model </a:t>
            </a:r>
            <a:endParaRPr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EFDA9D2-CB28-4D41-B807-31D054762B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426539"/>
              </p:ext>
            </p:extLst>
          </p:nvPr>
        </p:nvGraphicFramePr>
        <p:xfrm>
          <a:off x="1076875" y="2640242"/>
          <a:ext cx="8006250" cy="3181824"/>
        </p:xfrm>
        <a:graphic>
          <a:graphicData uri="http://schemas.openxmlformats.org/drawingml/2006/table">
            <a:tbl>
              <a:tblPr firstRow="1" firstCol="1" bandRow="1">
                <a:tableStyleId>{69C7853C-536D-4A76-A0AE-DD22124D55A5}</a:tableStyleId>
              </a:tblPr>
              <a:tblGrid>
                <a:gridCol w="1334375">
                  <a:extLst>
                    <a:ext uri="{9D8B030D-6E8A-4147-A177-3AD203B41FA5}">
                      <a16:colId xmlns:a16="http://schemas.microsoft.com/office/drawing/2014/main" val="869459628"/>
                    </a:ext>
                  </a:extLst>
                </a:gridCol>
                <a:gridCol w="1334375">
                  <a:extLst>
                    <a:ext uri="{9D8B030D-6E8A-4147-A177-3AD203B41FA5}">
                      <a16:colId xmlns:a16="http://schemas.microsoft.com/office/drawing/2014/main" val="463501294"/>
                    </a:ext>
                  </a:extLst>
                </a:gridCol>
                <a:gridCol w="1334375">
                  <a:extLst>
                    <a:ext uri="{9D8B030D-6E8A-4147-A177-3AD203B41FA5}">
                      <a16:colId xmlns:a16="http://schemas.microsoft.com/office/drawing/2014/main" val="1944934145"/>
                    </a:ext>
                  </a:extLst>
                </a:gridCol>
                <a:gridCol w="1334375">
                  <a:extLst>
                    <a:ext uri="{9D8B030D-6E8A-4147-A177-3AD203B41FA5}">
                      <a16:colId xmlns:a16="http://schemas.microsoft.com/office/drawing/2014/main" val="2816136401"/>
                    </a:ext>
                  </a:extLst>
                </a:gridCol>
                <a:gridCol w="1334375">
                  <a:extLst>
                    <a:ext uri="{9D8B030D-6E8A-4147-A177-3AD203B41FA5}">
                      <a16:colId xmlns:a16="http://schemas.microsoft.com/office/drawing/2014/main" val="2809710955"/>
                    </a:ext>
                  </a:extLst>
                </a:gridCol>
                <a:gridCol w="1334375">
                  <a:extLst>
                    <a:ext uri="{9D8B030D-6E8A-4147-A177-3AD203B41FA5}">
                      <a16:colId xmlns:a16="http://schemas.microsoft.com/office/drawing/2014/main" val="1258670202"/>
                    </a:ext>
                  </a:extLst>
                </a:gridCol>
              </a:tblGrid>
              <a:tr h="795456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 err="1"/>
                        <a:t>df</a:t>
                      </a:r>
                      <a:endParaRPr lang="en-US" sz="18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/>
                        <a:t>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/>
                        <a:t>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/>
                        <a:t>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1321723"/>
                  </a:ext>
                </a:extLst>
              </a:tr>
              <a:tr h="79545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Groups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dirty="0"/>
                        <a:t>781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5207876"/>
                  </a:ext>
                </a:extLst>
              </a:tr>
              <a:tr h="79545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Error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dirty="0"/>
                        <a:t>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12749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8633351"/>
                  </a:ext>
                </a:extLst>
              </a:tr>
              <a:tr h="79545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13530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3219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2053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simpler model </a:t>
            </a:r>
            <a:endParaRPr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EFDA9D2-CB28-4D41-B807-31D054762B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3443546"/>
              </p:ext>
            </p:extLst>
          </p:nvPr>
        </p:nvGraphicFramePr>
        <p:xfrm>
          <a:off x="1076875" y="2640242"/>
          <a:ext cx="8006250" cy="3181824"/>
        </p:xfrm>
        <a:graphic>
          <a:graphicData uri="http://schemas.openxmlformats.org/drawingml/2006/table">
            <a:tbl>
              <a:tblPr firstRow="1" firstCol="1" bandRow="1">
                <a:tableStyleId>{69C7853C-536D-4A76-A0AE-DD22124D55A5}</a:tableStyleId>
              </a:tblPr>
              <a:tblGrid>
                <a:gridCol w="1334375">
                  <a:extLst>
                    <a:ext uri="{9D8B030D-6E8A-4147-A177-3AD203B41FA5}">
                      <a16:colId xmlns:a16="http://schemas.microsoft.com/office/drawing/2014/main" val="869459628"/>
                    </a:ext>
                  </a:extLst>
                </a:gridCol>
                <a:gridCol w="1334375">
                  <a:extLst>
                    <a:ext uri="{9D8B030D-6E8A-4147-A177-3AD203B41FA5}">
                      <a16:colId xmlns:a16="http://schemas.microsoft.com/office/drawing/2014/main" val="463501294"/>
                    </a:ext>
                  </a:extLst>
                </a:gridCol>
                <a:gridCol w="1334375">
                  <a:extLst>
                    <a:ext uri="{9D8B030D-6E8A-4147-A177-3AD203B41FA5}">
                      <a16:colId xmlns:a16="http://schemas.microsoft.com/office/drawing/2014/main" val="1944934145"/>
                    </a:ext>
                  </a:extLst>
                </a:gridCol>
                <a:gridCol w="1334375">
                  <a:extLst>
                    <a:ext uri="{9D8B030D-6E8A-4147-A177-3AD203B41FA5}">
                      <a16:colId xmlns:a16="http://schemas.microsoft.com/office/drawing/2014/main" val="2816136401"/>
                    </a:ext>
                  </a:extLst>
                </a:gridCol>
                <a:gridCol w="1334375">
                  <a:extLst>
                    <a:ext uri="{9D8B030D-6E8A-4147-A177-3AD203B41FA5}">
                      <a16:colId xmlns:a16="http://schemas.microsoft.com/office/drawing/2014/main" val="2809710955"/>
                    </a:ext>
                  </a:extLst>
                </a:gridCol>
                <a:gridCol w="1334375">
                  <a:extLst>
                    <a:ext uri="{9D8B030D-6E8A-4147-A177-3AD203B41FA5}">
                      <a16:colId xmlns:a16="http://schemas.microsoft.com/office/drawing/2014/main" val="1258670202"/>
                    </a:ext>
                  </a:extLst>
                </a:gridCol>
              </a:tblGrid>
              <a:tr h="795456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 err="1"/>
                        <a:t>df</a:t>
                      </a:r>
                      <a:endParaRPr lang="en-US" sz="18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/>
                        <a:t>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/>
                        <a:t>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/>
                        <a:t>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1321723"/>
                  </a:ext>
                </a:extLst>
              </a:tr>
              <a:tr h="79545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Groups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/>
                        <a:t>781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dirty="0"/>
                        <a:t>781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5207876"/>
                  </a:ext>
                </a:extLst>
              </a:tr>
              <a:tr h="79545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Error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/>
                        <a:t>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12749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dirty="0"/>
                        <a:t>130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8633351"/>
                  </a:ext>
                </a:extLst>
              </a:tr>
              <a:tr h="79545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13530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3219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88961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simpler model </a:t>
            </a:r>
            <a:endParaRPr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EFDA9D2-CB28-4D41-B807-31D054762B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1438696"/>
              </p:ext>
            </p:extLst>
          </p:nvPr>
        </p:nvGraphicFramePr>
        <p:xfrm>
          <a:off x="1076875" y="2640242"/>
          <a:ext cx="8006250" cy="3181824"/>
        </p:xfrm>
        <a:graphic>
          <a:graphicData uri="http://schemas.openxmlformats.org/drawingml/2006/table">
            <a:tbl>
              <a:tblPr firstRow="1" firstCol="1" bandRow="1">
                <a:tableStyleId>{69C7853C-536D-4A76-A0AE-DD22124D55A5}</a:tableStyleId>
              </a:tblPr>
              <a:tblGrid>
                <a:gridCol w="1334375">
                  <a:extLst>
                    <a:ext uri="{9D8B030D-6E8A-4147-A177-3AD203B41FA5}">
                      <a16:colId xmlns:a16="http://schemas.microsoft.com/office/drawing/2014/main" val="869459628"/>
                    </a:ext>
                  </a:extLst>
                </a:gridCol>
                <a:gridCol w="1334375">
                  <a:extLst>
                    <a:ext uri="{9D8B030D-6E8A-4147-A177-3AD203B41FA5}">
                      <a16:colId xmlns:a16="http://schemas.microsoft.com/office/drawing/2014/main" val="463501294"/>
                    </a:ext>
                  </a:extLst>
                </a:gridCol>
                <a:gridCol w="1334375">
                  <a:extLst>
                    <a:ext uri="{9D8B030D-6E8A-4147-A177-3AD203B41FA5}">
                      <a16:colId xmlns:a16="http://schemas.microsoft.com/office/drawing/2014/main" val="1944934145"/>
                    </a:ext>
                  </a:extLst>
                </a:gridCol>
                <a:gridCol w="1334375">
                  <a:extLst>
                    <a:ext uri="{9D8B030D-6E8A-4147-A177-3AD203B41FA5}">
                      <a16:colId xmlns:a16="http://schemas.microsoft.com/office/drawing/2014/main" val="2816136401"/>
                    </a:ext>
                  </a:extLst>
                </a:gridCol>
                <a:gridCol w="1334375">
                  <a:extLst>
                    <a:ext uri="{9D8B030D-6E8A-4147-A177-3AD203B41FA5}">
                      <a16:colId xmlns:a16="http://schemas.microsoft.com/office/drawing/2014/main" val="2809710955"/>
                    </a:ext>
                  </a:extLst>
                </a:gridCol>
                <a:gridCol w="1334375">
                  <a:extLst>
                    <a:ext uri="{9D8B030D-6E8A-4147-A177-3AD203B41FA5}">
                      <a16:colId xmlns:a16="http://schemas.microsoft.com/office/drawing/2014/main" val="1258670202"/>
                    </a:ext>
                  </a:extLst>
                </a:gridCol>
              </a:tblGrid>
              <a:tr h="795456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 err="1"/>
                        <a:t>df</a:t>
                      </a:r>
                      <a:endParaRPr lang="en-US" sz="18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/>
                        <a:t>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/>
                        <a:t>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/>
                        <a:t>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1321723"/>
                  </a:ext>
                </a:extLst>
              </a:tr>
              <a:tr h="79545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Groups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/>
                        <a:t>781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/>
                        <a:t>781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dirty="0"/>
                        <a:t>6.00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5207876"/>
                  </a:ext>
                </a:extLst>
              </a:tr>
              <a:tr h="79545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Error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/>
                        <a:t>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12749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/>
                        <a:t>130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8633351"/>
                  </a:ext>
                </a:extLst>
              </a:tr>
              <a:tr h="79545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13530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3219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94005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simpler model </a:t>
            </a:r>
            <a:endParaRPr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EFDA9D2-CB28-4D41-B807-31D054762B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20753"/>
              </p:ext>
            </p:extLst>
          </p:nvPr>
        </p:nvGraphicFramePr>
        <p:xfrm>
          <a:off x="1076875" y="2640242"/>
          <a:ext cx="8006250" cy="3181824"/>
        </p:xfrm>
        <a:graphic>
          <a:graphicData uri="http://schemas.openxmlformats.org/drawingml/2006/table">
            <a:tbl>
              <a:tblPr firstRow="1" firstCol="1" bandRow="1">
                <a:tableStyleId>{69C7853C-536D-4A76-A0AE-DD22124D55A5}</a:tableStyleId>
              </a:tblPr>
              <a:tblGrid>
                <a:gridCol w="1334375">
                  <a:extLst>
                    <a:ext uri="{9D8B030D-6E8A-4147-A177-3AD203B41FA5}">
                      <a16:colId xmlns:a16="http://schemas.microsoft.com/office/drawing/2014/main" val="869459628"/>
                    </a:ext>
                  </a:extLst>
                </a:gridCol>
                <a:gridCol w="1334375">
                  <a:extLst>
                    <a:ext uri="{9D8B030D-6E8A-4147-A177-3AD203B41FA5}">
                      <a16:colId xmlns:a16="http://schemas.microsoft.com/office/drawing/2014/main" val="463501294"/>
                    </a:ext>
                  </a:extLst>
                </a:gridCol>
                <a:gridCol w="1334375">
                  <a:extLst>
                    <a:ext uri="{9D8B030D-6E8A-4147-A177-3AD203B41FA5}">
                      <a16:colId xmlns:a16="http://schemas.microsoft.com/office/drawing/2014/main" val="1944934145"/>
                    </a:ext>
                  </a:extLst>
                </a:gridCol>
                <a:gridCol w="1334375">
                  <a:extLst>
                    <a:ext uri="{9D8B030D-6E8A-4147-A177-3AD203B41FA5}">
                      <a16:colId xmlns:a16="http://schemas.microsoft.com/office/drawing/2014/main" val="2816136401"/>
                    </a:ext>
                  </a:extLst>
                </a:gridCol>
                <a:gridCol w="1334375">
                  <a:extLst>
                    <a:ext uri="{9D8B030D-6E8A-4147-A177-3AD203B41FA5}">
                      <a16:colId xmlns:a16="http://schemas.microsoft.com/office/drawing/2014/main" val="2809710955"/>
                    </a:ext>
                  </a:extLst>
                </a:gridCol>
                <a:gridCol w="1334375">
                  <a:extLst>
                    <a:ext uri="{9D8B030D-6E8A-4147-A177-3AD203B41FA5}">
                      <a16:colId xmlns:a16="http://schemas.microsoft.com/office/drawing/2014/main" val="1258670202"/>
                    </a:ext>
                  </a:extLst>
                </a:gridCol>
              </a:tblGrid>
              <a:tr h="795456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 err="1"/>
                        <a:t>df</a:t>
                      </a:r>
                      <a:endParaRPr lang="en-US" sz="18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/>
                        <a:t>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/>
                        <a:t>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/>
                        <a:t>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1321723"/>
                  </a:ext>
                </a:extLst>
              </a:tr>
              <a:tr h="79545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Groups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/>
                        <a:t>781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/>
                        <a:t>781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6.00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dirty="0"/>
                        <a:t>0.016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5207876"/>
                  </a:ext>
                </a:extLst>
              </a:tr>
              <a:tr h="79545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Error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/>
                        <a:t>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12749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/>
                        <a:t>130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8633351"/>
                  </a:ext>
                </a:extLst>
              </a:tr>
              <a:tr h="79545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13530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3219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31643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gression-part-i_files/figure-pptx/unnamed-chunk-4-1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947334" y="1778000"/>
            <a:ext cx="6279444" cy="5023556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160B767-6210-9949-8649-1CA3062E7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405696"/>
            <a:ext cx="8763000" cy="1472848"/>
          </a:xfrm>
        </p:spPr>
        <p:txBody>
          <a:bodyPr/>
          <a:lstStyle/>
          <a:p>
            <a:r>
              <a:rPr lang="en-US" dirty="0"/>
              <a:t>A simpler model – regression approach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540647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26301-7E2A-AF4A-A18D-F81155166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simpler model – regression approach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2729A8-E517-264B-B1D0-90B83C176E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82550" indent="0">
                  <a:buNone/>
                </a:pPr>
                <a:r>
                  <a:rPr lang="en-US" dirty="0"/>
                  <a:t>Since women are living longer, let's treat men as the reference group here. Then an appropriate model might be:</a:t>
                </a:r>
              </a:p>
              <a:p>
                <a:pPr marL="82550" indent="0">
                  <a:buNone/>
                </a:pPr>
                <a:endParaRPr lang="en-US" dirty="0"/>
              </a:p>
              <a:p>
                <a:pPr marL="8255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𝑀𝑎𝑙𝑒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82550" indent="0">
                  <a:buNone/>
                </a:pPr>
                <a:endParaRPr lang="en-US" dirty="0"/>
              </a:p>
              <a:p>
                <a:pPr marL="82550" indent="0">
                  <a:buNone/>
                </a:pPr>
                <a:r>
                  <a:rPr lang="en-US" dirty="0"/>
                  <a:t>Before we fit the model, let's interpret the coefficients.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2729A8-E517-264B-B1D0-90B83C176E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26009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905F7-E172-1B4D-8C9F-EC8EEBFC1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Coefficient interpretation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D8D9D4-164E-BC4B-B5A3-2F84793BE1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825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𝑀𝑎𝑙𝑒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82550" indent="0">
                  <a:buNone/>
                </a:pPr>
                <a:endParaRPr lang="en-US" dirty="0"/>
              </a:p>
              <a:p>
                <a:pPr marL="82550" indent="0">
                  <a:buNone/>
                </a:pPr>
                <a:endParaRPr lang="en-US" dirty="0"/>
              </a:p>
              <a:p>
                <a:pPr marL="82550" indent="0">
                  <a:buNone/>
                </a:pPr>
                <a:r>
                  <a:rPr lang="en-US" dirty="0"/>
                  <a:t>Average lifespan among women:</a:t>
                </a:r>
              </a:p>
              <a:p>
                <a:pPr marL="82550" indent="0">
                  <a:buNone/>
                </a:pPr>
                <a:endParaRPr lang="en-US" dirty="0"/>
              </a:p>
              <a:p>
                <a:pPr marL="82550" indent="0">
                  <a:buNone/>
                </a:pPr>
                <a:endParaRPr lang="en-US" dirty="0"/>
              </a:p>
              <a:p>
                <a:pPr marL="82550" indent="0">
                  <a:buNone/>
                </a:pPr>
                <a:r>
                  <a:rPr lang="en-US" dirty="0"/>
                  <a:t>Average lifespan among men:</a:t>
                </a:r>
              </a:p>
              <a:p>
                <a:pPr marL="82550" indent="0">
                  <a:buNone/>
                </a:pPr>
                <a:endParaRPr lang="en-US" dirty="0"/>
              </a:p>
              <a:p>
                <a:pPr marL="82550" indent="0">
                  <a:buNone/>
                </a:pPr>
                <a:endParaRPr lang="en-US" dirty="0"/>
              </a:p>
              <a:p>
                <a:pPr marL="82550" indent="0">
                  <a:buNone/>
                </a:pPr>
                <a:r>
                  <a:rPr lang="en-US" dirty="0"/>
                  <a:t>Term that would be zero if men and women lived the same number of years (the null):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D8D9D4-164E-BC4B-B5A3-2F84793BE1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61091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905F7-E172-1B4D-8C9F-EC8EEBFC1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Coefficient interpretation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D8D9D4-164E-BC4B-B5A3-2F84793BE1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825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𝑀𝑎𝑙𝑒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82550" indent="0">
                  <a:buNone/>
                </a:pPr>
                <a:endParaRPr lang="en-US" dirty="0"/>
              </a:p>
              <a:p>
                <a:pPr marL="82550" indent="0">
                  <a:buNone/>
                </a:pPr>
                <a:endParaRPr lang="en-US" dirty="0"/>
              </a:p>
              <a:p>
                <a:pPr marL="82550" indent="0">
                  <a:buNone/>
                </a:pPr>
                <a:r>
                  <a:rPr lang="en-US" dirty="0"/>
                  <a:t>Average lifespan among women: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pPr marL="82550" indent="0">
                  <a:buNone/>
                </a:pPr>
                <a:endParaRPr lang="en-US" dirty="0"/>
              </a:p>
              <a:p>
                <a:pPr marL="82550" indent="0">
                  <a:buNone/>
                </a:pPr>
                <a:endParaRPr lang="en-US" dirty="0"/>
              </a:p>
              <a:p>
                <a:pPr marL="82550" indent="0">
                  <a:buNone/>
                </a:pPr>
                <a:r>
                  <a:rPr lang="en-US" dirty="0"/>
                  <a:t>Average lifespan among men: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endParaRPr lang="en-US" dirty="0"/>
              </a:p>
              <a:p>
                <a:pPr marL="82550" indent="0">
                  <a:buNone/>
                </a:pPr>
                <a:endParaRPr lang="en-US" dirty="0"/>
              </a:p>
              <a:p>
                <a:pPr marL="82550" indent="0">
                  <a:buNone/>
                </a:pPr>
                <a:endParaRPr lang="en-US" dirty="0"/>
              </a:p>
              <a:p>
                <a:pPr marL="82550" indent="0">
                  <a:buNone/>
                </a:pPr>
                <a:r>
                  <a:rPr lang="en-US" dirty="0"/>
                  <a:t>Term that would be zero if men and women lived the same number of years (the null):		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D8D9D4-164E-BC4B-B5A3-2F84793BE1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15176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Fitting the coefficients: linear least squares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dirty="0"/>
                  <a:t>In order to fit a straight line to a plot of points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dirty="0"/>
                  <a:t>, the slope and intercept of the line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dirty="0"/>
                  <a:t> must be found from the data in some manner.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dirty="0"/>
                  <a:t>(Similarly, in order to fit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dirty="0"/>
                  <a:t>-order polynomial,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  <m:r>
                      <a:rPr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dirty="0"/>
                  <a:t> coefficients must be determined; we often use straight line fits for reasons of parsimony.</a:t>
                </a:r>
                <a:r>
                  <a:rPr lang="en-US" dirty="0"/>
                  <a:t>)</a:t>
                </a:r>
                <a:endParaRPr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dirty="0"/>
                  <a:t>The most common method for determining the parameters in curve-fitting problems is the method of </a:t>
                </a:r>
                <a:r>
                  <a:rPr i="1" dirty="0"/>
                  <a:t>least squares.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B3D43DA-A781-124B-96C7-CEC378F3D387}"/>
              </a:ext>
            </a:extLst>
          </p:cNvPr>
          <p:cNvSpPr txBox="1"/>
          <p:nvPr/>
        </p:nvSpPr>
        <p:spPr>
          <a:xfrm>
            <a:off x="7871792" y="7182678"/>
            <a:ext cx="2107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Rice</a:t>
            </a:r>
          </a:p>
        </p:txBody>
      </p:sp>
    </p:spTree>
    <p:extLst>
      <p:ext uri="{BB962C8B-B14F-4D97-AF65-F5344CB8AC3E}">
        <p14:creationId xmlns:p14="http://schemas.microsoft.com/office/powerpoint/2010/main" val="14220167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Fitting the coefficients: linear least squares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dirty="0"/>
                  <a:t>The principle underlying this method is to minimize the sum of squared deviations of the predicted, or fitted, values (given by the curve) from the actual observations.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dirty="0"/>
                  <a:t>For example, suppose that a straight line is to be fit to the points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dirty="0"/>
                  <a:t>;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dirty="0"/>
                  <a:t> is called the dependent variable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dirty="0"/>
                  <a:t> is called the independent variable, and we want to predict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dirty="0"/>
                  <a:t> from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dirty="0"/>
                  <a:t>. (This usage of the terms independent and dependent is different from their probabilistic meaning.)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dirty="0"/>
                  <a:t>Sometimes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dirty="0"/>
                  <a:t> are called the predictor variable and the response variable, respectively.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68" r="-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CDCF8EAB-3248-5A46-B6D7-25C6EFC626A1}"/>
              </a:ext>
            </a:extLst>
          </p:cNvPr>
          <p:cNvSpPr txBox="1"/>
          <p:nvPr/>
        </p:nvSpPr>
        <p:spPr>
          <a:xfrm>
            <a:off x="7871792" y="7182678"/>
            <a:ext cx="2107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Rice</a:t>
            </a:r>
          </a:p>
        </p:txBody>
      </p:sp>
    </p:spTree>
    <p:extLst>
      <p:ext uri="{BB962C8B-B14F-4D97-AF65-F5344CB8AC3E}">
        <p14:creationId xmlns:p14="http://schemas.microsoft.com/office/powerpoint/2010/main" val="687875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C7E6B-473D-9545-9693-C2F39F590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Biostatistics for Machine Learning: Part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E9D29-D58A-6D41-AD50-E6097FE7D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100" dirty="0"/>
              <a:t>We have covered basic probability, simple tests, and ANOVA. (Along with a lot of data management and practicing coding.)</a:t>
            </a:r>
          </a:p>
          <a:p>
            <a:endParaRPr lang="en-US" sz="2100" dirty="0"/>
          </a:p>
          <a:p>
            <a:r>
              <a:rPr lang="en-US" sz="2100" dirty="0"/>
              <a:t>Now that we have the basics of a statistical test, we can move on to the general purpose approach applied in the majority of clinical / epidemiological papers – </a:t>
            </a:r>
            <a:r>
              <a:rPr lang="en-US" sz="2100" i="1" dirty="0"/>
              <a:t>regression</a:t>
            </a:r>
            <a:r>
              <a:rPr lang="en-US" sz="2100" dirty="0"/>
              <a:t>. This is sometimes referred to just as "modeling."</a:t>
            </a:r>
          </a:p>
          <a:p>
            <a:endParaRPr lang="en-US" sz="2100" dirty="0"/>
          </a:p>
          <a:p>
            <a:r>
              <a:rPr lang="en-US" sz="2100" dirty="0"/>
              <a:t>We have discussed linear regression before in the context of simple problems like y=</a:t>
            </a:r>
            <a:r>
              <a:rPr lang="en-US" sz="2100" dirty="0" err="1"/>
              <a:t>mx+b</a:t>
            </a:r>
            <a:r>
              <a:rPr lang="en-US" sz="2100" dirty="0"/>
              <a:t>, where x is a continuous numerical variable.</a:t>
            </a:r>
          </a:p>
          <a:p>
            <a:endParaRPr lang="en-US" sz="2100" dirty="0"/>
          </a:p>
          <a:p>
            <a:r>
              <a:rPr lang="en-US" sz="2100" dirty="0"/>
              <a:t>We will see that that regression is not usually applied that way in clinical / epi work, and that it will be able to answer a much wider range of scientific questions.</a:t>
            </a:r>
          </a:p>
        </p:txBody>
      </p:sp>
    </p:spTree>
    <p:extLst>
      <p:ext uri="{BB962C8B-B14F-4D97-AF65-F5344CB8AC3E}">
        <p14:creationId xmlns:p14="http://schemas.microsoft.com/office/powerpoint/2010/main" val="39841478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Fitting the coefficients: linear least squares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dirty="0"/>
                  <a:t>Applying the method of least squares, we choose the slope and intercept of the straight line to minimize</a:t>
                </a:r>
                <a:endParaRPr lang="en-US" dirty="0"/>
              </a:p>
              <a:p>
                <a:pPr marL="0" indent="0">
                  <a:buNone/>
                </a:pPr>
                <a:endParaRPr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limLoc m:val="undOvr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​</m:t>
                          </m:r>
                        </m:sup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nary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dirty="0"/>
                  <a:t>Where the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dirty="0"/>
                  <a:t> </a:t>
                </a:r>
                <a:r>
                  <a:rPr lang="en-US" dirty="0"/>
                  <a:t>values </a:t>
                </a:r>
                <a:r>
                  <a:rPr dirty="0"/>
                  <a:t>are the predicted, or fitted, values and the terms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dirty="0"/>
                  <a:t> are the squared </a:t>
                </a:r>
                <a:r>
                  <a:rPr i="1" dirty="0"/>
                  <a:t>residuals</a:t>
                </a:r>
                <a:r>
                  <a:rPr dirty="0"/>
                  <a:t> of the fit - that is, what is left over after all of the variance that can be explained by the curve.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68" t="-2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107772EC-C793-574C-BFE3-66470C394A3D}"/>
              </a:ext>
            </a:extLst>
          </p:cNvPr>
          <p:cNvSpPr txBox="1"/>
          <p:nvPr/>
        </p:nvSpPr>
        <p:spPr>
          <a:xfrm>
            <a:off x="7871792" y="7182678"/>
            <a:ext cx="2107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Rice</a:t>
            </a:r>
          </a:p>
        </p:txBody>
      </p:sp>
    </p:spTree>
    <p:extLst>
      <p:ext uri="{BB962C8B-B14F-4D97-AF65-F5344CB8AC3E}">
        <p14:creationId xmlns:p14="http://schemas.microsoft.com/office/powerpoint/2010/main" val="7191477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Fitting the coefficients: linear least squares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If we sub in our original formula: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ar-AE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ar-AE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ar-AE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ar-AE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ar-AE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​</m:t>
                          </m:r>
                        </m:sup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nary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ar-AE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ar-AE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ar-AE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5A10F7A-CD87-6240-8AB2-C4A5591CEC3C}"/>
              </a:ext>
            </a:extLst>
          </p:cNvPr>
          <p:cNvSpPr txBox="1"/>
          <p:nvPr/>
        </p:nvSpPr>
        <p:spPr>
          <a:xfrm>
            <a:off x="7871792" y="7182678"/>
            <a:ext cx="2107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Rice</a:t>
            </a:r>
          </a:p>
        </p:txBody>
      </p:sp>
    </p:spTree>
    <p:extLst>
      <p:ext uri="{BB962C8B-B14F-4D97-AF65-F5344CB8AC3E}">
        <p14:creationId xmlns:p14="http://schemas.microsoft.com/office/powerpoint/2010/main" val="18768013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Fitting the coefficients: linear least squares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dirty="0"/>
                  <a:t>There are several primary ways to identify values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dirty="0"/>
                  <a:t>.</a:t>
                </a:r>
                <a:endParaRPr lang="en-US" dirty="0"/>
              </a:p>
              <a:p>
                <a:pPr marL="0" indent="0">
                  <a:buNone/>
                </a:pPr>
                <a:endParaRPr dirty="0"/>
              </a:p>
              <a:p>
                <a:pPr lvl="1"/>
                <a:r>
                  <a:rPr dirty="0"/>
                  <a:t>You could find expressions for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dirty="0"/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dirty="0"/>
                  <a:t> and identify the unique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dirty="0"/>
                  <a:t> for which these expressions equal 0. This is the way most textbooks proceed.</a:t>
                </a:r>
                <a:endParaRPr lang="en-US" dirty="0"/>
              </a:p>
              <a:p>
                <a:pPr lvl="1"/>
                <a:endParaRPr dirty="0"/>
              </a:p>
              <a:p>
                <a:pPr lvl="1"/>
                <a:r>
                  <a:rPr dirty="0"/>
                  <a:t>You could use the normal equation approach, which we discussed in the first lecture. (This is actually directly equivalent to the calculus-based approach.)</a:t>
                </a:r>
                <a:endParaRPr lang="en-US" dirty="0"/>
              </a:p>
              <a:p>
                <a:pPr lvl="1"/>
                <a:endParaRPr dirty="0"/>
              </a:p>
              <a:p>
                <a:pPr lvl="1"/>
                <a:r>
                  <a:rPr dirty="0"/>
                  <a:t>You could use a numerical optimization procedure to minimize the error.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56082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Fitting the coefficients: linear least squares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Let’s say, for sake of argument, we take the second approach.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DDDB8F-6795-1B42-91D4-0F0A7C75CB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2596"/>
          <a:stretch/>
        </p:blipFill>
        <p:spPr>
          <a:xfrm>
            <a:off x="1713671" y="3751193"/>
            <a:ext cx="2120900" cy="14466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E6076B-DB9B-3743-9AD4-A4B038B5DD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8994" y="3904145"/>
            <a:ext cx="1714500" cy="1333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D337CF-5E12-1843-937E-EFB6AB48CD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022"/>
          <a:stretch/>
        </p:blipFill>
        <p:spPr>
          <a:xfrm>
            <a:off x="5488885" y="4182218"/>
            <a:ext cx="2120900" cy="68635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7F934C6-006D-D749-8FBC-15B7070B191F}"/>
              </a:ext>
            </a:extLst>
          </p:cNvPr>
          <p:cNvSpPr/>
          <p:nvPr/>
        </p:nvSpPr>
        <p:spPr>
          <a:xfrm>
            <a:off x="3267158" y="4269529"/>
            <a:ext cx="3818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sz="2800" dirty="0"/>
              <a:t>≈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0509C3-12C1-7045-9FA9-0C04E247F75F}"/>
              </a:ext>
            </a:extLst>
          </p:cNvPr>
          <p:cNvSpPr/>
          <p:nvPr/>
        </p:nvSpPr>
        <p:spPr>
          <a:xfrm>
            <a:off x="5228860" y="4212931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sz="2800" dirty="0"/>
              <a:t>×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D6D7B1-25F6-0A4A-8038-DC4BC06C8770}"/>
              </a:ext>
            </a:extLst>
          </p:cNvPr>
          <p:cNvSpPr txBox="1"/>
          <p:nvPr/>
        </p:nvSpPr>
        <p:spPr>
          <a:xfrm>
            <a:off x="7871792" y="7182678"/>
            <a:ext cx="2107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Rice</a:t>
            </a:r>
          </a:p>
        </p:txBody>
      </p:sp>
    </p:spTree>
    <p:extLst>
      <p:ext uri="{BB962C8B-B14F-4D97-AF65-F5344CB8AC3E}">
        <p14:creationId xmlns:p14="http://schemas.microsoft.com/office/powerpoint/2010/main" val="32042315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Fitting the coefficients: linear least squares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Let’s say, for sake of argument, we take the second approach. We use use the following transformations to get our best estimates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𝛃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𝐘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𝐗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𝛃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ar-AE">
                          <a:latin typeface="Cambria Math" panose="02040503050406030204" pitchFamily="18" charset="0"/>
                        </a:rPr>
                        <m:t>𝐘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ar-AE">
                          <a:latin typeface="Cambria Math" panose="02040503050406030204" pitchFamily="18" charset="0"/>
                        </a:rPr>
                        <m:t>𝐗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𝛃</m:t>
                      </m:r>
                    </m:oMath>
                  </m:oMathPara>
                </a14:m>
                <a:endParaRPr lang="ar-AE" dirty="0"/>
              </a:p>
              <a:p>
                <a:pPr marL="0" indent="0">
                  <a:buNone/>
                </a:pPr>
                <a:endParaRPr lang="ar-AE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ar-AE">
                          <a:latin typeface="Cambria Math" panose="02040503050406030204" pitchFamily="18" charset="0"/>
                        </a:rPr>
                        <m:t>𝐗</m:t>
                      </m:r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ar-AE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ar-AE">
                          <a:latin typeface="Cambria Math" panose="02040503050406030204" pitchFamily="18" charset="0"/>
                        </a:rPr>
                        <m:t>𝐘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p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𝐗</m:t>
                          </m:r>
                          <m:sSup>
                            <m:sSup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ar-AE">
                          <a:latin typeface="Cambria Math" panose="02040503050406030204" pitchFamily="18" charset="0"/>
                        </a:rPr>
                        <m:t>𝐗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𝛃</m:t>
                      </m:r>
                    </m:oMath>
                  </m:oMathPara>
                </a14:m>
                <a:endParaRPr lang="ar-AE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ar-AE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ar-AE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ar-AE">
                          <a:latin typeface="Cambria Math" panose="02040503050406030204" pitchFamily="18" charset="0"/>
                        </a:rPr>
                        <m:t>𝐗</m:t>
                      </m:r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ar-AE">
                          <a:latin typeface="Cambria Math" panose="02040503050406030204" pitchFamily="18" charset="0"/>
                        </a:rPr>
                        <m:t>𝐘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𝛃</m:t>
                      </m:r>
                    </m:oMath>
                  </m:oMathPara>
                </a14:m>
                <a:endParaRPr lang="ar-AE" dirty="0"/>
              </a:p>
              <a:p>
                <a:pPr marL="0" indent="0">
                  <a:buNone/>
                </a:pPr>
                <a:endParaRPr lang="ar-AE" dirty="0"/>
              </a:p>
              <a:p>
                <a:pPr marL="0" indent="0">
                  <a:buNone/>
                </a:pPr>
                <a:endParaRPr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71454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Fitting the coefficients: linear least squares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dirty="0"/>
                  <a:t>For the problem at hand, remember the model was:</a:t>
                </a:r>
                <a:endParaRPr lang="en-US" dirty="0"/>
              </a:p>
              <a:p>
                <a:pPr marL="0" indent="0">
                  <a:buNone/>
                </a:pPr>
                <a:endParaRPr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𝑀𝑎𝑙𝑒</m:t>
                      </m:r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dirty="0"/>
                  <a:t>The normal equations approach gives us the following numerical values: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=81.0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=−5.6</m:t>
                      </m:r>
                    </m:oMath>
                  </m:oMathPara>
                </a14:m>
                <a:endParaRPr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dirty="0"/>
                  <a:t>What units are these in?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13314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Assumptions necessary for linear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dirty="0"/>
                  <a:t>The ordinary least squares estimates of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dirty="0"/>
                  <a:t>s are unbiased under a broad range of conditions. To do hypothesis tests on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dirty="0"/>
                  <a:t>s, we will have to estimate their standard errors. We should consider the assumptions necessary for this, which can really be read off of the equation itself:</a:t>
                </a:r>
                <a:endParaRPr lang="en-US" dirty="0"/>
              </a:p>
              <a:p>
                <a:pPr marL="0" indent="0">
                  <a:buNone/>
                </a:pPr>
                <a:endParaRPr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75010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Assumptions necessary for linear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dirty="0"/>
              </a:p>
              <a:p>
                <a:pPr marL="101600" indent="0">
                  <a:buNone/>
                </a:pPr>
                <a:r>
                  <a:rPr sz="1800" dirty="0"/>
                  <a:t>The </a:t>
                </a:r>
                <a:r>
                  <a:rPr sz="1800" i="1" dirty="0"/>
                  <a:t>response variable</a:t>
                </a:r>
                <a:r>
                  <a:rPr sz="1800" dirty="0"/>
                  <a:t> </a:t>
                </a:r>
                <a14:m>
                  <m:oMath xmlns:m="http://schemas.openxmlformats.org/officeDocument/2006/math">
                    <m:r>
                      <a:rPr sz="180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1800" dirty="0"/>
                  <a:t> must be comprised of </a:t>
                </a:r>
                <a:r>
                  <a:rPr sz="1800" b="1" dirty="0"/>
                  <a:t>independent</a:t>
                </a:r>
                <a:r>
                  <a:rPr sz="1800" dirty="0"/>
                  <a:t> observations. This is required for various reasons, in particular for the </a:t>
                </a:r>
                <a14:m>
                  <m:oMath xmlns:m="http://schemas.openxmlformats.org/officeDocument/2006/math">
                    <m:r>
                      <a:rPr sz="180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sz="1800" dirty="0"/>
                  <a:t> distribution we will see later to hold.</a:t>
                </a:r>
              </a:p>
              <a:p>
                <a:pPr marL="101600" indent="0">
                  <a:buNone/>
                </a:pPr>
                <a:endParaRPr lang="en-US" sz="1800" dirty="0"/>
              </a:p>
              <a:p>
                <a:pPr marL="101600" indent="0">
                  <a:buNone/>
                </a:pPr>
                <a:r>
                  <a:rPr sz="1800" dirty="0"/>
                  <a:t>The </a:t>
                </a:r>
                <a:r>
                  <a:rPr sz="1800" i="1" dirty="0"/>
                  <a:t>residuals</a:t>
                </a:r>
                <a:r>
                  <a:rPr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180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sz="180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sz="1800" dirty="0"/>
                  <a:t> must be </a:t>
                </a:r>
                <a:r>
                  <a:rPr sz="1800" b="1" dirty="0"/>
                  <a:t>normally distributed with constant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sz="1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sz="1800" b="1" i="1"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p>
                        <m:r>
                          <a:rPr sz="1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sz="1800" dirty="0"/>
                  <a:t>. Most regression diagnostics examine the extent to which this assumption holds. If, for example, there are larger errors for certain values of </a:t>
                </a:r>
                <a14:m>
                  <m:oMath xmlns:m="http://schemas.openxmlformats.org/officeDocument/2006/math">
                    <m:r>
                      <a:rPr sz="180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1800" dirty="0"/>
                  <a:t>, remediation measures are needed. The </a:t>
                </a:r>
                <a:r>
                  <a:rPr sz="1800" i="1" dirty="0"/>
                  <a:t>residuals</a:t>
                </a:r>
                <a:r>
                  <a:rPr sz="1800" dirty="0"/>
                  <a:t> must also be uncorrelated to estimate the error variance, which relies on the </a:t>
                </a:r>
                <a:r>
                  <a:rPr sz="1800" i="1" dirty="0"/>
                  <a:t>trace</a:t>
                </a:r>
                <a:r>
                  <a:rPr sz="1800" dirty="0"/>
                  <a:t> of several intermediate matrices.</a:t>
                </a:r>
              </a:p>
              <a:p>
                <a:pPr marL="101600" indent="0">
                  <a:buNone/>
                </a:pPr>
                <a:endParaRPr lang="en-US" sz="1800" dirty="0"/>
              </a:p>
              <a:p>
                <a:pPr marL="101600" indent="0">
                  <a:buNone/>
                </a:pPr>
                <a:r>
                  <a:rPr sz="1800" dirty="0"/>
                  <a:t>There are </a:t>
                </a:r>
                <a:r>
                  <a:rPr sz="1800" b="1" dirty="0"/>
                  <a:t>no constraints</a:t>
                </a:r>
                <a:r>
                  <a:rPr sz="1800" dirty="0"/>
                  <a:t> on the distribution of the </a:t>
                </a:r>
                <a:r>
                  <a:rPr sz="1800" i="1" dirty="0"/>
                  <a:t>predictor</a:t>
                </a:r>
                <a:r>
                  <a:rPr sz="1800" dirty="0"/>
                  <a:t> variable(s). This is why we are able to use dummy variables as predictors.</a:t>
                </a:r>
              </a:p>
              <a:p>
                <a:pPr marL="101600" indent="0">
                  <a:buNone/>
                </a:pPr>
                <a:endParaRPr lang="en-US" sz="1800" dirty="0"/>
              </a:p>
              <a:p>
                <a:pPr marL="101600" indent="0">
                  <a:buNone/>
                </a:pPr>
                <a:r>
                  <a:rPr sz="1800" dirty="0"/>
                  <a:t>The </a:t>
                </a:r>
                <a:r>
                  <a:rPr sz="1800" b="1" dirty="0"/>
                  <a:t>number of observations must be greater than the number of parameters</a:t>
                </a:r>
                <a:r>
                  <a:rPr sz="1800" dirty="0"/>
                  <a:t> in order for various intermediate matrices to be invertible. In practice, you need ~5-10 times the number of observations to the number of parameters.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580" b="-28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45220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Statistical properties of the coefficients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dirty="0"/>
                  <a:t>In our ANOVA design, we considered an overall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dirty="0"/>
                  <a:t> test. We found that the ANOVA formulation gave us limited ability to drill down between groups.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dirty="0"/>
                  <a:t>This is not the case with regression; if we formulate our model in a way that the coefficients are interpretable, we can compare each of them to zero.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68" r="-1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30155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Statistical properties of the coefficients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Assuming that the number of observations is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and the number of parameters (in this case, 2) is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, we can calculate: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Residual sum of squares (RSS):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𝑅𝑆𝑆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=||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𝐘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𝛃</m:t>
                    </m:r>
                    <m:r>
                      <a:rPr lang="en-US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ar-AE" dirty="0"/>
              </a:p>
              <a:p>
                <a:pPr marL="0" indent="0">
                  <a:buNone/>
                </a:pPr>
                <a:endParaRPr lang="ar-AE" dirty="0"/>
              </a:p>
              <a:p>
                <a:pPr marL="0" indent="0">
                  <a:buNone/>
                </a:pPr>
                <a:r>
                  <a:rPr lang="en-US" dirty="0"/>
                  <a:t>Estimator of residual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𝑅𝑆𝑆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endParaRPr lang="ar-AE" dirty="0"/>
              </a:p>
              <a:p>
                <a:pPr marL="0" indent="0">
                  <a:buNone/>
                </a:pPr>
                <a:endParaRPr lang="ar-AE" dirty="0"/>
              </a:p>
              <a:p>
                <a:pPr marL="0" indent="0">
                  <a:buNone/>
                </a:pPr>
                <a:r>
                  <a:rPr lang="en-US" dirty="0"/>
                  <a:t>Standard error of the regression coefficient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ar-AE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sSub>
                          <m:sSub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𝑠</m:t>
                    </m:r>
                    <m:rad>
                      <m:radPr>
                        <m:degHide m:val="on"/>
                        <m:ctrlPr>
                          <a:rPr lang="ar-AE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ar-AE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𝑖𝑖</m:t>
                            </m:r>
                          </m:sub>
                        </m:sSub>
                      </m:e>
                    </m:rad>
                  </m:oMath>
                </a14:m>
                <a:r>
                  <a:rPr lang="ar-AE" dirty="0"/>
                  <a:t>, </a:t>
                </a:r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𝑖𝑖</m:t>
                        </m:r>
                      </m:sub>
                    </m:sSub>
                  </m:oMath>
                </a14:m>
                <a:r>
                  <a:rPr lang="ar-AE" dirty="0"/>
                  <a:t> </a:t>
                </a:r>
                <a:r>
                  <a:rPr lang="en-US" dirty="0"/>
                  <a:t>is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ar-AE" dirty="0"/>
                  <a:t> </a:t>
                </a:r>
                <a:r>
                  <a:rPr lang="en-US" dirty="0"/>
                  <a:t>diagonal element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𝐂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=(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𝐗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>
                    <a:latin typeface="Courier"/>
                  </a:rPr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Since we have a standard error for each coefficient, we can test each coefficient vs. 0.</a:t>
                </a:r>
                <a:endParaRPr dirty="0">
                  <a:latin typeface="Courier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14" r="-725" b="-7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1223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Introduction to part II of the class</a:t>
            </a:r>
            <a:endParaRPr dirty="0"/>
          </a:p>
          <a:p>
            <a:pPr lvl="1"/>
            <a:r>
              <a:rPr lang="en-US" dirty="0"/>
              <a:t>A motivating example</a:t>
            </a:r>
            <a:endParaRPr dirty="0"/>
          </a:p>
          <a:p>
            <a:pPr lvl="1"/>
            <a:r>
              <a:rPr lang="en-US" dirty="0"/>
              <a:t>Introduction to linear regression</a:t>
            </a:r>
          </a:p>
          <a:p>
            <a:pPr lvl="1"/>
            <a:r>
              <a:rPr lang="en-US" dirty="0"/>
              <a:t>Solving a regression problem with an ANOVA</a:t>
            </a:r>
          </a:p>
          <a:p>
            <a:pPr lvl="1"/>
            <a:r>
              <a:rPr lang="en-US" dirty="0"/>
              <a:t>Parameterization and coefficient interpretation</a:t>
            </a:r>
          </a:p>
          <a:p>
            <a:pPr lvl="1"/>
            <a:r>
              <a:rPr lang="en-US" dirty="0"/>
              <a:t>Linear least squares</a:t>
            </a:r>
          </a:p>
          <a:p>
            <a:pPr lvl="1"/>
            <a:r>
              <a:rPr lang="en-US" dirty="0"/>
              <a:t>Inference on regression coefficients</a:t>
            </a:r>
          </a:p>
          <a:p>
            <a:pPr lvl="1"/>
            <a:r>
              <a:rPr lang="en-US" dirty="0"/>
              <a:t>Implementation in software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70180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Fitting the coefficients: linear least squares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dirty="0"/>
                  <a:t>For the problem at hand, remember the model was:</a:t>
                </a:r>
                <a:endParaRPr lang="en-US" dirty="0"/>
              </a:p>
              <a:p>
                <a:pPr marL="0" indent="0">
                  <a:buNone/>
                </a:pPr>
                <a:endParaRPr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𝑀𝑎𝑙𝑒</m:t>
                      </m:r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dirty="0"/>
                  <a:t>The normal equations approach gives us the following numerical values: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=81.0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=−5.6</m:t>
                      </m:r>
                    </m:oMath>
                  </m:oMathPara>
                </a14:m>
                <a:endParaRPr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2000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gression-part-i_files/figure-pptx/unnamed-chunk-4-1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947334" y="1778000"/>
            <a:ext cx="6279444" cy="5023556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160B767-6210-9949-8649-1CA3062E7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405696"/>
            <a:ext cx="8763000" cy="1472848"/>
          </a:xfrm>
        </p:spPr>
        <p:txBody>
          <a:bodyPr/>
          <a:lstStyle/>
          <a:p>
            <a:r>
              <a:rPr lang="en-US" dirty="0"/>
              <a:t>A simpler model – regression approach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553552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gression-part-i_files/figure-pptx/unnamed-chunk-5-1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947334" y="1778000"/>
            <a:ext cx="6279444" cy="5023556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D599D66-395B-1843-BF3F-B56607886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Plot of residuals</a:t>
            </a:r>
          </a:p>
        </p:txBody>
      </p:sp>
    </p:spTree>
    <p:extLst>
      <p:ext uri="{BB962C8B-B14F-4D97-AF65-F5344CB8AC3E}">
        <p14:creationId xmlns:p14="http://schemas.microsoft.com/office/powerpoint/2010/main" val="19708478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Fitting the coefficients: linear least squares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98500" y="2028472"/>
                <a:ext cx="8763000" cy="141709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For the problem at hand, remember the model was: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ar-AE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ar-AE">
                          <a:latin typeface="Cambria Math" panose="02040503050406030204" pitchFamily="18" charset="0"/>
                        </a:rPr>
                        <m:t>𝑀𝑎𝑙𝑒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8500" y="2028472"/>
                <a:ext cx="8763000" cy="1417093"/>
              </a:xfrm>
              <a:blipFill>
                <a:blip r:embed="rId2"/>
                <a:stretch>
                  <a:fillRect l="-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D37DAB4-A11A-A24C-B79E-F6ECE64B2577}"/>
                  </a:ext>
                </a:extLst>
              </p:cNvPr>
              <p:cNvSpPr txBox="1"/>
              <p:nvPr/>
            </p:nvSpPr>
            <p:spPr>
              <a:xfrm>
                <a:off x="848139" y="4015409"/>
                <a:ext cx="3949148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220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ar-AE" sz="220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ar-AE" sz="2200">
                          <a:latin typeface="Cambria Math" panose="02040503050406030204" pitchFamily="18" charset="0"/>
                        </a:rPr>
                        <m:t>=81.0</m:t>
                      </m:r>
                    </m:oMath>
                  </m:oMathPara>
                </a14:m>
                <a:endParaRPr lang="ar-AE" sz="2200" dirty="0"/>
              </a:p>
              <a:p>
                <a:pPr marL="0" indent="0">
                  <a:buNone/>
                </a:pPr>
                <a:endParaRPr lang="ar-AE" sz="220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220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ar-AE" sz="220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ar-AE" sz="2200">
                          <a:latin typeface="Cambria Math" panose="02040503050406030204" pitchFamily="18" charset="0"/>
                        </a:rPr>
                        <m:t>=−5.6</m:t>
                      </m:r>
                    </m:oMath>
                  </m:oMathPara>
                </a14:m>
                <a:endParaRPr lang="ar-AE" sz="2200" dirty="0"/>
              </a:p>
              <a:p>
                <a:pPr marL="0" indent="0">
                  <a:buNone/>
                </a:pPr>
                <a:endParaRPr lang="ar-AE" sz="2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ar-AE" sz="220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𝑆𝑆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=5206+7542=12748</m:t>
                      </m:r>
                    </m:oMath>
                  </m:oMathPara>
                </a14:m>
                <a:endParaRPr lang="en-US" sz="2200" dirty="0"/>
              </a:p>
              <a:p>
                <a:pPr marL="0" indent="0">
                  <a:buNone/>
                </a:pPr>
                <a:endParaRPr lang="en-US" sz="2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=100</m:t>
                      </m:r>
                    </m:oMath>
                  </m:oMathPara>
                </a14:m>
                <a:endParaRPr lang="en-US" sz="2200" dirty="0"/>
              </a:p>
              <a:p>
                <a:pPr marL="0" indent="0">
                  <a:buNone/>
                </a:pPr>
                <a:endParaRPr lang="en-US" sz="2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D37DAB4-A11A-A24C-B79E-F6ECE64B25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139" y="4015409"/>
                <a:ext cx="3949148" cy="3139321"/>
              </a:xfrm>
              <a:prstGeom prst="rect">
                <a:avLst/>
              </a:prstGeom>
              <a:blipFill>
                <a:blip r:embed="rId3"/>
                <a:stretch>
                  <a:fillRect l="-1923" t="-1210" b="-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13ED244-A5AD-6D43-B817-CA3E71C0BBBF}"/>
                  </a:ext>
                </a:extLst>
              </p:cNvPr>
              <p:cNvSpPr txBox="1"/>
              <p:nvPr/>
            </p:nvSpPr>
            <p:spPr>
              <a:xfrm>
                <a:off x="5526156" y="4015409"/>
                <a:ext cx="3949148" cy="11239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AE" sz="2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ar-AE" sz="22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𝑅𝑆𝑆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=130</m:t>
                      </m:r>
                    </m:oMath>
                  </m:oMathPara>
                </a14:m>
                <a:endParaRPr lang="ar-AE" sz="2200" dirty="0"/>
              </a:p>
              <a:p>
                <a:pPr marL="0" indent="0">
                  <a:buNone/>
                </a:pPr>
                <a:endParaRPr lang="ar-AE" sz="22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13ED244-A5AD-6D43-B817-CA3E71C0BB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6156" y="4015409"/>
                <a:ext cx="3949148" cy="1123962"/>
              </a:xfrm>
              <a:prstGeom prst="rect">
                <a:avLst/>
              </a:prstGeom>
              <a:blipFill>
                <a:blip r:embed="rId4"/>
                <a:stretch>
                  <a:fillRect l="-1603" b="-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17563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Fitting the coefficients: linear least squares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0" y="2028472"/>
            <a:ext cx="8763000" cy="141709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design matrix X was: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10831E-C73D-C397-AE1E-BA4CF8424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3849" y="3810000"/>
            <a:ext cx="1244600" cy="2349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02B87E-BBF0-DFB3-2A61-AFD920EE3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00" y="4318000"/>
            <a:ext cx="1714500" cy="1333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93A316C-4100-AF34-0C76-4EE6C43718BE}"/>
              </a:ext>
            </a:extLst>
          </p:cNvPr>
          <p:cNvSpPr txBox="1"/>
          <p:nvPr/>
        </p:nvSpPr>
        <p:spPr>
          <a:xfrm>
            <a:off x="2723073" y="6370046"/>
            <a:ext cx="19861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(should be 100 rows)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072364E-42FD-61D0-BAEF-8D251FC9D1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098" r="56748"/>
          <a:stretch/>
        </p:blipFill>
        <p:spPr>
          <a:xfrm>
            <a:off x="2560315" y="4318000"/>
            <a:ext cx="259806" cy="1333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EB9A064-5012-47F5-4C62-823269E5E7F9}"/>
                  </a:ext>
                </a:extLst>
              </p:cNvPr>
              <p:cNvSpPr txBox="1"/>
              <p:nvPr/>
            </p:nvSpPr>
            <p:spPr>
              <a:xfrm>
                <a:off x="5034516" y="4723139"/>
                <a:ext cx="20063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 sz="1800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ar-AE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 sz="1800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p>
                          <m:r>
                            <a:rPr lang="ar-AE" sz="180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ar-AE" sz="1800">
                          <a:latin typeface="Cambria Math" panose="02040503050406030204" pitchFamily="18" charset="0"/>
                        </a:rPr>
                        <m:t>𝐗</m:t>
                      </m:r>
                      <m:sSup>
                        <m:sSupPr>
                          <m:ctrlPr>
                            <a:rPr lang="ar-AE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 sz="180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ar-AE" sz="180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180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EB9A064-5012-47F5-4C62-823269E5E7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4516" y="4723139"/>
                <a:ext cx="2006364" cy="369332"/>
              </a:xfrm>
              <a:prstGeom prst="rect">
                <a:avLst/>
              </a:prstGeom>
              <a:blipFill>
                <a:blip r:embed="rId4"/>
                <a:stretch>
                  <a:fillRect b="-20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E870CC79-FA38-C9DA-315F-189D13C82B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6942" y="4539505"/>
            <a:ext cx="21844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6121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Fitting the coefficients: linear least squares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98500" y="2028472"/>
                <a:ext cx="8763000" cy="141709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For the problem at hand, remember the model was: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ar-AE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ar-AE">
                          <a:latin typeface="Cambria Math" panose="02040503050406030204" pitchFamily="18" charset="0"/>
                        </a:rPr>
                        <m:t>𝑀𝑎𝑙𝑒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8500" y="2028472"/>
                <a:ext cx="8763000" cy="1417093"/>
              </a:xfrm>
              <a:blipFill>
                <a:blip r:embed="rId2"/>
                <a:stretch>
                  <a:fillRect l="-1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D37DAB4-A11A-A24C-B79E-F6ECE64B2577}"/>
                  </a:ext>
                </a:extLst>
              </p:cNvPr>
              <p:cNvSpPr txBox="1"/>
              <p:nvPr/>
            </p:nvSpPr>
            <p:spPr>
              <a:xfrm>
                <a:off x="2445026" y="4426226"/>
                <a:ext cx="5269948" cy="656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200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2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.02</m:t>
                              </m:r>
                            </m:e>
                            <m:e>
                              <m:r>
                                <a:rPr lang="en-US" sz="2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</m:e>
                          </m:mr>
                          <m:mr>
                            <m:e>
                              <m:r>
                                <a:rPr lang="en-US" sz="2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</m:e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0.04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200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2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</m:e>
                          </m:mr>
                          <m:mr>
                            <m:e>
                              <m:r>
                                <a:rPr lang="en-US" sz="2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D37DAB4-A11A-A24C-B79E-F6ECE64B25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5026" y="4426226"/>
                <a:ext cx="5269948" cy="656846"/>
              </a:xfrm>
              <a:prstGeom prst="rect">
                <a:avLst/>
              </a:prstGeom>
              <a:blipFill>
                <a:blip r:embed="rId3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85451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Fitting the coefficients: linear least squares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98500" y="2028472"/>
                <a:ext cx="8763000" cy="141709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For the problem at hand, remember the model was: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ar-AE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ar-AE">
                          <a:latin typeface="Cambria Math" panose="02040503050406030204" pitchFamily="18" charset="0"/>
                        </a:rPr>
                        <m:t>𝑀𝑎𝑙𝑒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8500" y="2028472"/>
                <a:ext cx="8763000" cy="1417093"/>
              </a:xfrm>
              <a:blipFill>
                <a:blip r:embed="rId2"/>
                <a:stretch>
                  <a:fillRect l="-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D37DAB4-A11A-A24C-B79E-F6ECE64B2577}"/>
                  </a:ext>
                </a:extLst>
              </p:cNvPr>
              <p:cNvSpPr txBox="1"/>
              <p:nvPr/>
            </p:nvSpPr>
            <p:spPr>
              <a:xfrm>
                <a:off x="848139" y="4015409"/>
                <a:ext cx="3949148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220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ar-AE" sz="220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ar-AE" sz="2200">
                          <a:latin typeface="Cambria Math" panose="02040503050406030204" pitchFamily="18" charset="0"/>
                        </a:rPr>
                        <m:t>=81.0</m:t>
                      </m:r>
                    </m:oMath>
                  </m:oMathPara>
                </a14:m>
                <a:endParaRPr lang="ar-AE" sz="2200" dirty="0"/>
              </a:p>
              <a:p>
                <a:pPr marL="0" indent="0">
                  <a:buNone/>
                </a:pPr>
                <a:endParaRPr lang="ar-AE" sz="220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220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ar-AE" sz="220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ar-AE" sz="2200">
                          <a:latin typeface="Cambria Math" panose="02040503050406030204" pitchFamily="18" charset="0"/>
                        </a:rPr>
                        <m:t>=−5.6</m:t>
                      </m:r>
                    </m:oMath>
                  </m:oMathPara>
                </a14:m>
                <a:endParaRPr lang="ar-AE" sz="2200" dirty="0"/>
              </a:p>
              <a:p>
                <a:pPr marL="0" indent="0">
                  <a:buNone/>
                </a:pPr>
                <a:endParaRPr lang="ar-AE" sz="2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ar-AE" sz="220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𝑆𝑆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=5206+7542=12748</m:t>
                      </m:r>
                    </m:oMath>
                  </m:oMathPara>
                </a14:m>
                <a:endParaRPr lang="en-US" sz="2200" dirty="0"/>
              </a:p>
              <a:p>
                <a:pPr marL="0" indent="0">
                  <a:buNone/>
                </a:pPr>
                <a:endParaRPr lang="en-US" sz="2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=100</m:t>
                      </m:r>
                    </m:oMath>
                  </m:oMathPara>
                </a14:m>
                <a:endParaRPr lang="en-US" sz="2200" dirty="0"/>
              </a:p>
              <a:p>
                <a:pPr marL="0" indent="0">
                  <a:buNone/>
                </a:pPr>
                <a:endParaRPr lang="en-US" sz="2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D37DAB4-A11A-A24C-B79E-F6ECE64B25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139" y="4015409"/>
                <a:ext cx="3949148" cy="3139321"/>
              </a:xfrm>
              <a:prstGeom prst="rect">
                <a:avLst/>
              </a:prstGeom>
              <a:blipFill>
                <a:blip r:embed="rId3"/>
                <a:stretch>
                  <a:fillRect l="-1923" t="-1210" b="-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13ED244-A5AD-6D43-B817-CA3E71C0BBBF}"/>
                  </a:ext>
                </a:extLst>
              </p:cNvPr>
              <p:cNvSpPr txBox="1"/>
              <p:nvPr/>
            </p:nvSpPr>
            <p:spPr>
              <a:xfrm>
                <a:off x="5526156" y="4015409"/>
                <a:ext cx="3949148" cy="32154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AE" sz="2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ar-AE" sz="22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𝑅𝑆𝑆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=130</m:t>
                      </m:r>
                    </m:oMath>
                  </m:oMathPara>
                </a14:m>
                <a:endParaRPr lang="en-US" sz="2200" dirty="0"/>
              </a:p>
              <a:p>
                <a:pPr marL="0" indent="0">
                  <a:buNone/>
                </a:pPr>
                <a:endParaRPr lang="en-US" sz="2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=11.4</m:t>
                      </m:r>
                    </m:oMath>
                  </m:oMathPara>
                </a14:m>
                <a:endParaRPr lang="en-US" sz="2200" dirty="0"/>
              </a:p>
              <a:p>
                <a:pPr marL="0" indent="0">
                  <a:buNone/>
                </a:pPr>
                <a:endParaRPr lang="en-US" sz="2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ar-AE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𝑠</m:t>
                      </m:r>
                      <m:rad>
                        <m:radPr>
                          <m:degHide m:val="on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</m:e>
                      </m:ra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=1.6</m:t>
                      </m:r>
                    </m:oMath>
                  </m:oMathPara>
                </a14:m>
                <a:endParaRPr lang="en-US" sz="2200" b="0" dirty="0"/>
              </a:p>
              <a:p>
                <a:pPr marL="0" indent="0">
                  <a:buNone/>
                </a:pPr>
                <a:endParaRPr lang="en-US" sz="22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ar-AE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𝑠</m:t>
                      </m:r>
                      <m:rad>
                        <m:radPr>
                          <m:degHide m:val="on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sub>
                          </m:sSub>
                        </m:e>
                      </m:rad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2.3</m:t>
                      </m:r>
                    </m:oMath>
                  </m:oMathPara>
                </a14:m>
                <a:endParaRPr lang="ar-AE" sz="2200" dirty="0"/>
              </a:p>
              <a:p>
                <a:pPr marL="0" indent="0">
                  <a:buNone/>
                </a:pPr>
                <a:endParaRPr lang="ar-AE" sz="22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13ED244-A5AD-6D43-B817-CA3E71C0BB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6156" y="4015409"/>
                <a:ext cx="3949148" cy="3215432"/>
              </a:xfrm>
              <a:prstGeom prst="rect">
                <a:avLst/>
              </a:prstGeom>
              <a:blipFill>
                <a:blip r:embed="rId4"/>
                <a:stretch>
                  <a:fillRect l="-1603" b="-2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75577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Introduction to part II of the class</a:t>
            </a:r>
            <a:endParaRPr dirty="0"/>
          </a:p>
          <a:p>
            <a:pPr lvl="1"/>
            <a:r>
              <a:rPr lang="en-US" dirty="0"/>
              <a:t>A motivating example</a:t>
            </a:r>
            <a:endParaRPr dirty="0"/>
          </a:p>
          <a:p>
            <a:pPr lvl="1"/>
            <a:r>
              <a:rPr lang="en-US" dirty="0"/>
              <a:t>Introduction to linear regression</a:t>
            </a:r>
          </a:p>
          <a:p>
            <a:pPr lvl="1"/>
            <a:r>
              <a:rPr lang="en-US" dirty="0"/>
              <a:t>Solving a regression problem with an ANOVA</a:t>
            </a:r>
          </a:p>
          <a:p>
            <a:pPr lvl="1"/>
            <a:r>
              <a:rPr lang="en-US" dirty="0"/>
              <a:t>Parameterization and coefficient interpretation</a:t>
            </a:r>
          </a:p>
          <a:p>
            <a:pPr lvl="1"/>
            <a:r>
              <a:rPr lang="en-US" dirty="0"/>
              <a:t>Linear least squares</a:t>
            </a:r>
          </a:p>
          <a:p>
            <a:pPr lvl="1"/>
            <a:r>
              <a:rPr lang="en-US" dirty="0"/>
              <a:t>Inference on regression coefficients</a:t>
            </a:r>
          </a:p>
          <a:p>
            <a:pPr lvl="1"/>
            <a:r>
              <a:rPr lang="en-US" dirty="0"/>
              <a:t>Implementation in software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700513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Hypothesis tests on coefficients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dirty="0"/>
                  <a:t>Now that we have an expression for the standard error of each of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dirty="0"/>
                  <a:t>s, we can perform hypothesis tests on them.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dirty="0"/>
                  <a:t>In particular, in regression models we often construct the coefficients in such a way so that tests of individual coefficients allow us to assess particular null hypotheses.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dirty="0"/>
                  <a:t>In this model, under the null,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dirty="0"/>
                  <a:t>, where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dirty="0"/>
                  <a:t>s designate the average age at death among women and men, respectively.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dirty="0"/>
                  <a:t>Recall we said</a:t>
                </a:r>
                <a:r>
                  <a:rPr lang="en-US" dirty="0"/>
                  <a:t>:</a:t>
                </a:r>
                <a:endParaRPr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68" r="-1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231470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Hypothesis tests on coefficients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825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𝑀𝑎𝑙𝑒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82550" indent="0">
                  <a:buNone/>
                </a:pPr>
                <a:endParaRPr lang="en-US" dirty="0"/>
              </a:p>
              <a:p>
                <a:pPr marL="82550" indent="0">
                  <a:buNone/>
                </a:pPr>
                <a:endParaRPr lang="en-US" dirty="0"/>
              </a:p>
              <a:p>
                <a:pPr marL="82550" indent="0">
                  <a:buNone/>
                </a:pPr>
                <a:r>
                  <a:rPr lang="en-US" dirty="0"/>
                  <a:t>Average lifespan among women: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pPr marL="82550" indent="0">
                  <a:buNone/>
                </a:pPr>
                <a:endParaRPr lang="en-US" dirty="0"/>
              </a:p>
              <a:p>
                <a:pPr marL="82550" indent="0">
                  <a:buNone/>
                </a:pPr>
                <a:endParaRPr lang="en-US" dirty="0"/>
              </a:p>
              <a:p>
                <a:pPr marL="82550" indent="0">
                  <a:buNone/>
                </a:pPr>
                <a:r>
                  <a:rPr lang="en-US" dirty="0"/>
                  <a:t>Average lifespan among men: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endParaRPr lang="en-US" dirty="0"/>
              </a:p>
              <a:p>
                <a:pPr marL="82550" indent="0">
                  <a:buNone/>
                </a:pPr>
                <a:endParaRPr lang="en-US" dirty="0"/>
              </a:p>
              <a:p>
                <a:pPr marL="82550" indent="0">
                  <a:buNone/>
                </a:pPr>
                <a:endParaRPr lang="en-US" dirty="0"/>
              </a:p>
              <a:p>
                <a:pPr marL="82550" indent="0">
                  <a:buNone/>
                </a:pPr>
                <a:r>
                  <a:rPr lang="en-US" dirty="0"/>
                  <a:t>Term that would be zero if men and women lived the same number of years (the null):		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2619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Question (adapted from </a:t>
            </a:r>
            <a:r>
              <a:rPr lang="en-US" dirty="0"/>
              <a:t>Dr. </a:t>
            </a:r>
            <a:r>
              <a:rPr dirty="0"/>
              <a:t>Mitch Klein)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Multiple choice. Consider a dataset containing the heights of 100 adult individuals of the same ethnic origin.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dirty="0"/>
              <a:t>Among which of the following sets of measurements would you expect the greatest variance?</a:t>
            </a:r>
          </a:p>
          <a:p>
            <a:pPr lvl="1"/>
            <a:r>
              <a:rPr dirty="0"/>
              <a:t>All 100 individuals are male</a:t>
            </a:r>
          </a:p>
          <a:p>
            <a:pPr lvl="1"/>
            <a:r>
              <a:rPr dirty="0"/>
              <a:t>All 100 individuals are female</a:t>
            </a:r>
          </a:p>
          <a:p>
            <a:pPr lvl="1"/>
            <a:r>
              <a:rPr dirty="0"/>
              <a:t>50 individuals are male and 50 are females</a:t>
            </a:r>
          </a:p>
        </p:txBody>
      </p:sp>
    </p:spTree>
    <p:extLst>
      <p:ext uri="{BB962C8B-B14F-4D97-AF65-F5344CB8AC3E}">
        <p14:creationId xmlns:p14="http://schemas.microsoft.com/office/powerpoint/2010/main" val="11685551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Hypothesis tests on coefficients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82550" indent="0">
                  <a:buNone/>
                </a:pPr>
                <a:r>
                  <a:rPr lang="en-US" dirty="0"/>
                  <a:t>Therefore, to assess the probability of observing these data under the null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dirty="0"/>
                  <a:t>, we can perform a hypothesis test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marL="82550" indent="0">
                  <a:buNone/>
                </a:pPr>
                <a:endParaRPr lang="en-US" dirty="0"/>
              </a:p>
              <a:p>
                <a:pPr marL="82550" indent="0">
                  <a:buNone/>
                </a:pPr>
                <a:r>
                  <a:rPr lang="en-US" dirty="0"/>
                  <a:t>Specifically, let's test:</a:t>
                </a:r>
              </a:p>
              <a:p>
                <a:pPr marL="82550" indent="0">
                  <a:buNone/>
                </a:pPr>
                <a:endParaRPr lang="en-US" dirty="0"/>
              </a:p>
              <a:p>
                <a:pPr marL="825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pPr marL="82550" indent="0">
                  <a:buNone/>
                </a:pPr>
                <a:endParaRPr lang="en-US" dirty="0"/>
              </a:p>
              <a:p>
                <a:pPr marL="82550" indent="0">
                  <a:buNone/>
                </a:pPr>
                <a:r>
                  <a:rPr lang="en-US" dirty="0"/>
                  <a:t>against:</a:t>
                </a:r>
              </a:p>
              <a:p>
                <a:pPr marL="8255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825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361994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Hypothesis tests on coefficients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82550" indent="0">
                  <a:buNone/>
                </a:pPr>
                <a:r>
                  <a:rPr lang="en-US" dirty="0"/>
                  <a:t>To do this, we can calculate the test statistic:</a:t>
                </a:r>
              </a:p>
              <a:p>
                <a:pPr marL="82550" indent="0">
                  <a:buNone/>
                </a:pPr>
                <a:endParaRPr lang="en-US" dirty="0"/>
              </a:p>
              <a:p>
                <a:pPr marL="82550" indent="0">
                  <a:buNone/>
                </a:pPr>
                <a:endParaRPr lang="en-US" dirty="0"/>
              </a:p>
              <a:p>
                <a:pPr marL="825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=−2.45</m:t>
                      </m:r>
                    </m:oMath>
                  </m:oMathPara>
                </a14:m>
                <a:endParaRPr lang="en-US" dirty="0"/>
              </a:p>
              <a:p>
                <a:pPr marL="82550" indent="0">
                  <a:buNone/>
                </a:pPr>
                <a:endParaRPr lang="en-US" dirty="0"/>
              </a:p>
              <a:p>
                <a:pPr marL="82550" indent="0">
                  <a:buNone/>
                </a:pPr>
                <a:r>
                  <a:rPr lang="en-US" dirty="0"/>
                  <a:t>This follows a t distribution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=98</m:t>
                    </m:r>
                  </m:oMath>
                </a14:m>
                <a:r>
                  <a:rPr lang="en-US" dirty="0"/>
                  <a:t> degrees of freedom.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566076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Hypothesis tests on coefficients</a:t>
            </a:r>
          </a:p>
        </p:txBody>
      </p:sp>
      <p:pic>
        <p:nvPicPr>
          <p:cNvPr id="3" name="Picture 1" descr="regression-part-i_files/figure-pptx/unnamed-chunk-10-1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947334" y="1778000"/>
            <a:ext cx="6279444" cy="5023556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638591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Hypothesis tests on coefficients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82550" indent="0">
                  <a:buNone/>
                </a:pPr>
                <a:r>
                  <a:rPr lang="en-US" dirty="0"/>
                  <a:t>Since the two-sided p-value for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98</m:t>
                        </m:r>
                      </m:sub>
                    </m:sSub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−2.45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0.016</m:t>
                    </m:r>
                  </m:oMath>
                </a14:m>
                <a:r>
                  <a:rPr lang="en-US" dirty="0"/>
                  <a:t>, we can reject the null hypothesis that women and men live equally long given these data.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373620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ANOVA result</a:t>
            </a:r>
            <a:endParaRPr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EFDA9D2-CB28-4D41-B807-31D054762B1D}"/>
              </a:ext>
            </a:extLst>
          </p:cNvPr>
          <p:cNvGraphicFramePr>
            <a:graphicFrameLocks noGrp="1"/>
          </p:cNvGraphicFramePr>
          <p:nvPr/>
        </p:nvGraphicFramePr>
        <p:xfrm>
          <a:off x="1076875" y="2640242"/>
          <a:ext cx="8006250" cy="3181824"/>
        </p:xfrm>
        <a:graphic>
          <a:graphicData uri="http://schemas.openxmlformats.org/drawingml/2006/table">
            <a:tbl>
              <a:tblPr firstRow="1" firstCol="1" bandRow="1">
                <a:tableStyleId>{69C7853C-536D-4A76-A0AE-DD22124D55A5}</a:tableStyleId>
              </a:tblPr>
              <a:tblGrid>
                <a:gridCol w="1334375">
                  <a:extLst>
                    <a:ext uri="{9D8B030D-6E8A-4147-A177-3AD203B41FA5}">
                      <a16:colId xmlns:a16="http://schemas.microsoft.com/office/drawing/2014/main" val="869459628"/>
                    </a:ext>
                  </a:extLst>
                </a:gridCol>
                <a:gridCol w="1334375">
                  <a:extLst>
                    <a:ext uri="{9D8B030D-6E8A-4147-A177-3AD203B41FA5}">
                      <a16:colId xmlns:a16="http://schemas.microsoft.com/office/drawing/2014/main" val="463501294"/>
                    </a:ext>
                  </a:extLst>
                </a:gridCol>
                <a:gridCol w="1334375">
                  <a:extLst>
                    <a:ext uri="{9D8B030D-6E8A-4147-A177-3AD203B41FA5}">
                      <a16:colId xmlns:a16="http://schemas.microsoft.com/office/drawing/2014/main" val="1944934145"/>
                    </a:ext>
                  </a:extLst>
                </a:gridCol>
                <a:gridCol w="1334375">
                  <a:extLst>
                    <a:ext uri="{9D8B030D-6E8A-4147-A177-3AD203B41FA5}">
                      <a16:colId xmlns:a16="http://schemas.microsoft.com/office/drawing/2014/main" val="2816136401"/>
                    </a:ext>
                  </a:extLst>
                </a:gridCol>
                <a:gridCol w="1334375">
                  <a:extLst>
                    <a:ext uri="{9D8B030D-6E8A-4147-A177-3AD203B41FA5}">
                      <a16:colId xmlns:a16="http://schemas.microsoft.com/office/drawing/2014/main" val="2809710955"/>
                    </a:ext>
                  </a:extLst>
                </a:gridCol>
                <a:gridCol w="1334375">
                  <a:extLst>
                    <a:ext uri="{9D8B030D-6E8A-4147-A177-3AD203B41FA5}">
                      <a16:colId xmlns:a16="http://schemas.microsoft.com/office/drawing/2014/main" val="1258670202"/>
                    </a:ext>
                  </a:extLst>
                </a:gridCol>
              </a:tblGrid>
              <a:tr h="795456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 err="1"/>
                        <a:t>df</a:t>
                      </a:r>
                      <a:endParaRPr lang="en-US" sz="18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/>
                        <a:t>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/>
                        <a:t>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/>
                        <a:t>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1321723"/>
                  </a:ext>
                </a:extLst>
              </a:tr>
              <a:tr h="79545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Groups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/>
                        <a:t>781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/>
                        <a:t>781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6.00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dirty="0"/>
                        <a:t>0.016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5207876"/>
                  </a:ext>
                </a:extLst>
              </a:tr>
              <a:tr h="79545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Error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/>
                        <a:t>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12749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/>
                        <a:t>130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8633351"/>
                  </a:ext>
                </a:extLst>
              </a:tr>
              <a:tr h="79545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13530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32193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BEA523A-C2EE-4384-62C2-6B9831FB3A60}"/>
              </a:ext>
            </a:extLst>
          </p:cNvPr>
          <p:cNvSpPr txBox="1"/>
          <p:nvPr/>
        </p:nvSpPr>
        <p:spPr>
          <a:xfrm>
            <a:off x="1076875" y="5876151"/>
            <a:ext cx="8006250" cy="1415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this case, the design is balanced and all of the ANOVA assumptions are met.</a:t>
            </a:r>
          </a:p>
          <a:p>
            <a:endParaRPr lang="en-US" dirty="0"/>
          </a:p>
          <a:p>
            <a:r>
              <a:rPr lang="en-US" i="1" dirty="0"/>
              <a:t>As a result, the regression t-test and ANOVA F-test P values are identical.</a:t>
            </a:r>
          </a:p>
          <a:p>
            <a:endParaRPr lang="en-US" dirty="0"/>
          </a:p>
          <a:p>
            <a:r>
              <a:rPr lang="en-US" dirty="0"/>
              <a:t>In general the regression approach is much more flexible but will give the same results as ANOVA if the assumptions are met. So you will probably not need ANOVA very often.</a:t>
            </a:r>
          </a:p>
        </p:txBody>
      </p:sp>
    </p:spTree>
    <p:extLst>
      <p:ext uri="{BB962C8B-B14F-4D97-AF65-F5344CB8AC3E}">
        <p14:creationId xmlns:p14="http://schemas.microsoft.com/office/powerpoint/2010/main" val="302601726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Introduction to part II of the class</a:t>
            </a:r>
            <a:endParaRPr dirty="0"/>
          </a:p>
          <a:p>
            <a:pPr lvl="1"/>
            <a:r>
              <a:rPr lang="en-US" dirty="0"/>
              <a:t>A motivating example</a:t>
            </a:r>
            <a:endParaRPr dirty="0"/>
          </a:p>
          <a:p>
            <a:pPr lvl="1"/>
            <a:r>
              <a:rPr lang="en-US" dirty="0"/>
              <a:t>Introduction to linear regression</a:t>
            </a:r>
          </a:p>
          <a:p>
            <a:pPr lvl="1"/>
            <a:r>
              <a:rPr lang="en-US" dirty="0"/>
              <a:t>Solving a regression problem with an ANOVA</a:t>
            </a:r>
          </a:p>
          <a:p>
            <a:pPr lvl="1"/>
            <a:r>
              <a:rPr lang="en-US" dirty="0"/>
              <a:t>Parameterization and coefficient interpretation</a:t>
            </a:r>
          </a:p>
          <a:p>
            <a:pPr lvl="1"/>
            <a:r>
              <a:rPr lang="en-US" dirty="0"/>
              <a:t>Linear least squares</a:t>
            </a:r>
          </a:p>
          <a:p>
            <a:pPr lvl="1"/>
            <a:r>
              <a:rPr lang="en-US" dirty="0"/>
              <a:t>Inference on regression coefficients</a:t>
            </a:r>
          </a:p>
          <a:p>
            <a:pPr lvl="1"/>
            <a:r>
              <a:rPr lang="en-US" dirty="0"/>
              <a:t>Implementation in software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178987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0B821-72F2-B24C-81CF-4611168C5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this is implemented in 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96591-139B-9A46-881C-D768E0CF7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500" y="2028471"/>
            <a:ext cx="4006022" cy="4928919"/>
          </a:xfrm>
        </p:spPr>
        <p:txBody>
          <a:bodyPr/>
          <a:lstStyle/>
          <a:p>
            <a:pPr marL="82550" indent="0">
              <a:buNone/>
            </a:pPr>
            <a:r>
              <a:rPr lang="en-US" sz="2000" dirty="0"/>
              <a:t>In dedicated statistics software like SAS, the fitted model coefficients are supplied with estimates of their standard errors and p-values from hypothesis tests comparing the values to zero.</a:t>
            </a:r>
          </a:p>
          <a:p>
            <a:pPr marL="82550" indent="0">
              <a:buNone/>
            </a:pPr>
            <a:endParaRPr lang="en-US" sz="2000" dirty="0"/>
          </a:p>
          <a:p>
            <a:pPr marL="82550" indent="0">
              <a:buNone/>
            </a:pPr>
            <a:r>
              <a:rPr lang="en-US" sz="2000" dirty="0"/>
              <a:t>Depending on the type of model used, these tests may be presented as F, t, Wald, or other types.</a:t>
            </a:r>
          </a:p>
          <a:p>
            <a:pPr marL="82550" indent="0">
              <a:buNone/>
            </a:pPr>
            <a:endParaRPr lang="en-US" sz="2000" dirty="0"/>
          </a:p>
          <a:p>
            <a:pPr marL="82550" indent="0">
              <a:buNone/>
            </a:pPr>
            <a:r>
              <a:rPr lang="en-US" sz="2000" dirty="0"/>
              <a:t>The </a:t>
            </a:r>
            <a:r>
              <a:rPr lang="en-US" sz="2000" dirty="0">
                <a:latin typeface="Courier" pitchFamily="2" charset="0"/>
                <a:ea typeface="Hack" panose="020B0609030202020204" pitchFamily="49" charset="0"/>
                <a:cs typeface="Hack" panose="020B0609030202020204" pitchFamily="49" charset="0"/>
              </a:rPr>
              <a:t>broom</a:t>
            </a:r>
            <a:r>
              <a:rPr lang="en-US" sz="2000" dirty="0"/>
              <a:t> package in R will produce this type of behavior for you.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737368-23BE-C740-8C04-4E8FD160D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0" y="2304877"/>
            <a:ext cx="4793154" cy="41091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9959F0-521F-5440-AFAC-45B9E5A7D91F}"/>
              </a:ext>
            </a:extLst>
          </p:cNvPr>
          <p:cNvSpPr txBox="1"/>
          <p:nvPr/>
        </p:nvSpPr>
        <p:spPr>
          <a:xfrm>
            <a:off x="6361044" y="7182678"/>
            <a:ext cx="3617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https://</a:t>
            </a:r>
            <a:r>
              <a:rPr lang="en-US" dirty="0" err="1"/>
              <a:t>stats.idre.ucla.edu</a:t>
            </a:r>
            <a:r>
              <a:rPr lang="en-US" dirty="0"/>
              <a:t>/</a:t>
            </a:r>
            <a:r>
              <a:rPr lang="en-US" dirty="0" err="1"/>
              <a:t>sas</a:t>
            </a:r>
            <a:r>
              <a:rPr lang="en-US" dirty="0"/>
              <a:t>/output/</a:t>
            </a:r>
            <a:r>
              <a:rPr lang="en-US" dirty="0" err="1"/>
              <a:t>glm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72878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0B821-72F2-B24C-81CF-4611168C5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this is implemented in 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96591-139B-9A46-881C-D768E0CF7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500" y="2028471"/>
            <a:ext cx="2773570" cy="4928919"/>
          </a:xfrm>
        </p:spPr>
        <p:txBody>
          <a:bodyPr/>
          <a:lstStyle/>
          <a:p>
            <a:pPr marL="82550" indent="0">
              <a:buNone/>
            </a:pPr>
            <a:r>
              <a:rPr lang="en-US" sz="2000" dirty="0"/>
              <a:t>Because in general the test formulations are asymptotically equivalent, it is often fine to keep the default behavior.</a:t>
            </a:r>
          </a:p>
          <a:p>
            <a:pPr marL="82550" indent="0">
              <a:buNone/>
            </a:pPr>
            <a:endParaRPr lang="en-US" sz="2000" dirty="0"/>
          </a:p>
          <a:p>
            <a:pPr marL="82550" indent="0">
              <a:buNone/>
            </a:pPr>
            <a:r>
              <a:rPr lang="en-US" sz="2000" dirty="0"/>
              <a:t>Once the coefficients are fit with </a:t>
            </a:r>
            <a:r>
              <a:rPr lang="en-US" sz="2000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lm</a:t>
            </a:r>
            <a:r>
              <a:rPr lang="en-US" sz="2000" dirty="0"/>
              <a:t>, </a:t>
            </a:r>
            <a:r>
              <a:rPr lang="en-US" sz="2000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anova</a:t>
            </a:r>
            <a:r>
              <a:rPr lang="en-US" sz="2000" dirty="0"/>
              <a:t> and </a:t>
            </a:r>
            <a:r>
              <a:rPr lang="en-US" sz="20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broom::tidy</a:t>
            </a:r>
            <a:r>
              <a:rPr lang="en-US" sz="2000" dirty="0"/>
              <a:t> produce the same p-value to several decimal places.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EBECE5-C7B3-AF4D-AF74-C3D4EFE6A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1047" y="2866094"/>
            <a:ext cx="5232400" cy="1638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6DF803-AD60-7A48-9857-D0A9A48B91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2070" y="5342017"/>
            <a:ext cx="6451600" cy="176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95816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Introduction to part II of the class</a:t>
            </a:r>
            <a:endParaRPr dirty="0"/>
          </a:p>
          <a:p>
            <a:pPr lvl="1"/>
            <a:r>
              <a:rPr lang="en-US" dirty="0"/>
              <a:t>A motivating example</a:t>
            </a:r>
            <a:endParaRPr dirty="0"/>
          </a:p>
          <a:p>
            <a:pPr lvl="1"/>
            <a:r>
              <a:rPr lang="en-US" dirty="0"/>
              <a:t>Introduction to linear regression</a:t>
            </a:r>
          </a:p>
          <a:p>
            <a:pPr lvl="1"/>
            <a:r>
              <a:rPr lang="en-US" dirty="0"/>
              <a:t>Solving a regression problem with an ANOVA</a:t>
            </a:r>
          </a:p>
          <a:p>
            <a:pPr lvl="1"/>
            <a:r>
              <a:rPr lang="en-US" dirty="0"/>
              <a:t>Parameterization and coefficient interpretation</a:t>
            </a:r>
          </a:p>
          <a:p>
            <a:pPr lvl="1"/>
            <a:r>
              <a:rPr lang="en-US" dirty="0"/>
              <a:t>Linear least squares</a:t>
            </a:r>
          </a:p>
          <a:p>
            <a:pPr lvl="1"/>
            <a:r>
              <a:rPr lang="en-US" dirty="0"/>
              <a:t>Inference on regression coefficients</a:t>
            </a:r>
          </a:p>
          <a:p>
            <a:pPr lvl="1"/>
            <a:r>
              <a:rPr lang="en-US" dirty="0"/>
              <a:t>Implementation in software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34718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Some points concerning the question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1">
                  <a:buAutoNum type="arabicPeriod"/>
                </a:pPr>
                <a:r>
                  <a:rPr lang="en-US" dirty="0"/>
                  <a:t>There is variation in height among men</a:t>
                </a:r>
              </a:p>
              <a:p>
                <a:pPr lvl="1">
                  <a:buAutoNum type="arabicPeriod"/>
                </a:pPr>
                <a:r>
                  <a:rPr lang="en-US" dirty="0"/>
                  <a:t>There is variation in height among women</a:t>
                </a:r>
              </a:p>
              <a:p>
                <a:pPr lvl="1">
                  <a:buAutoNum type="arabicPeriod"/>
                </a:pPr>
                <a:r>
                  <a:rPr lang="en-US" dirty="0"/>
                  <a:t>However, there is probably more variation in height when we combine the height measurements of men and women into one variable</a:t>
                </a:r>
              </a:p>
              <a:p>
                <a:pPr lvl="1">
                  <a:buAutoNum type="arabicPeriod"/>
                </a:pPr>
                <a:r>
                  <a:rPr lang="en-US" dirty="0"/>
                  <a:t>Gender explains some of the overall variation in height, but there is still some unexplained (“residual,” “within-group,” “error”) variation remaining within each stratum of gender.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Imagine that all men were the same height and all women were the same height (but women’s height were different than men), then gender would explain all (100%) of the overall variation in height.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In our ANOVA example,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𝑇𝑂𝑇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𝐺𝑒𝑛𝑑𝑒𝑟</m:t>
                        </m:r>
                      </m:sub>
                    </m:sSub>
                  </m:oMath>
                </a14:m>
                <a:r>
                  <a:rPr lang="en-US" dirty="0"/>
                  <a:t> in this imaginary example.</a:t>
                </a:r>
                <a:endParaRPr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7448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Height distribution</a:t>
            </a:r>
          </a:p>
        </p:txBody>
      </p:sp>
      <p:pic>
        <p:nvPicPr>
          <p:cNvPr id="3" name="Picture 1" descr="regression-part-i_files/figure-pptx/unnamed-chunk-1-1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947334" y="1778000"/>
            <a:ext cx="6279444" cy="5023556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75349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is always some systematic and random variation in real-world problems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In ANOVA, the residual variation ends up as the term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𝑅𝐸𝑆𝐼𝐷</m:t>
                        </m:r>
                      </m:sub>
                    </m:sSub>
                  </m:oMath>
                </a14:m>
                <a:r>
                  <a:rPr lang="en-US" dirty="0"/>
                  <a:t> or similar.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 variation explained by the model ends up as the term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𝑀𝑂𝐷𝐸𝐿</m:t>
                        </m:r>
                      </m:sub>
                    </m:sSub>
                  </m:oMath>
                </a14:m>
                <a:r>
                  <a:rPr lang="en-US" dirty="0"/>
                  <a:t> or similar.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We normalize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𝑀𝑂𝐷𝐸𝐿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𝑅𝐸𝑆𝐼𝐷</m:t>
                        </m:r>
                      </m:sub>
                    </m:sSub>
                  </m:oMath>
                </a14:m>
                <a:r>
                  <a:rPr lang="en-US" dirty="0"/>
                  <a:t> by degrees of freedom (the number of groups minus one and the number of samples minus the number of groups), and calculate a ratio that is distributed as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As we discussed, basic ANOVA has some limitations in medical research because imbalances and similar concerns are so common, among other reasons.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68" r="-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0778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regression formulation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Because of this, it is more common to use a regression framework, which in its most broad application is referred to as </a:t>
            </a:r>
            <a:r>
              <a:rPr lang="en-US" i="1" dirty="0"/>
              <a:t>Generalized Linear Modeling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Where ANOVA uses categorical grouping variables to compare </a:t>
            </a:r>
            <a:r>
              <a:rPr lang="en-US" i="1" dirty="0"/>
              <a:t>means</a:t>
            </a:r>
            <a:r>
              <a:rPr lang="en-US" dirty="0"/>
              <a:t>, regression uses continuous grouping variables to compare </a:t>
            </a:r>
            <a:r>
              <a:rPr lang="en-US" i="1" dirty="0"/>
              <a:t>slopes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Very often, the slopes we consider describe changes in the outcome variable for a 1 unit change (a dummy variable) in the grouping variable.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These two techniques are very closely related.</a:t>
            </a:r>
          </a:p>
        </p:txBody>
      </p:sp>
    </p:spTree>
    <p:extLst>
      <p:ext uri="{BB962C8B-B14F-4D97-AF65-F5344CB8AC3E}">
        <p14:creationId xmlns:p14="http://schemas.microsoft.com/office/powerpoint/2010/main" val="1745964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17905</TotalTime>
  <Words>3008</Words>
  <Application>Microsoft Macintosh PowerPoint</Application>
  <PresentationFormat>Custom</PresentationFormat>
  <Paragraphs>481</Paragraphs>
  <Slides>58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4" baseType="lpstr">
      <vt:lpstr>Courier</vt:lpstr>
      <vt:lpstr>Arial</vt:lpstr>
      <vt:lpstr>Hack</vt:lpstr>
      <vt:lpstr>Calibri</vt:lpstr>
      <vt:lpstr>Cambria Math</vt:lpstr>
      <vt:lpstr>Office Theme</vt:lpstr>
      <vt:lpstr>BMI 510: Linear Regression I</vt:lpstr>
      <vt:lpstr>Outline</vt:lpstr>
      <vt:lpstr>Biostatistics for Machine Learning: Part II</vt:lpstr>
      <vt:lpstr>Outline</vt:lpstr>
      <vt:lpstr>Question (adapted from Dr. Mitch Klein)</vt:lpstr>
      <vt:lpstr>Some points concerning the question</vt:lpstr>
      <vt:lpstr>Height distribution</vt:lpstr>
      <vt:lpstr>There is always some systematic and random variation in real-world problems</vt:lpstr>
      <vt:lpstr>A regression formulation</vt:lpstr>
      <vt:lpstr>A regression formulation</vt:lpstr>
      <vt:lpstr>A regression formulation</vt:lpstr>
      <vt:lpstr>One-hot / dummy encoding</vt:lpstr>
      <vt:lpstr>A simpler model </vt:lpstr>
      <vt:lpstr>A simpler model </vt:lpstr>
      <vt:lpstr>A simpler model </vt:lpstr>
      <vt:lpstr>A simpler model </vt:lpstr>
      <vt:lpstr>A simpler model </vt:lpstr>
      <vt:lpstr>A simpler model </vt:lpstr>
      <vt:lpstr>A simpler model </vt:lpstr>
      <vt:lpstr>A simpler model </vt:lpstr>
      <vt:lpstr>A simpler model </vt:lpstr>
      <vt:lpstr>A simpler model </vt:lpstr>
      <vt:lpstr>A simpler model </vt:lpstr>
      <vt:lpstr>A simpler model – regression approach</vt:lpstr>
      <vt:lpstr>A simpler model – regression approach</vt:lpstr>
      <vt:lpstr>Coefficient interpretation</vt:lpstr>
      <vt:lpstr>Coefficient interpretation</vt:lpstr>
      <vt:lpstr>Fitting the coefficients: linear least squares</vt:lpstr>
      <vt:lpstr>Fitting the coefficients: linear least squares</vt:lpstr>
      <vt:lpstr>Fitting the coefficients: linear least squares</vt:lpstr>
      <vt:lpstr>Fitting the coefficients: linear least squares</vt:lpstr>
      <vt:lpstr>Fitting the coefficients: linear least squares</vt:lpstr>
      <vt:lpstr>Fitting the coefficients: linear least squares</vt:lpstr>
      <vt:lpstr>Fitting the coefficients: linear least squares</vt:lpstr>
      <vt:lpstr>Fitting the coefficients: linear least squares</vt:lpstr>
      <vt:lpstr>Assumptions necessary for linear regression</vt:lpstr>
      <vt:lpstr>Assumptions necessary for linear regression</vt:lpstr>
      <vt:lpstr>Statistical properties of the coefficients</vt:lpstr>
      <vt:lpstr>Statistical properties of the coefficients</vt:lpstr>
      <vt:lpstr>Fitting the coefficients: linear least squares</vt:lpstr>
      <vt:lpstr>A simpler model – regression approach</vt:lpstr>
      <vt:lpstr>Plot of residuals</vt:lpstr>
      <vt:lpstr>Fitting the coefficients: linear least squares</vt:lpstr>
      <vt:lpstr>Fitting the coefficients: linear least squares</vt:lpstr>
      <vt:lpstr>Fitting the coefficients: linear least squares</vt:lpstr>
      <vt:lpstr>Fitting the coefficients: linear least squares</vt:lpstr>
      <vt:lpstr>Outline</vt:lpstr>
      <vt:lpstr>Hypothesis tests on coefficients</vt:lpstr>
      <vt:lpstr>Hypothesis tests on coefficients</vt:lpstr>
      <vt:lpstr>Hypothesis tests on coefficients</vt:lpstr>
      <vt:lpstr>Hypothesis tests on coefficients</vt:lpstr>
      <vt:lpstr>Hypothesis tests on coefficients</vt:lpstr>
      <vt:lpstr>Hypothesis tests on coefficients</vt:lpstr>
      <vt:lpstr>Recall: ANOVA result</vt:lpstr>
      <vt:lpstr>Outline</vt:lpstr>
      <vt:lpstr>How this is implemented in software</vt:lpstr>
      <vt:lpstr>How this is implemented in software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BMI 585: Biostatistics for Machine Learning</dc:title>
  <cp:lastModifiedBy>McKay, J Lucas</cp:lastModifiedBy>
  <cp:revision>528</cp:revision>
  <dcterms:modified xsi:type="dcterms:W3CDTF">2024-03-18T14:53:21Z</dcterms:modified>
</cp:coreProperties>
</file>