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24"/>
  </p:notesMasterIdLst>
  <p:sldIdLst>
    <p:sldId id="431" r:id="rId2"/>
    <p:sldId id="432" r:id="rId3"/>
    <p:sldId id="435" r:id="rId4"/>
    <p:sldId id="436" r:id="rId5"/>
    <p:sldId id="441" r:id="rId6"/>
    <p:sldId id="442" r:id="rId7"/>
    <p:sldId id="440" r:id="rId8"/>
    <p:sldId id="439" r:id="rId9"/>
    <p:sldId id="443" r:id="rId10"/>
    <p:sldId id="444" r:id="rId11"/>
    <p:sldId id="445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37" r:id="rId22"/>
    <p:sldId id="438" r:id="rId23"/>
  </p:sldIdLst>
  <p:sldSz cx="10160000" cy="7620000"/>
  <p:notesSz cx="7620000" cy="10160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91F34-6BE0-48BB-932A-1E305F9E1863}">
  <a:tblStyle styleId="{D9591F34-6BE0-48BB-932A-1E305F9E18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4" autoAdjust="0"/>
    <p:restoredTop sz="86373"/>
  </p:normalViewPr>
  <p:slideViewPr>
    <p:cSldViewPr snapToGrid="0" snapToObjects="1">
      <p:cViewPr varScale="1">
        <p:scale>
          <a:sx n="129" d="100"/>
          <a:sy n="129" d="100"/>
        </p:scale>
        <p:origin x="2296" y="208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83475b2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846138"/>
            <a:ext cx="5643562" cy="4233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d83475b256_0_14:notes"/>
          <p:cNvSpPr txBox="1">
            <a:spLocks noGrp="1"/>
          </p:cNvSpPr>
          <p:nvPr>
            <p:ph type="body" idx="1"/>
          </p:nvPr>
        </p:nvSpPr>
        <p:spPr>
          <a:xfrm>
            <a:off x="846667" y="5362222"/>
            <a:ext cx="6773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79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423333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64667" y="2201333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5164667" y="4572000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471333" y="6942667"/>
            <a:ext cx="321733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 rot="5400000">
            <a:off x="2662590" y="64382"/>
            <a:ext cx="483482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 rot="5400000">
            <a:off x="5137326" y="2539118"/>
            <a:ext cx="6457598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 rot="5400000">
            <a:off x="692326" y="411868"/>
            <a:ext cx="6457598" cy="64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952775" y="6178825"/>
            <a:ext cx="87354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Lucas McKay, Ph.D., M.S.C.R.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of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Biomedical Informatics and Neurology, Emory University, Atlanta, GA USA  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 of Biomedical Engineering, Georgia Institute of Technology, Atlanta, GA, USA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027" y="276804"/>
            <a:ext cx="3235945" cy="26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D5262-882B-0C4C-BF5C-1D301427D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214481"/>
            <a:ext cx="7620000" cy="2652889"/>
          </a:xfrm>
        </p:spPr>
        <p:txBody>
          <a:bodyPr anchor="ctr"/>
          <a:lstStyle/>
          <a:p>
            <a:r>
              <a:rPr lang="en-US" dirty="0"/>
              <a:t>BMI 510: Fairness</a:t>
            </a:r>
          </a:p>
        </p:txBody>
      </p:sp>
    </p:spTree>
    <p:extLst>
      <p:ext uri="{BB962C8B-B14F-4D97-AF65-F5344CB8AC3E}">
        <p14:creationId xmlns:p14="http://schemas.microsoft.com/office/powerpoint/2010/main" val="22491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Based on Predicted Outcome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91A22-0183-71E7-AD43-E6FE4F41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20" y="2328644"/>
            <a:ext cx="7772400" cy="38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2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Based on Predicted and Actual Outcomes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CC82E-BACB-49C2-35D8-C96EC064A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2828112"/>
            <a:ext cx="7772400" cy="2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1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Based on Predicted and Actual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C82D0-BA47-7E6C-BBD2-E46293C8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51" y="1980585"/>
            <a:ext cx="7772400" cy="2766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127A8-64E8-EC28-7238-B534E3DFA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11"/>
          <a:stretch/>
        </p:blipFill>
        <p:spPr>
          <a:xfrm>
            <a:off x="1252451" y="5071039"/>
            <a:ext cx="7772400" cy="7229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0AEA87-E197-8A8A-E145-DA41EDB0C2A3}"/>
              </a:ext>
            </a:extLst>
          </p:cNvPr>
          <p:cNvSpPr/>
          <p:nvPr/>
        </p:nvSpPr>
        <p:spPr>
          <a:xfrm>
            <a:off x="3815542" y="5419898"/>
            <a:ext cx="5209309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34A38-9816-CB30-7591-C847F83F0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66" t="84771" r="15511" b="-1880"/>
          <a:stretch/>
        </p:blipFill>
        <p:spPr>
          <a:xfrm>
            <a:off x="2533996" y="5881119"/>
            <a:ext cx="5209309" cy="47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2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Based on Predicted and Actual Outcomes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2C4EA-12E6-151A-8012-EC5D331A5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01"/>
          <a:stretch/>
        </p:blipFill>
        <p:spPr>
          <a:xfrm>
            <a:off x="762000" y="2473729"/>
            <a:ext cx="7772400" cy="6934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0AEA87-E197-8A8A-E145-DA41EDB0C2A3}"/>
              </a:ext>
            </a:extLst>
          </p:cNvPr>
          <p:cNvSpPr/>
          <p:nvPr/>
        </p:nvSpPr>
        <p:spPr>
          <a:xfrm>
            <a:off x="7863840" y="2840593"/>
            <a:ext cx="67056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43B882-41E1-E56C-8110-88063C47C0FA}"/>
                  </a:ext>
                </a:extLst>
              </p:cNvPr>
              <p:cNvSpPr txBox="1"/>
              <p:nvPr/>
            </p:nvSpPr>
            <p:spPr>
              <a:xfrm>
                <a:off x="1905477" y="3609945"/>
                <a:ext cx="63490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∈0,1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43B882-41E1-E56C-8110-88063C47C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477" y="3609945"/>
                <a:ext cx="6349046" cy="400110"/>
              </a:xfrm>
              <a:prstGeom prst="rect">
                <a:avLst/>
              </a:prstGeom>
              <a:blipFill>
                <a:blip r:embed="rId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54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Based on Predicted and Actual Outcomes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2C4EA-12E6-151A-8012-EC5D331A5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01"/>
          <a:stretch/>
        </p:blipFill>
        <p:spPr>
          <a:xfrm>
            <a:off x="762000" y="2091343"/>
            <a:ext cx="7772400" cy="6934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0AEA87-E197-8A8A-E145-DA41EDB0C2A3}"/>
              </a:ext>
            </a:extLst>
          </p:cNvPr>
          <p:cNvSpPr/>
          <p:nvPr/>
        </p:nvSpPr>
        <p:spPr>
          <a:xfrm>
            <a:off x="7863840" y="2458207"/>
            <a:ext cx="67056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43B882-41E1-E56C-8110-88063C47C0FA}"/>
                  </a:ext>
                </a:extLst>
              </p:cNvPr>
              <p:cNvSpPr txBox="1"/>
              <p:nvPr/>
            </p:nvSpPr>
            <p:spPr>
              <a:xfrm>
                <a:off x="1905477" y="2845175"/>
                <a:ext cx="63490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∈0,1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43B882-41E1-E56C-8110-88063C47C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477" y="2845175"/>
                <a:ext cx="6349046" cy="40011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ABA588-44EF-72C0-2F16-33301897BA7E}"/>
                  </a:ext>
                </a:extLst>
              </p:cNvPr>
              <p:cNvSpPr txBox="1"/>
              <p:nvPr/>
            </p:nvSpPr>
            <p:spPr>
              <a:xfrm>
                <a:off x="1008156" y="3980474"/>
                <a:ext cx="7280087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^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ABA588-44EF-72C0-2F16-33301897B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56" y="3980474"/>
                <a:ext cx="7280087" cy="787139"/>
              </a:xfrm>
              <a:prstGeom prst="rect">
                <a:avLst/>
              </a:prstGeom>
              <a:blipFill>
                <a:blip r:embed="rId4"/>
                <a:stretch>
                  <a:fillRect t="-158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552A421-0F2D-4440-ED3A-81ADD50F30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4223"/>
          <a:stretch/>
        </p:blipFill>
        <p:spPr>
          <a:xfrm>
            <a:off x="762000" y="3599794"/>
            <a:ext cx="7772400" cy="3238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83F0D9-438B-3B3A-06CD-E4512846A7DB}"/>
              </a:ext>
            </a:extLst>
          </p:cNvPr>
          <p:cNvSpPr/>
          <p:nvPr/>
        </p:nvSpPr>
        <p:spPr>
          <a:xfrm>
            <a:off x="6749935" y="3547284"/>
            <a:ext cx="182603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4A5B75-D01F-3A49-7F25-45947B038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161" y="4940856"/>
            <a:ext cx="4549140" cy="365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C471B1-6A0B-F6C3-F052-9653F6B8C8CE}"/>
                  </a:ext>
                </a:extLst>
              </p:cNvPr>
              <p:cNvSpPr txBox="1"/>
              <p:nvPr/>
            </p:nvSpPr>
            <p:spPr>
              <a:xfrm>
                <a:off x="2968620" y="5448743"/>
                <a:ext cx="42227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C471B1-6A0B-F6C3-F052-9653F6B8C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620" y="5448743"/>
                <a:ext cx="4222759" cy="400110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D1960FB-D24E-CBAA-628F-23CB609B8E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643" b="1"/>
          <a:stretch/>
        </p:blipFill>
        <p:spPr>
          <a:xfrm>
            <a:off x="1156161" y="6051663"/>
            <a:ext cx="3620017" cy="338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AF7A86-5651-52E3-9D3B-1E8E5A5687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1860"/>
          <a:stretch/>
        </p:blipFill>
        <p:spPr>
          <a:xfrm>
            <a:off x="3740149" y="6592801"/>
            <a:ext cx="1816100" cy="4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0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Based on Predicted Probabilities and Actual Outcome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AEA87-E197-8A8A-E145-DA41EDB0C2A3}"/>
              </a:ext>
            </a:extLst>
          </p:cNvPr>
          <p:cNvSpPr/>
          <p:nvPr/>
        </p:nvSpPr>
        <p:spPr>
          <a:xfrm>
            <a:off x="7863840" y="2458207"/>
            <a:ext cx="67056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18F86E-2D5C-9C07-E3CE-E47D11CC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1" y="2094807"/>
            <a:ext cx="5410004" cy="42825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6D658B-4332-3159-F37A-26C030072ECE}"/>
              </a:ext>
            </a:extLst>
          </p:cNvPr>
          <p:cNvSpPr/>
          <p:nvPr/>
        </p:nvSpPr>
        <p:spPr>
          <a:xfrm>
            <a:off x="3399904" y="6188480"/>
            <a:ext cx="2701637" cy="478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2B4D29-D866-2DF7-625C-E3B12670D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83" y="6188480"/>
            <a:ext cx="5578042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0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Based on Predicted Probabilities and Actual Outcome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AEA87-E197-8A8A-E145-DA41EDB0C2A3}"/>
              </a:ext>
            </a:extLst>
          </p:cNvPr>
          <p:cNvSpPr/>
          <p:nvPr/>
        </p:nvSpPr>
        <p:spPr>
          <a:xfrm>
            <a:off x="7863840" y="2458207"/>
            <a:ext cx="67056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3106A-FFEC-DBB6-CF07-632A80815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5" y="4711022"/>
            <a:ext cx="5943600" cy="1616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933E9A-B4B1-1298-CA7D-4E4E385EF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95" y="2117299"/>
            <a:ext cx="5943600" cy="266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2B4D29-D866-2DF7-625C-E3B12670D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483" y="6188480"/>
            <a:ext cx="5578042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1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Based on Predicted Probabilities and Actual Outcome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AEA87-E197-8A8A-E145-DA41EDB0C2A3}"/>
              </a:ext>
            </a:extLst>
          </p:cNvPr>
          <p:cNvSpPr/>
          <p:nvPr/>
        </p:nvSpPr>
        <p:spPr>
          <a:xfrm>
            <a:off x="7863840" y="2458207"/>
            <a:ext cx="67056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2B4D29-D866-2DF7-625C-E3B12670D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92" y="5531878"/>
            <a:ext cx="5578042" cy="127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151596-5BE8-AF79-F897-64742C485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492"/>
          <a:stretch/>
        </p:blipFill>
        <p:spPr>
          <a:xfrm>
            <a:off x="813602" y="1947333"/>
            <a:ext cx="4292199" cy="2872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15AA8A-857A-4414-4858-E22F26D34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08"/>
          <a:stretch/>
        </p:blipFill>
        <p:spPr>
          <a:xfrm>
            <a:off x="5496500" y="1947333"/>
            <a:ext cx="4292199" cy="24958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E9E6AD-E982-55B7-34B7-B38224A51D11}"/>
              </a:ext>
            </a:extLst>
          </p:cNvPr>
          <p:cNvSpPr/>
          <p:nvPr/>
        </p:nvSpPr>
        <p:spPr>
          <a:xfrm>
            <a:off x="6899563" y="4256117"/>
            <a:ext cx="2942705" cy="406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performance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AEA87-E197-8A8A-E145-DA41EDB0C2A3}"/>
              </a:ext>
            </a:extLst>
          </p:cNvPr>
          <p:cNvSpPr/>
          <p:nvPr/>
        </p:nvSpPr>
        <p:spPr>
          <a:xfrm>
            <a:off x="7863840" y="2458207"/>
            <a:ext cx="67056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1B34C-7421-B1EC-AC4E-B11FD5E9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58207"/>
            <a:ext cx="5854469" cy="4100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6FFB88-58BC-15F9-0AF3-24EDB0E4687F}"/>
                  </a:ext>
                </a:extLst>
              </p:cNvPr>
              <p:cNvSpPr txBox="1"/>
              <p:nvPr/>
            </p:nvSpPr>
            <p:spPr>
              <a:xfrm>
                <a:off x="7597833" y="4123113"/>
                <a:ext cx="1378904" cy="913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6FFB88-58BC-15F9-0AF3-24EDB0E46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33" y="4123113"/>
                <a:ext cx="1378904" cy="913135"/>
              </a:xfrm>
              <a:prstGeom prst="rect">
                <a:avLst/>
              </a:prstGeom>
              <a:blipFill>
                <a:blip r:embed="rId3"/>
                <a:stretch>
                  <a:fillRect l="-52727" t="-131507" r="-11818" b="-20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289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Gender-related feature weights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AEA87-E197-8A8A-E145-DA41EDB0C2A3}"/>
              </a:ext>
            </a:extLst>
          </p:cNvPr>
          <p:cNvSpPr/>
          <p:nvPr/>
        </p:nvSpPr>
        <p:spPr>
          <a:xfrm>
            <a:off x="7863840" y="2458207"/>
            <a:ext cx="67056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691C6-D639-C1F4-B557-AF642B2A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2565400"/>
            <a:ext cx="7772400" cy="24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4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D4EAA7-EC13-E253-CAB8-85440A818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28"/>
          <a:stretch/>
        </p:blipFill>
        <p:spPr>
          <a:xfrm>
            <a:off x="557371" y="952907"/>
            <a:ext cx="9045257" cy="58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44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AEA87-E197-8A8A-E145-DA41EDB0C2A3}"/>
              </a:ext>
            </a:extLst>
          </p:cNvPr>
          <p:cNvSpPr/>
          <p:nvPr/>
        </p:nvSpPr>
        <p:spPr>
          <a:xfrm>
            <a:off x="7863840" y="2458207"/>
            <a:ext cx="670560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DEA8AE-1BDE-603C-D7BE-A92961077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954946"/>
            <a:ext cx="7772400" cy="57101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F6353B-B3B2-E38A-3EAA-455F5885C328}"/>
              </a:ext>
            </a:extLst>
          </p:cNvPr>
          <p:cNvSpPr/>
          <p:nvPr/>
        </p:nvSpPr>
        <p:spPr>
          <a:xfrm>
            <a:off x="3973484" y="6301047"/>
            <a:ext cx="5095701" cy="72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B98C16-EC6F-8A8A-8AF5-752C62FC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6EB4D2-B6A2-D6BB-113E-6E2E77F4D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01333"/>
            <a:ext cx="8636000" cy="4572000"/>
          </a:xfrm>
        </p:spPr>
        <p:txBody>
          <a:bodyPr/>
          <a:lstStyle/>
          <a:p>
            <a:pPr marL="539750" indent="-457200">
              <a:buFont typeface="+mj-lt"/>
              <a:buAutoNum type="arabicPeriod"/>
            </a:pPr>
            <a:r>
              <a:rPr lang="en-US" dirty="0"/>
              <a:t>Did the authors ever evaluate whether the underlying data were fair? How would you do this?</a:t>
            </a:r>
          </a:p>
          <a:p>
            <a:pPr marL="539750" indent="-457200">
              <a:buFont typeface="+mj-lt"/>
              <a:buAutoNum type="arabicPeriod"/>
            </a:pPr>
            <a:r>
              <a:rPr lang="en-US" dirty="0"/>
              <a:t>Given that you have built a classifier based on these data, how would you go about adding a class for unmarried women?</a:t>
            </a:r>
          </a:p>
          <a:p>
            <a:pPr marL="539750" indent="-457200">
              <a:buFont typeface="+mj-lt"/>
              <a:buAutoNum type="arabicPeriod"/>
            </a:pPr>
            <a:r>
              <a:rPr lang="en-US" dirty="0"/>
              <a:t>When investigating sex/gender bias, do you think it is valid to consider previous credit history as a "legitimate attribute" for evaluating conditional statistical parity?</a:t>
            </a:r>
          </a:p>
          <a:p>
            <a:pPr marL="539750" indent="-457200">
              <a:buFont typeface="+mj-lt"/>
              <a:buAutoNum type="arabicPeriod"/>
            </a:pPr>
            <a:r>
              <a:rPr lang="en-US" dirty="0"/>
              <a:t>Can you think of a way the authors could have made stronger statements about which aspects of fairness did and did not pass?</a:t>
            </a:r>
          </a:p>
        </p:txBody>
      </p:sp>
    </p:spTree>
    <p:extLst>
      <p:ext uri="{BB962C8B-B14F-4D97-AF65-F5344CB8AC3E}">
        <p14:creationId xmlns:p14="http://schemas.microsoft.com/office/powerpoint/2010/main" val="98336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B98C16-EC6F-8A8A-8AF5-752C62FC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6EB4D2-B6A2-D6BB-113E-6E2E77F4D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01333"/>
            <a:ext cx="8636000" cy="4572000"/>
          </a:xfrm>
        </p:spPr>
        <p:txBody>
          <a:bodyPr/>
          <a:lstStyle/>
          <a:p>
            <a:r>
              <a:rPr lang="en-US" dirty="0"/>
              <a:t>We will divide the class into four breakout groups. Please: </a:t>
            </a:r>
          </a:p>
          <a:p>
            <a:pPr lvl="1"/>
            <a:r>
              <a:rPr lang="en-US" dirty="0"/>
              <a:t>Introduce yourselves briefly</a:t>
            </a:r>
          </a:p>
          <a:p>
            <a:pPr lvl="1"/>
            <a:r>
              <a:rPr lang="en-US" dirty="0"/>
              <a:t>Choose a group name</a:t>
            </a:r>
          </a:p>
          <a:p>
            <a:pPr lvl="1"/>
            <a:r>
              <a:rPr lang="en-US" dirty="0"/>
              <a:t>Discuss the questions above for ≈20 minutes.</a:t>
            </a:r>
          </a:p>
          <a:p>
            <a:pPr lvl="1"/>
            <a:r>
              <a:rPr lang="en-US" dirty="0"/>
              <a:t>Make some notes regarding your answers – when we return to the main session we will discuss all questions as a group.</a:t>
            </a:r>
          </a:p>
          <a:p>
            <a:r>
              <a:rPr lang="en-US" dirty="0"/>
              <a:t>At the end of the class, please edit your answers as you like and record them in the online survey.</a:t>
            </a:r>
          </a:p>
          <a:p>
            <a:pPr lvl="1"/>
            <a:r>
              <a:rPr lang="en-US" dirty="0"/>
              <a:t>Everyone must enter a group name, but only one person per group needs to enter the answers</a:t>
            </a:r>
          </a:p>
        </p:txBody>
      </p:sp>
    </p:spTree>
    <p:extLst>
      <p:ext uri="{BB962C8B-B14F-4D97-AF65-F5344CB8AC3E}">
        <p14:creationId xmlns:p14="http://schemas.microsoft.com/office/powerpoint/2010/main" val="216118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36E4B4-BD46-132F-6448-7D8F9CDE8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5"/>
          <a:stretch/>
        </p:blipFill>
        <p:spPr>
          <a:xfrm>
            <a:off x="271894" y="2162287"/>
            <a:ext cx="9616211" cy="3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9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36525-DEC6-99E7-08C6-7D0980176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6" y="3163154"/>
            <a:ext cx="9528808" cy="12936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5EB3FA-F310-AF86-D220-8CBA8F352DA0}"/>
              </a:ext>
            </a:extLst>
          </p:cNvPr>
          <p:cNvSpPr/>
          <p:nvPr/>
        </p:nvSpPr>
        <p:spPr>
          <a:xfrm>
            <a:off x="8337177" y="3980329"/>
            <a:ext cx="1507228" cy="12936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4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E138D-E09D-8446-4E8F-21A15D383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7"/>
          <a:stretch/>
        </p:blipFill>
        <p:spPr>
          <a:xfrm>
            <a:off x="413947" y="2183802"/>
            <a:ext cx="9332105" cy="41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6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gender in the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BDA17-A57D-AAF3-61BB-CDD006E47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01333"/>
            <a:ext cx="8636000" cy="4572000"/>
          </a:xfrm>
        </p:spPr>
        <p:txBody>
          <a:bodyPr/>
          <a:lstStyle/>
          <a:p>
            <a:r>
              <a:rPr lang="en-US" dirty="0"/>
              <a:t>The authors use “gender” throughout the manuscript, as it was used in the 1970s, essentially as a synonym for biological sex</a:t>
            </a:r>
          </a:p>
          <a:p>
            <a:r>
              <a:rPr lang="en-US" dirty="0"/>
              <a:t>Gender and sex are not the same thing, neither are binary, and each has distinct patterns of influence on the biological and social determinants of health</a:t>
            </a:r>
          </a:p>
          <a:p>
            <a:r>
              <a:rPr lang="en-US" dirty="0"/>
              <a:t>For this reason, modern EMR (Like Epic) use terminology like “legal sex” and other more precise indicators of sex and gender</a:t>
            </a:r>
          </a:p>
          <a:p>
            <a:r>
              <a:rPr lang="en-US" dirty="0"/>
              <a:t>We note that </a:t>
            </a:r>
            <a:r>
              <a:rPr lang="en-US" i="1" dirty="0"/>
              <a:t>single women do not exist in this dataset</a:t>
            </a:r>
            <a:r>
              <a:rPr lang="en-US" dirty="0"/>
              <a:t>, which:</a:t>
            </a:r>
          </a:p>
          <a:p>
            <a:pPr marL="996950" lvl="1" indent="-457200">
              <a:buFont typeface="+mj-lt"/>
              <a:buAutoNum type="arabicPeriod"/>
            </a:pPr>
            <a:r>
              <a:rPr lang="en-US" dirty="0"/>
              <a:t>Is arguably a concrete example of intersectionality between class and gender marginalizing a large group of people</a:t>
            </a:r>
          </a:p>
          <a:p>
            <a:pPr marL="996950" lvl="1" indent="-457200">
              <a:buFont typeface="+mj-lt"/>
              <a:buAutoNum type="arabicPeriod"/>
            </a:pPr>
            <a:r>
              <a:rPr lang="en-US" dirty="0"/>
              <a:t>Would be unheard of now, in the USA at least, partially because</a:t>
            </a:r>
          </a:p>
          <a:p>
            <a:pPr marL="996950" lvl="1" indent="-457200">
              <a:buFont typeface="+mj-lt"/>
              <a:buAutoNum type="arabicPeriod"/>
            </a:pPr>
            <a:r>
              <a:rPr lang="en-US" dirty="0"/>
              <a:t>The bank is clearly missing out on making loans to roughly half the population</a:t>
            </a:r>
          </a:p>
          <a:p>
            <a:pPr marL="99695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EB153-10C0-1657-CF8C-5F9763196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01333"/>
            <a:ext cx="8636000" cy="4572000"/>
          </a:xfrm>
        </p:spPr>
        <p:txBody>
          <a:bodyPr/>
          <a:lstStyle/>
          <a:p>
            <a:r>
              <a:rPr lang="en-US" dirty="0"/>
              <a:t>Definitions Based on Predicted Outcome</a:t>
            </a:r>
          </a:p>
          <a:p>
            <a:r>
              <a:rPr lang="en-US" dirty="0"/>
              <a:t>Definitions Based on Predicted and Actual Outcomes</a:t>
            </a:r>
          </a:p>
          <a:p>
            <a:r>
              <a:rPr lang="en-US" dirty="0"/>
              <a:t>Definitions Based on Predicted Probabilities and Actual Outcome</a:t>
            </a:r>
          </a:p>
          <a:p>
            <a:r>
              <a:rPr lang="en-US" i="1" dirty="0"/>
              <a:t>Similarity-Based Measures</a:t>
            </a:r>
          </a:p>
          <a:p>
            <a:r>
              <a:rPr lang="en-US" i="1" dirty="0"/>
              <a:t>Causal Reasoning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287B8-BDA4-F5EF-734B-CAF85DD6D911}"/>
              </a:ext>
            </a:extLst>
          </p:cNvPr>
          <p:cNvSpPr txBox="1"/>
          <p:nvPr/>
        </p:nvSpPr>
        <p:spPr>
          <a:xfrm>
            <a:off x="4787153" y="3918777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Skip for today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CDCE05-30DA-2F4E-75E9-73ABCA27DC25}"/>
              </a:ext>
            </a:extLst>
          </p:cNvPr>
          <p:cNvCxnSpPr/>
          <p:nvPr/>
        </p:nvCxnSpPr>
        <p:spPr>
          <a:xfrm>
            <a:off x="4787153" y="3810000"/>
            <a:ext cx="0" cy="525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74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30170-F1ED-5C31-F779-F6F5CD6A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718907"/>
            <a:ext cx="7772400" cy="39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3406-B281-BFCC-DF01-3DF9C3E4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Based on Predicted Outcome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F5AF97-EF1E-2FE3-41C4-70361CDB8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2731322"/>
            <a:ext cx="7772400" cy="24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15117</TotalTime>
  <Words>526</Words>
  <Application>Microsoft Macintosh PowerPoint</Application>
  <PresentationFormat>Custom</PresentationFormat>
  <Paragraphs>52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BMI 510: Fairness</vt:lpstr>
      <vt:lpstr>PowerPoint Presentation</vt:lpstr>
      <vt:lpstr>PowerPoint Presentation</vt:lpstr>
      <vt:lpstr>PowerPoint Presentation</vt:lpstr>
      <vt:lpstr>Notations</vt:lpstr>
      <vt:lpstr>A note on gender in the data</vt:lpstr>
      <vt:lpstr>Definitions</vt:lpstr>
      <vt:lpstr>PowerPoint Presentation</vt:lpstr>
      <vt:lpstr>Definitions Based on Predicted Outcome</vt:lpstr>
      <vt:lpstr>Definitions Based on Predicted Outcome</vt:lpstr>
      <vt:lpstr>Definitions Based on Predicted and Actual Outcomes</vt:lpstr>
      <vt:lpstr>Definitions Based on Predicted and Actual Outcomes</vt:lpstr>
      <vt:lpstr>Definitions Based on Predicted and Actual Outcomes</vt:lpstr>
      <vt:lpstr>Definitions Based on Predicted and Actual Outcomes</vt:lpstr>
      <vt:lpstr>Definitions Based on Predicted Probabilities and Actual Outcome</vt:lpstr>
      <vt:lpstr>Definitions Based on Predicted Probabilities and Actual Outcome</vt:lpstr>
      <vt:lpstr>Definitions Based on Predicted Probabilities and Actual Outcome</vt:lpstr>
      <vt:lpstr>Overall performance</vt:lpstr>
      <vt:lpstr>Gender-related feature weights</vt:lpstr>
      <vt:lpstr>PowerPoint Presentation</vt:lpstr>
      <vt:lpstr>Discussion questions</vt:lpstr>
      <vt:lpstr>Discussion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 585: Biostatistics for Machine Learning</dc:title>
  <cp:lastModifiedBy>McKay, J Lucas</cp:lastModifiedBy>
  <cp:revision>497</cp:revision>
  <dcterms:modified xsi:type="dcterms:W3CDTF">2024-01-26T14:43:30Z</dcterms:modified>
</cp:coreProperties>
</file>