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17"/>
  </p:notesMasterIdLst>
  <p:sldIdLst>
    <p:sldId id="431" r:id="rId2"/>
    <p:sldId id="557" r:id="rId3"/>
    <p:sldId id="581"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0160000" cy="7620000"/>
  <p:notesSz cx="7620000" cy="10160000"/>
  <p:embeddedFontLs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6352"/>
  </p:normalViewPr>
  <p:slideViewPr>
    <p:cSldViewPr snapToGrid="0" snapToObjects="1">
      <p:cViewPr varScale="1">
        <p:scale>
          <a:sx n="97" d="100"/>
          <a:sy n="97" d="100"/>
        </p:scale>
        <p:origin x="1784" y="200"/>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33" name="Google Shape;33;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58" name="Google Shape;58;p13"/>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58"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a:t>BMI 510: </a:t>
            </a:r>
            <a:r>
              <a:rPr lang="en-US" dirty="0"/>
              <a:t>Distributions derived from the normal</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t</a:t>
            </a:r>
            <a:r>
              <a:rPr dirty="0"/>
              <a:t> </a:t>
            </a:r>
            <a:r>
              <a:rPr lang="en-US" dirty="0"/>
              <a:t>d</a:t>
            </a:r>
            <a:r>
              <a:rPr dirty="0"/>
              <a:t>ensity</a:t>
            </a:r>
            <a:r>
              <a:rPr lang="en-US" dirty="0"/>
              <a:t>: </a:t>
            </a:r>
            <a:r>
              <a:rPr lang="en-US" i="1" dirty="0"/>
              <a:t>Z</a:t>
            </a:r>
            <a:r>
              <a:rPr lang="en-US" dirty="0"/>
              <a:t> over a chi-square</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Why would we want to know the Density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𝑍</m:t>
                        </m:r>
                      </m:num>
                      <m:den>
                        <m:rad>
                          <m:radPr>
                            <m:ctrlPr>
                              <a:rPr i="1">
                                <a:latin typeface="Cambria Math" panose="02040503050406030204" pitchFamily="18" charset="0"/>
                              </a:rPr>
                            </m:ctrlPr>
                          </m:radPr>
                          <m:deg/>
                          <m:e>
                            <m:r>
                              <a:rPr>
                                <a:latin typeface="Cambria Math" panose="02040503050406030204" pitchFamily="18" charset="0"/>
                              </a:rPr>
                              <m:t>𝑈</m:t>
                            </m:r>
                            <m:r>
                              <a:rPr>
                                <a:latin typeface="Cambria Math" panose="02040503050406030204" pitchFamily="18" charset="0"/>
                              </a:rPr>
                              <m:t>/</m:t>
                            </m:r>
                            <m:r>
                              <a:rPr>
                                <a:latin typeface="Cambria Math" panose="02040503050406030204" pitchFamily="18" charset="0"/>
                              </a:rPr>
                              <m:t>𝑛</m:t>
                            </m:r>
                          </m:e>
                        </m:rad>
                      </m:den>
                    </m:f>
                  </m:oMath>
                </a14:m>
                <a:r>
                  <a:rPr dirty="0"/>
                  <a:t>?</a:t>
                </a:r>
              </a:p>
              <a:p>
                <a:pPr marL="0" indent="0">
                  <a:buNone/>
                </a:pPr>
                <a:r>
                  <a:rPr dirty="0"/>
                  <a:t>The denominator </a:t>
                </a:r>
                <a14:m>
                  <m:oMath xmlns:m="http://schemas.openxmlformats.org/officeDocument/2006/math">
                    <m:rad>
                      <m:radPr>
                        <m:ctrlPr>
                          <a:rPr i="1">
                            <a:latin typeface="Cambria Math" panose="02040503050406030204" pitchFamily="18" charset="0"/>
                          </a:rPr>
                        </m:ctrlPr>
                      </m:radPr>
                      <m:deg/>
                      <m:e>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2</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𝑛</m:t>
                            </m:r>
                          </m:sub>
                          <m:sup>
                            <m:r>
                              <a:rPr>
                                <a:latin typeface="Cambria Math" panose="02040503050406030204" pitchFamily="18" charset="0"/>
                              </a:rPr>
                              <m:t>2</m:t>
                            </m:r>
                          </m:sup>
                        </m:sSubSup>
                        <m:r>
                          <a:rPr>
                            <a:latin typeface="Cambria Math" panose="02040503050406030204" pitchFamily="18" charset="0"/>
                          </a:rPr>
                          <m:t>/</m:t>
                        </m:r>
                        <m:r>
                          <a:rPr>
                            <a:latin typeface="Cambria Math" panose="02040503050406030204" pitchFamily="18" charset="0"/>
                          </a:rPr>
                          <m:t>𝑛</m:t>
                        </m:r>
                      </m:e>
                    </m:rad>
                  </m:oMath>
                </a14:m>
                <a:r>
                  <a:rPr dirty="0"/>
                  <a:t> may remind you of </a:t>
                </a:r>
                <a:r>
                  <a:rPr lang="en-US" dirty="0"/>
                  <a:t>the “standard error of the mean” from the first lecture: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type m:val="skw"/>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𝑁</m:t>
                              </m:r>
                            </m:den>
                          </m:f>
                        </m:e>
                      </m:rad>
                    </m:oMath>
                  </m:oMathPara>
                </a14:m>
                <a:endParaRPr lang="en-US" dirty="0"/>
              </a:p>
              <a:p>
                <a:pPr marL="0" indent="0">
                  <a:buNone/>
                </a:pPr>
                <a:endParaRPr lang="en-US" dirty="0"/>
              </a:p>
              <a:p>
                <a:pPr marL="0" indent="0">
                  <a:buNone/>
                </a:pPr>
                <a:r>
                  <a:rPr lang="en-US" dirty="0"/>
                  <a:t>So this density is useful for one- and two- sample tests, which we will discuss next.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145333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t</a:t>
            </a:r>
            <a:r>
              <a:rPr dirty="0"/>
              <a:t> </a:t>
            </a:r>
            <a:r>
              <a:rPr lang="en-US" dirty="0"/>
              <a:t>d</a:t>
            </a:r>
            <a:r>
              <a:rPr dirty="0"/>
              <a:t>ensity</a:t>
            </a:r>
            <a:r>
              <a:rPr lang="en-US" dirty="0"/>
              <a:t>: </a:t>
            </a:r>
            <a:r>
              <a:rPr lang="en-US" i="1" dirty="0"/>
              <a:t>Z</a:t>
            </a:r>
            <a:r>
              <a:rPr lang="en-US" dirty="0"/>
              <a:t> over a chi-square</a:t>
            </a:r>
            <a:endParaRPr dirty="0"/>
          </a:p>
        </p:txBody>
      </p:sp>
      <p:pic>
        <p:nvPicPr>
          <p:cNvPr id="3" name="Picture 1" descr="more-distributions_files/figure-pptx/unnamed-chunk-2-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426641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t</a:t>
            </a:r>
            <a:r>
              <a:rPr dirty="0"/>
              <a:t> </a:t>
            </a:r>
            <a:r>
              <a:rPr lang="en-US" dirty="0"/>
              <a:t>d</a:t>
            </a:r>
            <a:r>
              <a:rPr dirty="0"/>
              <a:t>ensity</a:t>
            </a:r>
            <a:r>
              <a:rPr lang="en-US" dirty="0"/>
              <a:t>: </a:t>
            </a:r>
            <a:r>
              <a:rPr lang="en-US" i="1" dirty="0"/>
              <a:t>Z</a:t>
            </a:r>
            <a:r>
              <a:rPr lang="en-US" dirty="0"/>
              <a:t> over a chi-square</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dirty="0"/>
                  <a:t>Note the heavier tails for smaller degrees of freedom.</a:t>
                </a:r>
              </a:p>
              <a:p>
                <a:pPr marL="101600" indent="0">
                  <a:buNone/>
                </a:pPr>
                <a:endParaRPr lang="en-US" dirty="0"/>
              </a:p>
              <a:p>
                <a:pPr marL="101600" indent="0">
                  <a:buNone/>
                </a:pPr>
                <a:r>
                  <a:rPr dirty="0"/>
                  <a:t>After around 30, the </a:t>
                </a:r>
                <a14:m>
                  <m:oMath xmlns:m="http://schemas.openxmlformats.org/officeDocument/2006/math">
                    <m:r>
                      <a:rPr>
                        <a:latin typeface="Cambria Math" panose="02040503050406030204" pitchFamily="18" charset="0"/>
                      </a:rPr>
                      <m:t>𝑡</m:t>
                    </m:r>
                  </m:oMath>
                </a14:m>
                <a:r>
                  <a:rPr dirty="0"/>
                  <a:t> and </a:t>
                </a:r>
                <a14:m>
                  <m:oMath xmlns:m="http://schemas.openxmlformats.org/officeDocument/2006/math">
                    <m:r>
                      <a:rPr>
                        <a:latin typeface="Cambria Math" panose="02040503050406030204" pitchFamily="18" charset="0"/>
                      </a:rPr>
                      <m:t>𝑧</m:t>
                    </m:r>
                  </m:oMath>
                </a14:m>
                <a:r>
                  <a:rPr dirty="0"/>
                  <a:t> densities are quite close.</a:t>
                </a:r>
              </a:p>
              <a:p>
                <a:pPr marL="101600" indent="0">
                  <a:buNone/>
                </a:pPr>
                <a:endParaRPr lang="en-US" dirty="0"/>
              </a:p>
              <a:p>
                <a:pPr marL="101600" indent="0">
                  <a:buNone/>
                </a:pPr>
                <a:r>
                  <a:rPr dirty="0"/>
                  <a:t>One way to remember this (completely non mathematically) is that for smaller samples, our (sampled) estimate of the population variance tends to be biased downward, so extreme values are more likely than with the </a:t>
                </a:r>
                <a14:m>
                  <m:oMath xmlns:m="http://schemas.openxmlformats.org/officeDocument/2006/math">
                    <m:r>
                      <a:rPr>
                        <a:latin typeface="Cambria Math" panose="02040503050406030204" pitchFamily="18" charset="0"/>
                      </a:rPr>
                      <m:t>𝑧</m:t>
                    </m:r>
                  </m:oMath>
                </a14:m>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13"/>
                </a:stretch>
              </a:blipFill>
            </p:spPr>
            <p:txBody>
              <a:bodyPr/>
              <a:lstStyle/>
              <a:p>
                <a:r>
                  <a:rPr lang="en-US">
                    <a:noFill/>
                  </a:rPr>
                  <a:t> </a:t>
                </a:r>
              </a:p>
            </p:txBody>
          </p:sp>
        </mc:Fallback>
      </mc:AlternateContent>
    </p:spTree>
    <p:extLst>
      <p:ext uri="{BB962C8B-B14F-4D97-AF65-F5344CB8AC3E}">
        <p14:creationId xmlns:p14="http://schemas.microsoft.com/office/powerpoint/2010/main" val="277422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F</a:t>
            </a:r>
            <a:r>
              <a:rPr dirty="0"/>
              <a:t> </a:t>
            </a:r>
            <a:r>
              <a:rPr lang="en-US" dirty="0"/>
              <a:t>d</a:t>
            </a:r>
            <a:r>
              <a:rPr dirty="0"/>
              <a:t>ensity</a:t>
            </a:r>
            <a:r>
              <a:rPr lang="en-US" dirty="0"/>
              <a:t>: ratio of chi-squares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Definition: if </a:t>
                </a:r>
                <a14:m>
                  <m:oMath xmlns:m="http://schemas.openxmlformats.org/officeDocument/2006/math">
                    <m:r>
                      <a:rPr>
                        <a:latin typeface="Cambria Math" panose="02040503050406030204" pitchFamily="18" charset="0"/>
                      </a:rPr>
                      <m:t>𝑈</m:t>
                    </m:r>
                  </m:oMath>
                </a14:m>
                <a:r>
                  <a:rPr dirty="0"/>
                  <a:t> and </a:t>
                </a:r>
                <a14:m>
                  <m:oMath xmlns:m="http://schemas.openxmlformats.org/officeDocument/2006/math">
                    <m:r>
                      <a:rPr>
                        <a:latin typeface="Cambria Math" panose="02040503050406030204" pitchFamily="18" charset="0"/>
                      </a:rPr>
                      <m:t>𝑉</m:t>
                    </m:r>
                  </m:oMath>
                </a14:m>
                <a:r>
                  <a:rPr dirty="0"/>
                  <a:t> are independent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dirty="0"/>
                  <a:t> variables with </a:t>
                </a:r>
                <a14:m>
                  <m:oMath xmlns:m="http://schemas.openxmlformats.org/officeDocument/2006/math">
                    <m:r>
                      <a:rPr>
                        <a:latin typeface="Cambria Math" panose="02040503050406030204" pitchFamily="18" charset="0"/>
                      </a:rPr>
                      <m:t>𝑚</m:t>
                    </m:r>
                  </m:oMath>
                </a14:m>
                <a:r>
                  <a:rPr dirty="0"/>
                  <a:t> and </a:t>
                </a:r>
                <a14:m>
                  <m:oMath xmlns:m="http://schemas.openxmlformats.org/officeDocument/2006/math">
                    <m:r>
                      <a:rPr>
                        <a:latin typeface="Cambria Math" panose="02040503050406030204" pitchFamily="18" charset="0"/>
                      </a:rPr>
                      <m:t>𝑛</m:t>
                    </m:r>
                  </m:oMath>
                </a14:m>
                <a:r>
                  <a:rPr dirty="0"/>
                  <a:t> degrees of freedom,</a:t>
                </a:r>
                <a:endParaRPr lang="en-US" dirty="0"/>
              </a:p>
              <a:p>
                <a:pPr marL="0" indent="0">
                  <a:buNone/>
                </a:pPr>
                <a:endParaRPr lang="en-US" dirty="0"/>
              </a:p>
              <a:p>
                <a:pPr marL="0" indent="0">
                  <a:buNone/>
                </a:pPr>
                <a:r>
                  <a:rPr dirty="0"/>
                  <a:t>the distribution of the ratio</a:t>
                </a: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𝑊</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𝑈</m:t>
                          </m:r>
                          <m:r>
                            <a:rPr>
                              <a:latin typeface="Cambria Math" panose="02040503050406030204" pitchFamily="18" charset="0"/>
                            </a:rPr>
                            <m:t>/</m:t>
                          </m:r>
                          <m:r>
                            <a:rPr>
                              <a:latin typeface="Cambria Math" panose="02040503050406030204" pitchFamily="18" charset="0"/>
                            </a:rPr>
                            <m:t>𝑚</m:t>
                          </m:r>
                        </m:num>
                        <m:den>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𝑛</m:t>
                          </m:r>
                        </m:den>
                      </m:f>
                    </m:oMath>
                  </m:oMathPara>
                </a14:m>
                <a:endParaRPr dirty="0"/>
              </a:p>
              <a:p>
                <a:pPr marL="0" indent="0">
                  <a:buNone/>
                </a:pPr>
                <a:endParaRPr lang="en-US" dirty="0"/>
              </a:p>
              <a:p>
                <a:pPr marL="0" indent="0">
                  <a:buNone/>
                </a:pPr>
                <a:r>
                  <a:rPr dirty="0"/>
                  <a:t>is called the </a:t>
                </a:r>
                <a14:m>
                  <m:oMath xmlns:m="http://schemas.openxmlformats.org/officeDocument/2006/math">
                    <m:r>
                      <a:rPr>
                        <a:latin typeface="Cambria Math" panose="02040503050406030204" pitchFamily="18" charset="0"/>
                      </a:rPr>
                      <m:t>𝐹</m:t>
                    </m:r>
                  </m:oMath>
                </a14:m>
                <a:r>
                  <a:rPr dirty="0"/>
                  <a:t> distribution with </a:t>
                </a:r>
                <a14:m>
                  <m:oMath xmlns:m="http://schemas.openxmlformats.org/officeDocument/2006/math">
                    <m:r>
                      <a:rPr>
                        <a:latin typeface="Cambria Math" panose="02040503050406030204" pitchFamily="18" charset="0"/>
                      </a:rPr>
                      <m:t>𝑚</m:t>
                    </m:r>
                  </m:oMath>
                </a14:m>
                <a:r>
                  <a:rPr dirty="0"/>
                  <a:t> and </a:t>
                </a:r>
                <a14:m>
                  <m:oMath xmlns:m="http://schemas.openxmlformats.org/officeDocument/2006/math">
                    <m:r>
                      <a:rPr>
                        <a:latin typeface="Cambria Math" panose="02040503050406030204" pitchFamily="18" charset="0"/>
                      </a:rPr>
                      <m:t>𝑛</m:t>
                    </m:r>
                  </m:oMath>
                </a14:m>
                <a:r>
                  <a:rPr dirty="0"/>
                  <a:t> degrees of freedom: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𝑚</m:t>
                        </m:r>
                        <m:r>
                          <a:rPr>
                            <a:latin typeface="Cambria Math" panose="02040503050406030204" pitchFamily="18" charset="0"/>
                          </a:rPr>
                          <m:t>,</m:t>
                        </m:r>
                        <m:r>
                          <a:rPr>
                            <a:latin typeface="Cambria Math" panose="02040503050406030204" pitchFamily="18" charset="0"/>
                          </a:rPr>
                          <m:t>𝑛</m:t>
                        </m:r>
                      </m:sub>
                    </m:sSub>
                  </m:oMath>
                </a14:m>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46842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F</a:t>
            </a:r>
            <a:r>
              <a:rPr dirty="0"/>
              <a:t> </a:t>
            </a:r>
            <a:r>
              <a:rPr lang="en-US" dirty="0"/>
              <a:t>d</a:t>
            </a:r>
            <a:r>
              <a:rPr dirty="0"/>
              <a:t>ensity</a:t>
            </a:r>
            <a:r>
              <a:rPr lang="en-US" dirty="0"/>
              <a:t>: ratio of chi-squares</a:t>
            </a:r>
            <a:endParaRPr dirty="0"/>
          </a:p>
        </p:txBody>
      </p:sp>
      <p:pic>
        <p:nvPicPr>
          <p:cNvPr id="3" name="Picture 1" descr="more-distributions_files/figure-pptx/unnamed-chunk-3-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74546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t>
            </a:r>
            <a:r>
              <a:rPr i="1"/>
              <a:t>F</a:t>
            </a:r>
            <a:r>
              <a:t> </a:t>
            </a:r>
            <a:r>
              <a:rPr lang="en-US"/>
              <a:t>d</a:t>
            </a:r>
            <a:r>
              <a:t>ensity</a:t>
            </a:r>
            <a:r>
              <a:rPr lang="en-US"/>
              <a:t>: ratio of chi-squares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dirty="0"/>
                  <a:t>This comes into play when we get into ANOVA, in which case we can compare the ratio of expected differences due to the groups to the expected differences due to random variation.</a:t>
                </a:r>
              </a:p>
              <a:p>
                <a:pPr marL="101600" indent="0">
                  <a:buNone/>
                </a:pPr>
                <a:endParaRPr lang="en-US" dirty="0"/>
              </a:p>
              <a:p>
                <a:pPr marL="101600" indent="0">
                  <a:buNone/>
                </a:pPr>
                <a:r>
                  <a:rPr dirty="0"/>
                  <a:t>Note that, for </a:t>
                </a:r>
                <a14:m>
                  <m:oMath xmlns:m="http://schemas.openxmlformats.org/officeDocument/2006/math">
                    <m:r>
                      <a:rPr>
                        <a:latin typeface="Cambria Math" panose="02040503050406030204" pitchFamily="18" charset="0"/>
                      </a:rPr>
                      <m:t>𝑑𝑓</m:t>
                    </m:r>
                    <m:r>
                      <a:rPr>
                        <a:latin typeface="Cambria Math" panose="02040503050406030204" pitchFamily="18" charset="0"/>
                      </a:rPr>
                      <m:t>1=</m:t>
                    </m:r>
                    <m:r>
                      <a:rPr>
                        <a:latin typeface="Cambria Math" panose="02040503050406030204" pitchFamily="18" charset="0"/>
                      </a:rPr>
                      <m:t>𝑑𝑓</m:t>
                    </m:r>
                    <m:r>
                      <a:rPr>
                        <a:latin typeface="Cambria Math" panose="02040503050406030204" pitchFamily="18" charset="0"/>
                      </a:rPr>
                      <m:t>2=2</m:t>
                    </m:r>
                  </m:oMath>
                </a14:m>
                <a:r>
                  <a:rPr dirty="0"/>
                  <a:t>, it is very unlikely that a ratio like </a:t>
                </a:r>
                <a14:m>
                  <m:oMath xmlns:m="http://schemas.openxmlformats.org/officeDocument/2006/math">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2</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3</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4</m:t>
                            </m:r>
                          </m:sub>
                          <m:sup>
                            <m:r>
                              <a:rPr>
                                <a:latin typeface="Cambria Math" panose="02040503050406030204" pitchFamily="18" charset="0"/>
                              </a:rPr>
                              <m:t>2</m:t>
                            </m:r>
                          </m:sup>
                        </m:sSubSup>
                      </m:den>
                    </m:f>
                  </m:oMath>
                </a14:m>
                <a:r>
                  <a:rPr dirty="0"/>
                  <a:t> takes on a value of, say, 5.</a:t>
                </a:r>
                <a:r>
                  <a:rPr lang="en-US" dirty="0"/>
                  <a:t> Expected value of the top is around 2, expected value of the bottom is around 2.</a:t>
                </a:r>
                <a:endParaRPr dirty="0"/>
              </a:p>
              <a:p>
                <a:pPr marL="101600" indent="0">
                  <a:buNone/>
                </a:pPr>
                <a:endParaRPr lang="en-US" dirty="0"/>
              </a:p>
              <a:p>
                <a:pPr marL="101600" indent="0">
                  <a:buNone/>
                </a:pPr>
                <a:r>
                  <a:rPr dirty="0"/>
                  <a:t>Note that once the number of random variables included in the averages in the numerator and denominator get high enough, we are very likely to get an answer around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493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74C6-510F-2E41-A47F-ABB73E1A058A}"/>
              </a:ext>
            </a:extLst>
          </p:cNvPr>
          <p:cNvSpPr>
            <a:spLocks noGrp="1"/>
          </p:cNvSpPr>
          <p:nvPr>
            <p:ph type="title"/>
          </p:nvPr>
        </p:nvSpPr>
        <p:spPr/>
        <p:txBody>
          <a:bodyPr/>
          <a:lstStyle/>
          <a:p>
            <a:r>
              <a:rPr lang="en-US" dirty="0"/>
              <a:t>The big picture: two fundamental statistical modeling steps</a:t>
            </a:r>
          </a:p>
        </p:txBody>
      </p:sp>
      <p:sp>
        <p:nvSpPr>
          <p:cNvPr id="3" name="Text Placeholder 2">
            <a:extLst>
              <a:ext uri="{FF2B5EF4-FFF2-40B4-BE49-F238E27FC236}">
                <a16:creationId xmlns:a16="http://schemas.microsoft.com/office/drawing/2014/main" id="{E12CBE3F-2E4C-B14F-B60E-E0704F6D05CC}"/>
              </a:ext>
            </a:extLst>
          </p:cNvPr>
          <p:cNvSpPr>
            <a:spLocks noGrp="1"/>
          </p:cNvSpPr>
          <p:nvPr>
            <p:ph type="body" idx="1"/>
          </p:nvPr>
        </p:nvSpPr>
        <p:spPr/>
        <p:txBody>
          <a:bodyPr anchor="ctr"/>
          <a:lstStyle/>
          <a:p>
            <a:r>
              <a:rPr lang="en-US" dirty="0"/>
              <a:t>Fit model parameters to data</a:t>
            </a:r>
          </a:p>
          <a:p>
            <a:endParaRPr lang="en-US" dirty="0"/>
          </a:p>
          <a:p>
            <a:r>
              <a:rPr lang="en-US" dirty="0"/>
              <a:t>Make inferences about models</a:t>
            </a:r>
          </a:p>
        </p:txBody>
      </p:sp>
    </p:spTree>
    <p:extLst>
      <p:ext uri="{BB962C8B-B14F-4D97-AF65-F5344CB8AC3E}">
        <p14:creationId xmlns:p14="http://schemas.microsoft.com/office/powerpoint/2010/main" val="26637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F1D1-0204-C040-B692-9309ABCA1006}"/>
              </a:ext>
            </a:extLst>
          </p:cNvPr>
          <p:cNvSpPr>
            <a:spLocks noGrp="1"/>
          </p:cNvSpPr>
          <p:nvPr>
            <p:ph type="title"/>
          </p:nvPr>
        </p:nvSpPr>
        <p:spPr/>
        <p:txBody>
          <a:bodyPr/>
          <a:lstStyle/>
          <a:p>
            <a:r>
              <a:rPr lang="en-US" dirty="0"/>
              <a:t>Distributions derived from the normal density</a:t>
            </a:r>
          </a:p>
        </p:txBody>
      </p:sp>
      <p:sp>
        <p:nvSpPr>
          <p:cNvPr id="3" name="Text Placeholder 2">
            <a:extLst>
              <a:ext uri="{FF2B5EF4-FFF2-40B4-BE49-F238E27FC236}">
                <a16:creationId xmlns:a16="http://schemas.microsoft.com/office/drawing/2014/main" id="{199450E4-941A-754B-9EED-7D140E6A1D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219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These distributions show up all the time</a:t>
            </a:r>
          </a:p>
        </p:txBody>
      </p:sp>
      <p:sp>
        <p:nvSpPr>
          <p:cNvPr id="3" name="Content Placeholder 2"/>
          <p:cNvSpPr>
            <a:spLocks noGrp="1"/>
          </p:cNvSpPr>
          <p:nvPr>
            <p:ph idx="1"/>
          </p:nvPr>
        </p:nvSpPr>
        <p:spPr/>
        <p:txBody>
          <a:bodyPr/>
          <a:lstStyle/>
          <a:p>
            <a:pPr marL="101600" indent="0">
              <a:buNone/>
            </a:pPr>
            <a:r>
              <a:rPr sz="2700" dirty="0"/>
              <a:t>The </a:t>
            </a:r>
            <a:r>
              <a:rPr sz="2700" i="1" dirty="0"/>
              <a:t>chi-square</a:t>
            </a:r>
            <a:r>
              <a:rPr sz="2700" dirty="0"/>
              <a:t> </a:t>
            </a:r>
            <a:r>
              <a:rPr lang="en-US" sz="2700" dirty="0"/>
              <a:t>d</a:t>
            </a:r>
            <a:r>
              <a:rPr sz="2700" dirty="0"/>
              <a:t>ensity shows up all the time in tests of </a:t>
            </a:r>
            <a:r>
              <a:rPr sz="2700" i="1" dirty="0"/>
              <a:t>frequency tables</a:t>
            </a:r>
            <a:r>
              <a:rPr sz="2700" dirty="0"/>
              <a:t> and </a:t>
            </a:r>
            <a:r>
              <a:rPr sz="2700" i="1" dirty="0"/>
              <a:t>logistic regression</a:t>
            </a:r>
          </a:p>
          <a:p>
            <a:pPr marL="101600" indent="0">
              <a:buNone/>
            </a:pPr>
            <a:endParaRPr lang="en-US" sz="2700" dirty="0"/>
          </a:p>
          <a:p>
            <a:pPr marL="101600" indent="0">
              <a:buNone/>
            </a:pPr>
            <a:r>
              <a:rPr sz="2700" dirty="0"/>
              <a:t>The </a:t>
            </a:r>
            <a:r>
              <a:rPr sz="2700" i="1" dirty="0"/>
              <a:t>t</a:t>
            </a:r>
            <a:r>
              <a:rPr sz="2700" dirty="0"/>
              <a:t> </a:t>
            </a:r>
            <a:r>
              <a:rPr lang="en-US" sz="2700" dirty="0"/>
              <a:t>d</a:t>
            </a:r>
            <a:r>
              <a:rPr sz="2700" dirty="0"/>
              <a:t>ensity shows up all the time when comparing </a:t>
            </a:r>
            <a:r>
              <a:rPr sz="2700" i="1" dirty="0"/>
              <a:t>sample means</a:t>
            </a:r>
          </a:p>
          <a:p>
            <a:pPr marL="101600" indent="0">
              <a:buNone/>
            </a:pPr>
            <a:endParaRPr lang="en-US" sz="2700" dirty="0"/>
          </a:p>
          <a:p>
            <a:pPr marL="101600" indent="0">
              <a:buNone/>
            </a:pPr>
            <a:r>
              <a:rPr sz="2700" dirty="0"/>
              <a:t>The </a:t>
            </a:r>
            <a:r>
              <a:rPr sz="2700" i="1" dirty="0"/>
              <a:t>F</a:t>
            </a:r>
            <a:r>
              <a:rPr sz="2700" dirty="0"/>
              <a:t> </a:t>
            </a:r>
            <a:r>
              <a:rPr lang="en-US" sz="2700" dirty="0"/>
              <a:t>d</a:t>
            </a:r>
            <a:r>
              <a:rPr sz="2700" dirty="0"/>
              <a:t>ensity shows up all the time in </a:t>
            </a:r>
            <a:r>
              <a:rPr sz="2700" i="1" dirty="0"/>
              <a:t>ANOVA</a:t>
            </a:r>
            <a:r>
              <a:rPr sz="2700" dirty="0"/>
              <a:t> procedures</a:t>
            </a:r>
          </a:p>
        </p:txBody>
      </p:sp>
    </p:spTree>
    <p:extLst>
      <p:ext uri="{BB962C8B-B14F-4D97-AF65-F5344CB8AC3E}">
        <p14:creationId xmlns:p14="http://schemas.microsoft.com/office/powerpoint/2010/main" val="37379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chi-square</a:t>
            </a:r>
            <a:r>
              <a:rPr dirty="0"/>
              <a:t> </a:t>
            </a:r>
            <a:r>
              <a:rPr lang="en-US" dirty="0"/>
              <a:t>d</a:t>
            </a:r>
            <a:r>
              <a:rPr dirty="0"/>
              <a:t>ensity</a:t>
            </a:r>
            <a:r>
              <a:rPr lang="en-US" dirty="0"/>
              <a:t>: sum of </a:t>
            </a:r>
            <a:r>
              <a:rPr lang="en-US" i="1" dirty="0"/>
              <a:t>Z</a:t>
            </a:r>
            <a:r>
              <a:rPr lang="en-US" i="1" baseline="30000" dirty="0"/>
              <a:t>2</a:t>
            </a:r>
            <a:endParaRPr i="1" baseline="30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Definition: if </a:t>
                </a:r>
                <a14:m>
                  <m:oMath xmlns:m="http://schemas.openxmlformats.org/officeDocument/2006/math">
                    <m:r>
                      <a:rPr>
                        <a:latin typeface="Cambria Math" panose="02040503050406030204" pitchFamily="18" charset="0"/>
                      </a:rPr>
                      <m:t>𝑍</m:t>
                    </m:r>
                  </m:oMath>
                </a14:m>
                <a:r>
                  <a:rPr dirty="0"/>
                  <a:t> is ONE standard normal random variable, the Density of </a:t>
                </a:r>
                <a14:m>
                  <m:oMath xmlns:m="http://schemas.openxmlformats.org/officeDocument/2006/math">
                    <m:r>
                      <a:rPr>
                        <a:latin typeface="Cambria Math" panose="02040503050406030204" pitchFamily="18" charset="0"/>
                      </a:rPr>
                      <m:t>𝑈</m:t>
                    </m:r>
                  </m:oMath>
                </a14:m>
                <a:r>
                  <a:rPr dirty="0"/>
                  <a:t> =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𝑍</m:t>
                        </m:r>
                      </m:e>
                      <m:sup>
                        <m:r>
                          <a:rPr>
                            <a:latin typeface="Cambria Math" panose="02040503050406030204" pitchFamily="18" charset="0"/>
                          </a:rPr>
                          <m:t>2</m:t>
                        </m:r>
                      </m:sup>
                    </m:sSup>
                  </m:oMath>
                </a14:m>
                <a:r>
                  <a:rPr dirty="0"/>
                  <a:t> is called the chi-square Density with 1 degree of freedom.</a:t>
                </a:r>
              </a:p>
              <a:p>
                <a:pPr marL="0" indent="0">
                  <a:buNone/>
                </a:pPr>
                <a:endParaRPr lang="en-US" dirty="0"/>
              </a:p>
              <a:p>
                <a:pPr marL="0" indent="0">
                  <a:buNone/>
                </a:pPr>
                <a:r>
                  <a:rPr dirty="0"/>
                  <a:t>This is often written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1</m:t>
                        </m:r>
                      </m:sub>
                      <m:sup>
                        <m:r>
                          <a:rPr>
                            <a:latin typeface="Cambria Math" panose="02040503050406030204" pitchFamily="18" charset="0"/>
                          </a:rPr>
                          <m:t>2</m:t>
                        </m:r>
                      </m:sup>
                    </m:sSubSup>
                  </m:oMath>
                </a14:m>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75848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chi-square</a:t>
            </a:r>
            <a:r>
              <a:rPr dirty="0"/>
              <a:t> </a:t>
            </a:r>
            <a:r>
              <a:rPr lang="en-US" dirty="0"/>
              <a:t>d</a:t>
            </a:r>
            <a:r>
              <a:rPr dirty="0"/>
              <a:t>ensity</a:t>
            </a:r>
            <a:r>
              <a:rPr lang="en-US" dirty="0"/>
              <a:t>: sum of </a:t>
            </a:r>
            <a:r>
              <a:rPr lang="en-US" i="1" dirty="0"/>
              <a:t>Z</a:t>
            </a:r>
            <a:r>
              <a:rPr lang="en-US" i="1" baseline="30000" dirty="0"/>
              <a:t>2</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Definition: if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𝑈</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𝑈</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𝑈</m:t>
                        </m:r>
                      </m:e>
                      <m:sub>
                        <m:r>
                          <a:rPr>
                            <a:latin typeface="Cambria Math" panose="02040503050406030204" pitchFamily="18" charset="0"/>
                          </a:rPr>
                          <m:t>𝑛</m:t>
                        </m:r>
                      </m:sub>
                    </m:sSub>
                  </m:oMath>
                </a14:m>
                <a:r>
                  <a:rPr dirty="0"/>
                  <a:t> are </a:t>
                </a:r>
                <a14:m>
                  <m:oMath xmlns:m="http://schemas.openxmlformats.org/officeDocument/2006/math">
                    <m:r>
                      <a:rPr>
                        <a:latin typeface="Cambria Math" panose="02040503050406030204" pitchFamily="18" charset="0"/>
                      </a:rPr>
                      <m:t>𝑛</m:t>
                    </m:r>
                  </m:oMath>
                </a14:m>
                <a:r>
                  <a:rPr dirty="0"/>
                  <a:t> independent chi-square variables with 1 degree of freedom</a:t>
                </a:r>
                <a:r>
                  <a:rPr lang="en-US" dirty="0"/>
                  <a:t> – meaning that each variable is </a:t>
                </a:r>
                <a14:m>
                  <m:oMath xmlns:m="http://schemas.openxmlformats.org/officeDocument/2006/math">
                    <m:r>
                      <a:rPr lang="ar-AE">
                        <a:latin typeface="Cambria Math" panose="02040503050406030204" pitchFamily="18" charset="0"/>
                      </a:rPr>
                      <m:t>𝑈</m:t>
                    </m:r>
                  </m:oMath>
                </a14:m>
                <a:r>
                  <a:rPr lang="ar-AE" dirty="0"/>
                  <a:t> =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𝑍</m:t>
                        </m:r>
                      </m:e>
                      <m:sup>
                        <m:r>
                          <a:rPr lang="ar-AE">
                            <a:latin typeface="Cambria Math" panose="02040503050406030204" pitchFamily="18" charset="0"/>
                          </a:rPr>
                          <m:t>2</m:t>
                        </m:r>
                      </m:sup>
                    </m:sSup>
                  </m:oMath>
                </a14:m>
                <a:r>
                  <a:rPr lang="en-US" dirty="0"/>
                  <a:t> –</a:t>
                </a:r>
                <a:r>
                  <a:rPr dirty="0"/>
                  <a:t> the Density of </a:t>
                </a:r>
                <a14:m>
                  <m:oMath xmlns:m="http://schemas.openxmlformats.org/officeDocument/2006/math">
                    <m:r>
                      <a:rPr>
                        <a:latin typeface="Cambria Math" panose="02040503050406030204" pitchFamily="18" charset="0"/>
                      </a:rPr>
                      <m:t>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𝑈</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𝑈</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𝑈</m:t>
                        </m:r>
                      </m:e>
                      <m:sub>
                        <m:r>
                          <a:rPr>
                            <a:latin typeface="Cambria Math" panose="02040503050406030204" pitchFamily="18" charset="0"/>
                          </a:rPr>
                          <m:t>𝑛</m:t>
                        </m:r>
                      </m:sub>
                    </m:sSub>
                  </m:oMath>
                </a14:m>
                <a:r>
                  <a:rPr dirty="0"/>
                  <a:t> is called the chi-square Density with </a:t>
                </a:r>
                <a14:m>
                  <m:oMath xmlns:m="http://schemas.openxmlformats.org/officeDocument/2006/math">
                    <m:r>
                      <a:rPr>
                        <a:latin typeface="Cambria Math" panose="02040503050406030204" pitchFamily="18" charset="0"/>
                      </a:rPr>
                      <m:t>𝑛</m:t>
                    </m:r>
                  </m:oMath>
                </a14:m>
                <a:r>
                  <a:rPr dirty="0"/>
                  <a:t> degrees of freedom.</a:t>
                </a:r>
              </a:p>
              <a:p>
                <a:pPr marL="0" indent="0">
                  <a:buNone/>
                </a:pPr>
                <a:endParaRPr lang="en-US" dirty="0"/>
              </a:p>
              <a:p>
                <a:pPr marL="0" indent="0">
                  <a:buNone/>
                </a:pPr>
                <a:r>
                  <a:rPr dirty="0"/>
                  <a:t>This is often written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𝑛</m:t>
                        </m:r>
                      </m:sub>
                      <m:sup>
                        <m:r>
                          <a:rPr>
                            <a:latin typeface="Cambria Math" panose="02040503050406030204" pitchFamily="18" charset="0"/>
                          </a:rPr>
                          <m:t>2</m:t>
                        </m:r>
                      </m:sup>
                    </m:sSubSup>
                  </m:oMath>
                </a14:m>
                <a:r>
                  <a:rPr dirty="0"/>
                  <a:t>.</a:t>
                </a:r>
                <a:r>
                  <a:rPr lang="en-US" dirty="0"/>
                  <a:t> So if you have a quantity that represents the sum of n squared normal variables, it will be distributed as </a:t>
                </a:r>
                <a14:m>
                  <m:oMath xmlns:m="http://schemas.openxmlformats.org/officeDocument/2006/math">
                    <m:sSubSup>
                      <m:sSubSupPr>
                        <m:ctrlPr>
                          <a:rPr lang="ar-AE" i="1">
                            <a:latin typeface="Cambria Math" panose="02040503050406030204" pitchFamily="18" charset="0"/>
                          </a:rPr>
                        </m:ctrlPr>
                      </m:sSubSupPr>
                      <m:e>
                        <m:r>
                          <a:rPr lang="ar-AE">
                            <a:latin typeface="Cambria Math" panose="02040503050406030204" pitchFamily="18" charset="0"/>
                          </a:rPr>
                          <m:t>𝜒</m:t>
                        </m:r>
                      </m:e>
                      <m:sub>
                        <m:r>
                          <a:rPr lang="ar-AE">
                            <a:latin typeface="Cambria Math" panose="02040503050406030204" pitchFamily="18" charset="0"/>
                          </a:rPr>
                          <m:t>𝑛</m:t>
                        </m:r>
                      </m:sub>
                      <m:sup>
                        <m:r>
                          <a:rPr lang="ar-AE">
                            <a:latin typeface="Cambria Math" panose="02040503050406030204" pitchFamily="18" charset="0"/>
                          </a:rPr>
                          <m:t>2</m:t>
                        </m:r>
                      </m:sup>
                    </m:sSubSup>
                  </m:oMath>
                </a14:m>
                <a:r>
                  <a:rPr lang="en-US" dirty="0"/>
                  <a: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159"/>
                </a:stretch>
              </a:blipFill>
            </p:spPr>
            <p:txBody>
              <a:bodyPr/>
              <a:lstStyle/>
              <a:p>
                <a:r>
                  <a:rPr lang="en-US">
                    <a:noFill/>
                  </a:rPr>
                  <a:t> </a:t>
                </a:r>
              </a:p>
            </p:txBody>
          </p:sp>
        </mc:Fallback>
      </mc:AlternateContent>
    </p:spTree>
    <p:extLst>
      <p:ext uri="{BB962C8B-B14F-4D97-AF65-F5344CB8AC3E}">
        <p14:creationId xmlns:p14="http://schemas.microsoft.com/office/powerpoint/2010/main" val="286485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chi-square</a:t>
            </a:r>
            <a:r>
              <a:rPr dirty="0"/>
              <a:t> </a:t>
            </a:r>
            <a:r>
              <a:rPr lang="en-US" dirty="0"/>
              <a:t>density: sum of </a:t>
            </a:r>
            <a:r>
              <a:rPr lang="en-US" i="1" dirty="0"/>
              <a:t>Z</a:t>
            </a:r>
            <a:r>
              <a:rPr lang="en-US" i="1" baseline="30000" dirty="0"/>
              <a:t>2</a:t>
            </a:r>
            <a:endParaRPr dirty="0"/>
          </a:p>
        </p:txBody>
      </p:sp>
      <p:pic>
        <p:nvPicPr>
          <p:cNvPr id="3" name="Picture 1" descr="more-distributions_files/figure-pptx/unnamed-chunk-1-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241308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chi-square</a:t>
            </a:r>
            <a:r>
              <a:rPr dirty="0"/>
              <a:t> </a:t>
            </a:r>
            <a:r>
              <a:rPr lang="en-US" dirty="0"/>
              <a:t>density: sum of </a:t>
            </a:r>
            <a:r>
              <a:rPr lang="en-US" i="1" dirty="0"/>
              <a:t>Z</a:t>
            </a:r>
            <a:r>
              <a:rPr lang="en-US" i="1" baseline="30000" dirty="0"/>
              <a:t>2</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dirty="0"/>
                  <a:t>Recall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dirty="0"/>
                  <a:t> is the distribution of the sum of squared normal variables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2</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𝑍</m:t>
                        </m:r>
                      </m:e>
                      <m:sub>
                        <m:r>
                          <a:rPr>
                            <a:latin typeface="Cambria Math" panose="02040503050406030204" pitchFamily="18" charset="0"/>
                          </a:rPr>
                          <m:t>𝑛</m:t>
                        </m:r>
                      </m:sub>
                      <m:sup>
                        <m:r>
                          <a:rPr>
                            <a:latin typeface="Cambria Math" panose="02040503050406030204" pitchFamily="18" charset="0"/>
                          </a:rPr>
                          <m:t>2</m:t>
                        </m:r>
                      </m:sup>
                    </m:sSubSup>
                  </m:oMath>
                </a14:m>
                <a:r>
                  <a:rPr dirty="0"/>
                  <a:t>.</a:t>
                </a:r>
              </a:p>
              <a:p>
                <a:pPr marL="101600" indent="0">
                  <a:buNone/>
                </a:pPr>
                <a:endParaRPr lang="en-US" dirty="0"/>
              </a:p>
              <a:p>
                <a:pPr marL="101600" indent="0">
                  <a:buNone/>
                </a:pPr>
                <a:r>
                  <a:rPr dirty="0"/>
                  <a:t>So for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rPr dirty="0"/>
                  <a:t>, there is non-zero probability of obtaining a value of 0; but this drops off steeply.</a:t>
                </a:r>
              </a:p>
              <a:p>
                <a:pPr marL="101600" indent="0">
                  <a:buNone/>
                </a:pPr>
                <a:endParaRPr lang="en-US" dirty="0"/>
              </a:p>
              <a:p>
                <a:pPr marL="101600" indent="0">
                  <a:buNone/>
                </a:pPr>
                <a:r>
                  <a:rPr dirty="0"/>
                  <a:t>For </a:t>
                </a:r>
                <a14:m>
                  <m:oMath xmlns:m="http://schemas.openxmlformats.org/officeDocument/2006/math">
                    <m:r>
                      <a:rPr>
                        <a:latin typeface="Cambria Math" panose="02040503050406030204" pitchFamily="18" charset="0"/>
                      </a:rPr>
                      <m:t>𝑛</m:t>
                    </m:r>
                    <m:r>
                      <a:rPr>
                        <a:latin typeface="Cambria Math" panose="02040503050406030204" pitchFamily="18" charset="0"/>
                      </a:rPr>
                      <m:t>=6</m:t>
                    </m:r>
                  </m:oMath>
                </a14:m>
                <a:r>
                  <a:rPr dirty="0"/>
                  <a:t>, you are most likely to get a sum around 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879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t</a:t>
            </a:r>
            <a:r>
              <a:rPr dirty="0"/>
              <a:t> </a:t>
            </a:r>
            <a:r>
              <a:rPr lang="en-US" dirty="0"/>
              <a:t>d</a:t>
            </a:r>
            <a:r>
              <a:rPr dirty="0"/>
              <a:t>ensity</a:t>
            </a:r>
            <a:r>
              <a:rPr lang="en-US" dirty="0"/>
              <a:t>: </a:t>
            </a:r>
            <a:r>
              <a:rPr lang="en-US" i="1" dirty="0"/>
              <a:t>Z</a:t>
            </a:r>
            <a:r>
              <a:rPr lang="en-US" dirty="0"/>
              <a:t> over a chi-square</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Definition: if </a:t>
                </a:r>
                <a14:m>
                  <m:oMath xmlns:m="http://schemas.openxmlformats.org/officeDocument/2006/math">
                    <m:r>
                      <a:rPr lang="en-US">
                        <a:latin typeface="Cambria Math" panose="02040503050406030204" pitchFamily="18" charset="0"/>
                      </a:rPr>
                      <m:t>𝑍</m:t>
                    </m:r>
                  </m:oMath>
                </a14:m>
                <a:r>
                  <a:rPr lang="en-US" dirty="0"/>
                  <a:t> follows a standard normal density such that </a:t>
                </a:r>
                <a14:m>
                  <m:oMath xmlns:m="http://schemas.openxmlformats.org/officeDocument/2006/math">
                    <m:r>
                      <a:rPr lang="en-US">
                        <a:latin typeface="Cambria Math" panose="02040503050406030204" pitchFamily="18" charset="0"/>
                      </a:rPr>
                      <m:t>𝑍</m:t>
                    </m:r>
                    <m:r>
                      <a:rPr lang="en-US">
                        <a:latin typeface="Cambria Math" panose="02040503050406030204" pitchFamily="18" charset="0"/>
                      </a:rPr>
                      <m:t>∼</m:t>
                    </m:r>
                    <m:r>
                      <a:rPr lang="en-US">
                        <a:latin typeface="Cambria Math" panose="02040503050406030204" pitchFamily="18" charset="0"/>
                      </a:rPr>
                      <m:t>𝑁</m:t>
                    </m:r>
                    <m:r>
                      <a:rPr lang="en-US">
                        <a:latin typeface="Cambria Math" panose="02040503050406030204" pitchFamily="18" charset="0"/>
                      </a:rPr>
                      <m:t>(0,1)</m:t>
                    </m:r>
                  </m:oMath>
                </a14:m>
                <a:endParaRPr lang="en-US" dirty="0"/>
              </a:p>
              <a:p>
                <a:pPr marL="0" indent="0">
                  <a:buNone/>
                </a:pPr>
                <a:endParaRPr lang="en-US" dirty="0"/>
              </a:p>
              <a:p>
                <a:pPr marL="0" indent="0">
                  <a:buNone/>
                </a:pPr>
                <a:r>
                  <a:rPr lang="en-US" dirty="0"/>
                  <a:t>and </a:t>
                </a:r>
                <a14:m>
                  <m:oMath xmlns:m="http://schemas.openxmlformats.org/officeDocument/2006/math">
                    <m:r>
                      <a:rPr lang="en-US">
                        <a:latin typeface="Cambria Math" panose="02040503050406030204" pitchFamily="18" charset="0"/>
                      </a:rPr>
                      <m:t>𝑈</m:t>
                    </m:r>
                  </m:oMath>
                </a14:m>
                <a:r>
                  <a:rPr lang="en-US" dirty="0"/>
                  <a:t> follows a chi-square density with </a:t>
                </a:r>
                <a14:m>
                  <m:oMath xmlns:m="http://schemas.openxmlformats.org/officeDocument/2006/math">
                    <m:r>
                      <a:rPr lang="en-US">
                        <a:latin typeface="Cambria Math" panose="02040503050406030204" pitchFamily="18" charset="0"/>
                      </a:rPr>
                      <m:t>𝑛</m:t>
                    </m:r>
                  </m:oMath>
                </a14:m>
                <a:r>
                  <a:rPr lang="en-US" dirty="0"/>
                  <a:t> degrees of freedom such that </a:t>
                </a:r>
                <a14:m>
                  <m:oMath xmlns:m="http://schemas.openxmlformats.org/officeDocument/2006/math">
                    <m:r>
                      <a:rPr lang="en-US">
                        <a:latin typeface="Cambria Math" panose="02040503050406030204" pitchFamily="18" charset="0"/>
                      </a:rPr>
                      <m:t>𝑈</m:t>
                    </m:r>
                    <m:r>
                      <a:rPr lang="en-US">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𝜒</m:t>
                        </m:r>
                      </m:e>
                      <m:sub>
                        <m:r>
                          <a:rPr lang="ar-AE">
                            <a:latin typeface="Cambria Math" panose="02040503050406030204" pitchFamily="18" charset="0"/>
                          </a:rPr>
                          <m:t>𝑛</m:t>
                        </m:r>
                      </m:sub>
                      <m:sup>
                        <m:r>
                          <a:rPr lang="ar-AE">
                            <a:latin typeface="Cambria Math" panose="02040503050406030204" pitchFamily="18" charset="0"/>
                          </a:rPr>
                          <m:t>2</m:t>
                        </m:r>
                      </m:sup>
                    </m:sSubSup>
                  </m:oMath>
                </a14:m>
                <a:endParaRPr lang="ar-AE" dirty="0"/>
              </a:p>
              <a:p>
                <a:pPr marL="0" indent="0">
                  <a:buNone/>
                </a:pPr>
                <a:endParaRPr lang="en-US" dirty="0"/>
              </a:p>
              <a:p>
                <a:pPr marL="0" indent="0">
                  <a:buNone/>
                </a:pPr>
                <a:r>
                  <a:rPr lang="en-US" dirty="0"/>
                  <a:t>then the density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𝑍</m:t>
                        </m:r>
                      </m:num>
                      <m:den>
                        <m:rad>
                          <m:radPr>
                            <m:ctrlPr>
                              <a:rPr lang="ar-AE" i="1">
                                <a:latin typeface="Cambria Math" panose="02040503050406030204" pitchFamily="18" charset="0"/>
                              </a:rPr>
                            </m:ctrlPr>
                          </m:radPr>
                          <m:deg/>
                          <m:e>
                            <m:r>
                              <a:rPr lang="ar-AE">
                                <a:latin typeface="Cambria Math" panose="02040503050406030204" pitchFamily="18" charset="0"/>
                              </a:rPr>
                              <m:t>𝑈</m:t>
                            </m:r>
                            <m:r>
                              <a:rPr lang="ar-AE">
                                <a:latin typeface="Cambria Math" panose="02040503050406030204" pitchFamily="18" charset="0"/>
                              </a:rPr>
                              <m:t>/</m:t>
                            </m:r>
                            <m:r>
                              <a:rPr lang="ar-AE">
                                <a:latin typeface="Cambria Math" panose="02040503050406030204" pitchFamily="18" charset="0"/>
                              </a:rPr>
                              <m:t>𝑛</m:t>
                            </m:r>
                          </m:e>
                        </m:rad>
                      </m:den>
                    </m:f>
                  </m:oMath>
                </a14:m>
                <a:r>
                  <a:rPr lang="ar-AE" dirty="0"/>
                  <a:t> </a:t>
                </a:r>
                <a:r>
                  <a:rPr lang="en-US" dirty="0"/>
                  <a:t>is called the </a:t>
                </a:r>
                <a14:m>
                  <m:oMath xmlns:m="http://schemas.openxmlformats.org/officeDocument/2006/math">
                    <m:r>
                      <a:rPr lang="en-US">
                        <a:latin typeface="Cambria Math" panose="02040503050406030204" pitchFamily="18" charset="0"/>
                      </a:rPr>
                      <m:t>𝑡</m:t>
                    </m:r>
                  </m:oMath>
                </a14:m>
                <a:r>
                  <a:rPr lang="en-US" dirty="0"/>
                  <a:t> density with </a:t>
                </a:r>
                <a14:m>
                  <m:oMath xmlns:m="http://schemas.openxmlformats.org/officeDocument/2006/math">
                    <m:r>
                      <a:rPr lang="en-US">
                        <a:latin typeface="Cambria Math" panose="02040503050406030204" pitchFamily="18" charset="0"/>
                      </a:rPr>
                      <m:t>𝑛</m:t>
                    </m:r>
                  </m:oMath>
                </a14:m>
                <a:r>
                  <a:rPr lang="en-US" dirty="0"/>
                  <a:t> degrees of freedom.</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013"/>
                </a:stretch>
              </a:blipFill>
            </p:spPr>
            <p:txBody>
              <a:bodyPr/>
              <a:lstStyle/>
              <a:p>
                <a:r>
                  <a:rPr lang="en-US">
                    <a:noFill/>
                  </a:rPr>
                  <a:t> </a:t>
                </a:r>
              </a:p>
            </p:txBody>
          </p:sp>
        </mc:Fallback>
      </mc:AlternateContent>
    </p:spTree>
    <p:extLst>
      <p:ext uri="{BB962C8B-B14F-4D97-AF65-F5344CB8AC3E}">
        <p14:creationId xmlns:p14="http://schemas.microsoft.com/office/powerpoint/2010/main" val="113268010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10404</TotalTime>
  <Words>710</Words>
  <Application>Microsoft Macintosh PowerPoint</Application>
  <PresentationFormat>Custom</PresentationFormat>
  <Paragraphs>67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Cambria Math</vt:lpstr>
      <vt:lpstr>Arial</vt:lpstr>
      <vt:lpstr>Office Theme</vt:lpstr>
      <vt:lpstr>BMI 510: Distributions derived from the normal</vt:lpstr>
      <vt:lpstr>The big picture: two fundamental statistical modeling steps</vt:lpstr>
      <vt:lpstr>Distributions derived from the normal density</vt:lpstr>
      <vt:lpstr>These distributions show up all the time</vt:lpstr>
      <vt:lpstr>The chi-square density: sum of Z2</vt:lpstr>
      <vt:lpstr>The chi-square density: sum of Z2</vt:lpstr>
      <vt:lpstr>The chi-square density: sum of Z2</vt:lpstr>
      <vt:lpstr>The chi-square density: sum of Z2</vt:lpstr>
      <vt:lpstr>The t density: Z over a chi-square</vt:lpstr>
      <vt:lpstr>The t density: Z over a chi-square</vt:lpstr>
      <vt:lpstr>The t density: Z over a chi-square</vt:lpstr>
      <vt:lpstr>The t density: Z over a chi-square</vt:lpstr>
      <vt:lpstr>The F density: ratio of chi-squares</vt:lpstr>
      <vt:lpstr>The F density: ratio of chi-squares</vt:lpstr>
      <vt:lpstr>The F density: ratio of chi-squares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J Lucas</cp:lastModifiedBy>
  <cp:revision>336</cp:revision>
  <dcterms:modified xsi:type="dcterms:W3CDTF">2024-02-10T20:08:14Z</dcterms:modified>
</cp:coreProperties>
</file>