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8" r:id="rId1"/>
  </p:sldMasterIdLst>
  <p:notesMasterIdLst>
    <p:notesMasterId r:id="rId79"/>
  </p:notesMasterIdLst>
  <p:sldIdLst>
    <p:sldId id="431" r:id="rId2"/>
    <p:sldId id="432" r:id="rId3"/>
    <p:sldId id="258" r:id="rId4"/>
    <p:sldId id="506" r:id="rId5"/>
    <p:sldId id="507" r:id="rId6"/>
    <p:sldId id="325" r:id="rId7"/>
    <p:sldId id="508" r:id="rId8"/>
    <p:sldId id="509" r:id="rId9"/>
    <p:sldId id="510" r:id="rId10"/>
    <p:sldId id="437" r:id="rId11"/>
    <p:sldId id="434" r:id="rId12"/>
    <p:sldId id="441" r:id="rId13"/>
    <p:sldId id="463" r:id="rId14"/>
    <p:sldId id="481" r:id="rId15"/>
    <p:sldId id="462" r:id="rId16"/>
    <p:sldId id="464" r:id="rId17"/>
    <p:sldId id="468" r:id="rId18"/>
    <p:sldId id="487" r:id="rId19"/>
    <p:sldId id="482" r:id="rId20"/>
    <p:sldId id="460" r:id="rId21"/>
    <p:sldId id="433" r:id="rId22"/>
    <p:sldId id="461" r:id="rId23"/>
    <p:sldId id="494" r:id="rId24"/>
    <p:sldId id="495" r:id="rId25"/>
    <p:sldId id="496" r:id="rId26"/>
    <p:sldId id="412" r:id="rId27"/>
    <p:sldId id="438" r:id="rId28"/>
    <p:sldId id="515" r:id="rId29"/>
    <p:sldId id="498" r:id="rId30"/>
    <p:sldId id="499" r:id="rId31"/>
    <p:sldId id="443" r:id="rId32"/>
    <p:sldId id="444" r:id="rId33"/>
    <p:sldId id="445" r:id="rId34"/>
    <p:sldId id="446" r:id="rId35"/>
    <p:sldId id="447" r:id="rId36"/>
    <p:sldId id="511" r:id="rId37"/>
    <p:sldId id="453" r:id="rId38"/>
    <p:sldId id="480" r:id="rId39"/>
    <p:sldId id="454" r:id="rId40"/>
    <p:sldId id="442" r:id="rId41"/>
    <p:sldId id="458" r:id="rId42"/>
    <p:sldId id="435" r:id="rId43"/>
    <p:sldId id="439" r:id="rId44"/>
    <p:sldId id="440" r:id="rId45"/>
    <p:sldId id="456" r:id="rId46"/>
    <p:sldId id="457" r:id="rId47"/>
    <p:sldId id="484" r:id="rId48"/>
    <p:sldId id="488" r:id="rId49"/>
    <p:sldId id="489" r:id="rId50"/>
    <p:sldId id="516" r:id="rId51"/>
    <p:sldId id="467" r:id="rId52"/>
    <p:sldId id="490" r:id="rId53"/>
    <p:sldId id="448" r:id="rId54"/>
    <p:sldId id="452" r:id="rId55"/>
    <p:sldId id="473" r:id="rId56"/>
    <p:sldId id="492" r:id="rId57"/>
    <p:sldId id="493" r:id="rId58"/>
    <p:sldId id="450" r:id="rId59"/>
    <p:sldId id="451" r:id="rId60"/>
    <p:sldId id="512" r:id="rId61"/>
    <p:sldId id="477" r:id="rId62"/>
    <p:sldId id="478" r:id="rId63"/>
    <p:sldId id="500" r:id="rId64"/>
    <p:sldId id="479" r:id="rId65"/>
    <p:sldId id="502" r:id="rId66"/>
    <p:sldId id="483" r:id="rId67"/>
    <p:sldId id="504" r:id="rId68"/>
    <p:sldId id="505" r:id="rId69"/>
    <p:sldId id="501" r:id="rId70"/>
    <p:sldId id="503" r:id="rId71"/>
    <p:sldId id="514" r:id="rId72"/>
    <p:sldId id="459" r:id="rId73"/>
    <p:sldId id="472" r:id="rId74"/>
    <p:sldId id="474" r:id="rId75"/>
    <p:sldId id="476" r:id="rId76"/>
    <p:sldId id="475" r:id="rId77"/>
    <p:sldId id="486" r:id="rId78"/>
  </p:sldIdLst>
  <p:sldSz cx="10160000" cy="7620000"/>
  <p:notesSz cx="7620000" cy="10160000"/>
  <p:embeddedFontLst>
    <p:embeddedFont>
      <p:font typeface="Calibri" panose="020F0502020204030204" pitchFamily="34" charset="0"/>
      <p:regular r:id="rId80"/>
      <p:bold r:id="rId81"/>
      <p:italic r:id="rId82"/>
      <p:boldItalic r:id="rId83"/>
    </p:embeddedFont>
    <p:embeddedFont>
      <p:font typeface="Cambria Math" panose="02040503050406030204" pitchFamily="18" charset="0"/>
      <p:regular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00" userDrawn="1">
          <p15:clr>
            <a:srgbClr val="A4A3A4"/>
          </p15:clr>
        </p15:guide>
        <p15:guide id="2" pos="32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3DB"/>
    <a:srgbClr val="92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9591F34-6BE0-48BB-932A-1E305F9E1863}">
  <a:tblStyle styleId="{D9591F34-6BE0-48BB-932A-1E305F9E186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74" autoAdjust="0"/>
    <p:restoredTop sz="86538"/>
  </p:normalViewPr>
  <p:slideViewPr>
    <p:cSldViewPr snapToGrid="0" snapToObjects="1">
      <p:cViewPr varScale="1">
        <p:scale>
          <a:sx n="143" d="100"/>
          <a:sy n="143" d="100"/>
        </p:scale>
        <p:origin x="1920" y="200"/>
      </p:cViewPr>
      <p:guideLst>
        <p:guide orient="horz" pos="2400"/>
        <p:guide pos="320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1.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2.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d83475b256_0_14:notes"/>
          <p:cNvSpPr>
            <a:spLocks noGrp="1" noRot="1" noChangeAspect="1"/>
          </p:cNvSpPr>
          <p:nvPr>
            <p:ph type="sldImg" idx="2"/>
          </p:nvPr>
        </p:nvSpPr>
        <p:spPr>
          <a:xfrm>
            <a:off x="1411288" y="846138"/>
            <a:ext cx="5643562" cy="4233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d83475b256_0_14:notes"/>
          <p:cNvSpPr txBox="1">
            <a:spLocks noGrp="1"/>
          </p:cNvSpPr>
          <p:nvPr>
            <p:ph type="body" idx="1"/>
          </p:nvPr>
        </p:nvSpPr>
        <p:spPr>
          <a:xfrm>
            <a:off x="846667" y="5362222"/>
            <a:ext cx="6773400" cy="5079900"/>
          </a:xfrm>
          <a:prstGeom prst="rect">
            <a:avLst/>
          </a:prstGeom>
          <a:noFill/>
          <a:ln>
            <a:noFill/>
          </a:ln>
        </p:spPr>
        <p:txBody>
          <a:bodyPr spcFirstLastPara="1" wrap="square" lIns="101575" tIns="101575" rIns="101575" bIns="10157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8795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6a1174156_0_21:notes"/>
          <p:cNvSpPr>
            <a:spLocks noGrp="1" noRot="1" noChangeAspect="1"/>
          </p:cNvSpPr>
          <p:nvPr>
            <p:ph type="sldImg" idx="2"/>
          </p:nvPr>
        </p:nvSpPr>
        <p:spPr>
          <a:xfrm>
            <a:off x="1524000" y="12700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6a1174156_0_21:notes"/>
          <p:cNvSpPr txBox="1">
            <a:spLocks noGrp="1"/>
          </p:cNvSpPr>
          <p:nvPr>
            <p:ph type="body" idx="1"/>
          </p:nvPr>
        </p:nvSpPr>
        <p:spPr>
          <a:xfrm>
            <a:off x="762000" y="4889500"/>
            <a:ext cx="6096000" cy="40008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endParaRPr/>
          </a:p>
        </p:txBody>
      </p:sp>
      <p:sp>
        <p:nvSpPr>
          <p:cNvPr id="709" name="Google Shape;709;gb6a1174156_0_21:notes"/>
          <p:cNvSpPr txBox="1">
            <a:spLocks noGrp="1"/>
          </p:cNvSpPr>
          <p:nvPr>
            <p:ph type="sldNum" idx="12"/>
          </p:nvPr>
        </p:nvSpPr>
        <p:spPr>
          <a:xfrm>
            <a:off x="4316237" y="9650237"/>
            <a:ext cx="3302100" cy="5097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fld id="{00000000-1234-1234-1234-123412341234}" type="slidenum">
              <a:rPr lang="en-US" sz="1600"/>
              <a:t>28</a:t>
            </a:fld>
            <a:endParaRPr sz="1600"/>
          </a:p>
        </p:txBody>
      </p:sp>
    </p:spTree>
    <p:extLst>
      <p:ext uri="{BB962C8B-B14F-4D97-AF65-F5344CB8AC3E}">
        <p14:creationId xmlns:p14="http://schemas.microsoft.com/office/powerpoint/2010/main" val="2144570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6a1174156_0_21:notes"/>
          <p:cNvSpPr>
            <a:spLocks noGrp="1" noRot="1" noChangeAspect="1"/>
          </p:cNvSpPr>
          <p:nvPr>
            <p:ph type="sldImg" idx="2"/>
          </p:nvPr>
        </p:nvSpPr>
        <p:spPr>
          <a:xfrm>
            <a:off x="1524000" y="12700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6a1174156_0_21:notes"/>
          <p:cNvSpPr txBox="1">
            <a:spLocks noGrp="1"/>
          </p:cNvSpPr>
          <p:nvPr>
            <p:ph type="body" idx="1"/>
          </p:nvPr>
        </p:nvSpPr>
        <p:spPr>
          <a:xfrm>
            <a:off x="762000" y="4889500"/>
            <a:ext cx="6096000" cy="40008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endParaRPr/>
          </a:p>
        </p:txBody>
      </p:sp>
      <p:sp>
        <p:nvSpPr>
          <p:cNvPr id="709" name="Google Shape;709;gb6a1174156_0_21:notes"/>
          <p:cNvSpPr txBox="1">
            <a:spLocks noGrp="1"/>
          </p:cNvSpPr>
          <p:nvPr>
            <p:ph type="sldNum" idx="12"/>
          </p:nvPr>
        </p:nvSpPr>
        <p:spPr>
          <a:xfrm>
            <a:off x="4316237" y="9650237"/>
            <a:ext cx="3302100" cy="5097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fld id="{00000000-1234-1234-1234-123412341234}" type="slidenum">
              <a:rPr lang="en-US" sz="1600"/>
              <a:t>29</a:t>
            </a:fld>
            <a:endParaRPr sz="1600"/>
          </a:p>
        </p:txBody>
      </p:sp>
    </p:spTree>
    <p:extLst>
      <p:ext uri="{BB962C8B-B14F-4D97-AF65-F5344CB8AC3E}">
        <p14:creationId xmlns:p14="http://schemas.microsoft.com/office/powerpoint/2010/main" val="4040647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6a1174156_0_21:notes"/>
          <p:cNvSpPr>
            <a:spLocks noGrp="1" noRot="1" noChangeAspect="1"/>
          </p:cNvSpPr>
          <p:nvPr>
            <p:ph type="sldImg" idx="2"/>
          </p:nvPr>
        </p:nvSpPr>
        <p:spPr>
          <a:xfrm>
            <a:off x="1524000" y="12700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6a1174156_0_21:notes"/>
          <p:cNvSpPr txBox="1">
            <a:spLocks noGrp="1"/>
          </p:cNvSpPr>
          <p:nvPr>
            <p:ph type="body" idx="1"/>
          </p:nvPr>
        </p:nvSpPr>
        <p:spPr>
          <a:xfrm>
            <a:off x="762000" y="4889500"/>
            <a:ext cx="6096000" cy="40008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endParaRPr/>
          </a:p>
        </p:txBody>
      </p:sp>
      <p:sp>
        <p:nvSpPr>
          <p:cNvPr id="709" name="Google Shape;709;gb6a1174156_0_21:notes"/>
          <p:cNvSpPr txBox="1">
            <a:spLocks noGrp="1"/>
          </p:cNvSpPr>
          <p:nvPr>
            <p:ph type="sldNum" idx="12"/>
          </p:nvPr>
        </p:nvSpPr>
        <p:spPr>
          <a:xfrm>
            <a:off x="4316237" y="9650237"/>
            <a:ext cx="3302100" cy="5097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fld id="{00000000-1234-1234-1234-123412341234}" type="slidenum">
              <a:rPr lang="en-US" sz="1600"/>
              <a:t>30</a:t>
            </a:fld>
            <a:endParaRPr sz="1600"/>
          </a:p>
        </p:txBody>
      </p:sp>
    </p:spTree>
    <p:extLst>
      <p:ext uri="{BB962C8B-B14F-4D97-AF65-F5344CB8AC3E}">
        <p14:creationId xmlns:p14="http://schemas.microsoft.com/office/powerpoint/2010/main" val="548917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6a1174156_0_21:notes"/>
          <p:cNvSpPr>
            <a:spLocks noGrp="1" noRot="1" noChangeAspect="1"/>
          </p:cNvSpPr>
          <p:nvPr>
            <p:ph type="sldImg" idx="2"/>
          </p:nvPr>
        </p:nvSpPr>
        <p:spPr>
          <a:xfrm>
            <a:off x="1524000" y="12700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6a1174156_0_21:notes"/>
          <p:cNvSpPr txBox="1">
            <a:spLocks noGrp="1"/>
          </p:cNvSpPr>
          <p:nvPr>
            <p:ph type="body" idx="1"/>
          </p:nvPr>
        </p:nvSpPr>
        <p:spPr>
          <a:xfrm>
            <a:off x="762000" y="4889500"/>
            <a:ext cx="6096000" cy="40008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endParaRPr/>
          </a:p>
        </p:txBody>
      </p:sp>
      <p:sp>
        <p:nvSpPr>
          <p:cNvPr id="709" name="Google Shape;709;gb6a1174156_0_21:notes"/>
          <p:cNvSpPr txBox="1">
            <a:spLocks noGrp="1"/>
          </p:cNvSpPr>
          <p:nvPr>
            <p:ph type="sldNum" idx="12"/>
          </p:nvPr>
        </p:nvSpPr>
        <p:spPr>
          <a:xfrm>
            <a:off x="4316237" y="9650237"/>
            <a:ext cx="3302100" cy="5097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fld id="{00000000-1234-1234-1234-123412341234}" type="slidenum">
              <a:rPr lang="en-US" sz="1600"/>
              <a:t>64</a:t>
            </a:fld>
            <a:endParaRPr sz="1600"/>
          </a:p>
        </p:txBody>
      </p:sp>
    </p:spTree>
    <p:extLst>
      <p:ext uri="{BB962C8B-B14F-4D97-AF65-F5344CB8AC3E}">
        <p14:creationId xmlns:p14="http://schemas.microsoft.com/office/powerpoint/2010/main" val="2326682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6a1174156_0_21:notes"/>
          <p:cNvSpPr>
            <a:spLocks noGrp="1" noRot="1" noChangeAspect="1"/>
          </p:cNvSpPr>
          <p:nvPr>
            <p:ph type="sldImg" idx="2"/>
          </p:nvPr>
        </p:nvSpPr>
        <p:spPr>
          <a:xfrm>
            <a:off x="1524000" y="12700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6a1174156_0_21:notes"/>
          <p:cNvSpPr txBox="1">
            <a:spLocks noGrp="1"/>
          </p:cNvSpPr>
          <p:nvPr>
            <p:ph type="body" idx="1"/>
          </p:nvPr>
        </p:nvSpPr>
        <p:spPr>
          <a:xfrm>
            <a:off x="762000" y="4889500"/>
            <a:ext cx="6096000" cy="40008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endParaRPr/>
          </a:p>
        </p:txBody>
      </p:sp>
      <p:sp>
        <p:nvSpPr>
          <p:cNvPr id="709" name="Google Shape;709;gb6a1174156_0_21:notes"/>
          <p:cNvSpPr txBox="1">
            <a:spLocks noGrp="1"/>
          </p:cNvSpPr>
          <p:nvPr>
            <p:ph type="sldNum" idx="12"/>
          </p:nvPr>
        </p:nvSpPr>
        <p:spPr>
          <a:xfrm>
            <a:off x="4316237" y="9650237"/>
            <a:ext cx="3302100" cy="5097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fld id="{00000000-1234-1234-1234-123412341234}" type="slidenum">
              <a:rPr lang="en-US" sz="1600"/>
              <a:t>65</a:t>
            </a:fld>
            <a:endParaRPr sz="1600"/>
          </a:p>
        </p:txBody>
      </p:sp>
    </p:spTree>
    <p:extLst>
      <p:ext uri="{BB962C8B-B14F-4D97-AF65-F5344CB8AC3E}">
        <p14:creationId xmlns:p14="http://schemas.microsoft.com/office/powerpoint/2010/main" val="1557663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6a1174156_0_21:notes"/>
          <p:cNvSpPr>
            <a:spLocks noGrp="1" noRot="1" noChangeAspect="1"/>
          </p:cNvSpPr>
          <p:nvPr>
            <p:ph type="sldImg" idx="2"/>
          </p:nvPr>
        </p:nvSpPr>
        <p:spPr>
          <a:xfrm>
            <a:off x="1524000" y="12700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6a1174156_0_21:notes"/>
          <p:cNvSpPr txBox="1">
            <a:spLocks noGrp="1"/>
          </p:cNvSpPr>
          <p:nvPr>
            <p:ph type="body" idx="1"/>
          </p:nvPr>
        </p:nvSpPr>
        <p:spPr>
          <a:xfrm>
            <a:off x="762000" y="4889500"/>
            <a:ext cx="6096000" cy="40008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endParaRPr/>
          </a:p>
        </p:txBody>
      </p:sp>
      <p:sp>
        <p:nvSpPr>
          <p:cNvPr id="709" name="Google Shape;709;gb6a1174156_0_21:notes"/>
          <p:cNvSpPr txBox="1">
            <a:spLocks noGrp="1"/>
          </p:cNvSpPr>
          <p:nvPr>
            <p:ph type="sldNum" idx="12"/>
          </p:nvPr>
        </p:nvSpPr>
        <p:spPr>
          <a:xfrm>
            <a:off x="4316237" y="9650237"/>
            <a:ext cx="3302100" cy="5097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fld id="{00000000-1234-1234-1234-123412341234}" type="slidenum">
              <a:rPr lang="en-US" sz="1600"/>
              <a:t>6</a:t>
            </a:fld>
            <a:endParaRPr sz="1600"/>
          </a:p>
        </p:txBody>
      </p:sp>
    </p:spTree>
    <p:extLst>
      <p:ext uri="{BB962C8B-B14F-4D97-AF65-F5344CB8AC3E}">
        <p14:creationId xmlns:p14="http://schemas.microsoft.com/office/powerpoint/2010/main" val="2275814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6a1174156_0_21:notes"/>
          <p:cNvSpPr>
            <a:spLocks noGrp="1" noRot="1" noChangeAspect="1"/>
          </p:cNvSpPr>
          <p:nvPr>
            <p:ph type="sldImg" idx="2"/>
          </p:nvPr>
        </p:nvSpPr>
        <p:spPr>
          <a:xfrm>
            <a:off x="1524000" y="12700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6a1174156_0_21:notes"/>
          <p:cNvSpPr txBox="1">
            <a:spLocks noGrp="1"/>
          </p:cNvSpPr>
          <p:nvPr>
            <p:ph type="body" idx="1"/>
          </p:nvPr>
        </p:nvSpPr>
        <p:spPr>
          <a:xfrm>
            <a:off x="762000" y="4889500"/>
            <a:ext cx="6096000" cy="40008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endParaRPr/>
          </a:p>
        </p:txBody>
      </p:sp>
      <p:sp>
        <p:nvSpPr>
          <p:cNvPr id="709" name="Google Shape;709;gb6a1174156_0_21:notes"/>
          <p:cNvSpPr txBox="1">
            <a:spLocks noGrp="1"/>
          </p:cNvSpPr>
          <p:nvPr>
            <p:ph type="sldNum" idx="12"/>
          </p:nvPr>
        </p:nvSpPr>
        <p:spPr>
          <a:xfrm>
            <a:off x="4316237" y="9650237"/>
            <a:ext cx="3302100" cy="5097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fld id="{00000000-1234-1234-1234-123412341234}" type="slidenum">
              <a:rPr lang="en-US" sz="1600"/>
              <a:t>7</a:t>
            </a:fld>
            <a:endParaRPr sz="1600"/>
          </a:p>
        </p:txBody>
      </p:sp>
    </p:spTree>
    <p:extLst>
      <p:ext uri="{BB962C8B-B14F-4D97-AF65-F5344CB8AC3E}">
        <p14:creationId xmlns:p14="http://schemas.microsoft.com/office/powerpoint/2010/main" val="1907245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6a1174156_0_21:notes"/>
          <p:cNvSpPr>
            <a:spLocks noGrp="1" noRot="1" noChangeAspect="1"/>
          </p:cNvSpPr>
          <p:nvPr>
            <p:ph type="sldImg" idx="2"/>
          </p:nvPr>
        </p:nvSpPr>
        <p:spPr>
          <a:xfrm>
            <a:off x="1524000" y="12700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6a1174156_0_21:notes"/>
          <p:cNvSpPr txBox="1">
            <a:spLocks noGrp="1"/>
          </p:cNvSpPr>
          <p:nvPr>
            <p:ph type="body" idx="1"/>
          </p:nvPr>
        </p:nvSpPr>
        <p:spPr>
          <a:xfrm>
            <a:off x="762000" y="4889500"/>
            <a:ext cx="6096000" cy="40008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endParaRPr/>
          </a:p>
        </p:txBody>
      </p:sp>
      <p:sp>
        <p:nvSpPr>
          <p:cNvPr id="709" name="Google Shape;709;gb6a1174156_0_21:notes"/>
          <p:cNvSpPr txBox="1">
            <a:spLocks noGrp="1"/>
          </p:cNvSpPr>
          <p:nvPr>
            <p:ph type="sldNum" idx="12"/>
          </p:nvPr>
        </p:nvSpPr>
        <p:spPr>
          <a:xfrm>
            <a:off x="4316237" y="9650237"/>
            <a:ext cx="3302100" cy="5097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fld id="{00000000-1234-1234-1234-123412341234}" type="slidenum">
              <a:rPr lang="en-US" sz="1600"/>
              <a:t>20</a:t>
            </a:fld>
            <a:endParaRPr sz="1600"/>
          </a:p>
        </p:txBody>
      </p:sp>
    </p:spTree>
    <p:extLst>
      <p:ext uri="{BB962C8B-B14F-4D97-AF65-F5344CB8AC3E}">
        <p14:creationId xmlns:p14="http://schemas.microsoft.com/office/powerpoint/2010/main" val="61861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6a1174156_0_21:notes"/>
          <p:cNvSpPr>
            <a:spLocks noGrp="1" noRot="1" noChangeAspect="1"/>
          </p:cNvSpPr>
          <p:nvPr>
            <p:ph type="sldImg" idx="2"/>
          </p:nvPr>
        </p:nvSpPr>
        <p:spPr>
          <a:xfrm>
            <a:off x="1524000" y="12700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6a1174156_0_21:notes"/>
          <p:cNvSpPr txBox="1">
            <a:spLocks noGrp="1"/>
          </p:cNvSpPr>
          <p:nvPr>
            <p:ph type="body" idx="1"/>
          </p:nvPr>
        </p:nvSpPr>
        <p:spPr>
          <a:xfrm>
            <a:off x="762000" y="4889500"/>
            <a:ext cx="6096000" cy="40008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endParaRPr/>
          </a:p>
        </p:txBody>
      </p:sp>
      <p:sp>
        <p:nvSpPr>
          <p:cNvPr id="709" name="Google Shape;709;gb6a1174156_0_21:notes"/>
          <p:cNvSpPr txBox="1">
            <a:spLocks noGrp="1"/>
          </p:cNvSpPr>
          <p:nvPr>
            <p:ph type="sldNum" idx="12"/>
          </p:nvPr>
        </p:nvSpPr>
        <p:spPr>
          <a:xfrm>
            <a:off x="4316237" y="9650237"/>
            <a:ext cx="3302100" cy="5097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fld id="{00000000-1234-1234-1234-123412341234}" type="slidenum">
              <a:rPr lang="en-US" sz="1600"/>
              <a:t>21</a:t>
            </a:fld>
            <a:endParaRPr sz="1600"/>
          </a:p>
        </p:txBody>
      </p:sp>
    </p:spTree>
    <p:extLst>
      <p:ext uri="{BB962C8B-B14F-4D97-AF65-F5344CB8AC3E}">
        <p14:creationId xmlns:p14="http://schemas.microsoft.com/office/powerpoint/2010/main" val="4277361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6a1174156_0_21:notes"/>
          <p:cNvSpPr>
            <a:spLocks noGrp="1" noRot="1" noChangeAspect="1"/>
          </p:cNvSpPr>
          <p:nvPr>
            <p:ph type="sldImg" idx="2"/>
          </p:nvPr>
        </p:nvSpPr>
        <p:spPr>
          <a:xfrm>
            <a:off x="1524000" y="12700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6a1174156_0_21:notes"/>
          <p:cNvSpPr txBox="1">
            <a:spLocks noGrp="1"/>
          </p:cNvSpPr>
          <p:nvPr>
            <p:ph type="body" idx="1"/>
          </p:nvPr>
        </p:nvSpPr>
        <p:spPr>
          <a:xfrm>
            <a:off x="762000" y="4889500"/>
            <a:ext cx="6096000" cy="40008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endParaRPr/>
          </a:p>
        </p:txBody>
      </p:sp>
      <p:sp>
        <p:nvSpPr>
          <p:cNvPr id="709" name="Google Shape;709;gb6a1174156_0_21:notes"/>
          <p:cNvSpPr txBox="1">
            <a:spLocks noGrp="1"/>
          </p:cNvSpPr>
          <p:nvPr>
            <p:ph type="sldNum" idx="12"/>
          </p:nvPr>
        </p:nvSpPr>
        <p:spPr>
          <a:xfrm>
            <a:off x="4316237" y="9650237"/>
            <a:ext cx="3302100" cy="5097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fld id="{00000000-1234-1234-1234-123412341234}" type="slidenum">
              <a:rPr lang="en-US" sz="1600"/>
              <a:t>22</a:t>
            </a:fld>
            <a:endParaRPr sz="1600"/>
          </a:p>
        </p:txBody>
      </p:sp>
    </p:spTree>
    <p:extLst>
      <p:ext uri="{BB962C8B-B14F-4D97-AF65-F5344CB8AC3E}">
        <p14:creationId xmlns:p14="http://schemas.microsoft.com/office/powerpoint/2010/main" val="1545981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6a1174156_0_21:notes"/>
          <p:cNvSpPr>
            <a:spLocks noGrp="1" noRot="1" noChangeAspect="1"/>
          </p:cNvSpPr>
          <p:nvPr>
            <p:ph type="sldImg" idx="2"/>
          </p:nvPr>
        </p:nvSpPr>
        <p:spPr>
          <a:xfrm>
            <a:off x="1524000" y="12700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6a1174156_0_21:notes"/>
          <p:cNvSpPr txBox="1">
            <a:spLocks noGrp="1"/>
          </p:cNvSpPr>
          <p:nvPr>
            <p:ph type="body" idx="1"/>
          </p:nvPr>
        </p:nvSpPr>
        <p:spPr>
          <a:xfrm>
            <a:off x="762000" y="4889500"/>
            <a:ext cx="6096000" cy="40008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endParaRPr/>
          </a:p>
        </p:txBody>
      </p:sp>
      <p:sp>
        <p:nvSpPr>
          <p:cNvPr id="709" name="Google Shape;709;gb6a1174156_0_21:notes"/>
          <p:cNvSpPr txBox="1">
            <a:spLocks noGrp="1"/>
          </p:cNvSpPr>
          <p:nvPr>
            <p:ph type="sldNum" idx="12"/>
          </p:nvPr>
        </p:nvSpPr>
        <p:spPr>
          <a:xfrm>
            <a:off x="4316237" y="9650237"/>
            <a:ext cx="3302100" cy="5097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fld id="{00000000-1234-1234-1234-123412341234}" type="slidenum">
              <a:rPr lang="en-US" sz="1600"/>
              <a:t>23</a:t>
            </a:fld>
            <a:endParaRPr sz="1600"/>
          </a:p>
        </p:txBody>
      </p:sp>
    </p:spTree>
    <p:extLst>
      <p:ext uri="{BB962C8B-B14F-4D97-AF65-F5344CB8AC3E}">
        <p14:creationId xmlns:p14="http://schemas.microsoft.com/office/powerpoint/2010/main" val="2695419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6a1174156_0_21:notes"/>
          <p:cNvSpPr>
            <a:spLocks noGrp="1" noRot="1" noChangeAspect="1"/>
          </p:cNvSpPr>
          <p:nvPr>
            <p:ph type="sldImg" idx="2"/>
          </p:nvPr>
        </p:nvSpPr>
        <p:spPr>
          <a:xfrm>
            <a:off x="1524000" y="12700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6a1174156_0_21:notes"/>
          <p:cNvSpPr txBox="1">
            <a:spLocks noGrp="1"/>
          </p:cNvSpPr>
          <p:nvPr>
            <p:ph type="body" idx="1"/>
          </p:nvPr>
        </p:nvSpPr>
        <p:spPr>
          <a:xfrm>
            <a:off x="762000" y="4889500"/>
            <a:ext cx="6096000" cy="40008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endParaRPr/>
          </a:p>
        </p:txBody>
      </p:sp>
      <p:sp>
        <p:nvSpPr>
          <p:cNvPr id="709" name="Google Shape;709;gb6a1174156_0_21:notes"/>
          <p:cNvSpPr txBox="1">
            <a:spLocks noGrp="1"/>
          </p:cNvSpPr>
          <p:nvPr>
            <p:ph type="sldNum" idx="12"/>
          </p:nvPr>
        </p:nvSpPr>
        <p:spPr>
          <a:xfrm>
            <a:off x="4316237" y="9650237"/>
            <a:ext cx="3302100" cy="509700"/>
          </a:xfrm>
          <a:prstGeom prst="rect">
            <a:avLst/>
          </a:prstGeom>
          <a:noFill/>
          <a:ln>
            <a:noFill/>
          </a:ln>
        </p:spPr>
        <p:txBody>
          <a:bodyPr spcFirstLastPara="1" wrap="square" lIns="101575" tIns="101575" rIns="101575" bIns="101575" anchor="ctr" anchorCtr="0">
            <a:noAutofit/>
          </a:bodyPr>
          <a:lstStyle/>
          <a:p>
            <a:pPr marL="0" lvl="0" indent="0" algn="l" rtl="0">
              <a:spcBef>
                <a:spcPts val="0"/>
              </a:spcBef>
              <a:spcAft>
                <a:spcPts val="0"/>
              </a:spcAft>
              <a:buNone/>
            </a:pPr>
            <a:fld id="{00000000-1234-1234-1234-123412341234}" type="slidenum">
              <a:rPr lang="en-US" sz="1600"/>
              <a:t>25</a:t>
            </a:fld>
            <a:endParaRPr sz="1600"/>
          </a:p>
        </p:txBody>
      </p:sp>
    </p:spTree>
    <p:extLst>
      <p:ext uri="{BB962C8B-B14F-4D97-AF65-F5344CB8AC3E}">
        <p14:creationId xmlns:p14="http://schemas.microsoft.com/office/powerpoint/2010/main" val="319782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762000"/>
            <a:ext cx="5080000" cy="3810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7388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8"/>
          <p:cNvSpPr txBox="1">
            <a:spLocks noGrp="1"/>
          </p:cNvSpPr>
          <p:nvPr>
            <p:ph type="ctrTitle"/>
          </p:nvPr>
        </p:nvSpPr>
        <p:spPr>
          <a:xfrm>
            <a:off x="1270000" y="1247070"/>
            <a:ext cx="7620000" cy="2652889"/>
          </a:xfrm>
          <a:prstGeom prst="rect">
            <a:avLst/>
          </a:prstGeom>
          <a:noFill/>
          <a:ln>
            <a:noFill/>
          </a:ln>
        </p:spPr>
        <p:txBody>
          <a:bodyPr spcFirstLastPara="1" wrap="square" lIns="101575" tIns="101575" rIns="101575" bIns="101575" anchor="b" anchorCtr="0">
            <a:noAutofit/>
          </a:bodyPr>
          <a:lstStyle>
            <a:lvl1pPr marL="0" marR="0" lvl="0" indent="0" algn="ctr" rtl="0">
              <a:lnSpc>
                <a:spcPct val="90000"/>
              </a:lnSpc>
              <a:spcBef>
                <a:spcPts val="0"/>
              </a:spcBef>
              <a:spcAft>
                <a:spcPts val="0"/>
              </a:spcAft>
              <a:buClr>
                <a:schemeClr val="dk1"/>
              </a:buClr>
              <a:buSzPts val="1600"/>
              <a:buFont typeface="Calibri"/>
              <a:buNone/>
              <a:defRPr sz="50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27" name="Google Shape;27;p8"/>
          <p:cNvSpPr txBox="1">
            <a:spLocks noGrp="1"/>
          </p:cNvSpPr>
          <p:nvPr>
            <p:ph type="subTitle" idx="1"/>
          </p:nvPr>
        </p:nvSpPr>
        <p:spPr>
          <a:xfrm>
            <a:off x="1270000" y="4002264"/>
            <a:ext cx="7620000" cy="1839736"/>
          </a:xfrm>
          <a:prstGeom prst="rect">
            <a:avLst/>
          </a:prstGeom>
          <a:noFill/>
          <a:ln>
            <a:noFill/>
          </a:ln>
        </p:spPr>
        <p:txBody>
          <a:bodyPr spcFirstLastPara="1" wrap="square" lIns="101575" tIns="101575" rIns="101575" bIns="101575" anchor="t" anchorCtr="0">
            <a:noAutofit/>
          </a:bodyPr>
          <a:lstStyle>
            <a:lvl1pPr marL="0" marR="0" lvl="0" indent="0" algn="ctr" rtl="0">
              <a:lnSpc>
                <a:spcPct val="90000"/>
              </a:lnSpc>
              <a:spcBef>
                <a:spcPts val="800"/>
              </a:spcBef>
              <a:spcAft>
                <a:spcPts val="0"/>
              </a:spcAft>
              <a:buClr>
                <a:schemeClr val="dk1"/>
              </a:buClr>
              <a:buSzPts val="2300"/>
              <a:buFont typeface="Arial"/>
              <a:buNone/>
              <a:defRPr sz="2000" b="0" i="0" u="none" strike="noStrike" cap="none">
                <a:solidFill>
                  <a:schemeClr val="dk1"/>
                </a:solidFill>
                <a:latin typeface="Calibri"/>
                <a:ea typeface="Calibri"/>
                <a:cs typeface="Calibri"/>
                <a:sym typeface="Calibri"/>
              </a:defRPr>
            </a:lvl1pPr>
            <a:lvl2pPr marL="381000" marR="0" lvl="1" indent="0" algn="ctr" rtl="0">
              <a:lnSpc>
                <a:spcPct val="90000"/>
              </a:lnSpc>
              <a:spcBef>
                <a:spcPts val="400"/>
              </a:spcBef>
              <a:spcAft>
                <a:spcPts val="0"/>
              </a:spcAft>
              <a:buClr>
                <a:schemeClr val="dk1"/>
              </a:buClr>
              <a:buSzPts val="2000"/>
              <a:buFont typeface="Arial"/>
              <a:buNone/>
              <a:defRPr sz="1700" b="0" i="0" u="none" strike="noStrike" cap="none">
                <a:solidFill>
                  <a:schemeClr val="dk1"/>
                </a:solidFill>
                <a:latin typeface="Calibri"/>
                <a:ea typeface="Calibri"/>
                <a:cs typeface="Calibri"/>
                <a:sym typeface="Calibri"/>
              </a:defRPr>
            </a:lvl2pPr>
            <a:lvl3pPr marL="762000" marR="0" lvl="2" indent="0" algn="ctr" rtl="0">
              <a:lnSpc>
                <a:spcPct val="90000"/>
              </a:lnSpc>
              <a:spcBef>
                <a:spcPts val="400"/>
              </a:spcBef>
              <a:spcAft>
                <a:spcPts val="0"/>
              </a:spcAft>
              <a:buClr>
                <a:schemeClr val="dk1"/>
              </a:buClr>
              <a:buSzPts val="1700"/>
              <a:buFont typeface="Arial"/>
              <a:buNone/>
              <a:defRPr sz="1500" b="0" i="0" u="none" strike="noStrike" cap="none">
                <a:solidFill>
                  <a:schemeClr val="dk1"/>
                </a:solidFill>
                <a:latin typeface="Calibri"/>
                <a:ea typeface="Calibri"/>
                <a:cs typeface="Calibri"/>
                <a:sym typeface="Calibri"/>
              </a:defRPr>
            </a:lvl3pPr>
            <a:lvl4pPr marL="1143000" marR="0" lvl="3"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4pPr>
            <a:lvl5pPr marL="1524000" marR="0" lvl="4"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5pPr>
            <a:lvl6pPr marL="1905000" marR="0" lvl="5"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6pPr>
            <a:lvl7pPr marL="2286000" marR="0" lvl="6"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7pPr>
            <a:lvl8pPr marL="2667000" marR="0" lvl="7"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8pPr>
            <a:lvl9pPr marL="3048000" marR="0" lvl="8"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9pPr>
          </a:lstStyle>
          <a:p>
            <a:endParaRPr/>
          </a:p>
        </p:txBody>
      </p:sp>
      <p:sp>
        <p:nvSpPr>
          <p:cNvPr id="28" name="Google Shape;28;p8"/>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29" name="Google Shape;29;p8"/>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30" name="Google Shape;30;p8"/>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b="0" i="0" u="none" strike="noStrike" cap="none">
                <a:solidFill>
                  <a:srgbClr val="888888"/>
                </a:solidFill>
                <a:latin typeface="Calibri"/>
                <a:ea typeface="Calibri"/>
                <a:cs typeface="Calibri"/>
                <a:sym typeface="Calibri"/>
              </a:defRPr>
            </a:lvl1pPr>
            <a:lvl2pPr marL="0" marR="0" lvl="1" indent="0" algn="r" rtl="0">
              <a:spcBef>
                <a:spcPts val="0"/>
              </a:spcBef>
              <a:buNone/>
              <a:defRPr sz="1000" b="0" i="0" u="none" strike="noStrike" cap="none">
                <a:solidFill>
                  <a:srgbClr val="888888"/>
                </a:solidFill>
                <a:latin typeface="Calibri"/>
                <a:ea typeface="Calibri"/>
                <a:cs typeface="Calibri"/>
                <a:sym typeface="Calibri"/>
              </a:defRPr>
            </a:lvl2pPr>
            <a:lvl3pPr marL="0" marR="0" lvl="2" indent="0" algn="r" rtl="0">
              <a:spcBef>
                <a:spcPts val="0"/>
              </a:spcBef>
              <a:buNone/>
              <a:defRPr sz="1000" b="0" i="0" u="none" strike="noStrike" cap="none">
                <a:solidFill>
                  <a:srgbClr val="888888"/>
                </a:solidFill>
                <a:latin typeface="Calibri"/>
                <a:ea typeface="Calibri"/>
                <a:cs typeface="Calibri"/>
                <a:sym typeface="Calibri"/>
              </a:defRPr>
            </a:lvl3pPr>
            <a:lvl4pPr marL="0" marR="0" lvl="3" indent="0" algn="r" rtl="0">
              <a:spcBef>
                <a:spcPts val="0"/>
              </a:spcBef>
              <a:buNone/>
              <a:defRPr sz="1000" b="0" i="0" u="none" strike="noStrike" cap="none">
                <a:solidFill>
                  <a:srgbClr val="888888"/>
                </a:solidFill>
                <a:latin typeface="Calibri"/>
                <a:ea typeface="Calibri"/>
                <a:cs typeface="Calibri"/>
                <a:sym typeface="Calibri"/>
              </a:defRPr>
            </a:lvl4pPr>
            <a:lvl5pPr marL="0" marR="0" lvl="4" indent="0" algn="r" rtl="0">
              <a:spcBef>
                <a:spcPts val="0"/>
              </a:spcBef>
              <a:buNone/>
              <a:defRPr sz="1000" b="0" i="0" u="none" strike="noStrike" cap="none">
                <a:solidFill>
                  <a:srgbClr val="888888"/>
                </a:solidFill>
                <a:latin typeface="Calibri"/>
                <a:ea typeface="Calibri"/>
                <a:cs typeface="Calibri"/>
                <a:sym typeface="Calibri"/>
              </a:defRPr>
            </a:lvl5pPr>
            <a:lvl6pPr marL="0" marR="0" lvl="5" indent="0" algn="r" rtl="0">
              <a:spcBef>
                <a:spcPts val="0"/>
              </a:spcBef>
              <a:buNone/>
              <a:defRPr sz="1000" b="0" i="0" u="none" strike="noStrike" cap="none">
                <a:solidFill>
                  <a:srgbClr val="888888"/>
                </a:solidFill>
                <a:latin typeface="Calibri"/>
                <a:ea typeface="Calibri"/>
                <a:cs typeface="Calibri"/>
                <a:sym typeface="Calibri"/>
              </a:defRPr>
            </a:lvl6pPr>
            <a:lvl7pPr marL="0" marR="0" lvl="6" indent="0" algn="r" rtl="0">
              <a:spcBef>
                <a:spcPts val="0"/>
              </a:spcBef>
              <a:buNone/>
              <a:defRPr sz="1000" b="0" i="0" u="none" strike="noStrike" cap="none">
                <a:solidFill>
                  <a:srgbClr val="888888"/>
                </a:solidFill>
                <a:latin typeface="Calibri"/>
                <a:ea typeface="Calibri"/>
                <a:cs typeface="Calibri"/>
                <a:sym typeface="Calibri"/>
              </a:defRPr>
            </a:lvl7pPr>
            <a:lvl8pPr marL="0" marR="0" lvl="7" indent="0" algn="r" rtl="0">
              <a:spcBef>
                <a:spcPts val="0"/>
              </a:spcBef>
              <a:buNone/>
              <a:defRPr sz="1000" b="0" i="0" u="none" strike="noStrike" cap="none">
                <a:solidFill>
                  <a:srgbClr val="888888"/>
                </a:solidFill>
                <a:latin typeface="Calibri"/>
                <a:ea typeface="Calibri"/>
                <a:cs typeface="Calibri"/>
                <a:sym typeface="Calibri"/>
              </a:defRPr>
            </a:lvl8pPr>
            <a:lvl9pPr marL="0" marR="0" lvl="8" indent="0" algn="r" rtl="0">
              <a:spcBef>
                <a:spcPts val="0"/>
              </a:spcBef>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762000" y="677333"/>
            <a:ext cx="8636000" cy="1270000"/>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46" name="Google Shape;46;p11"/>
          <p:cNvSpPr txBox="1">
            <a:spLocks noGrp="1"/>
          </p:cNvSpPr>
          <p:nvPr>
            <p:ph type="body" idx="1"/>
          </p:nvPr>
        </p:nvSpPr>
        <p:spPr>
          <a:xfrm>
            <a:off x="762000" y="2201333"/>
            <a:ext cx="4233333" cy="457200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7" name="Google Shape;47;p11"/>
          <p:cNvSpPr txBox="1">
            <a:spLocks noGrp="1"/>
          </p:cNvSpPr>
          <p:nvPr>
            <p:ph type="body" idx="2"/>
          </p:nvPr>
        </p:nvSpPr>
        <p:spPr>
          <a:xfrm>
            <a:off x="5164667" y="2201333"/>
            <a:ext cx="4233333" cy="2201333"/>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8" name="Google Shape;48;p11"/>
          <p:cNvSpPr txBox="1">
            <a:spLocks noGrp="1"/>
          </p:cNvSpPr>
          <p:nvPr>
            <p:ph type="body" idx="3"/>
          </p:nvPr>
        </p:nvSpPr>
        <p:spPr>
          <a:xfrm>
            <a:off x="5164667" y="4572000"/>
            <a:ext cx="4233333" cy="2201333"/>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9" name="Google Shape;49;p11"/>
          <p:cNvSpPr txBox="1">
            <a:spLocks noGrp="1"/>
          </p:cNvSpPr>
          <p:nvPr>
            <p:ph type="dt" idx="10"/>
          </p:nvPr>
        </p:nvSpPr>
        <p:spPr>
          <a:xfrm>
            <a:off x="762000" y="6942667"/>
            <a:ext cx="2116667" cy="508000"/>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50" name="Google Shape;50;p11"/>
          <p:cNvSpPr txBox="1">
            <a:spLocks noGrp="1"/>
          </p:cNvSpPr>
          <p:nvPr>
            <p:ph type="ftr" idx="11"/>
          </p:nvPr>
        </p:nvSpPr>
        <p:spPr>
          <a:xfrm>
            <a:off x="3471333" y="6942667"/>
            <a:ext cx="3217333" cy="508000"/>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51" name="Google Shape;51;p11"/>
          <p:cNvSpPr txBox="1">
            <a:spLocks noGrp="1"/>
          </p:cNvSpPr>
          <p:nvPr>
            <p:ph type="sldNum" idx="12"/>
          </p:nvPr>
        </p:nvSpPr>
        <p:spPr>
          <a:xfrm>
            <a:off x="7281333" y="6942667"/>
            <a:ext cx="2116667" cy="508000"/>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699823" y="508000"/>
            <a:ext cx="3276864" cy="1778000"/>
          </a:xfrm>
          <a:prstGeom prst="rect">
            <a:avLst/>
          </a:prstGeom>
          <a:noFill/>
          <a:ln>
            <a:noFill/>
          </a:ln>
        </p:spPr>
        <p:txBody>
          <a:bodyPr spcFirstLastPara="1" wrap="square" lIns="101575" tIns="101575" rIns="101575" bIns="101575" anchor="b" anchorCtr="0">
            <a:noAutofit/>
          </a:bodyPr>
          <a:lstStyle>
            <a:lvl1pPr marL="0" marR="0" lvl="0" indent="0" algn="l" rtl="0">
              <a:lnSpc>
                <a:spcPct val="90000"/>
              </a:lnSpc>
              <a:spcBef>
                <a:spcPts val="0"/>
              </a:spcBef>
              <a:spcAft>
                <a:spcPts val="0"/>
              </a:spcAft>
              <a:buClr>
                <a:schemeClr val="dk1"/>
              </a:buClr>
              <a:buSzPts val="1600"/>
              <a:buFont typeface="Calibri"/>
              <a:buNone/>
              <a:defRPr sz="2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92" name="Google Shape;92;p18"/>
          <p:cNvSpPr>
            <a:spLocks noGrp="1"/>
          </p:cNvSpPr>
          <p:nvPr>
            <p:ph type="pic" idx="2"/>
          </p:nvPr>
        </p:nvSpPr>
        <p:spPr>
          <a:xfrm>
            <a:off x="4319323" y="1097140"/>
            <a:ext cx="5143500" cy="5415139"/>
          </a:xfrm>
          <a:prstGeom prst="rect">
            <a:avLst/>
          </a:prstGeom>
          <a:noFill/>
          <a:ln>
            <a:noFill/>
          </a:ln>
        </p:spPr>
        <p:txBody>
          <a:bodyPr spcFirstLastPara="1" wrap="square" lIns="101575" tIns="101575" rIns="101575" bIns="101575" anchor="t" anchorCtr="0">
            <a:noAutofit/>
          </a:bodyPr>
          <a:lstStyle>
            <a:lvl1pPr marL="0" marR="0" lvl="0" indent="0" algn="l" rtl="0">
              <a:lnSpc>
                <a:spcPct val="90000"/>
              </a:lnSpc>
              <a:spcBef>
                <a:spcPts val="800"/>
              </a:spcBef>
              <a:spcAft>
                <a:spcPts val="0"/>
              </a:spcAft>
              <a:buClr>
                <a:schemeClr val="dk1"/>
              </a:buClr>
              <a:buSzPts val="1600"/>
              <a:buFont typeface="Arial"/>
              <a:buNone/>
              <a:defRPr sz="2700" b="0" i="0" u="none" strike="noStrike" cap="none">
                <a:solidFill>
                  <a:schemeClr val="dk1"/>
                </a:solidFill>
                <a:latin typeface="Calibri"/>
                <a:ea typeface="Calibri"/>
                <a:cs typeface="Calibri"/>
                <a:sym typeface="Calibri"/>
              </a:defRPr>
            </a:lvl1pPr>
            <a:lvl2pPr marL="381000" marR="0" lvl="1" indent="0" algn="l" rtl="0">
              <a:lnSpc>
                <a:spcPct val="90000"/>
              </a:lnSpc>
              <a:spcBef>
                <a:spcPts val="400"/>
              </a:spcBef>
              <a:spcAft>
                <a:spcPts val="0"/>
              </a:spcAft>
              <a:buClr>
                <a:schemeClr val="dk1"/>
              </a:buClr>
              <a:buSzPts val="1600"/>
              <a:buFont typeface="Arial"/>
              <a:buNone/>
              <a:defRPr sz="2300" b="0" i="0" u="none" strike="noStrike" cap="none">
                <a:solidFill>
                  <a:schemeClr val="dk1"/>
                </a:solidFill>
                <a:latin typeface="Calibri"/>
                <a:ea typeface="Calibri"/>
                <a:cs typeface="Calibri"/>
                <a:sym typeface="Calibri"/>
              </a:defRPr>
            </a:lvl2pPr>
            <a:lvl3pPr marL="762000" marR="0" lvl="2" indent="0" algn="l" rtl="0">
              <a:lnSpc>
                <a:spcPct val="90000"/>
              </a:lnSpc>
              <a:spcBef>
                <a:spcPts val="400"/>
              </a:spcBef>
              <a:spcAft>
                <a:spcPts val="0"/>
              </a:spcAft>
              <a:buClr>
                <a:schemeClr val="dk1"/>
              </a:buClr>
              <a:buSzPts val="1600"/>
              <a:buFont typeface="Arial"/>
              <a:buNone/>
              <a:defRPr sz="2000" b="0" i="0" u="none" strike="noStrike" cap="none">
                <a:solidFill>
                  <a:schemeClr val="dk1"/>
                </a:solidFill>
                <a:latin typeface="Calibri"/>
                <a:ea typeface="Calibri"/>
                <a:cs typeface="Calibri"/>
                <a:sym typeface="Calibri"/>
              </a:defRPr>
            </a:lvl3pPr>
            <a:lvl4pPr marL="1143000" marR="0" lvl="3"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4pPr>
            <a:lvl5pPr marL="1524000" marR="0" lvl="4"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5pPr>
            <a:lvl6pPr marL="1905000" marR="0" lvl="5"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6pPr>
            <a:lvl7pPr marL="2286000" marR="0" lvl="6"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7pPr>
            <a:lvl8pPr marL="2667000" marR="0" lvl="7"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8pPr>
            <a:lvl9pPr marL="3048000" marR="0" lvl="8"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9pPr>
          </a:lstStyle>
          <a:p>
            <a:endParaRPr/>
          </a:p>
        </p:txBody>
      </p:sp>
      <p:sp>
        <p:nvSpPr>
          <p:cNvPr id="93" name="Google Shape;93;p18"/>
          <p:cNvSpPr txBox="1">
            <a:spLocks noGrp="1"/>
          </p:cNvSpPr>
          <p:nvPr>
            <p:ph type="body" idx="1"/>
          </p:nvPr>
        </p:nvSpPr>
        <p:spPr>
          <a:xfrm>
            <a:off x="699823" y="2286000"/>
            <a:ext cx="3276864" cy="4235098"/>
          </a:xfrm>
          <a:prstGeom prst="rect">
            <a:avLst/>
          </a:prstGeom>
          <a:noFill/>
          <a:ln>
            <a:noFill/>
          </a:ln>
        </p:spPr>
        <p:txBody>
          <a:bodyPr spcFirstLastPara="1" wrap="square" lIns="101575" tIns="101575" rIns="101575" bIns="101575" anchor="t" anchorCtr="0">
            <a:noAutofit/>
          </a:bodyPr>
          <a:lstStyle>
            <a:lvl1pPr marL="457200" marR="0" lvl="0" indent="-228600" algn="l" rtl="0">
              <a:lnSpc>
                <a:spcPct val="90000"/>
              </a:lnSpc>
              <a:spcBef>
                <a:spcPts val="800"/>
              </a:spcBef>
              <a:spcAft>
                <a:spcPts val="0"/>
              </a:spcAft>
              <a:buClr>
                <a:schemeClr val="dk1"/>
              </a:buClr>
              <a:buSzPts val="2300"/>
              <a:buFont typeface="Arial"/>
              <a:buNone/>
              <a:defRPr sz="13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7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94" name="Google Shape;94;p18"/>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95" name="Google Shape;95;p18"/>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96" name="Google Shape;96;p18"/>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698500" y="405696"/>
            <a:ext cx="8763000" cy="1472848"/>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99" name="Google Shape;99;p19"/>
          <p:cNvSpPr txBox="1">
            <a:spLocks noGrp="1"/>
          </p:cNvSpPr>
          <p:nvPr>
            <p:ph type="body" idx="1"/>
          </p:nvPr>
        </p:nvSpPr>
        <p:spPr>
          <a:xfrm rot="5400000">
            <a:off x="2662590" y="64382"/>
            <a:ext cx="4834820" cy="876300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0" name="Google Shape;100;p19"/>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1" name="Google Shape;101;p19"/>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2" name="Google Shape;102;p19"/>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rot="5400000">
            <a:off x="5137326" y="2539118"/>
            <a:ext cx="6457598" cy="2190750"/>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105" name="Google Shape;105;p20"/>
          <p:cNvSpPr txBox="1">
            <a:spLocks noGrp="1"/>
          </p:cNvSpPr>
          <p:nvPr>
            <p:ph type="body" idx="1"/>
          </p:nvPr>
        </p:nvSpPr>
        <p:spPr>
          <a:xfrm rot="5400000">
            <a:off x="692326" y="411868"/>
            <a:ext cx="6457598" cy="644525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6" name="Google Shape;106;p20"/>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7" name="Google Shape;107;p20"/>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8" name="Google Shape;108;p20"/>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1EB5C9-1307-BA42-ABA2-0BC069CD8E7F}" type="datetimeFigureOut">
              <a:rPr lang="en-US" smtClean="0"/>
              <a:t>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90113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698500" y="405696"/>
            <a:ext cx="8763000" cy="1472848"/>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80" name="Google Shape;80;p16"/>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81" name="Google Shape;81;p16"/>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82" name="Google Shape;82;p16"/>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89058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7"/>
          <p:cNvSpPr txBox="1">
            <a:spLocks noGrp="1"/>
          </p:cNvSpPr>
          <p:nvPr>
            <p:ph type="title"/>
          </p:nvPr>
        </p:nvSpPr>
        <p:spPr>
          <a:xfrm>
            <a:off x="698500" y="405696"/>
            <a:ext cx="8763000" cy="1472848"/>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21" name="Google Shape;21;p7"/>
          <p:cNvSpPr txBox="1">
            <a:spLocks noGrp="1"/>
          </p:cNvSpPr>
          <p:nvPr>
            <p:ph type="body" idx="1"/>
          </p:nvPr>
        </p:nvSpPr>
        <p:spPr>
          <a:xfrm>
            <a:off x="698500" y="2028472"/>
            <a:ext cx="8763000" cy="483482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2" name="Google Shape;22;p7"/>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23" name="Google Shape;23;p7"/>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24" name="Google Shape;24;p7"/>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b="0" i="0" u="none" strike="noStrike" cap="none">
                <a:solidFill>
                  <a:srgbClr val="888888"/>
                </a:solidFill>
                <a:latin typeface="Calibri"/>
                <a:ea typeface="Calibri"/>
                <a:cs typeface="Calibri"/>
                <a:sym typeface="Calibri"/>
              </a:defRPr>
            </a:lvl1pPr>
            <a:lvl2pPr marL="0" marR="0" lvl="1" indent="0" algn="r" rtl="0">
              <a:spcBef>
                <a:spcPts val="0"/>
              </a:spcBef>
              <a:buNone/>
              <a:defRPr sz="1000" b="0" i="0" u="none" strike="noStrike" cap="none">
                <a:solidFill>
                  <a:srgbClr val="888888"/>
                </a:solidFill>
                <a:latin typeface="Calibri"/>
                <a:ea typeface="Calibri"/>
                <a:cs typeface="Calibri"/>
                <a:sym typeface="Calibri"/>
              </a:defRPr>
            </a:lvl2pPr>
            <a:lvl3pPr marL="0" marR="0" lvl="2" indent="0" algn="r" rtl="0">
              <a:spcBef>
                <a:spcPts val="0"/>
              </a:spcBef>
              <a:buNone/>
              <a:defRPr sz="1000" b="0" i="0" u="none" strike="noStrike" cap="none">
                <a:solidFill>
                  <a:srgbClr val="888888"/>
                </a:solidFill>
                <a:latin typeface="Calibri"/>
                <a:ea typeface="Calibri"/>
                <a:cs typeface="Calibri"/>
                <a:sym typeface="Calibri"/>
              </a:defRPr>
            </a:lvl3pPr>
            <a:lvl4pPr marL="0" marR="0" lvl="3" indent="0" algn="r" rtl="0">
              <a:spcBef>
                <a:spcPts val="0"/>
              </a:spcBef>
              <a:buNone/>
              <a:defRPr sz="1000" b="0" i="0" u="none" strike="noStrike" cap="none">
                <a:solidFill>
                  <a:srgbClr val="888888"/>
                </a:solidFill>
                <a:latin typeface="Calibri"/>
                <a:ea typeface="Calibri"/>
                <a:cs typeface="Calibri"/>
                <a:sym typeface="Calibri"/>
              </a:defRPr>
            </a:lvl4pPr>
            <a:lvl5pPr marL="0" marR="0" lvl="4" indent="0" algn="r" rtl="0">
              <a:spcBef>
                <a:spcPts val="0"/>
              </a:spcBef>
              <a:buNone/>
              <a:defRPr sz="1000" b="0" i="0" u="none" strike="noStrike" cap="none">
                <a:solidFill>
                  <a:srgbClr val="888888"/>
                </a:solidFill>
                <a:latin typeface="Calibri"/>
                <a:ea typeface="Calibri"/>
                <a:cs typeface="Calibri"/>
                <a:sym typeface="Calibri"/>
              </a:defRPr>
            </a:lvl5pPr>
            <a:lvl6pPr marL="0" marR="0" lvl="5" indent="0" algn="r" rtl="0">
              <a:spcBef>
                <a:spcPts val="0"/>
              </a:spcBef>
              <a:buNone/>
              <a:defRPr sz="1000" b="0" i="0" u="none" strike="noStrike" cap="none">
                <a:solidFill>
                  <a:srgbClr val="888888"/>
                </a:solidFill>
                <a:latin typeface="Calibri"/>
                <a:ea typeface="Calibri"/>
                <a:cs typeface="Calibri"/>
                <a:sym typeface="Calibri"/>
              </a:defRPr>
            </a:lvl6pPr>
            <a:lvl7pPr marL="0" marR="0" lvl="6" indent="0" algn="r" rtl="0">
              <a:spcBef>
                <a:spcPts val="0"/>
              </a:spcBef>
              <a:buNone/>
              <a:defRPr sz="1000" b="0" i="0" u="none" strike="noStrike" cap="none">
                <a:solidFill>
                  <a:srgbClr val="888888"/>
                </a:solidFill>
                <a:latin typeface="Calibri"/>
                <a:ea typeface="Calibri"/>
                <a:cs typeface="Calibri"/>
                <a:sym typeface="Calibri"/>
              </a:defRPr>
            </a:lvl7pPr>
            <a:lvl8pPr marL="0" marR="0" lvl="7" indent="0" algn="r" rtl="0">
              <a:spcBef>
                <a:spcPts val="0"/>
              </a:spcBef>
              <a:buNone/>
              <a:defRPr sz="1000" b="0" i="0" u="none" strike="noStrike" cap="none">
                <a:solidFill>
                  <a:srgbClr val="888888"/>
                </a:solidFill>
                <a:latin typeface="Calibri"/>
                <a:ea typeface="Calibri"/>
                <a:cs typeface="Calibri"/>
                <a:sym typeface="Calibri"/>
              </a:defRPr>
            </a:lvl8pPr>
            <a:lvl9pPr marL="0" marR="0" lvl="8" indent="0" algn="r" rtl="0">
              <a:spcBef>
                <a:spcPts val="0"/>
              </a:spcBef>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6" r:id="rId2"/>
    <p:sldLayoutId id="2147483663" r:id="rId3"/>
    <p:sldLayoutId id="2147483664" r:id="rId4"/>
    <p:sldLayoutId id="2147483665" r:id="rId5"/>
    <p:sldLayoutId id="2147483669" r:id="rId6"/>
    <p:sldLayoutId id="214748367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hyperlink" Target="https://learnche.org/pid/contents" TargetMode="Externa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p:nvPr/>
        </p:nvSpPr>
        <p:spPr>
          <a:xfrm>
            <a:off x="952775" y="6178825"/>
            <a:ext cx="8735400" cy="1441200"/>
          </a:xfrm>
          <a:prstGeom prst="rect">
            <a:avLst/>
          </a:prstGeom>
          <a:noFill/>
          <a:ln>
            <a:noFill/>
          </a:ln>
        </p:spPr>
        <p:txBody>
          <a:bodyPr spcFirstLastPara="1" wrap="square" lIns="38075" tIns="38075" rIns="38075" bIns="38075" anchor="t" anchorCtr="0">
            <a:noAutofit/>
          </a:bodyPr>
          <a:lstStyle/>
          <a:p>
            <a:pPr marL="0" marR="0" lvl="0" indent="0" algn="l" rtl="0">
              <a:spcBef>
                <a:spcPts val="0"/>
              </a:spcBef>
              <a:spcAft>
                <a:spcPts val="0"/>
              </a:spcAft>
              <a:buNone/>
            </a:pPr>
            <a:r>
              <a:rPr lang="en-US" sz="2400" b="0" i="0" u="none" strike="noStrike" cap="none">
                <a:solidFill>
                  <a:schemeClr val="dk1"/>
                </a:solidFill>
                <a:latin typeface="Calibri"/>
                <a:ea typeface="Calibri"/>
                <a:cs typeface="Calibri"/>
                <a:sym typeface="Calibri"/>
              </a:rPr>
              <a:t> </a:t>
            </a:r>
            <a:endParaRPr sz="1600"/>
          </a:p>
          <a:p>
            <a:pPr marL="0" marR="0" lvl="0" indent="0" algn="ctr" rtl="0">
              <a:spcBef>
                <a:spcPts val="0"/>
              </a:spcBef>
              <a:spcAft>
                <a:spcPts val="0"/>
              </a:spcAft>
              <a:buNone/>
            </a:pPr>
            <a:r>
              <a:rPr lang="en-US" sz="2400">
                <a:solidFill>
                  <a:schemeClr val="dk1"/>
                </a:solidFill>
                <a:latin typeface="Calibri"/>
                <a:ea typeface="Calibri"/>
                <a:cs typeface="Calibri"/>
                <a:sym typeface="Calibri"/>
              </a:rPr>
              <a:t>J. Lucas McKay, Ph.D., M.S.C.R.</a:t>
            </a:r>
            <a:endParaRPr sz="24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US" sz="1600">
                <a:solidFill>
                  <a:schemeClr val="dk1"/>
                </a:solidFill>
                <a:latin typeface="Calibri"/>
                <a:ea typeface="Calibri"/>
                <a:cs typeface="Calibri"/>
                <a:sym typeface="Calibri"/>
              </a:rPr>
              <a:t>Departments of </a:t>
            </a:r>
            <a:r>
              <a:rPr lang="en-US" sz="1600" b="0" i="0" u="none" strike="noStrike" cap="none">
                <a:solidFill>
                  <a:schemeClr val="dk1"/>
                </a:solidFill>
                <a:latin typeface="Calibri"/>
                <a:ea typeface="Calibri"/>
                <a:cs typeface="Calibri"/>
                <a:sym typeface="Calibri"/>
              </a:rPr>
              <a:t>Biomedical Informatics and Neurology, Emory University, Atlanta, GA USA  </a:t>
            </a:r>
            <a:endParaRPr sz="1600"/>
          </a:p>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 Department of Biomedical Engineering, Georgia Institute of Technology, Atlanta, GA, USA</a:t>
            </a:r>
            <a:endParaRPr sz="1600"/>
          </a:p>
          <a:p>
            <a:pPr marL="0" marR="0" lvl="0" indent="0" algn="ctr" rtl="0">
              <a:spcBef>
                <a:spcPts val="0"/>
              </a:spcBef>
              <a:spcAft>
                <a:spcPts val="0"/>
              </a:spcAft>
              <a:buNone/>
            </a:pPr>
            <a:endParaRPr sz="16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21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pic>
        <p:nvPicPr>
          <p:cNvPr id="145" name="Google Shape;145;p26"/>
          <p:cNvPicPr preferRelativeResize="0"/>
          <p:nvPr/>
        </p:nvPicPr>
        <p:blipFill rotWithShape="1">
          <a:blip r:embed="rId3">
            <a:alphaModFix/>
          </a:blip>
          <a:srcRect/>
          <a:stretch/>
        </p:blipFill>
        <p:spPr>
          <a:xfrm>
            <a:off x="3462027" y="276804"/>
            <a:ext cx="3235945" cy="2626223"/>
          </a:xfrm>
          <a:prstGeom prst="rect">
            <a:avLst/>
          </a:prstGeom>
          <a:noFill/>
          <a:ln>
            <a:noFill/>
          </a:ln>
        </p:spPr>
      </p:pic>
      <p:sp>
        <p:nvSpPr>
          <p:cNvPr id="2" name="Title 1">
            <a:extLst>
              <a:ext uri="{FF2B5EF4-FFF2-40B4-BE49-F238E27FC236}">
                <a16:creationId xmlns:a16="http://schemas.microsoft.com/office/drawing/2014/main" id="{A44D5262-882B-0C4C-BF5C-1D301427DB50}"/>
              </a:ext>
            </a:extLst>
          </p:cNvPr>
          <p:cNvSpPr>
            <a:spLocks noGrp="1"/>
          </p:cNvSpPr>
          <p:nvPr>
            <p:ph type="ctrTitle"/>
          </p:nvPr>
        </p:nvSpPr>
        <p:spPr>
          <a:xfrm>
            <a:off x="1270000" y="3214481"/>
            <a:ext cx="7620000" cy="2652889"/>
          </a:xfrm>
        </p:spPr>
        <p:txBody>
          <a:bodyPr anchor="ctr"/>
          <a:lstStyle/>
          <a:p>
            <a:r>
              <a:rPr lang="en-US" dirty="0"/>
              <a:t>BMI 510: Dimensionality</a:t>
            </a:r>
          </a:p>
        </p:txBody>
      </p:sp>
    </p:spTree>
    <p:extLst>
      <p:ext uri="{BB962C8B-B14F-4D97-AF65-F5344CB8AC3E}">
        <p14:creationId xmlns:p14="http://schemas.microsoft.com/office/powerpoint/2010/main" val="2249101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Motivation for PCA</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dirty="0"/>
                  <a:t>Suppose that we wish to visualize </a:t>
                </a:r>
                <a14:m>
                  <m:oMath xmlns:m="http://schemas.openxmlformats.org/officeDocument/2006/math">
                    <m:r>
                      <a:rPr>
                        <a:latin typeface="Cambria Math" panose="02040503050406030204" pitchFamily="18" charset="0"/>
                      </a:rPr>
                      <m:t>𝑛</m:t>
                    </m:r>
                  </m:oMath>
                </a14:m>
                <a:r>
                  <a:rPr dirty="0"/>
                  <a:t> observations with measurements on a set of </a:t>
                </a:r>
                <a14:m>
                  <m:oMath xmlns:m="http://schemas.openxmlformats.org/officeDocument/2006/math">
                    <m:r>
                      <a:rPr>
                        <a:latin typeface="Cambria Math" panose="02040503050406030204" pitchFamily="18" charset="0"/>
                      </a:rPr>
                      <m:t>𝑝</m:t>
                    </m:r>
                  </m:oMath>
                </a14:m>
                <a:r>
                  <a:rPr dirty="0"/>
                  <a:t> features or covariates </a:t>
                </a:r>
                <a14:m>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𝑋</m:t>
                        </m:r>
                      </m:e>
                      <m:sub>
                        <m:r>
                          <a:rPr>
                            <a:latin typeface="Cambria Math" panose="02040503050406030204" pitchFamily="18" charset="0"/>
                          </a:rPr>
                          <m:t>1</m:t>
                        </m:r>
                      </m:sub>
                    </m:sSub>
                  </m:oMath>
                </a14:m>
                <a:r>
                  <a:rPr dirty="0"/>
                  <a:t>, </a:t>
                </a:r>
                <a14:m>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𝑋</m:t>
                        </m:r>
                      </m:e>
                      <m:sub>
                        <m:r>
                          <a:rPr>
                            <a:latin typeface="Cambria Math" panose="02040503050406030204" pitchFamily="18" charset="0"/>
                          </a:rPr>
                          <m:t>2</m:t>
                        </m:r>
                      </m:sub>
                    </m:sSub>
                  </m:oMath>
                </a14:m>
                <a:r>
                  <a:rPr dirty="0"/>
                  <a:t>, </a:t>
                </a:r>
                <a14:m>
                  <m:oMath xmlns:m="http://schemas.openxmlformats.org/officeDocument/2006/math">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𝑋</m:t>
                        </m:r>
                      </m:e>
                      <m:sub>
                        <m:r>
                          <a:rPr>
                            <a:latin typeface="Cambria Math" panose="02040503050406030204" pitchFamily="18" charset="0"/>
                          </a:rPr>
                          <m:t>𝑝</m:t>
                        </m:r>
                      </m:sub>
                    </m:sSub>
                  </m:oMath>
                </a14:m>
                <a:r>
                  <a:rPr dirty="0"/>
                  <a:t> as part of an exploratory data analysis.</a:t>
                </a:r>
                <a:endParaRPr lang="en-US" dirty="0"/>
              </a:p>
              <a:p>
                <a:pPr marL="0" indent="0">
                  <a:buNone/>
                </a:pPr>
                <a:endParaRPr lang="en-US" dirty="0"/>
              </a:p>
              <a:p>
                <a:pPr marL="0" indent="0">
                  <a:buNone/>
                </a:pPr>
                <a:r>
                  <a:rPr lang="en-US" dirty="0"/>
                  <a:t>Or, for example, suppose that we wish to visualize patterns of association between the covariates.</a:t>
                </a:r>
              </a:p>
              <a:p>
                <a:pPr marL="0" indent="0">
                  <a:buNone/>
                </a:pPr>
                <a:endParaRPr lang="en-US" dirty="0"/>
              </a:p>
              <a:p>
                <a:pPr marL="0" indent="0">
                  <a:buNone/>
                </a:pPr>
                <a:r>
                  <a:rPr dirty="0"/>
                  <a:t>We could do this by examining two-dimensional scatterplots of the data, each of which contains the </a:t>
                </a:r>
                <a14:m>
                  <m:oMath xmlns:m="http://schemas.openxmlformats.org/officeDocument/2006/math">
                    <m:r>
                      <a:rPr>
                        <a:latin typeface="Cambria Math" panose="02040503050406030204" pitchFamily="18" charset="0"/>
                      </a:rPr>
                      <m:t>𝑛</m:t>
                    </m:r>
                  </m:oMath>
                </a14:m>
                <a:r>
                  <a:rPr dirty="0"/>
                  <a:t> observations</a:t>
                </a:r>
                <a:r>
                  <a:rPr lang="en-US" dirty="0"/>
                  <a:t>'</a:t>
                </a:r>
                <a:r>
                  <a:rPr dirty="0"/>
                  <a:t> measurements on two of the features.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68" r="-1013"/>
                </a:stretch>
              </a:blipFill>
            </p:spPr>
            <p:txBody>
              <a:bodyPr/>
              <a:lstStyle/>
              <a:p>
                <a:r>
                  <a:rPr lang="en-US">
                    <a:noFill/>
                  </a:rPr>
                  <a:t> </a:t>
                </a:r>
              </a:p>
            </p:txBody>
          </p:sp>
        </mc:Fallback>
      </mc:AlternateContent>
    </p:spTree>
    <p:extLst>
      <p:ext uri="{BB962C8B-B14F-4D97-AF65-F5344CB8AC3E}">
        <p14:creationId xmlns:p14="http://schemas.microsoft.com/office/powerpoint/2010/main" val="2801724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262EE-D0E2-9844-841D-854EDCDED6B9}"/>
              </a:ext>
            </a:extLst>
          </p:cNvPr>
          <p:cNvSpPr>
            <a:spLocks noGrp="1"/>
          </p:cNvSpPr>
          <p:nvPr>
            <p:ph type="title"/>
          </p:nvPr>
        </p:nvSpPr>
        <p:spPr/>
        <p:txBody>
          <a:bodyPr/>
          <a:lstStyle/>
          <a:p>
            <a:r>
              <a:rPr lang="en-US" dirty="0"/>
              <a:t>Visualization of 5 variables: original data</a:t>
            </a:r>
          </a:p>
        </p:txBody>
      </p:sp>
      <p:pic>
        <p:nvPicPr>
          <p:cNvPr id="7" name="Picture 6">
            <a:extLst>
              <a:ext uri="{FF2B5EF4-FFF2-40B4-BE49-F238E27FC236}">
                <a16:creationId xmlns:a16="http://schemas.microsoft.com/office/drawing/2014/main" id="{C61D6475-AC86-0E41-8741-AB82869B4967}"/>
              </a:ext>
            </a:extLst>
          </p:cNvPr>
          <p:cNvPicPr>
            <a:picLocks noChangeAspect="1"/>
          </p:cNvPicPr>
          <p:nvPr/>
        </p:nvPicPr>
        <p:blipFill>
          <a:blip r:embed="rId2"/>
          <a:stretch>
            <a:fillRect/>
          </a:stretch>
        </p:blipFill>
        <p:spPr>
          <a:xfrm>
            <a:off x="508000" y="1706592"/>
            <a:ext cx="9144000" cy="5486400"/>
          </a:xfrm>
          <a:prstGeom prst="rect">
            <a:avLst/>
          </a:prstGeom>
        </p:spPr>
      </p:pic>
    </p:spTree>
    <p:extLst>
      <p:ext uri="{BB962C8B-B14F-4D97-AF65-F5344CB8AC3E}">
        <p14:creationId xmlns:p14="http://schemas.microsoft.com/office/powerpoint/2010/main" val="2774821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Motivation for PCA</a:t>
            </a:r>
          </a:p>
        </p:txBody>
      </p:sp>
      <p:sp>
        <p:nvSpPr>
          <p:cNvPr id="3" name="Content Placeholder 2"/>
          <p:cNvSpPr>
            <a:spLocks noGrp="1"/>
          </p:cNvSpPr>
          <p:nvPr>
            <p:ph idx="1"/>
          </p:nvPr>
        </p:nvSpPr>
        <p:spPr/>
        <p:txBody>
          <a:bodyPr/>
          <a:lstStyle/>
          <a:p>
            <a:pPr marL="0" indent="0">
              <a:buNone/>
            </a:pPr>
            <a:r>
              <a:rPr dirty="0"/>
              <a:t>Clearly, a better method is required to visualize the </a:t>
            </a:r>
            <a:r>
              <a:rPr i="1" dirty="0"/>
              <a:t>n</a:t>
            </a:r>
            <a:r>
              <a:rPr dirty="0"/>
              <a:t> observations when </a:t>
            </a:r>
            <a:r>
              <a:rPr i="1" dirty="0"/>
              <a:t>p</a:t>
            </a:r>
            <a:r>
              <a:rPr dirty="0"/>
              <a:t> is large.</a:t>
            </a:r>
            <a:endParaRPr lang="en-US" dirty="0"/>
          </a:p>
          <a:p>
            <a:pPr marL="0" indent="0">
              <a:buNone/>
            </a:pPr>
            <a:endParaRPr lang="en-US" dirty="0"/>
          </a:p>
          <a:p>
            <a:pPr marL="0" indent="0">
              <a:buNone/>
            </a:pPr>
            <a:r>
              <a:rPr lang="en-US" dirty="0"/>
              <a:t>The number of plots increases rapidly, and each pair of variables contains only a small amount of variance in the dataset.</a:t>
            </a:r>
          </a:p>
          <a:p>
            <a:pPr marL="0" indent="0">
              <a:buNone/>
            </a:pPr>
            <a:endParaRPr lang="en-US" dirty="0"/>
          </a:p>
          <a:p>
            <a:pPr marL="0" indent="0">
              <a:buNone/>
            </a:pPr>
            <a:r>
              <a:rPr dirty="0"/>
              <a:t>In particular, we would </a:t>
            </a:r>
            <a:r>
              <a:rPr lang="en-US" dirty="0"/>
              <a:t>often </a:t>
            </a:r>
            <a:r>
              <a:rPr dirty="0"/>
              <a:t>like to find a low-dimensional representation of the data that captures as much of the information as possible.</a:t>
            </a:r>
            <a:endParaRPr lang="en-US" dirty="0"/>
          </a:p>
          <a:p>
            <a:pPr marL="0" indent="0">
              <a:buNone/>
            </a:pPr>
            <a:endParaRPr lang="en-US" dirty="0"/>
          </a:p>
          <a:p>
            <a:pPr marL="0" indent="0">
              <a:buNone/>
            </a:pPr>
            <a:r>
              <a:rPr dirty="0"/>
              <a:t>For instance, if we can obtain a two-dimensional</a:t>
            </a:r>
            <a:r>
              <a:rPr lang="en-US" dirty="0"/>
              <a:t> </a:t>
            </a:r>
            <a:r>
              <a:rPr dirty="0"/>
              <a:t>representation of the data that captures most of the information, then we can plot the observations in this </a:t>
            </a:r>
            <a:r>
              <a:rPr lang="en-US" dirty="0"/>
              <a:t>"low-dimensional"</a:t>
            </a:r>
            <a:r>
              <a:rPr dirty="0"/>
              <a:t> space.</a:t>
            </a:r>
          </a:p>
        </p:txBody>
      </p:sp>
    </p:spTree>
    <p:extLst>
      <p:ext uri="{BB962C8B-B14F-4D97-AF65-F5344CB8AC3E}">
        <p14:creationId xmlns:p14="http://schemas.microsoft.com/office/powerpoint/2010/main" val="4227526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4D058-F5D5-F94E-AABA-98E2F7E873C3}"/>
              </a:ext>
            </a:extLst>
          </p:cNvPr>
          <p:cNvSpPr>
            <a:spLocks noGrp="1"/>
          </p:cNvSpPr>
          <p:nvPr>
            <p:ph type="title"/>
          </p:nvPr>
        </p:nvSpPr>
        <p:spPr/>
        <p:txBody>
          <a:bodyPr/>
          <a:lstStyle/>
          <a:p>
            <a:r>
              <a:rPr lang="en-US" dirty="0"/>
              <a:t>Motivation for PCA</a:t>
            </a:r>
          </a:p>
        </p:txBody>
      </p:sp>
      <p:sp>
        <p:nvSpPr>
          <p:cNvPr id="3" name="Content Placeholder 2">
            <a:extLst>
              <a:ext uri="{FF2B5EF4-FFF2-40B4-BE49-F238E27FC236}">
                <a16:creationId xmlns:a16="http://schemas.microsoft.com/office/drawing/2014/main" id="{3C4CD5CF-4ABA-F14A-8E73-93462F41890A}"/>
              </a:ext>
            </a:extLst>
          </p:cNvPr>
          <p:cNvSpPr>
            <a:spLocks noGrp="1"/>
          </p:cNvSpPr>
          <p:nvPr>
            <p:ph idx="1"/>
          </p:nvPr>
        </p:nvSpPr>
        <p:spPr/>
        <p:txBody>
          <a:bodyPr/>
          <a:lstStyle/>
          <a:p>
            <a:r>
              <a:rPr lang="en-US" dirty="0"/>
              <a:t>PCA is a technique for reducing the dimension of a </a:t>
            </a:r>
            <a:r>
              <a:rPr lang="en-US" i="1" dirty="0"/>
              <a:t>n</a:t>
            </a:r>
            <a:r>
              <a:rPr lang="en-US" dirty="0"/>
              <a:t> x </a:t>
            </a:r>
            <a:r>
              <a:rPr lang="en-US" i="1" dirty="0"/>
              <a:t>p</a:t>
            </a:r>
            <a:r>
              <a:rPr lang="en-US" dirty="0"/>
              <a:t> data matrix </a:t>
            </a:r>
            <a:r>
              <a:rPr lang="en-US" i="1" dirty="0"/>
              <a:t>X</a:t>
            </a:r>
            <a:r>
              <a:rPr lang="en-US" dirty="0"/>
              <a:t>. The first principal component direction of the data is that along which the observations vary the most; the second principal component direction of the data is that along which the observations vary the second most, and so on.</a:t>
            </a:r>
          </a:p>
        </p:txBody>
      </p:sp>
    </p:spTree>
    <p:extLst>
      <p:ext uri="{BB962C8B-B14F-4D97-AF65-F5344CB8AC3E}">
        <p14:creationId xmlns:p14="http://schemas.microsoft.com/office/powerpoint/2010/main" val="2165547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B7351-3063-5C4B-A8BA-C4FE664E59F2}"/>
              </a:ext>
            </a:extLst>
          </p:cNvPr>
          <p:cNvSpPr>
            <a:spLocks noGrp="1"/>
          </p:cNvSpPr>
          <p:nvPr>
            <p:ph type="title"/>
          </p:nvPr>
        </p:nvSpPr>
        <p:spPr/>
        <p:txBody>
          <a:bodyPr/>
          <a:lstStyle/>
          <a:p>
            <a:r>
              <a:rPr lang="en-US" dirty="0"/>
              <a:t>Motivation for PCA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E62D942-AE0F-C642-8350-550FB891F4B4}"/>
                  </a:ext>
                </a:extLst>
              </p:cNvPr>
              <p:cNvSpPr>
                <a:spLocks noGrp="1"/>
              </p:cNvSpPr>
              <p:nvPr>
                <p:ph idx="1"/>
              </p:nvPr>
            </p:nvSpPr>
            <p:spPr/>
            <p:txBody>
              <a:bodyPr/>
              <a:lstStyle/>
              <a:p>
                <a:r>
                  <a:rPr lang="en-US" dirty="0"/>
                  <a:t>In general, the idea of PCA is to express the data matrix </a:t>
                </a:r>
                <a:r>
                  <a:rPr lang="en-US" i="1" dirty="0"/>
                  <a:t>X</a:t>
                </a:r>
                <a:r>
                  <a:rPr lang="en-US" dirty="0"/>
                  <a:t> as:</a:t>
                </a:r>
              </a:p>
              <a:p>
                <a:endParaRPr lang="en-US" dirty="0"/>
              </a:p>
              <a:p>
                <a:pPr marL="82550"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𝑆</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𝑃</m:t>
                          </m:r>
                        </m:e>
                        <m:sup>
                          <m:r>
                            <a:rPr lang="en-US" b="0" i="1" smtClean="0">
                              <a:latin typeface="Cambria Math" panose="02040503050406030204" pitchFamily="18" charset="0"/>
                            </a:rPr>
                            <m:t>𝑇</m:t>
                          </m:r>
                        </m:sup>
                      </m:sSup>
                    </m:oMath>
                  </m:oMathPara>
                </a14:m>
                <a:endParaRPr lang="en-US" dirty="0"/>
              </a:p>
              <a:p>
                <a:endParaRPr lang="en-US" dirty="0"/>
              </a:p>
              <a:p>
                <a:r>
                  <a:rPr lang="en-US" dirty="0"/>
                  <a:t>Where </a:t>
                </a:r>
                <a:r>
                  <a:rPr lang="en-US" i="1" dirty="0"/>
                  <a:t>P</a:t>
                </a:r>
                <a:r>
                  <a:rPr lang="en-US" dirty="0"/>
                  <a:t> is an orthonormal matrix. (The columns are orthogonal to each other and of unit length.) (Note this equation is for centered data.)</a:t>
                </a:r>
              </a:p>
              <a:p>
                <a:endParaRPr lang="en-US" dirty="0"/>
              </a:p>
              <a:p>
                <a:r>
                  <a:rPr lang="en-US" dirty="0"/>
                  <a:t>Note the structure of this: the matrix </a:t>
                </a:r>
                <a:r>
                  <a:rPr lang="en-US" i="1" dirty="0"/>
                  <a:t>P</a:t>
                </a:r>
                <a:r>
                  <a:rPr lang="en-US" dirty="0"/>
                  <a:t> is simply a rotation matrix like you would use when performing a change of coordinates.</a:t>
                </a:r>
              </a:p>
            </p:txBody>
          </p:sp>
        </mc:Choice>
        <mc:Fallback xmlns="">
          <p:sp>
            <p:nvSpPr>
              <p:cNvPr id="3" name="Content Placeholder 2">
                <a:extLst>
                  <a:ext uri="{FF2B5EF4-FFF2-40B4-BE49-F238E27FC236}">
                    <a16:creationId xmlns:a16="http://schemas.microsoft.com/office/drawing/2014/main" id="{8E62D942-AE0F-C642-8350-550FB891F4B4}"/>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2657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E1169-BF5F-0E4F-BDEE-AF961E73EFA9}"/>
              </a:ext>
            </a:extLst>
          </p:cNvPr>
          <p:cNvSpPr>
            <a:spLocks noGrp="1"/>
          </p:cNvSpPr>
          <p:nvPr>
            <p:ph type="title"/>
          </p:nvPr>
        </p:nvSpPr>
        <p:spPr/>
        <p:txBody>
          <a:bodyPr/>
          <a:lstStyle/>
          <a:p>
            <a:r>
              <a:rPr lang="en-US" dirty="0"/>
              <a:t>Motivation for PCA</a:t>
            </a:r>
          </a:p>
        </p:txBody>
      </p:sp>
      <p:pic>
        <p:nvPicPr>
          <p:cNvPr id="5" name="Picture 4">
            <a:extLst>
              <a:ext uri="{FF2B5EF4-FFF2-40B4-BE49-F238E27FC236}">
                <a16:creationId xmlns:a16="http://schemas.microsoft.com/office/drawing/2014/main" id="{1FB86FFC-817B-EE44-889F-34B53FC9822A}"/>
              </a:ext>
            </a:extLst>
          </p:cNvPr>
          <p:cNvPicPr>
            <a:picLocks noChangeAspect="1"/>
          </p:cNvPicPr>
          <p:nvPr/>
        </p:nvPicPr>
        <p:blipFill>
          <a:blip r:embed="rId2"/>
          <a:stretch>
            <a:fillRect/>
          </a:stretch>
        </p:blipFill>
        <p:spPr>
          <a:xfrm>
            <a:off x="608162" y="1878544"/>
            <a:ext cx="8943675" cy="5127147"/>
          </a:xfrm>
          <a:prstGeom prst="rect">
            <a:avLst/>
          </a:prstGeom>
        </p:spPr>
      </p:pic>
    </p:spTree>
    <p:extLst>
      <p:ext uri="{BB962C8B-B14F-4D97-AF65-F5344CB8AC3E}">
        <p14:creationId xmlns:p14="http://schemas.microsoft.com/office/powerpoint/2010/main" val="1947014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4D058-F5D5-F94E-AABA-98E2F7E873C3}"/>
              </a:ext>
            </a:extLst>
          </p:cNvPr>
          <p:cNvSpPr>
            <a:spLocks noGrp="1"/>
          </p:cNvSpPr>
          <p:nvPr>
            <p:ph type="title"/>
          </p:nvPr>
        </p:nvSpPr>
        <p:spPr/>
        <p:txBody>
          <a:bodyPr/>
          <a:lstStyle/>
          <a:p>
            <a:r>
              <a:rPr lang="en-US" dirty="0"/>
              <a:t>Motivation for PCA</a:t>
            </a:r>
          </a:p>
        </p:txBody>
      </p:sp>
      <p:sp>
        <p:nvSpPr>
          <p:cNvPr id="3" name="Content Placeholder 2">
            <a:extLst>
              <a:ext uri="{FF2B5EF4-FFF2-40B4-BE49-F238E27FC236}">
                <a16:creationId xmlns:a16="http://schemas.microsoft.com/office/drawing/2014/main" id="{3C4CD5CF-4ABA-F14A-8E73-93462F41890A}"/>
              </a:ext>
            </a:extLst>
          </p:cNvPr>
          <p:cNvSpPr>
            <a:spLocks noGrp="1"/>
          </p:cNvSpPr>
          <p:nvPr>
            <p:ph idx="1"/>
          </p:nvPr>
        </p:nvSpPr>
        <p:spPr/>
        <p:txBody>
          <a:bodyPr/>
          <a:lstStyle/>
          <a:p>
            <a:r>
              <a:rPr lang="en-US" dirty="0"/>
              <a:t>PCA is a technique for reducing the dimension of a </a:t>
            </a:r>
            <a:r>
              <a:rPr lang="en-US" i="1" dirty="0"/>
              <a:t>n</a:t>
            </a:r>
            <a:r>
              <a:rPr lang="en-US" dirty="0"/>
              <a:t> x </a:t>
            </a:r>
            <a:r>
              <a:rPr lang="en-US" i="1" dirty="0"/>
              <a:t>p</a:t>
            </a:r>
            <a:r>
              <a:rPr lang="en-US" dirty="0"/>
              <a:t> data matrix </a:t>
            </a:r>
            <a:r>
              <a:rPr lang="en-US" i="1" dirty="0"/>
              <a:t>X</a:t>
            </a:r>
            <a:r>
              <a:rPr lang="en-US" dirty="0"/>
              <a:t>. The first principal component direction of the data is that along which the observations vary the most; the second principal component direction of the data is that along which the observations vary the second most, and so on.</a:t>
            </a:r>
          </a:p>
          <a:p>
            <a:r>
              <a:rPr lang="en-US" dirty="0"/>
              <a:t>The green solid line represents the first principal component direction of the data, the direction along which there is the greatest variability in the data. That is, if we projected the 100 observations onto this line, then the resulting projected observations would have the largest possible variance.</a:t>
            </a:r>
          </a:p>
        </p:txBody>
      </p:sp>
    </p:spTree>
    <p:extLst>
      <p:ext uri="{BB962C8B-B14F-4D97-AF65-F5344CB8AC3E}">
        <p14:creationId xmlns:p14="http://schemas.microsoft.com/office/powerpoint/2010/main" val="1622671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E1169-BF5F-0E4F-BDEE-AF961E73EFA9}"/>
              </a:ext>
            </a:extLst>
          </p:cNvPr>
          <p:cNvSpPr>
            <a:spLocks noGrp="1"/>
          </p:cNvSpPr>
          <p:nvPr>
            <p:ph type="title"/>
          </p:nvPr>
        </p:nvSpPr>
        <p:spPr/>
        <p:txBody>
          <a:bodyPr/>
          <a:lstStyle/>
          <a:p>
            <a:r>
              <a:rPr lang="en-US" dirty="0"/>
              <a:t>Motivation for PCA</a:t>
            </a:r>
          </a:p>
        </p:txBody>
      </p:sp>
      <p:pic>
        <p:nvPicPr>
          <p:cNvPr id="4" name="Picture 3">
            <a:extLst>
              <a:ext uri="{FF2B5EF4-FFF2-40B4-BE49-F238E27FC236}">
                <a16:creationId xmlns:a16="http://schemas.microsoft.com/office/drawing/2014/main" id="{95C63034-9E93-8D4A-B429-F52DCA9EB8AF}"/>
              </a:ext>
            </a:extLst>
          </p:cNvPr>
          <p:cNvPicPr>
            <a:picLocks noChangeAspect="1"/>
          </p:cNvPicPr>
          <p:nvPr/>
        </p:nvPicPr>
        <p:blipFill>
          <a:blip r:embed="rId2"/>
          <a:stretch>
            <a:fillRect/>
          </a:stretch>
        </p:blipFill>
        <p:spPr>
          <a:xfrm>
            <a:off x="553161" y="1742088"/>
            <a:ext cx="9053678" cy="5357452"/>
          </a:xfrm>
          <a:prstGeom prst="rect">
            <a:avLst/>
          </a:prstGeom>
        </p:spPr>
      </p:pic>
    </p:spTree>
    <p:extLst>
      <p:ext uri="{BB962C8B-B14F-4D97-AF65-F5344CB8AC3E}">
        <p14:creationId xmlns:p14="http://schemas.microsoft.com/office/powerpoint/2010/main" val="150540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vs. unsupervised learning</a:t>
            </a:r>
            <a:endParaRP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It is important to note that PCA is an example of </a:t>
                </a:r>
                <a:r>
                  <a:rPr lang="en-US" i="1" dirty="0"/>
                  <a:t>unsupervised learning</a:t>
                </a:r>
                <a:r>
                  <a:rPr lang="en-US" dirty="0"/>
                  <a:t>. When we consider only the covariates </a:t>
                </a:r>
                <a14:m>
                  <m:oMath xmlns:m="http://schemas.openxmlformats.org/officeDocument/2006/math">
                    <m:sSub>
                      <m:sSubPr>
                        <m:ctrlPr>
                          <a:rPr lang="ar-AE" i="1">
                            <a:latin typeface="Cambria Math" panose="02040503050406030204" pitchFamily="18" charset="0"/>
                          </a:rPr>
                        </m:ctrlPr>
                      </m:sSubPr>
                      <m:e>
                        <m:r>
                          <a:rPr lang="ar-AE">
                            <a:latin typeface="Cambria Math" panose="02040503050406030204" pitchFamily="18" charset="0"/>
                          </a:rPr>
                          <m:t>𝑋</m:t>
                        </m:r>
                      </m:e>
                      <m:sub>
                        <m:r>
                          <a:rPr lang="ar-AE">
                            <a:latin typeface="Cambria Math" panose="02040503050406030204" pitchFamily="18" charset="0"/>
                          </a:rPr>
                          <m:t>1</m:t>
                        </m:r>
                      </m:sub>
                    </m:sSub>
                  </m:oMath>
                </a14:m>
                <a:r>
                  <a:rPr lang="ar-AE" dirty="0"/>
                  <a:t>, </a:t>
                </a:r>
                <a14:m>
                  <m:oMath xmlns:m="http://schemas.openxmlformats.org/officeDocument/2006/math">
                    <m:sSub>
                      <m:sSubPr>
                        <m:ctrlPr>
                          <a:rPr lang="ar-AE" i="1">
                            <a:latin typeface="Cambria Math" panose="02040503050406030204" pitchFamily="18" charset="0"/>
                          </a:rPr>
                        </m:ctrlPr>
                      </m:sSubPr>
                      <m:e>
                        <m:r>
                          <a:rPr lang="ar-AE">
                            <a:latin typeface="Cambria Math" panose="02040503050406030204" pitchFamily="18" charset="0"/>
                          </a:rPr>
                          <m:t>𝑋</m:t>
                        </m:r>
                      </m:e>
                      <m:sub>
                        <m:r>
                          <a:rPr lang="ar-AE">
                            <a:latin typeface="Cambria Math" panose="02040503050406030204" pitchFamily="18" charset="0"/>
                          </a:rPr>
                          <m:t>2</m:t>
                        </m:r>
                      </m:sub>
                    </m:sSub>
                  </m:oMath>
                </a14:m>
                <a:r>
                  <a:rPr lang="ar-AE" dirty="0"/>
                  <a:t>, </a:t>
                </a:r>
                <a14:m>
                  <m:oMath xmlns:m="http://schemas.openxmlformats.org/officeDocument/2006/math">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𝑋</m:t>
                        </m:r>
                      </m:e>
                      <m:sub>
                        <m:r>
                          <a:rPr lang="ar-AE">
                            <a:latin typeface="Cambria Math" panose="02040503050406030204" pitchFamily="18" charset="0"/>
                          </a:rPr>
                          <m:t>𝑝</m:t>
                        </m:r>
                      </m:sub>
                    </m:sSub>
                  </m:oMath>
                </a14:m>
                <a:r>
                  <a:rPr lang="en-US" dirty="0"/>
                  <a:t>, we are not including any class labels (or independent variables).</a:t>
                </a:r>
              </a:p>
              <a:p>
                <a:pPr marL="0" indent="0">
                  <a:buNone/>
                </a:pPr>
                <a:endParaRPr lang="en-US" dirty="0"/>
              </a:p>
              <a:p>
                <a:pPr marL="0" indent="0">
                  <a:buNone/>
                </a:pPr>
                <a:r>
                  <a:rPr lang="en-US" dirty="0"/>
                  <a:t>This is quite different from our previous approaches, which almost always included a label / class variable of some type.</a:t>
                </a:r>
              </a:p>
              <a:p>
                <a:pPr marL="0" indent="0">
                  <a:buNone/>
                </a:pPr>
                <a:endParaRPr lang="en-US" dirty="0"/>
              </a:p>
              <a:p>
                <a:pPr marL="0" indent="0">
                  <a:buNone/>
                </a:pPr>
                <a:r>
                  <a:rPr lang="en-US" dirty="0"/>
                  <a:t>Because of this difference, configuring PCA (and related dimensionality reduction techniques) is less algorithmic in some ways.</a:t>
                </a:r>
              </a:p>
              <a:p>
                <a:pPr marL="0" indent="0">
                  <a:buNone/>
                </a:pPr>
                <a:endParaRPr lang="en-US" dirty="0"/>
              </a:p>
              <a:p>
                <a:pPr marL="0" indent="0">
                  <a:buNone/>
                </a:pPr>
                <a:r>
                  <a:rPr lang="en-US" dirty="0"/>
                  <a:t>For example, statistical tests for the number of factors have been proposed since the 1960's-70's remain relatively uncommon due to shaky statistical foundations and questionable empirical performance.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68" r="-434" b="-6037"/>
                </a:stretch>
              </a:blipFill>
            </p:spPr>
            <p:txBody>
              <a:bodyPr/>
              <a:lstStyle/>
              <a:p>
                <a:r>
                  <a:rPr lang="en-US">
                    <a:noFill/>
                  </a:rPr>
                  <a:t> </a:t>
                </a:r>
              </a:p>
            </p:txBody>
          </p:sp>
        </mc:Fallback>
      </mc:AlternateContent>
    </p:spTree>
    <p:extLst>
      <p:ext uri="{BB962C8B-B14F-4D97-AF65-F5344CB8AC3E}">
        <p14:creationId xmlns:p14="http://schemas.microsoft.com/office/powerpoint/2010/main" val="2797295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B7351-3063-5C4B-A8BA-C4FE664E59F2}"/>
              </a:ext>
            </a:extLst>
          </p:cNvPr>
          <p:cNvSpPr>
            <a:spLocks noGrp="1"/>
          </p:cNvSpPr>
          <p:nvPr>
            <p:ph type="title"/>
          </p:nvPr>
        </p:nvSpPr>
        <p:spPr/>
        <p:txBody>
          <a:bodyPr/>
          <a:lstStyle/>
          <a:p>
            <a:r>
              <a:rPr lang="en-US" dirty="0"/>
              <a:t>PCA as a matrix decomposition</a:t>
            </a:r>
            <a:endParaRPr lang="en-US" i="1"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E62D942-AE0F-C642-8350-550FB891F4B4}"/>
                  </a:ext>
                </a:extLst>
              </p:cNvPr>
              <p:cNvSpPr>
                <a:spLocks noGrp="1"/>
              </p:cNvSpPr>
              <p:nvPr>
                <p:ph idx="1"/>
              </p:nvPr>
            </p:nvSpPr>
            <p:spPr/>
            <p:txBody>
              <a:bodyPr/>
              <a:lstStyle/>
              <a:p>
                <a:r>
                  <a:rPr lang="en-US" dirty="0"/>
                  <a:t>There are many different routes to arrive at PCA, as it is so closely related to eigenvalue/vector analysis.</a:t>
                </a:r>
              </a:p>
              <a:p>
                <a:endParaRPr lang="en-US" dirty="0"/>
              </a:p>
              <a:p>
                <a:r>
                  <a:rPr lang="en-US" dirty="0"/>
                  <a:t>The James text uses the following (informal) explanation for how to identify the principal components. If the PCA decomposition is:</a:t>
                </a:r>
              </a:p>
              <a:p>
                <a:endParaRPr lang="en-US" dirty="0"/>
              </a:p>
              <a:p>
                <a:pPr marL="82550"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𝑆</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𝑃</m:t>
                          </m:r>
                        </m:e>
                        <m:sup>
                          <m:r>
                            <a:rPr lang="en-US" b="0" i="1" smtClean="0">
                              <a:latin typeface="Cambria Math" panose="02040503050406030204" pitchFamily="18" charset="0"/>
                            </a:rPr>
                            <m:t>𝑇</m:t>
                          </m:r>
                        </m:sup>
                      </m:sSup>
                    </m:oMath>
                  </m:oMathPara>
                </a14:m>
                <a:endParaRPr lang="en-US" dirty="0"/>
              </a:p>
              <a:p>
                <a:endParaRPr lang="en-US" dirty="0"/>
              </a:p>
              <a:p>
                <a:r>
                  <a:rPr lang="en-US" dirty="0"/>
                  <a:t>We identify the elements of each column of </a:t>
                </a:r>
                <a:r>
                  <a:rPr lang="en-US" i="1" dirty="0"/>
                  <a:t>P</a:t>
                </a:r>
                <a:r>
                  <a:rPr lang="en-US" dirty="0"/>
                  <a:t> (in order) such that the variance of </a:t>
                </a:r>
                <a14:m>
                  <m:oMath xmlns:m="http://schemas.openxmlformats.org/officeDocument/2006/math">
                    <m:r>
                      <a:rPr lang="en-US" i="1">
                        <a:latin typeface="Cambria Math" panose="02040503050406030204" pitchFamily="18" charset="0"/>
                      </a:rPr>
                      <m:t>𝑆</m:t>
                    </m:r>
                    <m:sSup>
                      <m:sSupPr>
                        <m:ctrlPr>
                          <a:rPr lang="en-US" i="1">
                            <a:latin typeface="Cambria Math" panose="02040503050406030204" pitchFamily="18" charset="0"/>
                          </a:rPr>
                        </m:ctrlPr>
                      </m:sSupPr>
                      <m:e>
                        <m:r>
                          <a:rPr lang="en-US" i="1">
                            <a:latin typeface="Cambria Math" panose="02040503050406030204" pitchFamily="18" charset="0"/>
                          </a:rPr>
                          <m:t>𝑃</m:t>
                        </m:r>
                      </m:e>
                      <m:sup>
                        <m:r>
                          <a:rPr lang="en-US" i="1">
                            <a:latin typeface="Cambria Math" panose="02040503050406030204" pitchFamily="18" charset="0"/>
                          </a:rPr>
                          <m:t>𝑇</m:t>
                        </m:r>
                      </m:sup>
                    </m:sSup>
                  </m:oMath>
                </a14:m>
                <a:r>
                  <a:rPr lang="en-US" dirty="0"/>
                  <a:t> is maximized.</a:t>
                </a:r>
              </a:p>
            </p:txBody>
          </p:sp>
        </mc:Choice>
        <mc:Fallback xmlns="">
          <p:sp>
            <p:nvSpPr>
              <p:cNvPr id="3" name="Content Placeholder 2">
                <a:extLst>
                  <a:ext uri="{FF2B5EF4-FFF2-40B4-BE49-F238E27FC236}">
                    <a16:creationId xmlns:a16="http://schemas.microsoft.com/office/drawing/2014/main" id="{8E62D942-AE0F-C642-8350-550FB891F4B4}"/>
                  </a:ext>
                </a:extLst>
              </p:cNvPr>
              <p:cNvSpPr>
                <a:spLocks noGrp="1" noRot="1" noChangeAspect="1" noMove="1" noResize="1" noEditPoints="1" noAdjustHandles="1" noChangeArrowheads="1" noChangeShapeType="1" noTextEdit="1"/>
              </p:cNvSpPr>
              <p:nvPr>
                <p:ph idx="1"/>
              </p:nvPr>
            </p:nvSpPr>
            <p:spPr>
              <a:blipFill>
                <a:blip r:embed="rId2"/>
                <a:stretch>
                  <a:fillRect r="-724"/>
                </a:stretch>
              </a:blipFill>
            </p:spPr>
            <p:txBody>
              <a:bodyPr/>
              <a:lstStyle/>
              <a:p>
                <a:r>
                  <a:rPr lang="en-US">
                    <a:noFill/>
                  </a:rPr>
                  <a:t> </a:t>
                </a:r>
              </a:p>
            </p:txBody>
          </p:sp>
        </mc:Fallback>
      </mc:AlternateContent>
    </p:spTree>
    <p:extLst>
      <p:ext uri="{BB962C8B-B14F-4D97-AF65-F5344CB8AC3E}">
        <p14:creationId xmlns:p14="http://schemas.microsoft.com/office/powerpoint/2010/main" val="1804381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Outline</a:t>
            </a:r>
          </a:p>
        </p:txBody>
      </p:sp>
      <p:sp>
        <p:nvSpPr>
          <p:cNvPr id="3" name="Content Placeholder 2"/>
          <p:cNvSpPr>
            <a:spLocks noGrp="1"/>
          </p:cNvSpPr>
          <p:nvPr>
            <p:ph idx="1"/>
          </p:nvPr>
        </p:nvSpPr>
        <p:spPr/>
        <p:txBody>
          <a:bodyPr/>
          <a:lstStyle/>
          <a:p>
            <a:pPr marL="507995" indent="-507995">
              <a:buAutoNum type="arabicPeriod"/>
            </a:pPr>
            <a:r>
              <a:rPr dirty="0"/>
              <a:t>Concepts of dimensionality and dimensionality reduction</a:t>
            </a:r>
          </a:p>
          <a:p>
            <a:pPr marL="507995" indent="-507995">
              <a:buAutoNum type="arabicPeriod"/>
            </a:pPr>
            <a:r>
              <a:rPr lang="en-US" dirty="0"/>
              <a:t>Calculating PCs and choosing PC number</a:t>
            </a:r>
          </a:p>
          <a:p>
            <a:pPr marL="507995" indent="-507995">
              <a:buAutoNum type="arabicPeriod"/>
            </a:pPr>
            <a:r>
              <a:rPr lang="en-US" dirty="0"/>
              <a:t>Scree plots and biplots</a:t>
            </a:r>
            <a:endParaRPr dirty="0"/>
          </a:p>
          <a:p>
            <a:pPr marL="507995" indent="-507995">
              <a:buAutoNum type="arabicPeriod"/>
            </a:pPr>
            <a:r>
              <a:rPr dirty="0"/>
              <a:t>Including labels: discriminant analysis</a:t>
            </a:r>
            <a:endParaRPr lang="en-US" dirty="0"/>
          </a:p>
          <a:p>
            <a:pPr marL="507995" indent="-507995">
              <a:buAutoNum type="arabicPeriod"/>
            </a:pPr>
            <a:r>
              <a:rPr lang="en-US" dirty="0"/>
              <a:t>Constrained alternatives: non-negative matrix factorization</a:t>
            </a:r>
            <a:endParaRPr dirty="0"/>
          </a:p>
        </p:txBody>
      </p:sp>
    </p:spTree>
    <p:extLst>
      <p:ext uri="{BB962C8B-B14F-4D97-AF65-F5344CB8AC3E}">
        <p14:creationId xmlns:p14="http://schemas.microsoft.com/office/powerpoint/2010/main" val="3373286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91"/>
          <p:cNvSpPr txBox="1">
            <a:spLocks noGrp="1"/>
          </p:cNvSpPr>
          <p:nvPr>
            <p:ph type="title"/>
          </p:nvPr>
        </p:nvSpPr>
        <p:spPr>
          <a:xfrm>
            <a:off x="694944" y="402336"/>
            <a:ext cx="8760000" cy="1472100"/>
          </a:xfrm>
          <a:prstGeom prst="rect">
            <a:avLst/>
          </a:prstGeom>
        </p:spPr>
        <p:txBody>
          <a:bodyPr spcFirstLastPara="1" wrap="square" lIns="101575" tIns="101575" rIns="101575" bIns="101575" anchor="ctr" anchorCtr="0">
            <a:noAutofit/>
          </a:bodyPr>
          <a:lstStyle/>
          <a:p>
            <a:pPr lvl="0"/>
            <a:r>
              <a:rPr lang="en-US" dirty="0"/>
              <a:t>PCA as a matrix decomposition</a:t>
            </a:r>
            <a:endParaRPr i="1" baseline="30000" dirty="0"/>
          </a:p>
        </p:txBody>
      </p:sp>
      <p:sp>
        <p:nvSpPr>
          <p:cNvPr id="713" name="Google Shape;713;p91"/>
          <p:cNvSpPr/>
          <p:nvPr/>
        </p:nvSpPr>
        <p:spPr>
          <a:xfrm>
            <a:off x="6551978" y="2927700"/>
            <a:ext cx="2793600" cy="4148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a:t>X</a:t>
            </a:r>
            <a:endParaRPr sz="2800"/>
          </a:p>
        </p:txBody>
      </p:sp>
      <p:sp>
        <p:nvSpPr>
          <p:cNvPr id="714" name="Google Shape;714;p91"/>
          <p:cNvSpPr txBox="1"/>
          <p:nvPr/>
        </p:nvSpPr>
        <p:spPr>
          <a:xfrm>
            <a:off x="4371702" y="4502330"/>
            <a:ext cx="1432376" cy="1007619"/>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800" i="1" dirty="0">
                <a:latin typeface="Calibri"/>
                <a:ea typeface="Calibri"/>
                <a:cs typeface="Calibri"/>
                <a:sym typeface="Calibri"/>
              </a:rPr>
              <a:t>n</a:t>
            </a:r>
            <a:r>
              <a:rPr lang="en-US" sz="1800" dirty="0">
                <a:latin typeface="Calibri"/>
                <a:ea typeface="Calibri"/>
                <a:cs typeface="Calibri"/>
                <a:sym typeface="Calibri"/>
              </a:rPr>
              <a:t> rows of</a:t>
            </a:r>
            <a:endParaRPr sz="1800" dirty="0">
              <a:latin typeface="Calibri"/>
              <a:ea typeface="Calibri"/>
              <a:cs typeface="Calibri"/>
              <a:sym typeface="Calibri"/>
            </a:endParaRPr>
          </a:p>
          <a:p>
            <a:pPr marL="0" lvl="0" indent="0" algn="r" rtl="0">
              <a:spcBef>
                <a:spcPts val="0"/>
              </a:spcBef>
              <a:spcAft>
                <a:spcPts val="0"/>
              </a:spcAft>
              <a:buNone/>
            </a:pPr>
            <a:r>
              <a:rPr lang="en-US" sz="1800" dirty="0">
                <a:latin typeface="Calibri"/>
                <a:ea typeface="Calibri"/>
                <a:cs typeface="Calibri"/>
                <a:sym typeface="Calibri"/>
              </a:rPr>
              <a:t>independent observations</a:t>
            </a:r>
            <a:endParaRPr sz="1800" dirty="0">
              <a:latin typeface="Calibri"/>
              <a:ea typeface="Calibri"/>
              <a:cs typeface="Calibri"/>
              <a:sym typeface="Calibri"/>
            </a:endParaRPr>
          </a:p>
        </p:txBody>
      </p:sp>
      <p:sp>
        <p:nvSpPr>
          <p:cNvPr id="715" name="Google Shape;715;p91"/>
          <p:cNvSpPr txBox="1"/>
          <p:nvPr/>
        </p:nvSpPr>
        <p:spPr>
          <a:xfrm>
            <a:off x="6845112" y="1606567"/>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p</a:t>
            </a:r>
            <a:r>
              <a:rPr lang="en-US" sz="1800" dirty="0">
                <a:latin typeface="Calibri"/>
                <a:ea typeface="Calibri"/>
                <a:cs typeface="Calibri"/>
                <a:sym typeface="Calibri"/>
              </a:rPr>
              <a:t> columns of</a:t>
            </a:r>
            <a:endParaRPr sz="1800" dirty="0">
              <a:latin typeface="Calibri"/>
              <a:ea typeface="Calibri"/>
              <a:cs typeface="Calibri"/>
              <a:sym typeface="Calibri"/>
            </a:endParaRPr>
          </a:p>
          <a:p>
            <a:pPr marL="0" lvl="0" indent="0" algn="ctr" rtl="0">
              <a:spcBef>
                <a:spcPts val="0"/>
              </a:spcBef>
              <a:spcAft>
                <a:spcPts val="0"/>
              </a:spcAft>
              <a:buNone/>
            </a:pPr>
            <a:r>
              <a:rPr lang="en-US" sz="1800" dirty="0">
                <a:latin typeface="Calibri"/>
                <a:ea typeface="Calibri"/>
                <a:cs typeface="Calibri"/>
                <a:sym typeface="Calibri"/>
              </a:rPr>
              <a:t>recorded variables</a:t>
            </a:r>
            <a:endParaRPr sz="1800" dirty="0">
              <a:latin typeface="Calibri"/>
              <a:ea typeface="Calibri"/>
              <a:cs typeface="Calibri"/>
              <a:sym typeface="Calibri"/>
            </a:endParaRPr>
          </a:p>
        </p:txBody>
      </p:sp>
      <p:sp>
        <p:nvSpPr>
          <p:cNvPr id="716" name="Google Shape;716;p91"/>
          <p:cNvSpPr/>
          <p:nvPr/>
        </p:nvSpPr>
        <p:spPr>
          <a:xfrm>
            <a:off x="5956478" y="2927700"/>
            <a:ext cx="368400" cy="4148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1"/>
          <p:cNvSpPr/>
          <p:nvPr/>
        </p:nvSpPr>
        <p:spPr>
          <a:xfrm rot="5400000">
            <a:off x="7762278" y="1135150"/>
            <a:ext cx="368400" cy="27885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13;p91">
            <a:extLst>
              <a:ext uri="{FF2B5EF4-FFF2-40B4-BE49-F238E27FC236}">
                <a16:creationId xmlns:a16="http://schemas.microsoft.com/office/drawing/2014/main" id="{61E593E0-0077-AA49-A355-98286A261CE0}"/>
              </a:ext>
            </a:extLst>
          </p:cNvPr>
          <p:cNvSpPr/>
          <p:nvPr/>
        </p:nvSpPr>
        <p:spPr>
          <a:xfrm>
            <a:off x="2763749" y="2927700"/>
            <a:ext cx="519382" cy="4148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t>y</a:t>
            </a:r>
            <a:endParaRPr sz="2800" dirty="0"/>
          </a:p>
        </p:txBody>
      </p:sp>
      <p:sp>
        <p:nvSpPr>
          <p:cNvPr id="9" name="Google Shape;715;p91">
            <a:extLst>
              <a:ext uri="{FF2B5EF4-FFF2-40B4-BE49-F238E27FC236}">
                <a16:creationId xmlns:a16="http://schemas.microsoft.com/office/drawing/2014/main" id="{139D080B-73A7-064D-8662-ED80AFE8091F}"/>
              </a:ext>
            </a:extLst>
          </p:cNvPr>
          <p:cNvSpPr txBox="1"/>
          <p:nvPr/>
        </p:nvSpPr>
        <p:spPr>
          <a:xfrm>
            <a:off x="1933479" y="1606567"/>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a:latin typeface="Calibri"/>
                <a:ea typeface="Calibri"/>
                <a:cs typeface="Calibri"/>
                <a:sym typeface="Calibri"/>
              </a:rPr>
              <a:t>one column</a:t>
            </a:r>
          </a:p>
          <a:p>
            <a:pPr marL="0" lvl="0" indent="0" algn="ctr" rtl="0">
              <a:spcBef>
                <a:spcPts val="0"/>
              </a:spcBef>
              <a:spcAft>
                <a:spcPts val="0"/>
              </a:spcAft>
              <a:buNone/>
            </a:pPr>
            <a:r>
              <a:rPr lang="en-US" sz="1800" dirty="0">
                <a:latin typeface="Calibri"/>
                <a:ea typeface="Calibri"/>
                <a:cs typeface="Calibri"/>
                <a:sym typeface="Calibri"/>
              </a:rPr>
              <a:t>of label or outcome</a:t>
            </a:r>
            <a:endParaRPr sz="1800" dirty="0">
              <a:latin typeface="Calibri"/>
              <a:ea typeface="Calibri"/>
              <a:cs typeface="Calibri"/>
              <a:sym typeface="Calibri"/>
            </a:endParaRPr>
          </a:p>
        </p:txBody>
      </p:sp>
      <p:sp>
        <p:nvSpPr>
          <p:cNvPr id="10" name="Google Shape;716;p91">
            <a:extLst>
              <a:ext uri="{FF2B5EF4-FFF2-40B4-BE49-F238E27FC236}">
                <a16:creationId xmlns:a16="http://schemas.microsoft.com/office/drawing/2014/main" id="{EEECD6B4-AFC8-A14B-BF26-595E59026270}"/>
              </a:ext>
            </a:extLst>
          </p:cNvPr>
          <p:cNvSpPr/>
          <p:nvPr/>
        </p:nvSpPr>
        <p:spPr>
          <a:xfrm>
            <a:off x="2168249" y="2927700"/>
            <a:ext cx="368400" cy="4148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17;p91">
            <a:extLst>
              <a:ext uri="{FF2B5EF4-FFF2-40B4-BE49-F238E27FC236}">
                <a16:creationId xmlns:a16="http://schemas.microsoft.com/office/drawing/2014/main" id="{54D302B2-4CD5-D94C-A4E0-3B8F80276627}"/>
              </a:ext>
            </a:extLst>
          </p:cNvPr>
          <p:cNvSpPr/>
          <p:nvPr/>
        </p:nvSpPr>
        <p:spPr>
          <a:xfrm rot="5400000">
            <a:off x="2839240" y="2166664"/>
            <a:ext cx="368400" cy="725472"/>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15;p91">
            <a:extLst>
              <a:ext uri="{FF2B5EF4-FFF2-40B4-BE49-F238E27FC236}">
                <a16:creationId xmlns:a16="http://schemas.microsoft.com/office/drawing/2014/main" id="{4D38DD1A-13DA-8C40-BCDC-22505D68C593}"/>
              </a:ext>
            </a:extLst>
          </p:cNvPr>
          <p:cNvSpPr txBox="1"/>
          <p:nvPr/>
        </p:nvSpPr>
        <p:spPr>
          <a:xfrm>
            <a:off x="3421437" y="4632733"/>
            <a:ext cx="950265"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dirty="0">
                <a:latin typeface="Calibri"/>
                <a:ea typeface="Calibri"/>
                <a:cs typeface="Calibri"/>
                <a:sym typeface="Calibri"/>
              </a:rPr>
              <a:t>≈</a:t>
            </a:r>
            <a:endParaRPr sz="3600" dirty="0">
              <a:latin typeface="Calibri"/>
              <a:ea typeface="Calibri"/>
              <a:cs typeface="Calibri"/>
              <a:sym typeface="Calibri"/>
            </a:endParaRPr>
          </a:p>
        </p:txBody>
      </p:sp>
      <p:sp>
        <p:nvSpPr>
          <p:cNvPr id="13" name="Google Shape;714;p91">
            <a:extLst>
              <a:ext uri="{FF2B5EF4-FFF2-40B4-BE49-F238E27FC236}">
                <a16:creationId xmlns:a16="http://schemas.microsoft.com/office/drawing/2014/main" id="{FEB91A92-912B-604E-BB60-846F4BFF1B2A}"/>
              </a:ext>
            </a:extLst>
          </p:cNvPr>
          <p:cNvSpPr txBox="1"/>
          <p:nvPr/>
        </p:nvSpPr>
        <p:spPr>
          <a:xfrm>
            <a:off x="733270" y="4502330"/>
            <a:ext cx="1432376" cy="1007619"/>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800" i="1" dirty="0">
                <a:latin typeface="Calibri"/>
                <a:ea typeface="Calibri"/>
                <a:cs typeface="Calibri"/>
                <a:sym typeface="Calibri"/>
              </a:rPr>
              <a:t>n</a:t>
            </a:r>
            <a:r>
              <a:rPr lang="en-US" sz="1800" dirty="0">
                <a:latin typeface="Calibri"/>
                <a:ea typeface="Calibri"/>
                <a:cs typeface="Calibri"/>
                <a:sym typeface="Calibri"/>
              </a:rPr>
              <a:t> rows of</a:t>
            </a:r>
            <a:endParaRPr sz="1800" dirty="0">
              <a:latin typeface="Calibri"/>
              <a:ea typeface="Calibri"/>
              <a:cs typeface="Calibri"/>
              <a:sym typeface="Calibri"/>
            </a:endParaRPr>
          </a:p>
          <a:p>
            <a:pPr marL="0" lvl="0" indent="0" algn="r" rtl="0">
              <a:spcBef>
                <a:spcPts val="0"/>
              </a:spcBef>
              <a:spcAft>
                <a:spcPts val="0"/>
              </a:spcAft>
              <a:buNone/>
            </a:pPr>
            <a:r>
              <a:rPr lang="en-US" sz="1800" dirty="0">
                <a:latin typeface="Calibri"/>
                <a:ea typeface="Calibri"/>
                <a:cs typeface="Calibri"/>
                <a:sym typeface="Calibri"/>
              </a:rPr>
              <a:t>independent observations</a:t>
            </a:r>
            <a:endParaRPr sz="1800" dirty="0">
              <a:latin typeface="Calibri"/>
              <a:ea typeface="Calibri"/>
              <a:cs typeface="Calibri"/>
              <a:sym typeface="Calibri"/>
            </a:endParaRPr>
          </a:p>
        </p:txBody>
      </p:sp>
    </p:spTree>
    <p:extLst>
      <p:ext uri="{BB962C8B-B14F-4D97-AF65-F5344CB8AC3E}">
        <p14:creationId xmlns:p14="http://schemas.microsoft.com/office/powerpoint/2010/main" val="1233665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91"/>
          <p:cNvSpPr txBox="1">
            <a:spLocks noGrp="1"/>
          </p:cNvSpPr>
          <p:nvPr>
            <p:ph type="title"/>
          </p:nvPr>
        </p:nvSpPr>
        <p:spPr>
          <a:xfrm>
            <a:off x="694944" y="402336"/>
            <a:ext cx="8760000" cy="1472100"/>
          </a:xfrm>
          <a:prstGeom prst="rect">
            <a:avLst/>
          </a:prstGeom>
        </p:spPr>
        <p:txBody>
          <a:bodyPr spcFirstLastPara="1" wrap="square" lIns="101575" tIns="101575" rIns="101575" bIns="101575" anchor="ctr" anchorCtr="0">
            <a:noAutofit/>
          </a:bodyPr>
          <a:lstStyle/>
          <a:p>
            <a:pPr lvl="0"/>
            <a:r>
              <a:rPr lang="en-US" dirty="0"/>
              <a:t>PCA as a matrix decomposition</a:t>
            </a:r>
            <a:endParaRPr i="1" baseline="30000" dirty="0"/>
          </a:p>
        </p:txBody>
      </p:sp>
      <p:sp>
        <p:nvSpPr>
          <p:cNvPr id="713" name="Google Shape;713;p91"/>
          <p:cNvSpPr/>
          <p:nvPr/>
        </p:nvSpPr>
        <p:spPr>
          <a:xfrm>
            <a:off x="2172799" y="2927700"/>
            <a:ext cx="2793600" cy="4148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a:t>X</a:t>
            </a:r>
            <a:endParaRPr sz="2800"/>
          </a:p>
        </p:txBody>
      </p:sp>
      <p:sp>
        <p:nvSpPr>
          <p:cNvPr id="714" name="Google Shape;714;p91"/>
          <p:cNvSpPr txBox="1"/>
          <p:nvPr/>
        </p:nvSpPr>
        <p:spPr>
          <a:xfrm>
            <a:off x="-7477" y="4502330"/>
            <a:ext cx="1432376" cy="1007619"/>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800" i="1" dirty="0">
                <a:latin typeface="Calibri"/>
                <a:ea typeface="Calibri"/>
                <a:cs typeface="Calibri"/>
                <a:sym typeface="Calibri"/>
              </a:rPr>
              <a:t>n</a:t>
            </a:r>
            <a:r>
              <a:rPr lang="en-US" sz="1800" dirty="0">
                <a:latin typeface="Calibri"/>
                <a:ea typeface="Calibri"/>
                <a:cs typeface="Calibri"/>
                <a:sym typeface="Calibri"/>
              </a:rPr>
              <a:t> rows of</a:t>
            </a:r>
            <a:endParaRPr sz="1800" dirty="0">
              <a:latin typeface="Calibri"/>
              <a:ea typeface="Calibri"/>
              <a:cs typeface="Calibri"/>
              <a:sym typeface="Calibri"/>
            </a:endParaRPr>
          </a:p>
          <a:p>
            <a:pPr marL="0" lvl="0" indent="0" algn="r" rtl="0">
              <a:spcBef>
                <a:spcPts val="0"/>
              </a:spcBef>
              <a:spcAft>
                <a:spcPts val="0"/>
              </a:spcAft>
              <a:buNone/>
            </a:pPr>
            <a:r>
              <a:rPr lang="en-US" sz="1800" dirty="0">
                <a:latin typeface="Calibri"/>
                <a:ea typeface="Calibri"/>
                <a:cs typeface="Calibri"/>
                <a:sym typeface="Calibri"/>
              </a:rPr>
              <a:t>independent observations</a:t>
            </a:r>
            <a:endParaRPr sz="1800" dirty="0">
              <a:latin typeface="Calibri"/>
              <a:ea typeface="Calibri"/>
              <a:cs typeface="Calibri"/>
              <a:sym typeface="Calibri"/>
            </a:endParaRPr>
          </a:p>
        </p:txBody>
      </p:sp>
      <p:sp>
        <p:nvSpPr>
          <p:cNvPr id="715" name="Google Shape;715;p91"/>
          <p:cNvSpPr txBox="1"/>
          <p:nvPr/>
        </p:nvSpPr>
        <p:spPr>
          <a:xfrm>
            <a:off x="2465933" y="1606567"/>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p</a:t>
            </a:r>
            <a:r>
              <a:rPr lang="en-US" sz="1800" dirty="0">
                <a:latin typeface="Calibri"/>
                <a:ea typeface="Calibri"/>
                <a:cs typeface="Calibri"/>
                <a:sym typeface="Calibri"/>
              </a:rPr>
              <a:t> columns of</a:t>
            </a:r>
            <a:endParaRPr sz="1800" dirty="0">
              <a:latin typeface="Calibri"/>
              <a:ea typeface="Calibri"/>
              <a:cs typeface="Calibri"/>
              <a:sym typeface="Calibri"/>
            </a:endParaRPr>
          </a:p>
          <a:p>
            <a:pPr marL="0" lvl="0" indent="0" algn="ctr" rtl="0">
              <a:spcBef>
                <a:spcPts val="0"/>
              </a:spcBef>
              <a:spcAft>
                <a:spcPts val="0"/>
              </a:spcAft>
              <a:buNone/>
            </a:pPr>
            <a:r>
              <a:rPr lang="en-US" sz="1800" dirty="0">
                <a:latin typeface="Calibri"/>
                <a:ea typeface="Calibri"/>
                <a:cs typeface="Calibri"/>
                <a:sym typeface="Calibri"/>
              </a:rPr>
              <a:t>recorded variables</a:t>
            </a:r>
            <a:endParaRPr sz="1800" dirty="0">
              <a:latin typeface="Calibri"/>
              <a:ea typeface="Calibri"/>
              <a:cs typeface="Calibri"/>
              <a:sym typeface="Calibri"/>
            </a:endParaRPr>
          </a:p>
        </p:txBody>
      </p:sp>
      <p:sp>
        <p:nvSpPr>
          <p:cNvPr id="716" name="Google Shape;716;p91"/>
          <p:cNvSpPr/>
          <p:nvPr/>
        </p:nvSpPr>
        <p:spPr>
          <a:xfrm>
            <a:off x="1577299" y="2927700"/>
            <a:ext cx="368400" cy="4148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1"/>
          <p:cNvSpPr/>
          <p:nvPr/>
        </p:nvSpPr>
        <p:spPr>
          <a:xfrm rot="5400000">
            <a:off x="3383099" y="1135150"/>
            <a:ext cx="368400" cy="27885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13;p91">
            <a:extLst>
              <a:ext uri="{FF2B5EF4-FFF2-40B4-BE49-F238E27FC236}">
                <a16:creationId xmlns:a16="http://schemas.microsoft.com/office/drawing/2014/main" id="{032A578D-20BD-FF44-973D-1A1CDD81617A}"/>
              </a:ext>
            </a:extLst>
          </p:cNvPr>
          <p:cNvSpPr/>
          <p:nvPr/>
        </p:nvSpPr>
        <p:spPr>
          <a:xfrm>
            <a:off x="6199452" y="2927700"/>
            <a:ext cx="1456988" cy="4148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t>S</a:t>
            </a:r>
            <a:endParaRPr sz="2800" dirty="0"/>
          </a:p>
        </p:txBody>
      </p:sp>
      <p:sp>
        <p:nvSpPr>
          <p:cNvPr id="17" name="Google Shape;717;p91">
            <a:extLst>
              <a:ext uri="{FF2B5EF4-FFF2-40B4-BE49-F238E27FC236}">
                <a16:creationId xmlns:a16="http://schemas.microsoft.com/office/drawing/2014/main" id="{A6BF45DF-DF73-F540-BD9E-27FEDFADC4D4}"/>
              </a:ext>
            </a:extLst>
          </p:cNvPr>
          <p:cNvSpPr/>
          <p:nvPr/>
        </p:nvSpPr>
        <p:spPr>
          <a:xfrm rot="5400000">
            <a:off x="6743745" y="1800906"/>
            <a:ext cx="368400" cy="1456987"/>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15;p91">
            <a:extLst>
              <a:ext uri="{FF2B5EF4-FFF2-40B4-BE49-F238E27FC236}">
                <a16:creationId xmlns:a16="http://schemas.microsoft.com/office/drawing/2014/main" id="{B474DA56-43A3-8C45-BD78-51A5A3809BB6}"/>
              </a:ext>
            </a:extLst>
          </p:cNvPr>
          <p:cNvSpPr txBox="1"/>
          <p:nvPr/>
        </p:nvSpPr>
        <p:spPr>
          <a:xfrm>
            <a:off x="5764696" y="1606566"/>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M</a:t>
            </a:r>
            <a:r>
              <a:rPr lang="en-US" sz="1800" dirty="0">
                <a:latin typeface="Calibri"/>
                <a:ea typeface="Calibri"/>
                <a:cs typeface="Calibri"/>
                <a:sym typeface="Calibri"/>
              </a:rPr>
              <a:t> columns of</a:t>
            </a:r>
            <a:endParaRPr sz="1800" dirty="0">
              <a:latin typeface="Calibri"/>
              <a:ea typeface="Calibri"/>
              <a:cs typeface="Calibri"/>
              <a:sym typeface="Calibri"/>
            </a:endParaRPr>
          </a:p>
          <a:p>
            <a:pPr marL="0" lvl="0" indent="0" algn="ctr" rtl="0">
              <a:spcBef>
                <a:spcPts val="0"/>
              </a:spcBef>
              <a:spcAft>
                <a:spcPts val="0"/>
              </a:spcAft>
              <a:buNone/>
            </a:pPr>
            <a:r>
              <a:rPr lang="en-US" sz="1800" dirty="0">
                <a:latin typeface="Calibri"/>
                <a:ea typeface="Calibri"/>
                <a:cs typeface="Calibri"/>
                <a:sym typeface="Calibri"/>
              </a:rPr>
              <a:t>"scores"</a:t>
            </a:r>
            <a:endParaRPr sz="1800" dirty="0">
              <a:latin typeface="Calibri"/>
              <a:ea typeface="Calibri"/>
              <a:cs typeface="Calibri"/>
              <a:sym typeface="Calibri"/>
            </a:endParaRPr>
          </a:p>
        </p:txBody>
      </p:sp>
      <p:sp>
        <p:nvSpPr>
          <p:cNvPr id="2" name="Rectangle 1">
            <a:extLst>
              <a:ext uri="{FF2B5EF4-FFF2-40B4-BE49-F238E27FC236}">
                <a16:creationId xmlns:a16="http://schemas.microsoft.com/office/drawing/2014/main" id="{AA2EB856-0680-2C4E-9065-427D826EB491}"/>
              </a:ext>
            </a:extLst>
          </p:cNvPr>
          <p:cNvSpPr/>
          <p:nvPr/>
        </p:nvSpPr>
        <p:spPr>
          <a:xfrm>
            <a:off x="8019682" y="2927700"/>
            <a:ext cx="1453896" cy="1453896"/>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2800" dirty="0">
                <a:solidFill>
                  <a:srgbClr val="000000"/>
                </a:solidFill>
                <a:latin typeface="Arial"/>
                <a:cs typeface="Arial"/>
              </a:rPr>
              <a:t>P</a:t>
            </a:r>
            <a:r>
              <a:rPr lang="en-US" sz="2800" baseline="30000" dirty="0">
                <a:solidFill>
                  <a:srgbClr val="000000"/>
                </a:solidFill>
                <a:latin typeface="Arial"/>
                <a:cs typeface="Arial"/>
              </a:rPr>
              <a:t>T</a:t>
            </a:r>
          </a:p>
        </p:txBody>
      </p:sp>
      <p:sp>
        <p:nvSpPr>
          <p:cNvPr id="19" name="Google Shape;717;p91">
            <a:extLst>
              <a:ext uri="{FF2B5EF4-FFF2-40B4-BE49-F238E27FC236}">
                <a16:creationId xmlns:a16="http://schemas.microsoft.com/office/drawing/2014/main" id="{7F9FD005-1885-FB45-BBAA-C9D60F804FDF}"/>
              </a:ext>
            </a:extLst>
          </p:cNvPr>
          <p:cNvSpPr/>
          <p:nvPr/>
        </p:nvSpPr>
        <p:spPr>
          <a:xfrm rot="5400000">
            <a:off x="8563918" y="1800906"/>
            <a:ext cx="368400" cy="1456987"/>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15;p91">
            <a:extLst>
              <a:ext uri="{FF2B5EF4-FFF2-40B4-BE49-F238E27FC236}">
                <a16:creationId xmlns:a16="http://schemas.microsoft.com/office/drawing/2014/main" id="{D3546230-925B-474D-8A0A-8A0C359EFB17}"/>
              </a:ext>
            </a:extLst>
          </p:cNvPr>
          <p:cNvSpPr txBox="1"/>
          <p:nvPr/>
        </p:nvSpPr>
        <p:spPr>
          <a:xfrm>
            <a:off x="7584869" y="1606566"/>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M x M</a:t>
            </a:r>
          </a:p>
          <a:p>
            <a:pPr marL="0" lvl="0" indent="0" algn="ctr" rtl="0">
              <a:spcBef>
                <a:spcPts val="0"/>
              </a:spcBef>
              <a:spcAft>
                <a:spcPts val="0"/>
              </a:spcAft>
              <a:buNone/>
            </a:pPr>
            <a:r>
              <a:rPr lang="en-US" sz="1800" dirty="0">
                <a:latin typeface="Calibri"/>
                <a:ea typeface="Calibri"/>
                <a:cs typeface="Calibri"/>
                <a:sym typeface="Calibri"/>
              </a:rPr>
              <a:t>"loadings"</a:t>
            </a:r>
            <a:endParaRPr sz="1800" dirty="0">
              <a:latin typeface="Calibri"/>
              <a:ea typeface="Calibri"/>
              <a:cs typeface="Calibri"/>
              <a:sym typeface="Calibri"/>
            </a:endParaRPr>
          </a:p>
        </p:txBody>
      </p:sp>
      <p:sp>
        <p:nvSpPr>
          <p:cNvPr id="21" name="TextBox 20">
            <a:extLst>
              <a:ext uri="{FF2B5EF4-FFF2-40B4-BE49-F238E27FC236}">
                <a16:creationId xmlns:a16="http://schemas.microsoft.com/office/drawing/2014/main" id="{37FB026E-AA53-E743-B31C-FA4261F3EE27}"/>
              </a:ext>
            </a:extLst>
          </p:cNvPr>
          <p:cNvSpPr txBox="1"/>
          <p:nvPr/>
        </p:nvSpPr>
        <p:spPr>
          <a:xfrm>
            <a:off x="5385595" y="4740440"/>
            <a:ext cx="394660" cy="523220"/>
          </a:xfrm>
          <a:prstGeom prst="rect">
            <a:avLst/>
          </a:prstGeom>
          <a:noFill/>
        </p:spPr>
        <p:txBody>
          <a:bodyPr wrap="none" rtlCol="0">
            <a:spAutoFit/>
          </a:bodyPr>
          <a:lstStyle/>
          <a:p>
            <a:r>
              <a:rPr lang="en-US" sz="2800" dirty="0"/>
              <a:t>=</a:t>
            </a:r>
          </a:p>
        </p:txBody>
      </p:sp>
    </p:spTree>
    <p:extLst>
      <p:ext uri="{BB962C8B-B14F-4D97-AF65-F5344CB8AC3E}">
        <p14:creationId xmlns:p14="http://schemas.microsoft.com/office/powerpoint/2010/main" val="106708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91"/>
          <p:cNvSpPr txBox="1">
            <a:spLocks noGrp="1"/>
          </p:cNvSpPr>
          <p:nvPr>
            <p:ph type="title"/>
          </p:nvPr>
        </p:nvSpPr>
        <p:spPr>
          <a:xfrm>
            <a:off x="694944" y="402336"/>
            <a:ext cx="8760000" cy="1472100"/>
          </a:xfrm>
          <a:prstGeom prst="rect">
            <a:avLst/>
          </a:prstGeom>
        </p:spPr>
        <p:txBody>
          <a:bodyPr spcFirstLastPara="1" wrap="square" lIns="101575" tIns="101575" rIns="101575" bIns="101575" anchor="ctr" anchorCtr="0">
            <a:noAutofit/>
          </a:bodyPr>
          <a:lstStyle/>
          <a:p>
            <a:pPr lvl="0"/>
            <a:r>
              <a:rPr lang="en-US" dirty="0"/>
              <a:t>PCA as a matrix decomposition</a:t>
            </a:r>
            <a:endParaRPr i="1" baseline="30000" dirty="0"/>
          </a:p>
        </p:txBody>
      </p:sp>
      <p:sp>
        <p:nvSpPr>
          <p:cNvPr id="8" name="Google Shape;713;p91">
            <a:extLst>
              <a:ext uri="{FF2B5EF4-FFF2-40B4-BE49-F238E27FC236}">
                <a16:creationId xmlns:a16="http://schemas.microsoft.com/office/drawing/2014/main" id="{EF58F625-88F8-9944-A2E4-24B6200FF43C}"/>
              </a:ext>
            </a:extLst>
          </p:cNvPr>
          <p:cNvSpPr/>
          <p:nvPr/>
        </p:nvSpPr>
        <p:spPr>
          <a:xfrm>
            <a:off x="3395868" y="2927700"/>
            <a:ext cx="1456988" cy="4148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t>S</a:t>
            </a:r>
            <a:endParaRPr sz="2800" dirty="0"/>
          </a:p>
        </p:txBody>
      </p:sp>
      <p:sp>
        <p:nvSpPr>
          <p:cNvPr id="9" name="Google Shape;717;p91">
            <a:extLst>
              <a:ext uri="{FF2B5EF4-FFF2-40B4-BE49-F238E27FC236}">
                <a16:creationId xmlns:a16="http://schemas.microsoft.com/office/drawing/2014/main" id="{1AECE7AE-9A16-3343-9D27-0C0CA2FB16EF}"/>
              </a:ext>
            </a:extLst>
          </p:cNvPr>
          <p:cNvSpPr/>
          <p:nvPr/>
        </p:nvSpPr>
        <p:spPr>
          <a:xfrm rot="5400000">
            <a:off x="3940161" y="1800906"/>
            <a:ext cx="368400" cy="1456987"/>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15;p91">
            <a:extLst>
              <a:ext uri="{FF2B5EF4-FFF2-40B4-BE49-F238E27FC236}">
                <a16:creationId xmlns:a16="http://schemas.microsoft.com/office/drawing/2014/main" id="{36B9B640-CE63-DB42-BC10-83F01A8017D1}"/>
              </a:ext>
            </a:extLst>
          </p:cNvPr>
          <p:cNvSpPr txBox="1"/>
          <p:nvPr/>
        </p:nvSpPr>
        <p:spPr>
          <a:xfrm>
            <a:off x="2961112" y="1606566"/>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M</a:t>
            </a:r>
            <a:r>
              <a:rPr lang="en-US" sz="1800" dirty="0">
                <a:latin typeface="Calibri"/>
                <a:ea typeface="Calibri"/>
                <a:cs typeface="Calibri"/>
                <a:sym typeface="Calibri"/>
              </a:rPr>
              <a:t> columns of</a:t>
            </a:r>
            <a:endParaRPr sz="1800" dirty="0">
              <a:latin typeface="Calibri"/>
              <a:ea typeface="Calibri"/>
              <a:cs typeface="Calibri"/>
              <a:sym typeface="Calibri"/>
            </a:endParaRPr>
          </a:p>
          <a:p>
            <a:pPr marL="0" lvl="0" indent="0" algn="ctr" rtl="0">
              <a:spcBef>
                <a:spcPts val="0"/>
              </a:spcBef>
              <a:spcAft>
                <a:spcPts val="0"/>
              </a:spcAft>
              <a:buNone/>
            </a:pPr>
            <a:r>
              <a:rPr lang="en-US" sz="1800" dirty="0">
                <a:latin typeface="Calibri"/>
                <a:ea typeface="Calibri"/>
                <a:cs typeface="Calibri"/>
                <a:sym typeface="Calibri"/>
              </a:rPr>
              <a:t>"scores"</a:t>
            </a:r>
            <a:endParaRPr sz="1800" dirty="0">
              <a:latin typeface="Calibri"/>
              <a:ea typeface="Calibri"/>
              <a:cs typeface="Calibri"/>
              <a:sym typeface="Calibri"/>
            </a:endParaRPr>
          </a:p>
        </p:txBody>
      </p:sp>
      <p:sp>
        <p:nvSpPr>
          <p:cNvPr id="11" name="Rectangle 10">
            <a:extLst>
              <a:ext uri="{FF2B5EF4-FFF2-40B4-BE49-F238E27FC236}">
                <a16:creationId xmlns:a16="http://schemas.microsoft.com/office/drawing/2014/main" id="{C5364153-101E-9C4C-AA0E-32942A7C1EE0}"/>
              </a:ext>
            </a:extLst>
          </p:cNvPr>
          <p:cNvSpPr/>
          <p:nvPr/>
        </p:nvSpPr>
        <p:spPr>
          <a:xfrm>
            <a:off x="5216098" y="2927700"/>
            <a:ext cx="1453896" cy="1453896"/>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2800" dirty="0">
                <a:solidFill>
                  <a:srgbClr val="000000"/>
                </a:solidFill>
                <a:latin typeface="Arial"/>
                <a:cs typeface="Arial"/>
              </a:rPr>
              <a:t>P</a:t>
            </a:r>
            <a:r>
              <a:rPr lang="en-US" sz="2800" baseline="30000" dirty="0">
                <a:solidFill>
                  <a:srgbClr val="000000"/>
                </a:solidFill>
                <a:latin typeface="Arial"/>
                <a:cs typeface="Arial"/>
              </a:rPr>
              <a:t>T</a:t>
            </a:r>
          </a:p>
        </p:txBody>
      </p:sp>
      <p:sp>
        <p:nvSpPr>
          <p:cNvPr id="12" name="Google Shape;717;p91">
            <a:extLst>
              <a:ext uri="{FF2B5EF4-FFF2-40B4-BE49-F238E27FC236}">
                <a16:creationId xmlns:a16="http://schemas.microsoft.com/office/drawing/2014/main" id="{20C5467B-FD83-4D4D-9990-6E354CFA7BD3}"/>
              </a:ext>
            </a:extLst>
          </p:cNvPr>
          <p:cNvSpPr/>
          <p:nvPr/>
        </p:nvSpPr>
        <p:spPr>
          <a:xfrm rot="5400000">
            <a:off x="5760334" y="1800906"/>
            <a:ext cx="368400" cy="1456987"/>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15;p91">
            <a:extLst>
              <a:ext uri="{FF2B5EF4-FFF2-40B4-BE49-F238E27FC236}">
                <a16:creationId xmlns:a16="http://schemas.microsoft.com/office/drawing/2014/main" id="{94682CEB-893D-174A-A91B-BD716668B9CF}"/>
              </a:ext>
            </a:extLst>
          </p:cNvPr>
          <p:cNvSpPr txBox="1"/>
          <p:nvPr/>
        </p:nvSpPr>
        <p:spPr>
          <a:xfrm>
            <a:off x="4781285" y="1606566"/>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M x M</a:t>
            </a:r>
          </a:p>
          <a:p>
            <a:pPr marL="0" lvl="0" indent="0" algn="ctr" rtl="0">
              <a:spcBef>
                <a:spcPts val="0"/>
              </a:spcBef>
              <a:spcAft>
                <a:spcPts val="0"/>
              </a:spcAft>
              <a:buNone/>
            </a:pPr>
            <a:r>
              <a:rPr lang="en-US" sz="1800" dirty="0">
                <a:latin typeface="Calibri"/>
                <a:ea typeface="Calibri"/>
                <a:cs typeface="Calibri"/>
                <a:sym typeface="Calibri"/>
              </a:rPr>
              <a:t>"loadings"</a:t>
            </a:r>
            <a:endParaRPr sz="1800" dirty="0">
              <a:latin typeface="Calibri"/>
              <a:ea typeface="Calibri"/>
              <a:cs typeface="Calibri"/>
              <a:sym typeface="Calibri"/>
            </a:endParaRPr>
          </a:p>
        </p:txBody>
      </p:sp>
      <p:sp>
        <p:nvSpPr>
          <p:cNvPr id="19" name="Google Shape;714;p91">
            <a:extLst>
              <a:ext uri="{FF2B5EF4-FFF2-40B4-BE49-F238E27FC236}">
                <a16:creationId xmlns:a16="http://schemas.microsoft.com/office/drawing/2014/main" id="{90679BAB-7930-EE4D-BE47-B9845F9EAE9E}"/>
              </a:ext>
            </a:extLst>
          </p:cNvPr>
          <p:cNvSpPr txBox="1"/>
          <p:nvPr/>
        </p:nvSpPr>
        <p:spPr>
          <a:xfrm>
            <a:off x="1243353" y="4502330"/>
            <a:ext cx="1432376" cy="1007619"/>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800" i="1" dirty="0">
                <a:latin typeface="Calibri"/>
                <a:ea typeface="Calibri"/>
                <a:cs typeface="Calibri"/>
                <a:sym typeface="Calibri"/>
              </a:rPr>
              <a:t>n</a:t>
            </a:r>
            <a:r>
              <a:rPr lang="en-US" sz="1800" dirty="0">
                <a:latin typeface="Calibri"/>
                <a:ea typeface="Calibri"/>
                <a:cs typeface="Calibri"/>
                <a:sym typeface="Calibri"/>
              </a:rPr>
              <a:t> rows of</a:t>
            </a:r>
            <a:endParaRPr sz="1800" dirty="0">
              <a:latin typeface="Calibri"/>
              <a:ea typeface="Calibri"/>
              <a:cs typeface="Calibri"/>
              <a:sym typeface="Calibri"/>
            </a:endParaRPr>
          </a:p>
          <a:p>
            <a:pPr marL="0" lvl="0" indent="0" algn="r" rtl="0">
              <a:spcBef>
                <a:spcPts val="0"/>
              </a:spcBef>
              <a:spcAft>
                <a:spcPts val="0"/>
              </a:spcAft>
              <a:buNone/>
            </a:pPr>
            <a:r>
              <a:rPr lang="en-US" sz="1800" dirty="0">
                <a:latin typeface="Calibri"/>
                <a:ea typeface="Calibri"/>
                <a:cs typeface="Calibri"/>
                <a:sym typeface="Calibri"/>
              </a:rPr>
              <a:t>independent observations</a:t>
            </a:r>
            <a:endParaRPr sz="1800" dirty="0">
              <a:latin typeface="Calibri"/>
              <a:ea typeface="Calibri"/>
              <a:cs typeface="Calibri"/>
              <a:sym typeface="Calibri"/>
            </a:endParaRPr>
          </a:p>
        </p:txBody>
      </p:sp>
      <p:sp>
        <p:nvSpPr>
          <p:cNvPr id="20" name="Google Shape;716;p91">
            <a:extLst>
              <a:ext uri="{FF2B5EF4-FFF2-40B4-BE49-F238E27FC236}">
                <a16:creationId xmlns:a16="http://schemas.microsoft.com/office/drawing/2014/main" id="{36E4F218-76BE-5042-91C3-36EFF22DF05B}"/>
              </a:ext>
            </a:extLst>
          </p:cNvPr>
          <p:cNvSpPr/>
          <p:nvPr/>
        </p:nvSpPr>
        <p:spPr>
          <a:xfrm>
            <a:off x="2828129" y="2927700"/>
            <a:ext cx="368400" cy="4148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3990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91"/>
          <p:cNvSpPr txBox="1">
            <a:spLocks noGrp="1"/>
          </p:cNvSpPr>
          <p:nvPr>
            <p:ph type="title"/>
          </p:nvPr>
        </p:nvSpPr>
        <p:spPr>
          <a:xfrm>
            <a:off x="694944" y="402336"/>
            <a:ext cx="8760000" cy="1472100"/>
          </a:xfrm>
          <a:prstGeom prst="rect">
            <a:avLst/>
          </a:prstGeom>
        </p:spPr>
        <p:txBody>
          <a:bodyPr spcFirstLastPara="1" wrap="square" lIns="101575" tIns="101575" rIns="101575" bIns="101575" anchor="ctr" anchorCtr="0">
            <a:noAutofit/>
          </a:bodyPr>
          <a:lstStyle/>
          <a:p>
            <a:pPr lvl="0"/>
            <a:r>
              <a:rPr lang="en-US" dirty="0"/>
              <a:t>PCA as a matrix decomposition</a:t>
            </a:r>
            <a:endParaRPr i="1" baseline="30000" dirty="0"/>
          </a:p>
        </p:txBody>
      </p:sp>
      <p:sp>
        <p:nvSpPr>
          <p:cNvPr id="11" name="Rectangle 10">
            <a:extLst>
              <a:ext uri="{FF2B5EF4-FFF2-40B4-BE49-F238E27FC236}">
                <a16:creationId xmlns:a16="http://schemas.microsoft.com/office/drawing/2014/main" id="{C5364153-101E-9C4C-AA0E-32942A7C1EE0}"/>
              </a:ext>
            </a:extLst>
          </p:cNvPr>
          <p:cNvSpPr/>
          <p:nvPr/>
        </p:nvSpPr>
        <p:spPr>
          <a:xfrm>
            <a:off x="1886302" y="2826253"/>
            <a:ext cx="1453896" cy="1453896"/>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2800" dirty="0">
                <a:solidFill>
                  <a:srgbClr val="000000"/>
                </a:solidFill>
                <a:latin typeface="Arial"/>
                <a:cs typeface="Arial"/>
              </a:rPr>
              <a:t>P</a:t>
            </a:r>
            <a:r>
              <a:rPr lang="en-US" sz="2800" baseline="30000" dirty="0">
                <a:solidFill>
                  <a:srgbClr val="000000"/>
                </a:solidFill>
                <a:latin typeface="Arial"/>
                <a:cs typeface="Arial"/>
              </a:rPr>
              <a:t>T</a:t>
            </a:r>
          </a:p>
        </p:txBody>
      </p:sp>
      <p:sp>
        <p:nvSpPr>
          <p:cNvPr id="12" name="Google Shape;717;p91">
            <a:extLst>
              <a:ext uri="{FF2B5EF4-FFF2-40B4-BE49-F238E27FC236}">
                <a16:creationId xmlns:a16="http://schemas.microsoft.com/office/drawing/2014/main" id="{20C5467B-FD83-4D4D-9990-6E354CFA7BD3}"/>
              </a:ext>
            </a:extLst>
          </p:cNvPr>
          <p:cNvSpPr/>
          <p:nvPr/>
        </p:nvSpPr>
        <p:spPr>
          <a:xfrm rot="5400000">
            <a:off x="2430538" y="1699459"/>
            <a:ext cx="368400" cy="1456987"/>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15;p91">
            <a:extLst>
              <a:ext uri="{FF2B5EF4-FFF2-40B4-BE49-F238E27FC236}">
                <a16:creationId xmlns:a16="http://schemas.microsoft.com/office/drawing/2014/main" id="{94682CEB-893D-174A-A91B-BD716668B9CF}"/>
              </a:ext>
            </a:extLst>
          </p:cNvPr>
          <p:cNvSpPr txBox="1"/>
          <p:nvPr/>
        </p:nvSpPr>
        <p:spPr>
          <a:xfrm>
            <a:off x="1451489" y="1505119"/>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M x M</a:t>
            </a:r>
          </a:p>
          <a:p>
            <a:pPr marL="0" lvl="0" indent="0" algn="ctr" rtl="0">
              <a:spcBef>
                <a:spcPts val="0"/>
              </a:spcBef>
              <a:spcAft>
                <a:spcPts val="0"/>
              </a:spcAft>
              <a:buNone/>
            </a:pPr>
            <a:r>
              <a:rPr lang="en-US" sz="1800" dirty="0">
                <a:latin typeface="Calibri"/>
                <a:ea typeface="Calibri"/>
                <a:cs typeface="Calibri"/>
                <a:sym typeface="Calibri"/>
              </a:rPr>
              <a:t>"loadings"</a:t>
            </a:r>
            <a:endParaRPr sz="1800" dirty="0">
              <a:latin typeface="Calibri"/>
              <a:ea typeface="Calibri"/>
              <a:cs typeface="Calibri"/>
              <a:sym typeface="Calibri"/>
            </a:endParaRPr>
          </a:p>
        </p:txBody>
      </p:sp>
      <p:sp>
        <p:nvSpPr>
          <p:cNvPr id="14" name="Rectangle 13">
            <a:extLst>
              <a:ext uri="{FF2B5EF4-FFF2-40B4-BE49-F238E27FC236}">
                <a16:creationId xmlns:a16="http://schemas.microsoft.com/office/drawing/2014/main" id="{8A825BC4-393A-5F48-8C0C-2626910746FF}"/>
              </a:ext>
            </a:extLst>
          </p:cNvPr>
          <p:cNvSpPr/>
          <p:nvPr/>
        </p:nvSpPr>
        <p:spPr>
          <a:xfrm>
            <a:off x="4370709" y="2826253"/>
            <a:ext cx="1453896" cy="1453896"/>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2800" dirty="0">
                <a:solidFill>
                  <a:srgbClr val="000000"/>
                </a:solidFill>
                <a:latin typeface="Arial"/>
                <a:cs typeface="Arial"/>
              </a:rPr>
              <a:t>P</a:t>
            </a:r>
            <a:endParaRPr lang="en-US" sz="2800" baseline="30000" dirty="0">
              <a:solidFill>
                <a:srgbClr val="000000"/>
              </a:solidFill>
              <a:latin typeface="Arial"/>
              <a:cs typeface="Arial"/>
            </a:endParaRPr>
          </a:p>
        </p:txBody>
      </p:sp>
      <p:sp>
        <p:nvSpPr>
          <p:cNvPr id="15" name="Google Shape;717;p91">
            <a:extLst>
              <a:ext uri="{FF2B5EF4-FFF2-40B4-BE49-F238E27FC236}">
                <a16:creationId xmlns:a16="http://schemas.microsoft.com/office/drawing/2014/main" id="{82A86A50-DFC2-8F48-B8C3-28F09DFB3E57}"/>
              </a:ext>
            </a:extLst>
          </p:cNvPr>
          <p:cNvSpPr/>
          <p:nvPr/>
        </p:nvSpPr>
        <p:spPr>
          <a:xfrm rot="5400000">
            <a:off x="4914945" y="1699459"/>
            <a:ext cx="368400" cy="1456987"/>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15;p91">
            <a:extLst>
              <a:ext uri="{FF2B5EF4-FFF2-40B4-BE49-F238E27FC236}">
                <a16:creationId xmlns:a16="http://schemas.microsoft.com/office/drawing/2014/main" id="{55CAE63B-B07C-C24F-BF4A-03510DC4A72F}"/>
              </a:ext>
            </a:extLst>
          </p:cNvPr>
          <p:cNvSpPr txBox="1"/>
          <p:nvPr/>
        </p:nvSpPr>
        <p:spPr>
          <a:xfrm>
            <a:off x="3935896" y="1505119"/>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M x M</a:t>
            </a:r>
          </a:p>
          <a:p>
            <a:pPr marL="0" lvl="0" indent="0" algn="ctr" rtl="0">
              <a:spcBef>
                <a:spcPts val="0"/>
              </a:spcBef>
              <a:spcAft>
                <a:spcPts val="0"/>
              </a:spcAft>
              <a:buNone/>
            </a:pPr>
            <a:r>
              <a:rPr lang="en-US" sz="1800" dirty="0">
                <a:latin typeface="Calibri"/>
                <a:ea typeface="Calibri"/>
                <a:cs typeface="Calibri"/>
                <a:sym typeface="Calibri"/>
              </a:rPr>
              <a:t>"loadings"</a:t>
            </a:r>
            <a:endParaRPr sz="1800" dirty="0">
              <a:latin typeface="Calibri"/>
              <a:ea typeface="Calibri"/>
              <a:cs typeface="Calibri"/>
              <a:sym typeface="Calibri"/>
            </a:endParaRPr>
          </a:p>
        </p:txBody>
      </p:sp>
      <p:sp>
        <p:nvSpPr>
          <p:cNvPr id="2" name="TextBox 1">
            <a:extLst>
              <a:ext uri="{FF2B5EF4-FFF2-40B4-BE49-F238E27FC236}">
                <a16:creationId xmlns:a16="http://schemas.microsoft.com/office/drawing/2014/main" id="{F344613E-9D3A-FD4E-B7FC-95A97CFF5B11}"/>
              </a:ext>
            </a:extLst>
          </p:cNvPr>
          <p:cNvSpPr txBox="1"/>
          <p:nvPr/>
        </p:nvSpPr>
        <p:spPr>
          <a:xfrm>
            <a:off x="3703007" y="3399312"/>
            <a:ext cx="304892" cy="307777"/>
          </a:xfrm>
          <a:prstGeom prst="rect">
            <a:avLst/>
          </a:prstGeom>
          <a:noFill/>
        </p:spPr>
        <p:txBody>
          <a:bodyPr wrap="none" rtlCol="0">
            <a:spAutoFit/>
          </a:bodyPr>
          <a:lstStyle/>
          <a:p>
            <a:r>
              <a:rPr lang="en-US" dirty="0"/>
              <a:t>X</a:t>
            </a:r>
          </a:p>
        </p:txBody>
      </p:sp>
      <p:sp>
        <p:nvSpPr>
          <p:cNvPr id="17" name="TextBox 16">
            <a:extLst>
              <a:ext uri="{FF2B5EF4-FFF2-40B4-BE49-F238E27FC236}">
                <a16:creationId xmlns:a16="http://schemas.microsoft.com/office/drawing/2014/main" id="{BF516CC4-E68E-CF40-AB53-791AF3CCF353}"/>
              </a:ext>
            </a:extLst>
          </p:cNvPr>
          <p:cNvSpPr txBox="1"/>
          <p:nvPr/>
        </p:nvSpPr>
        <p:spPr>
          <a:xfrm>
            <a:off x="6075271" y="3399312"/>
            <a:ext cx="1712328" cy="307777"/>
          </a:xfrm>
          <a:prstGeom prst="rect">
            <a:avLst/>
          </a:prstGeom>
          <a:noFill/>
        </p:spPr>
        <p:txBody>
          <a:bodyPr wrap="none" rtlCol="0">
            <a:spAutoFit/>
          </a:bodyPr>
          <a:lstStyle/>
          <a:p>
            <a:r>
              <a:rPr lang="en-US" dirty="0"/>
              <a:t>= An identity matrix</a:t>
            </a:r>
          </a:p>
        </p:txBody>
      </p:sp>
      <p:sp>
        <p:nvSpPr>
          <p:cNvPr id="28" name="Rectangle 27">
            <a:extLst>
              <a:ext uri="{FF2B5EF4-FFF2-40B4-BE49-F238E27FC236}">
                <a16:creationId xmlns:a16="http://schemas.microsoft.com/office/drawing/2014/main" id="{726E9B83-6B44-664E-816A-75908074C63A}"/>
              </a:ext>
            </a:extLst>
          </p:cNvPr>
          <p:cNvSpPr/>
          <p:nvPr/>
        </p:nvSpPr>
        <p:spPr>
          <a:xfrm>
            <a:off x="1886302" y="5914509"/>
            <a:ext cx="1453896" cy="1453896"/>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2800" dirty="0">
                <a:solidFill>
                  <a:srgbClr val="000000"/>
                </a:solidFill>
                <a:latin typeface="Arial"/>
                <a:cs typeface="Arial"/>
              </a:rPr>
              <a:t>P</a:t>
            </a:r>
            <a:endParaRPr lang="en-US" sz="2800" baseline="30000" dirty="0">
              <a:solidFill>
                <a:srgbClr val="000000"/>
              </a:solidFill>
              <a:latin typeface="Arial"/>
              <a:cs typeface="Arial"/>
            </a:endParaRPr>
          </a:p>
        </p:txBody>
      </p:sp>
      <p:sp>
        <p:nvSpPr>
          <p:cNvPr id="29" name="Google Shape;717;p91">
            <a:extLst>
              <a:ext uri="{FF2B5EF4-FFF2-40B4-BE49-F238E27FC236}">
                <a16:creationId xmlns:a16="http://schemas.microsoft.com/office/drawing/2014/main" id="{07476DA7-09C8-2048-A5B4-FB577C8D23FD}"/>
              </a:ext>
            </a:extLst>
          </p:cNvPr>
          <p:cNvSpPr/>
          <p:nvPr/>
        </p:nvSpPr>
        <p:spPr>
          <a:xfrm rot="5400000">
            <a:off x="2430538" y="4787715"/>
            <a:ext cx="368400" cy="1456987"/>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15;p91">
            <a:extLst>
              <a:ext uri="{FF2B5EF4-FFF2-40B4-BE49-F238E27FC236}">
                <a16:creationId xmlns:a16="http://schemas.microsoft.com/office/drawing/2014/main" id="{BEC0FDCC-6DFD-1843-83B7-9F58A8BB167E}"/>
              </a:ext>
            </a:extLst>
          </p:cNvPr>
          <p:cNvSpPr txBox="1"/>
          <p:nvPr/>
        </p:nvSpPr>
        <p:spPr>
          <a:xfrm>
            <a:off x="1451489" y="4593375"/>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M x M</a:t>
            </a:r>
          </a:p>
          <a:p>
            <a:pPr marL="0" lvl="0" indent="0" algn="ctr" rtl="0">
              <a:spcBef>
                <a:spcPts val="0"/>
              </a:spcBef>
              <a:spcAft>
                <a:spcPts val="0"/>
              </a:spcAft>
              <a:buNone/>
            </a:pPr>
            <a:r>
              <a:rPr lang="en-US" sz="1800" dirty="0">
                <a:latin typeface="Calibri"/>
                <a:ea typeface="Calibri"/>
                <a:cs typeface="Calibri"/>
                <a:sym typeface="Calibri"/>
              </a:rPr>
              <a:t>"loadings"</a:t>
            </a:r>
            <a:endParaRPr sz="1800" dirty="0">
              <a:latin typeface="Calibri"/>
              <a:ea typeface="Calibri"/>
              <a:cs typeface="Calibri"/>
              <a:sym typeface="Calibri"/>
            </a:endParaRPr>
          </a:p>
        </p:txBody>
      </p:sp>
      <p:sp>
        <p:nvSpPr>
          <p:cNvPr id="31" name="Rectangle 30">
            <a:extLst>
              <a:ext uri="{FF2B5EF4-FFF2-40B4-BE49-F238E27FC236}">
                <a16:creationId xmlns:a16="http://schemas.microsoft.com/office/drawing/2014/main" id="{56BA9AE4-B18E-0141-BC23-7B07C70D31AD}"/>
              </a:ext>
            </a:extLst>
          </p:cNvPr>
          <p:cNvSpPr/>
          <p:nvPr/>
        </p:nvSpPr>
        <p:spPr>
          <a:xfrm>
            <a:off x="4370709" y="5914509"/>
            <a:ext cx="1453896" cy="1453896"/>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2800" dirty="0">
                <a:solidFill>
                  <a:srgbClr val="000000"/>
                </a:solidFill>
                <a:latin typeface="Arial"/>
                <a:cs typeface="Arial"/>
              </a:rPr>
              <a:t>P</a:t>
            </a:r>
            <a:r>
              <a:rPr lang="en-US" sz="2800" baseline="30000" dirty="0">
                <a:solidFill>
                  <a:srgbClr val="000000"/>
                </a:solidFill>
                <a:latin typeface="Arial"/>
                <a:cs typeface="Arial"/>
              </a:rPr>
              <a:t>T</a:t>
            </a:r>
          </a:p>
        </p:txBody>
      </p:sp>
      <p:sp>
        <p:nvSpPr>
          <p:cNvPr id="32" name="Google Shape;717;p91">
            <a:extLst>
              <a:ext uri="{FF2B5EF4-FFF2-40B4-BE49-F238E27FC236}">
                <a16:creationId xmlns:a16="http://schemas.microsoft.com/office/drawing/2014/main" id="{49D00AF6-AE1A-2048-A355-420B75F103ED}"/>
              </a:ext>
            </a:extLst>
          </p:cNvPr>
          <p:cNvSpPr/>
          <p:nvPr/>
        </p:nvSpPr>
        <p:spPr>
          <a:xfrm rot="5400000">
            <a:off x="4914945" y="4787715"/>
            <a:ext cx="368400" cy="1456987"/>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15;p91">
            <a:extLst>
              <a:ext uri="{FF2B5EF4-FFF2-40B4-BE49-F238E27FC236}">
                <a16:creationId xmlns:a16="http://schemas.microsoft.com/office/drawing/2014/main" id="{AF718786-1ABF-3E4E-8C08-2C7707929EEB}"/>
              </a:ext>
            </a:extLst>
          </p:cNvPr>
          <p:cNvSpPr txBox="1"/>
          <p:nvPr/>
        </p:nvSpPr>
        <p:spPr>
          <a:xfrm>
            <a:off x="3935896" y="4593375"/>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M x M</a:t>
            </a:r>
          </a:p>
          <a:p>
            <a:pPr marL="0" lvl="0" indent="0" algn="ctr" rtl="0">
              <a:spcBef>
                <a:spcPts val="0"/>
              </a:spcBef>
              <a:spcAft>
                <a:spcPts val="0"/>
              </a:spcAft>
              <a:buNone/>
            </a:pPr>
            <a:r>
              <a:rPr lang="en-US" sz="1800" dirty="0">
                <a:latin typeface="Calibri"/>
                <a:ea typeface="Calibri"/>
                <a:cs typeface="Calibri"/>
                <a:sym typeface="Calibri"/>
              </a:rPr>
              <a:t>"loadings"</a:t>
            </a:r>
            <a:endParaRPr sz="1800" dirty="0">
              <a:latin typeface="Calibri"/>
              <a:ea typeface="Calibri"/>
              <a:cs typeface="Calibri"/>
              <a:sym typeface="Calibri"/>
            </a:endParaRPr>
          </a:p>
        </p:txBody>
      </p:sp>
      <p:sp>
        <p:nvSpPr>
          <p:cNvPr id="34" name="TextBox 33">
            <a:extLst>
              <a:ext uri="{FF2B5EF4-FFF2-40B4-BE49-F238E27FC236}">
                <a16:creationId xmlns:a16="http://schemas.microsoft.com/office/drawing/2014/main" id="{7C28FACB-B6FF-C949-9E1D-DE95074BC356}"/>
              </a:ext>
            </a:extLst>
          </p:cNvPr>
          <p:cNvSpPr txBox="1"/>
          <p:nvPr/>
        </p:nvSpPr>
        <p:spPr>
          <a:xfrm>
            <a:off x="3703007" y="6487568"/>
            <a:ext cx="304892" cy="307777"/>
          </a:xfrm>
          <a:prstGeom prst="rect">
            <a:avLst/>
          </a:prstGeom>
          <a:noFill/>
        </p:spPr>
        <p:txBody>
          <a:bodyPr wrap="none" rtlCol="0">
            <a:spAutoFit/>
          </a:bodyPr>
          <a:lstStyle/>
          <a:p>
            <a:r>
              <a:rPr lang="en-US" dirty="0"/>
              <a:t>X</a:t>
            </a:r>
          </a:p>
        </p:txBody>
      </p:sp>
      <p:sp>
        <p:nvSpPr>
          <p:cNvPr id="35" name="TextBox 34">
            <a:extLst>
              <a:ext uri="{FF2B5EF4-FFF2-40B4-BE49-F238E27FC236}">
                <a16:creationId xmlns:a16="http://schemas.microsoft.com/office/drawing/2014/main" id="{B5521D96-48BD-184C-986A-3EC5C05E0471}"/>
              </a:ext>
            </a:extLst>
          </p:cNvPr>
          <p:cNvSpPr txBox="1"/>
          <p:nvPr/>
        </p:nvSpPr>
        <p:spPr>
          <a:xfrm>
            <a:off x="6075271" y="6487568"/>
            <a:ext cx="1712328" cy="307777"/>
          </a:xfrm>
          <a:prstGeom prst="rect">
            <a:avLst/>
          </a:prstGeom>
          <a:noFill/>
        </p:spPr>
        <p:txBody>
          <a:bodyPr wrap="none" rtlCol="0">
            <a:spAutoFit/>
          </a:bodyPr>
          <a:lstStyle/>
          <a:p>
            <a:r>
              <a:rPr lang="en-US" dirty="0"/>
              <a:t>= An identity matrix</a:t>
            </a:r>
          </a:p>
        </p:txBody>
      </p:sp>
    </p:spTree>
    <p:extLst>
      <p:ext uri="{BB962C8B-B14F-4D97-AF65-F5344CB8AC3E}">
        <p14:creationId xmlns:p14="http://schemas.microsoft.com/office/powerpoint/2010/main" val="2464688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B7351-3063-5C4B-A8BA-C4FE664E59F2}"/>
              </a:ext>
            </a:extLst>
          </p:cNvPr>
          <p:cNvSpPr>
            <a:spLocks noGrp="1"/>
          </p:cNvSpPr>
          <p:nvPr>
            <p:ph type="title"/>
          </p:nvPr>
        </p:nvSpPr>
        <p:spPr/>
        <p:txBody>
          <a:bodyPr/>
          <a:lstStyle/>
          <a:p>
            <a:r>
              <a:rPr lang="en-US" dirty="0"/>
              <a:t>PCA as a matrix decomposition</a:t>
            </a:r>
            <a:endParaRPr lang="en-US" i="1"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E62D942-AE0F-C642-8350-550FB891F4B4}"/>
                  </a:ext>
                </a:extLst>
              </p:cNvPr>
              <p:cNvSpPr>
                <a:spLocks noGrp="1"/>
              </p:cNvSpPr>
              <p:nvPr>
                <p:ph idx="1"/>
              </p:nvPr>
            </p:nvSpPr>
            <p:spPr/>
            <p:txBody>
              <a:bodyPr/>
              <a:lstStyle/>
              <a:p>
                <a:r>
                  <a:rPr lang="en-US" dirty="0"/>
                  <a:t>Because of the nature of the PC vectors in the following decomposition:</a:t>
                </a:r>
              </a:p>
              <a:p>
                <a:endParaRPr lang="en-US" dirty="0"/>
              </a:p>
              <a:p>
                <a:pPr marL="82550"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𝑆</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𝑃</m:t>
                          </m:r>
                        </m:e>
                        <m:sup>
                          <m:r>
                            <a:rPr lang="en-US" b="0" i="1" smtClean="0">
                              <a:latin typeface="Cambria Math" panose="02040503050406030204" pitchFamily="18" charset="0"/>
                            </a:rPr>
                            <m:t>𝑇</m:t>
                          </m:r>
                        </m:sup>
                      </m:sSup>
                    </m:oMath>
                  </m:oMathPara>
                </a14:m>
                <a:endParaRPr lang="en-US" dirty="0"/>
              </a:p>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𝑃</m:t>
                        </m:r>
                      </m:e>
                      <m:sup>
                        <m:r>
                          <a:rPr lang="en-US" i="1">
                            <a:latin typeface="Cambria Math" panose="02040503050406030204" pitchFamily="18" charset="0"/>
                          </a:rPr>
                          <m:t>𝑇</m:t>
                        </m:r>
                      </m:sup>
                    </m:sSup>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𝐼</m:t>
                    </m:r>
                  </m:oMath>
                </a14:m>
                <a:endParaRPr lang="en-US" dirty="0"/>
              </a:p>
              <a:p>
                <a14:m>
                  <m:oMath xmlns:m="http://schemas.openxmlformats.org/officeDocument/2006/math">
                    <m:r>
                      <a:rPr lang="en-US" b="0" i="1" smtClean="0">
                        <a:latin typeface="Cambria Math" panose="02040503050406030204" pitchFamily="18" charset="0"/>
                      </a:rPr>
                      <m:t>𝑃</m:t>
                    </m:r>
                    <m:sSup>
                      <m:sSupPr>
                        <m:ctrlPr>
                          <a:rPr lang="en-US" i="1">
                            <a:latin typeface="Cambria Math" panose="02040503050406030204" pitchFamily="18" charset="0"/>
                          </a:rPr>
                        </m:ctrlPr>
                      </m:sSupPr>
                      <m:e>
                        <m:r>
                          <a:rPr lang="en-US" i="1">
                            <a:latin typeface="Cambria Math" panose="02040503050406030204" pitchFamily="18" charset="0"/>
                          </a:rPr>
                          <m:t>𝑃</m:t>
                        </m:r>
                      </m:e>
                      <m:sup>
                        <m:r>
                          <a:rPr lang="en-US" i="1">
                            <a:latin typeface="Cambria Math" panose="02040503050406030204" pitchFamily="18" charset="0"/>
                          </a:rPr>
                          <m:t>𝑇</m:t>
                        </m:r>
                      </m:sup>
                    </m:sSup>
                    <m:r>
                      <a:rPr lang="en-US" i="1">
                        <a:latin typeface="Cambria Math" panose="02040503050406030204" pitchFamily="18" charset="0"/>
                      </a:rPr>
                      <m:t>=</m:t>
                    </m:r>
                    <m:r>
                      <a:rPr lang="en-US" i="1">
                        <a:latin typeface="Cambria Math" panose="02040503050406030204" pitchFamily="18" charset="0"/>
                      </a:rPr>
                      <m:t>𝐼</m:t>
                    </m:r>
                  </m:oMath>
                </a14:m>
                <a:endParaRPr lang="en-US" dirty="0"/>
              </a:p>
              <a:p>
                <a:endParaRPr lang="en-US" dirty="0"/>
              </a:p>
              <a:p>
                <a:r>
                  <a:rPr lang="en-US" dirty="0"/>
                  <a:t>Therefore, the "scores" can be obtained by </a:t>
                </a:r>
                <a:r>
                  <a:rPr lang="en-US" dirty="0" err="1"/>
                  <a:t>postmultiplying</a:t>
                </a:r>
                <a:r>
                  <a:rPr lang="en-US" dirty="0"/>
                  <a:t> the original (centered) data by </a:t>
                </a:r>
                <a:r>
                  <a:rPr lang="en-US" i="1" dirty="0"/>
                  <a:t>P</a:t>
                </a:r>
                <a:r>
                  <a:rPr lang="en-US" dirty="0"/>
                  <a:t>.</a:t>
                </a:r>
              </a:p>
              <a:p>
                <a:endParaRPr lang="en-US" dirty="0"/>
              </a:p>
              <a:p>
                <a:pPr marL="82550" indent="0" algn="ctr">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𝑋</m:t>
                      </m:r>
                      <m:r>
                        <a:rPr lang="en-US" b="0" i="1" smtClean="0">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𝑆</m:t>
                      </m:r>
                      <m:sSup>
                        <m:sSupPr>
                          <m:ctrlPr>
                            <a:rPr lang="en-US" i="1">
                              <a:latin typeface="Cambria Math" panose="02040503050406030204" pitchFamily="18" charset="0"/>
                            </a:rPr>
                          </m:ctrlPr>
                        </m:sSupPr>
                        <m:e>
                          <m:r>
                            <a:rPr lang="en-US" i="1">
                              <a:latin typeface="Cambria Math" panose="02040503050406030204" pitchFamily="18" charset="0"/>
                            </a:rPr>
                            <m:t>𝑃</m:t>
                          </m:r>
                        </m:e>
                        <m:sup>
                          <m:r>
                            <a:rPr lang="en-US" i="1">
                              <a:latin typeface="Cambria Math" panose="02040503050406030204" pitchFamily="18" charset="0"/>
                            </a:rPr>
                            <m:t>𝑇</m:t>
                          </m:r>
                        </m:sup>
                      </m:sSup>
                      <m:r>
                        <a:rPr lang="en-US" b="0" i="1" smtClean="0">
                          <a:latin typeface="Cambria Math" panose="02040503050406030204" pitchFamily="18" charset="0"/>
                        </a:rPr>
                        <m:t>𝑃</m:t>
                      </m:r>
                    </m:oMath>
                  </m:oMathPara>
                </a14:m>
                <a:endParaRPr lang="en-US" dirty="0"/>
              </a:p>
              <a:p>
                <a:pPr marL="82550" indent="0" algn="ctr">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𝑋𝑃</m:t>
                      </m:r>
                      <m:r>
                        <a:rPr lang="en-US" i="1">
                          <a:latin typeface="Cambria Math" panose="02040503050406030204" pitchFamily="18" charset="0"/>
                        </a:rPr>
                        <m:t>=</m:t>
                      </m:r>
                      <m:r>
                        <a:rPr lang="en-US" i="1">
                          <a:latin typeface="Cambria Math" panose="02040503050406030204" pitchFamily="18" charset="0"/>
                        </a:rPr>
                        <m:t>𝑆𝐼</m:t>
                      </m:r>
                    </m:oMath>
                  </m:oMathPara>
                </a14:m>
                <a:endParaRPr lang="en-US" dirty="0"/>
              </a:p>
              <a:p>
                <a:pPr marL="82550" indent="0" algn="ctr">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𝑋𝑃</m:t>
                      </m:r>
                      <m:r>
                        <a:rPr lang="en-US" i="1">
                          <a:latin typeface="Cambria Math" panose="02040503050406030204" pitchFamily="18" charset="0"/>
                        </a:rPr>
                        <m:t>=</m:t>
                      </m:r>
                      <m:r>
                        <a:rPr lang="en-US" i="1">
                          <a:latin typeface="Cambria Math" panose="02040503050406030204" pitchFamily="18" charset="0"/>
                        </a:rPr>
                        <m:t>𝑆</m:t>
                      </m:r>
                    </m:oMath>
                  </m:oMathPara>
                </a14:m>
                <a:endParaRPr lang="en-US" dirty="0"/>
              </a:p>
              <a:p>
                <a:endParaRPr lang="en-US" dirty="0"/>
              </a:p>
              <a:p>
                <a:pPr marL="82550" indent="0">
                  <a:buNone/>
                </a:pPr>
                <a:endParaRPr lang="en-US" dirty="0"/>
              </a:p>
            </p:txBody>
          </p:sp>
        </mc:Choice>
        <mc:Fallback xmlns="">
          <p:sp>
            <p:nvSpPr>
              <p:cNvPr id="3" name="Content Placeholder 2">
                <a:extLst>
                  <a:ext uri="{FF2B5EF4-FFF2-40B4-BE49-F238E27FC236}">
                    <a16:creationId xmlns:a16="http://schemas.microsoft.com/office/drawing/2014/main" id="{8E62D942-AE0F-C642-8350-550FB891F4B4}"/>
                  </a:ext>
                </a:extLst>
              </p:cNvPr>
              <p:cNvSpPr>
                <a:spLocks noGrp="1" noRot="1" noChangeAspect="1" noMove="1" noResize="1" noEditPoints="1" noAdjustHandles="1" noChangeArrowheads="1" noChangeShapeType="1" noTextEdit="1"/>
              </p:cNvSpPr>
              <p:nvPr>
                <p:ph idx="1"/>
              </p:nvPr>
            </p:nvSpPr>
            <p:spPr>
              <a:blipFill>
                <a:blip r:embed="rId2"/>
                <a:stretch>
                  <a:fillRect b="-2362"/>
                </a:stretch>
              </a:blipFill>
            </p:spPr>
            <p:txBody>
              <a:bodyPr/>
              <a:lstStyle/>
              <a:p>
                <a:r>
                  <a:rPr lang="en-US">
                    <a:noFill/>
                  </a:rPr>
                  <a:t> </a:t>
                </a:r>
              </a:p>
            </p:txBody>
          </p:sp>
        </mc:Fallback>
      </mc:AlternateContent>
    </p:spTree>
    <p:extLst>
      <p:ext uri="{BB962C8B-B14F-4D97-AF65-F5344CB8AC3E}">
        <p14:creationId xmlns:p14="http://schemas.microsoft.com/office/powerpoint/2010/main" val="3610640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91"/>
          <p:cNvSpPr txBox="1">
            <a:spLocks noGrp="1"/>
          </p:cNvSpPr>
          <p:nvPr>
            <p:ph type="title"/>
          </p:nvPr>
        </p:nvSpPr>
        <p:spPr>
          <a:xfrm>
            <a:off x="694944" y="402336"/>
            <a:ext cx="8760000" cy="1472100"/>
          </a:xfrm>
          <a:prstGeom prst="rect">
            <a:avLst/>
          </a:prstGeom>
        </p:spPr>
        <p:txBody>
          <a:bodyPr spcFirstLastPara="1" wrap="square" lIns="101575" tIns="101575" rIns="101575" bIns="101575" anchor="ctr" anchorCtr="0">
            <a:noAutofit/>
          </a:bodyPr>
          <a:lstStyle/>
          <a:p>
            <a:pPr lvl="0"/>
            <a:r>
              <a:rPr lang="en-US" dirty="0"/>
              <a:t>PCA as a matrix decomposition</a:t>
            </a:r>
            <a:endParaRPr i="1" baseline="30000" dirty="0"/>
          </a:p>
        </p:txBody>
      </p:sp>
      <p:sp>
        <p:nvSpPr>
          <p:cNvPr id="713" name="Google Shape;713;p91"/>
          <p:cNvSpPr/>
          <p:nvPr/>
        </p:nvSpPr>
        <p:spPr>
          <a:xfrm>
            <a:off x="2172799" y="2927700"/>
            <a:ext cx="2793600" cy="4148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a:t>X</a:t>
            </a:r>
            <a:endParaRPr sz="2800"/>
          </a:p>
        </p:txBody>
      </p:sp>
      <p:sp>
        <p:nvSpPr>
          <p:cNvPr id="714" name="Google Shape;714;p91"/>
          <p:cNvSpPr txBox="1"/>
          <p:nvPr/>
        </p:nvSpPr>
        <p:spPr>
          <a:xfrm>
            <a:off x="-7477" y="4502330"/>
            <a:ext cx="1432376" cy="1007619"/>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800" i="1" dirty="0">
                <a:latin typeface="Calibri"/>
                <a:ea typeface="Calibri"/>
                <a:cs typeface="Calibri"/>
                <a:sym typeface="Calibri"/>
              </a:rPr>
              <a:t>n</a:t>
            </a:r>
            <a:r>
              <a:rPr lang="en-US" sz="1800" dirty="0">
                <a:latin typeface="Calibri"/>
                <a:ea typeface="Calibri"/>
                <a:cs typeface="Calibri"/>
                <a:sym typeface="Calibri"/>
              </a:rPr>
              <a:t> rows of</a:t>
            </a:r>
            <a:endParaRPr sz="1800" dirty="0">
              <a:latin typeface="Calibri"/>
              <a:ea typeface="Calibri"/>
              <a:cs typeface="Calibri"/>
              <a:sym typeface="Calibri"/>
            </a:endParaRPr>
          </a:p>
          <a:p>
            <a:pPr marL="0" lvl="0" indent="0" algn="r" rtl="0">
              <a:spcBef>
                <a:spcPts val="0"/>
              </a:spcBef>
              <a:spcAft>
                <a:spcPts val="0"/>
              </a:spcAft>
              <a:buNone/>
            </a:pPr>
            <a:r>
              <a:rPr lang="en-US" sz="1800" dirty="0">
                <a:latin typeface="Calibri"/>
                <a:ea typeface="Calibri"/>
                <a:cs typeface="Calibri"/>
                <a:sym typeface="Calibri"/>
              </a:rPr>
              <a:t>independent observations</a:t>
            </a:r>
            <a:endParaRPr sz="1800" dirty="0">
              <a:latin typeface="Calibri"/>
              <a:ea typeface="Calibri"/>
              <a:cs typeface="Calibri"/>
              <a:sym typeface="Calibri"/>
            </a:endParaRPr>
          </a:p>
        </p:txBody>
      </p:sp>
      <p:sp>
        <p:nvSpPr>
          <p:cNvPr id="715" name="Google Shape;715;p91"/>
          <p:cNvSpPr txBox="1"/>
          <p:nvPr/>
        </p:nvSpPr>
        <p:spPr>
          <a:xfrm>
            <a:off x="2465933" y="1606567"/>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p</a:t>
            </a:r>
            <a:r>
              <a:rPr lang="en-US" sz="1800" dirty="0">
                <a:latin typeface="Calibri"/>
                <a:ea typeface="Calibri"/>
                <a:cs typeface="Calibri"/>
                <a:sym typeface="Calibri"/>
              </a:rPr>
              <a:t> columns of</a:t>
            </a:r>
            <a:endParaRPr sz="1800" dirty="0">
              <a:latin typeface="Calibri"/>
              <a:ea typeface="Calibri"/>
              <a:cs typeface="Calibri"/>
              <a:sym typeface="Calibri"/>
            </a:endParaRPr>
          </a:p>
          <a:p>
            <a:pPr marL="0" lvl="0" indent="0" algn="ctr" rtl="0">
              <a:spcBef>
                <a:spcPts val="0"/>
              </a:spcBef>
              <a:spcAft>
                <a:spcPts val="0"/>
              </a:spcAft>
              <a:buNone/>
            </a:pPr>
            <a:r>
              <a:rPr lang="en-US" sz="1800" dirty="0">
                <a:latin typeface="Calibri"/>
                <a:ea typeface="Calibri"/>
                <a:cs typeface="Calibri"/>
                <a:sym typeface="Calibri"/>
              </a:rPr>
              <a:t>recorded variables</a:t>
            </a:r>
            <a:endParaRPr sz="1800" dirty="0">
              <a:latin typeface="Calibri"/>
              <a:ea typeface="Calibri"/>
              <a:cs typeface="Calibri"/>
              <a:sym typeface="Calibri"/>
            </a:endParaRPr>
          </a:p>
        </p:txBody>
      </p:sp>
      <p:sp>
        <p:nvSpPr>
          <p:cNvPr id="716" name="Google Shape;716;p91"/>
          <p:cNvSpPr/>
          <p:nvPr/>
        </p:nvSpPr>
        <p:spPr>
          <a:xfrm>
            <a:off x="1577299" y="2927700"/>
            <a:ext cx="368400" cy="4148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1"/>
          <p:cNvSpPr/>
          <p:nvPr/>
        </p:nvSpPr>
        <p:spPr>
          <a:xfrm rot="5400000">
            <a:off x="3383099" y="1135150"/>
            <a:ext cx="368400" cy="27885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AA2EB856-0680-2C4E-9065-427D826EB491}"/>
              </a:ext>
            </a:extLst>
          </p:cNvPr>
          <p:cNvSpPr/>
          <p:nvPr/>
        </p:nvSpPr>
        <p:spPr>
          <a:xfrm>
            <a:off x="5193499" y="2927700"/>
            <a:ext cx="1453896" cy="1453896"/>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2800" dirty="0">
                <a:solidFill>
                  <a:srgbClr val="000000"/>
                </a:solidFill>
                <a:latin typeface="Arial"/>
                <a:cs typeface="Arial"/>
              </a:rPr>
              <a:t>P</a:t>
            </a:r>
            <a:endParaRPr lang="en-US" sz="2800" baseline="30000" dirty="0">
              <a:solidFill>
                <a:srgbClr val="000000"/>
              </a:solidFill>
              <a:latin typeface="Arial"/>
              <a:cs typeface="Arial"/>
            </a:endParaRPr>
          </a:p>
        </p:txBody>
      </p:sp>
      <p:sp>
        <p:nvSpPr>
          <p:cNvPr id="15" name="TextBox 14">
            <a:extLst>
              <a:ext uri="{FF2B5EF4-FFF2-40B4-BE49-F238E27FC236}">
                <a16:creationId xmlns:a16="http://schemas.microsoft.com/office/drawing/2014/main" id="{DC23EC3F-CFD9-3843-83D5-2409FD913A3D}"/>
              </a:ext>
            </a:extLst>
          </p:cNvPr>
          <p:cNvSpPr txBox="1"/>
          <p:nvPr/>
        </p:nvSpPr>
        <p:spPr>
          <a:xfrm>
            <a:off x="6898284" y="4740440"/>
            <a:ext cx="394660" cy="523220"/>
          </a:xfrm>
          <a:prstGeom prst="rect">
            <a:avLst/>
          </a:prstGeom>
          <a:noFill/>
        </p:spPr>
        <p:txBody>
          <a:bodyPr wrap="none" rtlCol="0">
            <a:spAutoFit/>
          </a:bodyPr>
          <a:lstStyle/>
          <a:p>
            <a:r>
              <a:rPr lang="en-US" sz="2800" dirty="0"/>
              <a:t>=</a:t>
            </a:r>
          </a:p>
        </p:txBody>
      </p:sp>
      <p:sp>
        <p:nvSpPr>
          <p:cNvPr id="16" name="Google Shape;713;p91">
            <a:extLst>
              <a:ext uri="{FF2B5EF4-FFF2-40B4-BE49-F238E27FC236}">
                <a16:creationId xmlns:a16="http://schemas.microsoft.com/office/drawing/2014/main" id="{14943B2B-B01F-DE45-8035-A4E14E4CFA28}"/>
              </a:ext>
            </a:extLst>
          </p:cNvPr>
          <p:cNvSpPr/>
          <p:nvPr/>
        </p:nvSpPr>
        <p:spPr>
          <a:xfrm>
            <a:off x="7493084" y="2927700"/>
            <a:ext cx="1456988" cy="4148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t>S</a:t>
            </a:r>
            <a:endParaRPr sz="2800" dirty="0"/>
          </a:p>
        </p:txBody>
      </p:sp>
      <p:sp>
        <p:nvSpPr>
          <p:cNvPr id="21" name="Google Shape;717;p91">
            <a:extLst>
              <a:ext uri="{FF2B5EF4-FFF2-40B4-BE49-F238E27FC236}">
                <a16:creationId xmlns:a16="http://schemas.microsoft.com/office/drawing/2014/main" id="{66E9DCCF-D400-D946-86B0-321FBB54440D}"/>
              </a:ext>
            </a:extLst>
          </p:cNvPr>
          <p:cNvSpPr/>
          <p:nvPr/>
        </p:nvSpPr>
        <p:spPr>
          <a:xfrm rot="5400000">
            <a:off x="8010999" y="1800906"/>
            <a:ext cx="368400" cy="1456987"/>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15;p91">
            <a:extLst>
              <a:ext uri="{FF2B5EF4-FFF2-40B4-BE49-F238E27FC236}">
                <a16:creationId xmlns:a16="http://schemas.microsoft.com/office/drawing/2014/main" id="{A299E470-D3CA-364E-B341-C19066E68B9C}"/>
              </a:ext>
            </a:extLst>
          </p:cNvPr>
          <p:cNvSpPr txBox="1"/>
          <p:nvPr/>
        </p:nvSpPr>
        <p:spPr>
          <a:xfrm>
            <a:off x="7031950" y="1606566"/>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M</a:t>
            </a:r>
            <a:r>
              <a:rPr lang="en-US" sz="1800" dirty="0">
                <a:latin typeface="Calibri"/>
                <a:ea typeface="Calibri"/>
                <a:cs typeface="Calibri"/>
                <a:sym typeface="Calibri"/>
              </a:rPr>
              <a:t> columns of</a:t>
            </a:r>
            <a:endParaRPr sz="1800" dirty="0">
              <a:latin typeface="Calibri"/>
              <a:ea typeface="Calibri"/>
              <a:cs typeface="Calibri"/>
              <a:sym typeface="Calibri"/>
            </a:endParaRPr>
          </a:p>
          <a:p>
            <a:pPr marL="0" lvl="0" indent="0" algn="ctr" rtl="0">
              <a:spcBef>
                <a:spcPts val="0"/>
              </a:spcBef>
              <a:spcAft>
                <a:spcPts val="0"/>
              </a:spcAft>
              <a:buNone/>
            </a:pPr>
            <a:r>
              <a:rPr lang="en-US" sz="1800" dirty="0">
                <a:latin typeface="Calibri"/>
                <a:ea typeface="Calibri"/>
                <a:cs typeface="Calibri"/>
                <a:sym typeface="Calibri"/>
              </a:rPr>
              <a:t>"scores"</a:t>
            </a:r>
            <a:endParaRPr sz="1800" dirty="0">
              <a:latin typeface="Calibri"/>
              <a:ea typeface="Calibri"/>
              <a:cs typeface="Calibri"/>
              <a:sym typeface="Calibri"/>
            </a:endParaRPr>
          </a:p>
        </p:txBody>
      </p:sp>
      <p:sp>
        <p:nvSpPr>
          <p:cNvPr id="23" name="Google Shape;717;p91">
            <a:extLst>
              <a:ext uri="{FF2B5EF4-FFF2-40B4-BE49-F238E27FC236}">
                <a16:creationId xmlns:a16="http://schemas.microsoft.com/office/drawing/2014/main" id="{5AF32F7F-DF80-D049-9F0F-07E53D2BFCFD}"/>
              </a:ext>
            </a:extLst>
          </p:cNvPr>
          <p:cNvSpPr/>
          <p:nvPr/>
        </p:nvSpPr>
        <p:spPr>
          <a:xfrm rot="5400000">
            <a:off x="5756013" y="1800906"/>
            <a:ext cx="368400" cy="1456987"/>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15;p91">
            <a:extLst>
              <a:ext uri="{FF2B5EF4-FFF2-40B4-BE49-F238E27FC236}">
                <a16:creationId xmlns:a16="http://schemas.microsoft.com/office/drawing/2014/main" id="{DAA7CB4D-97EC-CD40-B50B-292C07023094}"/>
              </a:ext>
            </a:extLst>
          </p:cNvPr>
          <p:cNvSpPr txBox="1"/>
          <p:nvPr/>
        </p:nvSpPr>
        <p:spPr>
          <a:xfrm>
            <a:off x="4776964" y="1606566"/>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M x M</a:t>
            </a:r>
          </a:p>
          <a:p>
            <a:pPr marL="0" lvl="0" indent="0" algn="ctr" rtl="0">
              <a:spcBef>
                <a:spcPts val="0"/>
              </a:spcBef>
              <a:spcAft>
                <a:spcPts val="0"/>
              </a:spcAft>
              <a:buNone/>
            </a:pPr>
            <a:r>
              <a:rPr lang="en-US" sz="1800" dirty="0">
                <a:latin typeface="Calibri"/>
                <a:ea typeface="Calibri"/>
                <a:cs typeface="Calibri"/>
                <a:sym typeface="Calibri"/>
              </a:rPr>
              <a:t>"loadings"</a:t>
            </a:r>
            <a:endParaRPr sz="1800" dirty="0">
              <a:latin typeface="Calibri"/>
              <a:ea typeface="Calibri"/>
              <a:cs typeface="Calibri"/>
              <a:sym typeface="Calibri"/>
            </a:endParaRPr>
          </a:p>
        </p:txBody>
      </p:sp>
    </p:spTree>
    <p:extLst>
      <p:ext uri="{BB962C8B-B14F-4D97-AF65-F5344CB8AC3E}">
        <p14:creationId xmlns:p14="http://schemas.microsoft.com/office/powerpoint/2010/main" val="2960255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C5D3B-F63C-0442-A87A-47AD0B6246C3}"/>
              </a:ext>
            </a:extLst>
          </p:cNvPr>
          <p:cNvSpPr>
            <a:spLocks noGrp="1"/>
          </p:cNvSpPr>
          <p:nvPr>
            <p:ph type="title"/>
          </p:nvPr>
        </p:nvSpPr>
        <p:spPr/>
        <p:txBody>
          <a:bodyPr/>
          <a:lstStyle/>
          <a:p>
            <a:r>
              <a:rPr lang="en-US" dirty="0"/>
              <a:t>All PCs: PCA is a rotation process</a:t>
            </a:r>
          </a:p>
        </p:txBody>
      </p:sp>
      <p:pic>
        <p:nvPicPr>
          <p:cNvPr id="4" name="Picture 3">
            <a:extLst>
              <a:ext uri="{FF2B5EF4-FFF2-40B4-BE49-F238E27FC236}">
                <a16:creationId xmlns:a16="http://schemas.microsoft.com/office/drawing/2014/main" id="{E74391B0-EF12-534C-BA24-EE4C514E05EB}"/>
              </a:ext>
            </a:extLst>
          </p:cNvPr>
          <p:cNvPicPr>
            <a:picLocks noChangeAspect="1"/>
          </p:cNvPicPr>
          <p:nvPr/>
        </p:nvPicPr>
        <p:blipFill rotWithShape="1">
          <a:blip r:embed="rId3"/>
          <a:srcRect l="2342" t="8396" b="5113"/>
          <a:stretch/>
        </p:blipFill>
        <p:spPr>
          <a:xfrm>
            <a:off x="118946" y="2661424"/>
            <a:ext cx="9922107" cy="3330498"/>
          </a:xfrm>
          <a:prstGeom prst="rect">
            <a:avLst/>
          </a:prstGeom>
        </p:spPr>
      </p:pic>
      <p:sp>
        <p:nvSpPr>
          <p:cNvPr id="11" name="TextBox 10">
            <a:extLst>
              <a:ext uri="{FF2B5EF4-FFF2-40B4-BE49-F238E27FC236}">
                <a16:creationId xmlns:a16="http://schemas.microsoft.com/office/drawing/2014/main" id="{D8691082-88C0-1444-BDE6-D013F1B3A88B}"/>
              </a:ext>
            </a:extLst>
          </p:cNvPr>
          <p:cNvSpPr txBox="1"/>
          <p:nvPr/>
        </p:nvSpPr>
        <p:spPr>
          <a:xfrm>
            <a:off x="1243176" y="1946818"/>
            <a:ext cx="684803" cy="646331"/>
          </a:xfrm>
          <a:prstGeom prst="rect">
            <a:avLst/>
          </a:prstGeom>
          <a:noFill/>
        </p:spPr>
        <p:txBody>
          <a:bodyPr wrap="none" rtlCol="0">
            <a:spAutoFit/>
          </a:bodyPr>
          <a:lstStyle/>
          <a:p>
            <a:pPr algn="ctr"/>
            <a:r>
              <a:rPr lang="en-US" sz="1800" b="1" dirty="0"/>
              <a:t>Raw</a:t>
            </a:r>
          </a:p>
          <a:p>
            <a:pPr algn="ctr"/>
            <a:r>
              <a:rPr lang="en-US" sz="1800" b="1" dirty="0"/>
              <a:t>Data</a:t>
            </a:r>
          </a:p>
        </p:txBody>
      </p:sp>
      <p:sp>
        <p:nvSpPr>
          <p:cNvPr id="12" name="TextBox 11">
            <a:extLst>
              <a:ext uri="{FF2B5EF4-FFF2-40B4-BE49-F238E27FC236}">
                <a16:creationId xmlns:a16="http://schemas.microsoft.com/office/drawing/2014/main" id="{1666568D-00CD-E142-B0D8-78A76A3F8EA7}"/>
              </a:ext>
            </a:extLst>
          </p:cNvPr>
          <p:cNvSpPr txBox="1"/>
          <p:nvPr/>
        </p:nvSpPr>
        <p:spPr>
          <a:xfrm>
            <a:off x="7396975" y="2015093"/>
            <a:ext cx="1864613" cy="646331"/>
          </a:xfrm>
          <a:prstGeom prst="rect">
            <a:avLst/>
          </a:prstGeom>
          <a:noFill/>
        </p:spPr>
        <p:txBody>
          <a:bodyPr wrap="none" rtlCol="0">
            <a:spAutoFit/>
          </a:bodyPr>
          <a:lstStyle/>
          <a:p>
            <a:pPr algn="ctr"/>
            <a:r>
              <a:rPr lang="en-US" sz="1800" b="1" dirty="0"/>
              <a:t>Better</a:t>
            </a:r>
          </a:p>
          <a:p>
            <a:pPr algn="ctr"/>
            <a:r>
              <a:rPr lang="en-US" sz="1800" b="1" dirty="0"/>
              <a:t>Representation</a:t>
            </a:r>
          </a:p>
        </p:txBody>
      </p:sp>
      <p:sp>
        <p:nvSpPr>
          <p:cNvPr id="13" name="TextBox 12">
            <a:extLst>
              <a:ext uri="{FF2B5EF4-FFF2-40B4-BE49-F238E27FC236}">
                <a16:creationId xmlns:a16="http://schemas.microsoft.com/office/drawing/2014/main" id="{9A411E78-B74A-CF48-931F-D46AE7C2F45D}"/>
              </a:ext>
            </a:extLst>
          </p:cNvPr>
          <p:cNvSpPr txBox="1"/>
          <p:nvPr/>
        </p:nvSpPr>
        <p:spPr>
          <a:xfrm>
            <a:off x="4074002" y="1946818"/>
            <a:ext cx="1877438" cy="646331"/>
          </a:xfrm>
          <a:prstGeom prst="rect">
            <a:avLst/>
          </a:prstGeom>
          <a:noFill/>
        </p:spPr>
        <p:txBody>
          <a:bodyPr wrap="none" rtlCol="0">
            <a:spAutoFit/>
          </a:bodyPr>
          <a:lstStyle/>
          <a:p>
            <a:pPr algn="ctr"/>
            <a:r>
              <a:rPr lang="en-US" sz="1800" b="1" dirty="0"/>
              <a:t>Coordinate</a:t>
            </a:r>
          </a:p>
          <a:p>
            <a:pPr algn="ctr"/>
            <a:r>
              <a:rPr lang="en-US" sz="1800" b="1" dirty="0"/>
              <a:t>Transformation</a:t>
            </a:r>
          </a:p>
        </p:txBody>
      </p:sp>
    </p:spTree>
    <p:extLst>
      <p:ext uri="{BB962C8B-B14F-4D97-AF65-F5344CB8AC3E}">
        <p14:creationId xmlns:p14="http://schemas.microsoft.com/office/powerpoint/2010/main" val="3904963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2A8F2-FAEC-4849-8EBF-51C86AD7C53E}"/>
              </a:ext>
            </a:extLst>
          </p:cNvPr>
          <p:cNvSpPr>
            <a:spLocks noGrp="1"/>
          </p:cNvSpPr>
          <p:nvPr>
            <p:ph type="title"/>
          </p:nvPr>
        </p:nvSpPr>
        <p:spPr/>
        <p:txBody>
          <a:bodyPr/>
          <a:lstStyle/>
          <a:p>
            <a:r>
              <a:rPr lang="en-US" dirty="0"/>
              <a:t>Some PCs: PCA finds the hyperplane that maximizes in-plane variance</a:t>
            </a:r>
          </a:p>
        </p:txBody>
      </p:sp>
      <p:pic>
        <p:nvPicPr>
          <p:cNvPr id="7" name="Picture 6">
            <a:extLst>
              <a:ext uri="{FF2B5EF4-FFF2-40B4-BE49-F238E27FC236}">
                <a16:creationId xmlns:a16="http://schemas.microsoft.com/office/drawing/2014/main" id="{BD55824A-1095-404F-A770-594750F7D2A2}"/>
              </a:ext>
            </a:extLst>
          </p:cNvPr>
          <p:cNvPicPr>
            <a:picLocks noChangeAspect="1"/>
          </p:cNvPicPr>
          <p:nvPr/>
        </p:nvPicPr>
        <p:blipFill>
          <a:blip r:embed="rId2"/>
          <a:stretch>
            <a:fillRect/>
          </a:stretch>
        </p:blipFill>
        <p:spPr>
          <a:xfrm>
            <a:off x="1025338" y="1878544"/>
            <a:ext cx="8109324" cy="5670164"/>
          </a:xfrm>
          <a:prstGeom prst="rect">
            <a:avLst/>
          </a:prstGeom>
        </p:spPr>
      </p:pic>
    </p:spTree>
    <p:extLst>
      <p:ext uri="{BB962C8B-B14F-4D97-AF65-F5344CB8AC3E}">
        <p14:creationId xmlns:p14="http://schemas.microsoft.com/office/powerpoint/2010/main" val="2657082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91"/>
          <p:cNvSpPr txBox="1">
            <a:spLocks noGrp="1"/>
          </p:cNvSpPr>
          <p:nvPr>
            <p:ph type="title"/>
          </p:nvPr>
        </p:nvSpPr>
        <p:spPr>
          <a:xfrm>
            <a:off x="694944" y="402336"/>
            <a:ext cx="8760000" cy="1472100"/>
          </a:xfrm>
          <a:prstGeom prst="rect">
            <a:avLst/>
          </a:prstGeom>
        </p:spPr>
        <p:txBody>
          <a:bodyPr spcFirstLastPara="1" wrap="square" lIns="101575" tIns="101575" rIns="101575" bIns="101575" anchor="ctr" anchorCtr="0">
            <a:noAutofit/>
          </a:bodyPr>
          <a:lstStyle/>
          <a:p>
            <a:pPr lvl="0"/>
            <a:r>
              <a:rPr lang="en-US" dirty="0"/>
              <a:t>PCA as a matrix decomposition: m=M</a:t>
            </a:r>
            <a:endParaRPr i="1" baseline="30000" dirty="0"/>
          </a:p>
        </p:txBody>
      </p:sp>
      <p:sp>
        <p:nvSpPr>
          <p:cNvPr id="713" name="Google Shape;713;p91"/>
          <p:cNvSpPr/>
          <p:nvPr/>
        </p:nvSpPr>
        <p:spPr>
          <a:xfrm>
            <a:off x="2172799" y="2927700"/>
            <a:ext cx="2793600" cy="4148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a:t>X</a:t>
            </a:r>
            <a:endParaRPr sz="2800"/>
          </a:p>
        </p:txBody>
      </p:sp>
      <p:sp>
        <p:nvSpPr>
          <p:cNvPr id="714" name="Google Shape;714;p91"/>
          <p:cNvSpPr txBox="1"/>
          <p:nvPr/>
        </p:nvSpPr>
        <p:spPr>
          <a:xfrm>
            <a:off x="-7477" y="4502330"/>
            <a:ext cx="1432376" cy="1007619"/>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800" i="1" dirty="0">
                <a:latin typeface="Calibri"/>
                <a:ea typeface="Calibri"/>
                <a:cs typeface="Calibri"/>
                <a:sym typeface="Calibri"/>
              </a:rPr>
              <a:t>n</a:t>
            </a:r>
            <a:r>
              <a:rPr lang="en-US" sz="1800" dirty="0">
                <a:latin typeface="Calibri"/>
                <a:ea typeface="Calibri"/>
                <a:cs typeface="Calibri"/>
                <a:sym typeface="Calibri"/>
              </a:rPr>
              <a:t> rows of</a:t>
            </a:r>
            <a:endParaRPr sz="1800" dirty="0">
              <a:latin typeface="Calibri"/>
              <a:ea typeface="Calibri"/>
              <a:cs typeface="Calibri"/>
              <a:sym typeface="Calibri"/>
            </a:endParaRPr>
          </a:p>
          <a:p>
            <a:pPr marL="0" lvl="0" indent="0" algn="r" rtl="0">
              <a:spcBef>
                <a:spcPts val="0"/>
              </a:spcBef>
              <a:spcAft>
                <a:spcPts val="0"/>
              </a:spcAft>
              <a:buNone/>
            </a:pPr>
            <a:r>
              <a:rPr lang="en-US" sz="1800" dirty="0">
                <a:latin typeface="Calibri"/>
                <a:ea typeface="Calibri"/>
                <a:cs typeface="Calibri"/>
                <a:sym typeface="Calibri"/>
              </a:rPr>
              <a:t>independent observations</a:t>
            </a:r>
            <a:endParaRPr sz="1800" dirty="0">
              <a:latin typeface="Calibri"/>
              <a:ea typeface="Calibri"/>
              <a:cs typeface="Calibri"/>
              <a:sym typeface="Calibri"/>
            </a:endParaRPr>
          </a:p>
        </p:txBody>
      </p:sp>
      <p:sp>
        <p:nvSpPr>
          <p:cNvPr id="715" name="Google Shape;715;p91"/>
          <p:cNvSpPr txBox="1"/>
          <p:nvPr/>
        </p:nvSpPr>
        <p:spPr>
          <a:xfrm>
            <a:off x="2465933" y="1606567"/>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p</a:t>
            </a:r>
            <a:r>
              <a:rPr lang="en-US" sz="1800" dirty="0">
                <a:latin typeface="Calibri"/>
                <a:ea typeface="Calibri"/>
                <a:cs typeface="Calibri"/>
                <a:sym typeface="Calibri"/>
              </a:rPr>
              <a:t> columns of</a:t>
            </a:r>
            <a:endParaRPr sz="1800" dirty="0">
              <a:latin typeface="Calibri"/>
              <a:ea typeface="Calibri"/>
              <a:cs typeface="Calibri"/>
              <a:sym typeface="Calibri"/>
            </a:endParaRPr>
          </a:p>
          <a:p>
            <a:pPr marL="0" lvl="0" indent="0" algn="ctr" rtl="0">
              <a:spcBef>
                <a:spcPts val="0"/>
              </a:spcBef>
              <a:spcAft>
                <a:spcPts val="0"/>
              </a:spcAft>
              <a:buNone/>
            </a:pPr>
            <a:r>
              <a:rPr lang="en-US" sz="1800" dirty="0">
                <a:latin typeface="Calibri"/>
                <a:ea typeface="Calibri"/>
                <a:cs typeface="Calibri"/>
                <a:sym typeface="Calibri"/>
              </a:rPr>
              <a:t>recorded variables</a:t>
            </a:r>
            <a:endParaRPr sz="1800" dirty="0">
              <a:latin typeface="Calibri"/>
              <a:ea typeface="Calibri"/>
              <a:cs typeface="Calibri"/>
              <a:sym typeface="Calibri"/>
            </a:endParaRPr>
          </a:p>
        </p:txBody>
      </p:sp>
      <p:sp>
        <p:nvSpPr>
          <p:cNvPr id="716" name="Google Shape;716;p91"/>
          <p:cNvSpPr/>
          <p:nvPr/>
        </p:nvSpPr>
        <p:spPr>
          <a:xfrm>
            <a:off x="1577299" y="2927700"/>
            <a:ext cx="368400" cy="4148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1"/>
          <p:cNvSpPr/>
          <p:nvPr/>
        </p:nvSpPr>
        <p:spPr>
          <a:xfrm rot="5400000">
            <a:off x="3383099" y="1135150"/>
            <a:ext cx="368400" cy="27885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AA2EB856-0680-2C4E-9065-427D826EB491}"/>
              </a:ext>
            </a:extLst>
          </p:cNvPr>
          <p:cNvSpPr/>
          <p:nvPr/>
        </p:nvSpPr>
        <p:spPr>
          <a:xfrm>
            <a:off x="5193499" y="2927700"/>
            <a:ext cx="1453896" cy="1453896"/>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2800" dirty="0">
                <a:solidFill>
                  <a:srgbClr val="000000"/>
                </a:solidFill>
                <a:latin typeface="Arial"/>
                <a:cs typeface="Arial"/>
              </a:rPr>
              <a:t>P</a:t>
            </a:r>
            <a:endParaRPr lang="en-US" sz="2800" baseline="30000" dirty="0">
              <a:solidFill>
                <a:srgbClr val="000000"/>
              </a:solidFill>
              <a:latin typeface="Arial"/>
              <a:cs typeface="Arial"/>
            </a:endParaRPr>
          </a:p>
        </p:txBody>
      </p:sp>
      <p:sp>
        <p:nvSpPr>
          <p:cNvPr id="15" name="TextBox 14">
            <a:extLst>
              <a:ext uri="{FF2B5EF4-FFF2-40B4-BE49-F238E27FC236}">
                <a16:creationId xmlns:a16="http://schemas.microsoft.com/office/drawing/2014/main" id="{DC23EC3F-CFD9-3843-83D5-2409FD913A3D}"/>
              </a:ext>
            </a:extLst>
          </p:cNvPr>
          <p:cNvSpPr txBox="1"/>
          <p:nvPr/>
        </p:nvSpPr>
        <p:spPr>
          <a:xfrm>
            <a:off x="6898284" y="4740440"/>
            <a:ext cx="394660" cy="523220"/>
          </a:xfrm>
          <a:prstGeom prst="rect">
            <a:avLst/>
          </a:prstGeom>
          <a:noFill/>
        </p:spPr>
        <p:txBody>
          <a:bodyPr wrap="none" rtlCol="0">
            <a:spAutoFit/>
          </a:bodyPr>
          <a:lstStyle/>
          <a:p>
            <a:r>
              <a:rPr lang="en-US" sz="2800" dirty="0"/>
              <a:t>=</a:t>
            </a:r>
          </a:p>
        </p:txBody>
      </p:sp>
      <p:sp>
        <p:nvSpPr>
          <p:cNvPr id="16" name="Google Shape;713;p91">
            <a:extLst>
              <a:ext uri="{FF2B5EF4-FFF2-40B4-BE49-F238E27FC236}">
                <a16:creationId xmlns:a16="http://schemas.microsoft.com/office/drawing/2014/main" id="{14943B2B-B01F-DE45-8035-A4E14E4CFA28}"/>
              </a:ext>
            </a:extLst>
          </p:cNvPr>
          <p:cNvSpPr/>
          <p:nvPr/>
        </p:nvSpPr>
        <p:spPr>
          <a:xfrm>
            <a:off x="7493084" y="2927700"/>
            <a:ext cx="1456988" cy="4148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t>S</a:t>
            </a:r>
            <a:endParaRPr sz="2800" dirty="0"/>
          </a:p>
        </p:txBody>
      </p:sp>
      <p:sp>
        <p:nvSpPr>
          <p:cNvPr id="21" name="Google Shape;717;p91">
            <a:extLst>
              <a:ext uri="{FF2B5EF4-FFF2-40B4-BE49-F238E27FC236}">
                <a16:creationId xmlns:a16="http://schemas.microsoft.com/office/drawing/2014/main" id="{66E9DCCF-D400-D946-86B0-321FBB54440D}"/>
              </a:ext>
            </a:extLst>
          </p:cNvPr>
          <p:cNvSpPr/>
          <p:nvPr/>
        </p:nvSpPr>
        <p:spPr>
          <a:xfrm rot="5400000">
            <a:off x="8010999" y="1800906"/>
            <a:ext cx="368400" cy="1456987"/>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15;p91">
            <a:extLst>
              <a:ext uri="{FF2B5EF4-FFF2-40B4-BE49-F238E27FC236}">
                <a16:creationId xmlns:a16="http://schemas.microsoft.com/office/drawing/2014/main" id="{A299E470-D3CA-364E-B341-C19066E68B9C}"/>
              </a:ext>
            </a:extLst>
          </p:cNvPr>
          <p:cNvSpPr txBox="1"/>
          <p:nvPr/>
        </p:nvSpPr>
        <p:spPr>
          <a:xfrm>
            <a:off x="7031950" y="1606566"/>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M</a:t>
            </a:r>
            <a:r>
              <a:rPr lang="en-US" sz="1800" dirty="0">
                <a:latin typeface="Calibri"/>
                <a:ea typeface="Calibri"/>
                <a:cs typeface="Calibri"/>
                <a:sym typeface="Calibri"/>
              </a:rPr>
              <a:t> columns of</a:t>
            </a:r>
            <a:endParaRPr sz="1800" dirty="0">
              <a:latin typeface="Calibri"/>
              <a:ea typeface="Calibri"/>
              <a:cs typeface="Calibri"/>
              <a:sym typeface="Calibri"/>
            </a:endParaRPr>
          </a:p>
          <a:p>
            <a:pPr marL="0" lvl="0" indent="0" algn="ctr" rtl="0">
              <a:spcBef>
                <a:spcPts val="0"/>
              </a:spcBef>
              <a:spcAft>
                <a:spcPts val="0"/>
              </a:spcAft>
              <a:buNone/>
            </a:pPr>
            <a:r>
              <a:rPr lang="en-US" sz="1800" dirty="0">
                <a:latin typeface="Calibri"/>
                <a:ea typeface="Calibri"/>
                <a:cs typeface="Calibri"/>
                <a:sym typeface="Calibri"/>
              </a:rPr>
              <a:t>"scores"</a:t>
            </a:r>
            <a:endParaRPr sz="1800" dirty="0">
              <a:latin typeface="Calibri"/>
              <a:ea typeface="Calibri"/>
              <a:cs typeface="Calibri"/>
              <a:sym typeface="Calibri"/>
            </a:endParaRPr>
          </a:p>
        </p:txBody>
      </p:sp>
      <p:sp>
        <p:nvSpPr>
          <p:cNvPr id="23" name="Google Shape;717;p91">
            <a:extLst>
              <a:ext uri="{FF2B5EF4-FFF2-40B4-BE49-F238E27FC236}">
                <a16:creationId xmlns:a16="http://schemas.microsoft.com/office/drawing/2014/main" id="{5AF32F7F-DF80-D049-9F0F-07E53D2BFCFD}"/>
              </a:ext>
            </a:extLst>
          </p:cNvPr>
          <p:cNvSpPr/>
          <p:nvPr/>
        </p:nvSpPr>
        <p:spPr>
          <a:xfrm rot="5400000">
            <a:off x="5756013" y="1800906"/>
            <a:ext cx="368400" cy="1456987"/>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15;p91">
            <a:extLst>
              <a:ext uri="{FF2B5EF4-FFF2-40B4-BE49-F238E27FC236}">
                <a16:creationId xmlns:a16="http://schemas.microsoft.com/office/drawing/2014/main" id="{DAA7CB4D-97EC-CD40-B50B-292C07023094}"/>
              </a:ext>
            </a:extLst>
          </p:cNvPr>
          <p:cNvSpPr txBox="1"/>
          <p:nvPr/>
        </p:nvSpPr>
        <p:spPr>
          <a:xfrm>
            <a:off x="4776964" y="1606566"/>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M x M</a:t>
            </a:r>
          </a:p>
          <a:p>
            <a:pPr marL="0" lvl="0" indent="0" algn="ctr" rtl="0">
              <a:spcBef>
                <a:spcPts val="0"/>
              </a:spcBef>
              <a:spcAft>
                <a:spcPts val="0"/>
              </a:spcAft>
              <a:buNone/>
            </a:pPr>
            <a:r>
              <a:rPr lang="en-US" sz="1800" dirty="0">
                <a:latin typeface="Calibri"/>
                <a:ea typeface="Calibri"/>
                <a:cs typeface="Calibri"/>
                <a:sym typeface="Calibri"/>
              </a:rPr>
              <a:t>"loadings"</a:t>
            </a:r>
            <a:endParaRPr sz="1800" dirty="0">
              <a:latin typeface="Calibri"/>
              <a:ea typeface="Calibri"/>
              <a:cs typeface="Calibri"/>
              <a:sym typeface="Calibri"/>
            </a:endParaRPr>
          </a:p>
        </p:txBody>
      </p:sp>
    </p:spTree>
    <p:extLst>
      <p:ext uri="{BB962C8B-B14F-4D97-AF65-F5344CB8AC3E}">
        <p14:creationId xmlns:p14="http://schemas.microsoft.com/office/powerpoint/2010/main" val="3108065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91"/>
          <p:cNvSpPr txBox="1">
            <a:spLocks noGrp="1"/>
          </p:cNvSpPr>
          <p:nvPr>
            <p:ph type="title"/>
          </p:nvPr>
        </p:nvSpPr>
        <p:spPr>
          <a:xfrm>
            <a:off x="694944" y="402336"/>
            <a:ext cx="8760000" cy="1472100"/>
          </a:xfrm>
          <a:prstGeom prst="rect">
            <a:avLst/>
          </a:prstGeom>
        </p:spPr>
        <p:txBody>
          <a:bodyPr spcFirstLastPara="1" wrap="square" lIns="101575" tIns="101575" rIns="101575" bIns="101575" anchor="ctr" anchorCtr="0">
            <a:noAutofit/>
          </a:bodyPr>
          <a:lstStyle/>
          <a:p>
            <a:pPr lvl="0"/>
            <a:r>
              <a:rPr lang="en-US" dirty="0"/>
              <a:t>PCA as a matrix decomposition: m&lt;M</a:t>
            </a:r>
            <a:endParaRPr i="1" baseline="30000" dirty="0"/>
          </a:p>
        </p:txBody>
      </p:sp>
      <p:sp>
        <p:nvSpPr>
          <p:cNvPr id="713" name="Google Shape;713;p91"/>
          <p:cNvSpPr/>
          <p:nvPr/>
        </p:nvSpPr>
        <p:spPr>
          <a:xfrm>
            <a:off x="2172799" y="2927700"/>
            <a:ext cx="2793600" cy="4148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a:t>X</a:t>
            </a:r>
            <a:endParaRPr sz="2800"/>
          </a:p>
        </p:txBody>
      </p:sp>
      <p:sp>
        <p:nvSpPr>
          <p:cNvPr id="714" name="Google Shape;714;p91"/>
          <p:cNvSpPr txBox="1"/>
          <p:nvPr/>
        </p:nvSpPr>
        <p:spPr>
          <a:xfrm>
            <a:off x="-7477" y="4502330"/>
            <a:ext cx="1432376" cy="1007619"/>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800" i="1" dirty="0">
                <a:latin typeface="Calibri"/>
                <a:ea typeface="Calibri"/>
                <a:cs typeface="Calibri"/>
                <a:sym typeface="Calibri"/>
              </a:rPr>
              <a:t>n</a:t>
            </a:r>
            <a:r>
              <a:rPr lang="en-US" sz="1800" dirty="0">
                <a:latin typeface="Calibri"/>
                <a:ea typeface="Calibri"/>
                <a:cs typeface="Calibri"/>
                <a:sym typeface="Calibri"/>
              </a:rPr>
              <a:t> rows of</a:t>
            </a:r>
            <a:endParaRPr sz="1800" dirty="0">
              <a:latin typeface="Calibri"/>
              <a:ea typeface="Calibri"/>
              <a:cs typeface="Calibri"/>
              <a:sym typeface="Calibri"/>
            </a:endParaRPr>
          </a:p>
          <a:p>
            <a:pPr marL="0" lvl="0" indent="0" algn="r" rtl="0">
              <a:spcBef>
                <a:spcPts val="0"/>
              </a:spcBef>
              <a:spcAft>
                <a:spcPts val="0"/>
              </a:spcAft>
              <a:buNone/>
            </a:pPr>
            <a:r>
              <a:rPr lang="en-US" sz="1800" dirty="0">
                <a:latin typeface="Calibri"/>
                <a:ea typeface="Calibri"/>
                <a:cs typeface="Calibri"/>
                <a:sym typeface="Calibri"/>
              </a:rPr>
              <a:t>independent observations</a:t>
            </a:r>
            <a:endParaRPr sz="1800" dirty="0">
              <a:latin typeface="Calibri"/>
              <a:ea typeface="Calibri"/>
              <a:cs typeface="Calibri"/>
              <a:sym typeface="Calibri"/>
            </a:endParaRPr>
          </a:p>
        </p:txBody>
      </p:sp>
      <p:sp>
        <p:nvSpPr>
          <p:cNvPr id="715" name="Google Shape;715;p91"/>
          <p:cNvSpPr txBox="1"/>
          <p:nvPr/>
        </p:nvSpPr>
        <p:spPr>
          <a:xfrm>
            <a:off x="2465933" y="1606567"/>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p</a:t>
            </a:r>
            <a:r>
              <a:rPr lang="en-US" sz="1800" dirty="0">
                <a:latin typeface="Calibri"/>
                <a:ea typeface="Calibri"/>
                <a:cs typeface="Calibri"/>
                <a:sym typeface="Calibri"/>
              </a:rPr>
              <a:t> columns of</a:t>
            </a:r>
            <a:endParaRPr sz="1800" dirty="0">
              <a:latin typeface="Calibri"/>
              <a:ea typeface="Calibri"/>
              <a:cs typeface="Calibri"/>
              <a:sym typeface="Calibri"/>
            </a:endParaRPr>
          </a:p>
          <a:p>
            <a:pPr marL="0" lvl="0" indent="0" algn="ctr" rtl="0">
              <a:spcBef>
                <a:spcPts val="0"/>
              </a:spcBef>
              <a:spcAft>
                <a:spcPts val="0"/>
              </a:spcAft>
              <a:buNone/>
            </a:pPr>
            <a:r>
              <a:rPr lang="en-US" sz="1800" dirty="0">
                <a:latin typeface="Calibri"/>
                <a:ea typeface="Calibri"/>
                <a:cs typeface="Calibri"/>
                <a:sym typeface="Calibri"/>
              </a:rPr>
              <a:t>recorded variables</a:t>
            </a:r>
            <a:endParaRPr sz="1800" dirty="0">
              <a:latin typeface="Calibri"/>
              <a:ea typeface="Calibri"/>
              <a:cs typeface="Calibri"/>
              <a:sym typeface="Calibri"/>
            </a:endParaRPr>
          </a:p>
        </p:txBody>
      </p:sp>
      <p:sp>
        <p:nvSpPr>
          <p:cNvPr id="716" name="Google Shape;716;p91"/>
          <p:cNvSpPr/>
          <p:nvPr/>
        </p:nvSpPr>
        <p:spPr>
          <a:xfrm>
            <a:off x="1577299" y="2927700"/>
            <a:ext cx="368400" cy="4148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1"/>
          <p:cNvSpPr/>
          <p:nvPr/>
        </p:nvSpPr>
        <p:spPr>
          <a:xfrm rot="5400000">
            <a:off x="3383099" y="1135150"/>
            <a:ext cx="368400" cy="27885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AA2EB856-0680-2C4E-9065-427D826EB491}"/>
              </a:ext>
            </a:extLst>
          </p:cNvPr>
          <p:cNvSpPr/>
          <p:nvPr/>
        </p:nvSpPr>
        <p:spPr>
          <a:xfrm>
            <a:off x="5193499" y="2927700"/>
            <a:ext cx="731520" cy="1453896"/>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2800" dirty="0">
                <a:solidFill>
                  <a:srgbClr val="000000"/>
                </a:solidFill>
                <a:latin typeface="Arial"/>
                <a:cs typeface="Arial"/>
              </a:rPr>
              <a:t>P</a:t>
            </a:r>
            <a:endParaRPr lang="en-US" sz="2800" baseline="30000" dirty="0">
              <a:solidFill>
                <a:srgbClr val="000000"/>
              </a:solidFill>
              <a:latin typeface="Arial"/>
              <a:cs typeface="Arial"/>
            </a:endParaRPr>
          </a:p>
        </p:txBody>
      </p:sp>
      <p:sp>
        <p:nvSpPr>
          <p:cNvPr id="15" name="TextBox 14">
            <a:extLst>
              <a:ext uri="{FF2B5EF4-FFF2-40B4-BE49-F238E27FC236}">
                <a16:creationId xmlns:a16="http://schemas.microsoft.com/office/drawing/2014/main" id="{DC23EC3F-CFD9-3843-83D5-2409FD913A3D}"/>
              </a:ext>
            </a:extLst>
          </p:cNvPr>
          <p:cNvSpPr txBox="1"/>
          <p:nvPr/>
        </p:nvSpPr>
        <p:spPr>
          <a:xfrm>
            <a:off x="6898284" y="4740440"/>
            <a:ext cx="394660" cy="523220"/>
          </a:xfrm>
          <a:prstGeom prst="rect">
            <a:avLst/>
          </a:prstGeom>
          <a:noFill/>
        </p:spPr>
        <p:txBody>
          <a:bodyPr wrap="none" rtlCol="0">
            <a:spAutoFit/>
          </a:bodyPr>
          <a:lstStyle/>
          <a:p>
            <a:r>
              <a:rPr lang="en-US" sz="2800" dirty="0"/>
              <a:t>=</a:t>
            </a:r>
          </a:p>
        </p:txBody>
      </p:sp>
      <p:sp>
        <p:nvSpPr>
          <p:cNvPr id="16" name="Google Shape;713;p91">
            <a:extLst>
              <a:ext uri="{FF2B5EF4-FFF2-40B4-BE49-F238E27FC236}">
                <a16:creationId xmlns:a16="http://schemas.microsoft.com/office/drawing/2014/main" id="{14943B2B-B01F-DE45-8035-A4E14E4CFA28}"/>
              </a:ext>
            </a:extLst>
          </p:cNvPr>
          <p:cNvSpPr/>
          <p:nvPr/>
        </p:nvSpPr>
        <p:spPr>
          <a:xfrm>
            <a:off x="7493084" y="2927700"/>
            <a:ext cx="731520" cy="4148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t>S</a:t>
            </a:r>
            <a:endParaRPr sz="2800" dirty="0"/>
          </a:p>
        </p:txBody>
      </p:sp>
      <p:sp>
        <p:nvSpPr>
          <p:cNvPr id="21" name="Google Shape;717;p91">
            <a:extLst>
              <a:ext uri="{FF2B5EF4-FFF2-40B4-BE49-F238E27FC236}">
                <a16:creationId xmlns:a16="http://schemas.microsoft.com/office/drawing/2014/main" id="{66E9DCCF-D400-D946-86B0-321FBB54440D}"/>
              </a:ext>
            </a:extLst>
          </p:cNvPr>
          <p:cNvSpPr/>
          <p:nvPr/>
        </p:nvSpPr>
        <p:spPr>
          <a:xfrm rot="5400000">
            <a:off x="7661455" y="2150451"/>
            <a:ext cx="368400" cy="757898"/>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15;p91">
            <a:extLst>
              <a:ext uri="{FF2B5EF4-FFF2-40B4-BE49-F238E27FC236}">
                <a16:creationId xmlns:a16="http://schemas.microsoft.com/office/drawing/2014/main" id="{A299E470-D3CA-364E-B341-C19066E68B9C}"/>
              </a:ext>
            </a:extLst>
          </p:cNvPr>
          <p:cNvSpPr txBox="1"/>
          <p:nvPr/>
        </p:nvSpPr>
        <p:spPr>
          <a:xfrm>
            <a:off x="6732538" y="1606566"/>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m</a:t>
            </a:r>
            <a:r>
              <a:rPr lang="en-US" sz="1800" dirty="0">
                <a:latin typeface="Calibri"/>
                <a:ea typeface="Calibri"/>
                <a:cs typeface="Calibri"/>
                <a:sym typeface="Calibri"/>
              </a:rPr>
              <a:t> columns of</a:t>
            </a:r>
            <a:endParaRPr sz="1800" dirty="0">
              <a:latin typeface="Calibri"/>
              <a:ea typeface="Calibri"/>
              <a:cs typeface="Calibri"/>
              <a:sym typeface="Calibri"/>
            </a:endParaRPr>
          </a:p>
          <a:p>
            <a:pPr marL="0" lvl="0" indent="0" algn="ctr" rtl="0">
              <a:spcBef>
                <a:spcPts val="0"/>
              </a:spcBef>
              <a:spcAft>
                <a:spcPts val="0"/>
              </a:spcAft>
              <a:buNone/>
            </a:pPr>
            <a:r>
              <a:rPr lang="en-US" sz="1800" dirty="0">
                <a:latin typeface="Calibri"/>
                <a:ea typeface="Calibri"/>
                <a:cs typeface="Calibri"/>
                <a:sym typeface="Calibri"/>
              </a:rPr>
              <a:t>"scores"</a:t>
            </a:r>
            <a:endParaRPr sz="1800" dirty="0">
              <a:latin typeface="Calibri"/>
              <a:ea typeface="Calibri"/>
              <a:cs typeface="Calibri"/>
              <a:sym typeface="Calibri"/>
            </a:endParaRPr>
          </a:p>
        </p:txBody>
      </p:sp>
      <p:sp>
        <p:nvSpPr>
          <p:cNvPr id="23" name="Google Shape;717;p91">
            <a:extLst>
              <a:ext uri="{FF2B5EF4-FFF2-40B4-BE49-F238E27FC236}">
                <a16:creationId xmlns:a16="http://schemas.microsoft.com/office/drawing/2014/main" id="{5AF32F7F-DF80-D049-9F0F-07E53D2BFCFD}"/>
              </a:ext>
            </a:extLst>
          </p:cNvPr>
          <p:cNvSpPr/>
          <p:nvPr/>
        </p:nvSpPr>
        <p:spPr>
          <a:xfrm rot="5400000">
            <a:off x="5384169" y="2172750"/>
            <a:ext cx="368400" cy="713299"/>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15;p91">
            <a:extLst>
              <a:ext uri="{FF2B5EF4-FFF2-40B4-BE49-F238E27FC236}">
                <a16:creationId xmlns:a16="http://schemas.microsoft.com/office/drawing/2014/main" id="{DAA7CB4D-97EC-CD40-B50B-292C07023094}"/>
              </a:ext>
            </a:extLst>
          </p:cNvPr>
          <p:cNvSpPr txBox="1"/>
          <p:nvPr/>
        </p:nvSpPr>
        <p:spPr>
          <a:xfrm>
            <a:off x="4440876" y="1606566"/>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M x m</a:t>
            </a:r>
          </a:p>
          <a:p>
            <a:pPr marL="0" lvl="0" indent="0" algn="ctr" rtl="0">
              <a:spcBef>
                <a:spcPts val="0"/>
              </a:spcBef>
              <a:spcAft>
                <a:spcPts val="0"/>
              </a:spcAft>
              <a:buNone/>
            </a:pPr>
            <a:r>
              <a:rPr lang="en-US" sz="1800" dirty="0">
                <a:latin typeface="Calibri"/>
                <a:ea typeface="Calibri"/>
                <a:cs typeface="Calibri"/>
                <a:sym typeface="Calibri"/>
              </a:rPr>
              <a:t>"loadings"</a:t>
            </a:r>
            <a:endParaRPr sz="1800" dirty="0">
              <a:latin typeface="Calibri"/>
              <a:ea typeface="Calibri"/>
              <a:cs typeface="Calibri"/>
              <a:sym typeface="Calibri"/>
            </a:endParaRPr>
          </a:p>
        </p:txBody>
      </p:sp>
    </p:spTree>
    <p:extLst>
      <p:ext uri="{BB962C8B-B14F-4D97-AF65-F5344CB8AC3E}">
        <p14:creationId xmlns:p14="http://schemas.microsoft.com/office/powerpoint/2010/main" val="1828433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Concepts of dimensionality and dimensionality reduction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dirty="0"/>
                  <a:t>A lot of the material we discuss relates to statistical modeling situations in which we have a set of </a:t>
                </a:r>
                <a14:m>
                  <m:oMath xmlns:m="http://schemas.openxmlformats.org/officeDocument/2006/math">
                    <m:r>
                      <a:rPr>
                        <a:latin typeface="Cambria Math" panose="02040503050406030204" pitchFamily="18" charset="0"/>
                      </a:rPr>
                      <m:t>𝑝</m:t>
                    </m:r>
                  </m:oMath>
                </a14:m>
                <a:r>
                  <a:rPr dirty="0"/>
                  <a:t> independent variables or covariates </a:t>
                </a:r>
                <a14:m>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𝑋</m:t>
                        </m:r>
                      </m:e>
                      <m:sub>
                        <m:r>
                          <a:rPr>
                            <a:latin typeface="Cambria Math" panose="02040503050406030204" pitchFamily="18" charset="0"/>
                          </a:rPr>
                          <m:t>1</m:t>
                        </m:r>
                      </m:sub>
                    </m:sSub>
                  </m:oMath>
                </a14:m>
                <a:r>
                  <a:rPr dirty="0"/>
                  <a:t>, </a:t>
                </a:r>
                <a14:m>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𝑋</m:t>
                        </m:r>
                      </m:e>
                      <m:sub>
                        <m:r>
                          <a:rPr>
                            <a:latin typeface="Cambria Math" panose="02040503050406030204" pitchFamily="18" charset="0"/>
                          </a:rPr>
                          <m:t>2</m:t>
                        </m:r>
                      </m:sub>
                    </m:sSub>
                  </m:oMath>
                </a14:m>
                <a:r>
                  <a:rPr dirty="0"/>
                  <a:t>, </a:t>
                </a:r>
                <a14:m>
                  <m:oMath xmlns:m="http://schemas.openxmlformats.org/officeDocument/2006/math">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𝑋</m:t>
                        </m:r>
                      </m:e>
                      <m:sub>
                        <m:r>
                          <a:rPr>
                            <a:latin typeface="Cambria Math" panose="02040503050406030204" pitchFamily="18" charset="0"/>
                          </a:rPr>
                          <m:t>𝑝</m:t>
                        </m:r>
                      </m:sub>
                    </m:sSub>
                  </m:oMath>
                </a14:m>
                <a:r>
                  <a:rPr dirty="0"/>
                  <a:t>, measured on </a:t>
                </a:r>
                <a14:m>
                  <m:oMath xmlns:m="http://schemas.openxmlformats.org/officeDocument/2006/math">
                    <m:r>
                      <a:rPr>
                        <a:latin typeface="Cambria Math" panose="02040503050406030204" pitchFamily="18" charset="0"/>
                      </a:rPr>
                      <m:t>𝑛</m:t>
                    </m:r>
                  </m:oMath>
                </a14:m>
                <a:r>
                  <a:rPr dirty="0"/>
                  <a:t> observations.</a:t>
                </a:r>
              </a:p>
              <a:p>
                <a:pPr marL="0" indent="0">
                  <a:buNone/>
                </a:pPr>
                <a:endParaRPr lang="en-US" dirty="0"/>
              </a:p>
              <a:p>
                <a:pPr marL="0" indent="0">
                  <a:buNone/>
                </a:pPr>
                <a:r>
                  <a:rPr dirty="0"/>
                  <a:t>We usually have a dependent or response variable </a:t>
                </a:r>
                <a14:m>
                  <m:oMath xmlns:m="http://schemas.openxmlformats.org/officeDocument/2006/math">
                    <m:r>
                      <a:rPr>
                        <a:latin typeface="Cambria Math" panose="02040503050406030204" pitchFamily="18" charset="0"/>
                      </a:rPr>
                      <m:t>𝑌</m:t>
                    </m:r>
                  </m:oMath>
                </a14:m>
                <a:r>
                  <a:rPr dirty="0"/>
                  <a:t> also measured on those same </a:t>
                </a:r>
                <a14:m>
                  <m:oMath xmlns:m="http://schemas.openxmlformats.org/officeDocument/2006/math">
                    <m:r>
                      <a:rPr>
                        <a:latin typeface="Cambria Math" panose="02040503050406030204" pitchFamily="18" charset="0"/>
                      </a:rPr>
                      <m:t>𝑛</m:t>
                    </m:r>
                  </m:oMath>
                </a14:m>
                <a:r>
                  <a:rPr dirty="0"/>
                  <a:t> observations. The goals are then to:</a:t>
                </a:r>
              </a:p>
              <a:p>
                <a:pPr marL="507995" indent="-507995">
                  <a:buAutoNum type="arabicPeriod"/>
                </a:pPr>
                <a:r>
                  <a:rPr dirty="0"/>
                  <a:t>Assess the extent to which </a:t>
                </a:r>
                <a14:m>
                  <m:oMath xmlns:m="http://schemas.openxmlformats.org/officeDocument/2006/math">
                    <m:r>
                      <a:rPr>
                        <a:latin typeface="Cambria Math" panose="02040503050406030204" pitchFamily="18" charset="0"/>
                      </a:rPr>
                      <m:t>𝑌</m:t>
                    </m:r>
                  </m:oMath>
                </a14:m>
                <a:r>
                  <a:rPr dirty="0"/>
                  <a:t> depends on any of </a:t>
                </a:r>
                <a14:m>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𝑋</m:t>
                        </m:r>
                      </m:e>
                      <m:sub>
                        <m:r>
                          <a:rPr>
                            <a:latin typeface="Cambria Math" panose="02040503050406030204" pitchFamily="18" charset="0"/>
                          </a:rPr>
                          <m:t>1</m:t>
                        </m:r>
                      </m:sub>
                    </m:sSub>
                  </m:oMath>
                </a14:m>
                <a:r>
                  <a:rPr dirty="0"/>
                  <a:t>, </a:t>
                </a:r>
                <a14:m>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𝑋</m:t>
                        </m:r>
                      </m:e>
                      <m:sub>
                        <m:r>
                          <a:rPr>
                            <a:latin typeface="Cambria Math" panose="02040503050406030204" pitchFamily="18" charset="0"/>
                          </a:rPr>
                          <m:t>2</m:t>
                        </m:r>
                      </m:sub>
                    </m:sSub>
                  </m:oMath>
                </a14:m>
                <a:r>
                  <a:rPr dirty="0"/>
                  <a:t>, </a:t>
                </a:r>
                <a14:m>
                  <m:oMath xmlns:m="http://schemas.openxmlformats.org/officeDocument/2006/math">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𝑋</m:t>
                        </m:r>
                      </m:e>
                      <m:sub>
                        <m:r>
                          <a:rPr>
                            <a:latin typeface="Cambria Math" panose="02040503050406030204" pitchFamily="18" charset="0"/>
                          </a:rPr>
                          <m:t>𝑝</m:t>
                        </m:r>
                      </m:sub>
                    </m:sSub>
                  </m:oMath>
                </a14:m>
                <a:r>
                  <a:rPr dirty="0"/>
                  <a:t>, or,</a:t>
                </a:r>
              </a:p>
              <a:p>
                <a:pPr marL="507995" indent="-507995">
                  <a:buAutoNum type="arabicPeriod"/>
                </a:pPr>
                <a:r>
                  <a:rPr dirty="0"/>
                  <a:t>Predict </a:t>
                </a:r>
                <a14:m>
                  <m:oMath xmlns:m="http://schemas.openxmlformats.org/officeDocument/2006/math">
                    <m:r>
                      <a:rPr>
                        <a:latin typeface="Cambria Math" panose="02040503050406030204" pitchFamily="18" charset="0"/>
                      </a:rPr>
                      <m:t>𝑌</m:t>
                    </m:r>
                  </m:oMath>
                </a14:m>
                <a:r>
                  <a:rPr dirty="0"/>
                  <a:t> using </a:t>
                </a:r>
                <a14:m>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𝑋</m:t>
                        </m:r>
                      </m:e>
                      <m:sub>
                        <m:r>
                          <a:rPr>
                            <a:latin typeface="Cambria Math" panose="02040503050406030204" pitchFamily="18" charset="0"/>
                          </a:rPr>
                          <m:t>1</m:t>
                        </m:r>
                      </m:sub>
                    </m:sSub>
                  </m:oMath>
                </a14:m>
                <a:r>
                  <a:rPr dirty="0"/>
                  <a:t>, </a:t>
                </a:r>
                <a14:m>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𝑋</m:t>
                        </m:r>
                      </m:e>
                      <m:sub>
                        <m:r>
                          <a:rPr>
                            <a:latin typeface="Cambria Math" panose="02040503050406030204" pitchFamily="18" charset="0"/>
                          </a:rPr>
                          <m:t>2</m:t>
                        </m:r>
                      </m:sub>
                    </m:sSub>
                  </m:oMath>
                </a14:m>
                <a:r>
                  <a:rPr dirty="0"/>
                  <a:t>, </a:t>
                </a:r>
                <a14:m>
                  <m:oMath xmlns:m="http://schemas.openxmlformats.org/officeDocument/2006/math">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𝑋</m:t>
                        </m:r>
                      </m:e>
                      <m:sub>
                        <m:r>
                          <a:rPr>
                            <a:latin typeface="Cambria Math" panose="02040503050406030204" pitchFamily="18" charset="0"/>
                          </a:rPr>
                          <m:t>𝑝</m:t>
                        </m:r>
                      </m:sub>
                    </m:sSub>
                  </m:oMath>
                </a14:m>
                <a:endParaRPr dirty="0"/>
              </a:p>
              <a:p>
                <a:pPr marL="0" indent="0">
                  <a:buNone/>
                </a:pPr>
                <a:endParaRPr lang="en-US" dirty="0"/>
              </a:p>
              <a:p>
                <a:pPr marL="0" indent="0">
                  <a:buNone/>
                </a:pPr>
                <a:r>
                  <a:rPr dirty="0"/>
                  <a:t>In this case, </a:t>
                </a:r>
                <a14:m>
                  <m:oMath xmlns:m="http://schemas.openxmlformats.org/officeDocument/2006/math">
                    <m:r>
                      <a:rPr>
                        <a:latin typeface="Cambria Math" panose="02040503050406030204" pitchFamily="18" charset="0"/>
                      </a:rPr>
                      <m:t>𝑌</m:t>
                    </m:r>
                  </m:oMath>
                </a14:m>
                <a:r>
                  <a:rPr dirty="0"/>
                  <a:t> could be either a continuous variable, in which we might use linear regression</a:t>
                </a:r>
                <a:r>
                  <a:rPr lang="en-US" dirty="0"/>
                  <a:t> (later)</a:t>
                </a:r>
                <a:r>
                  <a:rPr dirty="0"/>
                  <a:t>, or a discrete variable, in which we might use logistic regression</a:t>
                </a:r>
                <a:r>
                  <a:rPr lang="en-US" dirty="0"/>
                  <a:t> (later)</a:t>
                </a:r>
                <a:r>
                  <a:rPr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14" r="-1304" b="-262"/>
                </a:stretch>
              </a:blipFill>
            </p:spPr>
            <p:txBody>
              <a:bodyPr/>
              <a:lstStyle/>
              <a:p>
                <a:r>
                  <a:rPr lang="en-US">
                    <a:noFill/>
                  </a:rPr>
                  <a:t> </a:t>
                </a:r>
              </a:p>
            </p:txBody>
          </p:sp>
        </mc:Fallback>
      </mc:AlternateContent>
    </p:spTree>
    <p:extLst>
      <p:ext uri="{BB962C8B-B14F-4D97-AF65-F5344CB8AC3E}">
        <p14:creationId xmlns:p14="http://schemas.microsoft.com/office/powerpoint/2010/main" val="100057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91"/>
          <p:cNvSpPr txBox="1">
            <a:spLocks noGrp="1"/>
          </p:cNvSpPr>
          <p:nvPr>
            <p:ph type="title"/>
          </p:nvPr>
        </p:nvSpPr>
        <p:spPr>
          <a:xfrm>
            <a:off x="694944" y="402336"/>
            <a:ext cx="8760000" cy="1472100"/>
          </a:xfrm>
          <a:prstGeom prst="rect">
            <a:avLst/>
          </a:prstGeom>
        </p:spPr>
        <p:txBody>
          <a:bodyPr spcFirstLastPara="1" wrap="square" lIns="101575" tIns="101575" rIns="101575" bIns="101575" anchor="ctr" anchorCtr="0">
            <a:noAutofit/>
          </a:bodyPr>
          <a:lstStyle/>
          <a:p>
            <a:pPr lvl="0"/>
            <a:r>
              <a:rPr lang="en-US" dirty="0"/>
              <a:t>PCA as a matrix decomposition: m&lt;M</a:t>
            </a:r>
            <a:endParaRPr i="1" baseline="30000" dirty="0"/>
          </a:p>
        </p:txBody>
      </p:sp>
      <p:sp>
        <p:nvSpPr>
          <p:cNvPr id="16" name="Google Shape;713;p91">
            <a:extLst>
              <a:ext uri="{FF2B5EF4-FFF2-40B4-BE49-F238E27FC236}">
                <a16:creationId xmlns:a16="http://schemas.microsoft.com/office/drawing/2014/main" id="{14943B2B-B01F-DE45-8035-A4E14E4CFA28}"/>
              </a:ext>
            </a:extLst>
          </p:cNvPr>
          <p:cNvSpPr/>
          <p:nvPr/>
        </p:nvSpPr>
        <p:spPr>
          <a:xfrm>
            <a:off x="2596466" y="2927700"/>
            <a:ext cx="731520" cy="4148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t>S</a:t>
            </a:r>
            <a:endParaRPr sz="2800" dirty="0"/>
          </a:p>
        </p:txBody>
      </p:sp>
      <p:sp>
        <p:nvSpPr>
          <p:cNvPr id="21" name="Google Shape;717;p91">
            <a:extLst>
              <a:ext uri="{FF2B5EF4-FFF2-40B4-BE49-F238E27FC236}">
                <a16:creationId xmlns:a16="http://schemas.microsoft.com/office/drawing/2014/main" id="{66E9DCCF-D400-D946-86B0-321FBB54440D}"/>
              </a:ext>
            </a:extLst>
          </p:cNvPr>
          <p:cNvSpPr/>
          <p:nvPr/>
        </p:nvSpPr>
        <p:spPr>
          <a:xfrm rot="5400000">
            <a:off x="2764837" y="2150451"/>
            <a:ext cx="368400" cy="757898"/>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15;p91">
            <a:extLst>
              <a:ext uri="{FF2B5EF4-FFF2-40B4-BE49-F238E27FC236}">
                <a16:creationId xmlns:a16="http://schemas.microsoft.com/office/drawing/2014/main" id="{A299E470-D3CA-364E-B341-C19066E68B9C}"/>
              </a:ext>
            </a:extLst>
          </p:cNvPr>
          <p:cNvSpPr txBox="1"/>
          <p:nvPr/>
        </p:nvSpPr>
        <p:spPr>
          <a:xfrm>
            <a:off x="1835920" y="1606566"/>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m</a:t>
            </a:r>
            <a:r>
              <a:rPr lang="en-US" sz="1800" dirty="0">
                <a:latin typeface="Calibri"/>
                <a:ea typeface="Calibri"/>
                <a:cs typeface="Calibri"/>
                <a:sym typeface="Calibri"/>
              </a:rPr>
              <a:t> columns of</a:t>
            </a:r>
            <a:endParaRPr sz="1800" dirty="0">
              <a:latin typeface="Calibri"/>
              <a:ea typeface="Calibri"/>
              <a:cs typeface="Calibri"/>
              <a:sym typeface="Calibri"/>
            </a:endParaRPr>
          </a:p>
          <a:p>
            <a:pPr marL="0" lvl="0" indent="0" algn="ctr" rtl="0">
              <a:spcBef>
                <a:spcPts val="0"/>
              </a:spcBef>
              <a:spcAft>
                <a:spcPts val="0"/>
              </a:spcAft>
              <a:buNone/>
            </a:pPr>
            <a:r>
              <a:rPr lang="en-US" sz="1800" dirty="0">
                <a:latin typeface="Calibri"/>
                <a:ea typeface="Calibri"/>
                <a:cs typeface="Calibri"/>
                <a:sym typeface="Calibri"/>
              </a:rPr>
              <a:t>"scores"</a:t>
            </a:r>
            <a:endParaRPr sz="1800" dirty="0">
              <a:latin typeface="Calibri"/>
              <a:ea typeface="Calibri"/>
              <a:cs typeface="Calibri"/>
              <a:sym typeface="Calibri"/>
            </a:endParaRPr>
          </a:p>
        </p:txBody>
      </p:sp>
      <p:sp>
        <p:nvSpPr>
          <p:cNvPr id="17" name="Rectangle 16">
            <a:extLst>
              <a:ext uri="{FF2B5EF4-FFF2-40B4-BE49-F238E27FC236}">
                <a16:creationId xmlns:a16="http://schemas.microsoft.com/office/drawing/2014/main" id="{7115F438-D191-0C46-A225-9EC478A840E6}"/>
              </a:ext>
            </a:extLst>
          </p:cNvPr>
          <p:cNvSpPr/>
          <p:nvPr/>
        </p:nvSpPr>
        <p:spPr>
          <a:xfrm>
            <a:off x="3761408" y="2927700"/>
            <a:ext cx="1453896" cy="73152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2800" dirty="0">
                <a:solidFill>
                  <a:srgbClr val="000000"/>
                </a:solidFill>
                <a:latin typeface="Arial"/>
                <a:cs typeface="Arial"/>
              </a:rPr>
              <a:t>P</a:t>
            </a:r>
            <a:r>
              <a:rPr lang="en-US" sz="2800" baseline="30000" dirty="0">
                <a:solidFill>
                  <a:srgbClr val="000000"/>
                </a:solidFill>
                <a:latin typeface="Arial"/>
                <a:cs typeface="Arial"/>
              </a:rPr>
              <a:t>T</a:t>
            </a:r>
          </a:p>
        </p:txBody>
      </p:sp>
      <p:sp>
        <p:nvSpPr>
          <p:cNvPr id="18" name="Google Shape;717;p91">
            <a:extLst>
              <a:ext uri="{FF2B5EF4-FFF2-40B4-BE49-F238E27FC236}">
                <a16:creationId xmlns:a16="http://schemas.microsoft.com/office/drawing/2014/main" id="{C9ED3A8E-3950-DD47-A6E5-279B858BA9FA}"/>
              </a:ext>
            </a:extLst>
          </p:cNvPr>
          <p:cNvSpPr/>
          <p:nvPr/>
        </p:nvSpPr>
        <p:spPr>
          <a:xfrm rot="5400000">
            <a:off x="4323922" y="1800906"/>
            <a:ext cx="368400" cy="1456987"/>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15;p91">
            <a:extLst>
              <a:ext uri="{FF2B5EF4-FFF2-40B4-BE49-F238E27FC236}">
                <a16:creationId xmlns:a16="http://schemas.microsoft.com/office/drawing/2014/main" id="{AD904255-5D83-1842-A23F-2B5FE6E2C06C}"/>
              </a:ext>
            </a:extLst>
          </p:cNvPr>
          <p:cNvSpPr txBox="1"/>
          <p:nvPr/>
        </p:nvSpPr>
        <p:spPr>
          <a:xfrm>
            <a:off x="3344873" y="1606566"/>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m x M</a:t>
            </a:r>
          </a:p>
          <a:p>
            <a:pPr marL="0" lvl="0" indent="0" algn="ctr" rtl="0">
              <a:spcBef>
                <a:spcPts val="0"/>
              </a:spcBef>
              <a:spcAft>
                <a:spcPts val="0"/>
              </a:spcAft>
              <a:buNone/>
            </a:pPr>
            <a:r>
              <a:rPr lang="en-US" sz="1800" dirty="0">
                <a:latin typeface="Calibri"/>
                <a:ea typeface="Calibri"/>
                <a:cs typeface="Calibri"/>
                <a:sym typeface="Calibri"/>
              </a:rPr>
              <a:t>"loadings"</a:t>
            </a:r>
            <a:endParaRPr sz="1800" dirty="0">
              <a:latin typeface="Calibri"/>
              <a:ea typeface="Calibri"/>
              <a:cs typeface="Calibri"/>
              <a:sym typeface="Calibri"/>
            </a:endParaRPr>
          </a:p>
        </p:txBody>
      </p:sp>
      <p:sp>
        <p:nvSpPr>
          <p:cNvPr id="20" name="TextBox 19">
            <a:extLst>
              <a:ext uri="{FF2B5EF4-FFF2-40B4-BE49-F238E27FC236}">
                <a16:creationId xmlns:a16="http://schemas.microsoft.com/office/drawing/2014/main" id="{C310B7F6-CB9F-EF47-B5AD-7B296EB1D7BA}"/>
              </a:ext>
            </a:extLst>
          </p:cNvPr>
          <p:cNvSpPr txBox="1"/>
          <p:nvPr/>
        </p:nvSpPr>
        <p:spPr>
          <a:xfrm>
            <a:off x="5799942" y="4740440"/>
            <a:ext cx="394660" cy="523220"/>
          </a:xfrm>
          <a:prstGeom prst="rect">
            <a:avLst/>
          </a:prstGeom>
          <a:noFill/>
        </p:spPr>
        <p:txBody>
          <a:bodyPr wrap="none" rtlCol="0">
            <a:spAutoFit/>
          </a:bodyPr>
          <a:lstStyle/>
          <a:p>
            <a:r>
              <a:rPr lang="en-US" sz="2800" dirty="0"/>
              <a:t>=</a:t>
            </a:r>
          </a:p>
        </p:txBody>
      </p:sp>
      <p:sp>
        <p:nvSpPr>
          <p:cNvPr id="25" name="Google Shape;713;p91">
            <a:extLst>
              <a:ext uri="{FF2B5EF4-FFF2-40B4-BE49-F238E27FC236}">
                <a16:creationId xmlns:a16="http://schemas.microsoft.com/office/drawing/2014/main" id="{8B8BB958-1BED-F448-BF94-1A575EC916F3}"/>
              </a:ext>
            </a:extLst>
          </p:cNvPr>
          <p:cNvSpPr/>
          <p:nvPr/>
        </p:nvSpPr>
        <p:spPr>
          <a:xfrm>
            <a:off x="6661344" y="2927700"/>
            <a:ext cx="2793600" cy="4148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dirty="0"/>
              <a:t>m-dimensional</a:t>
            </a:r>
          </a:p>
          <a:p>
            <a:pPr marL="0" lvl="0" indent="0" algn="ctr" rtl="0">
              <a:spcBef>
                <a:spcPts val="0"/>
              </a:spcBef>
              <a:spcAft>
                <a:spcPts val="0"/>
              </a:spcAft>
              <a:buNone/>
            </a:pPr>
            <a:r>
              <a:rPr lang="en-US" sz="1800" i="1" dirty="0"/>
              <a:t>approximation to</a:t>
            </a:r>
          </a:p>
          <a:p>
            <a:pPr marL="0" lvl="0" indent="0" algn="ctr" rtl="0">
              <a:spcBef>
                <a:spcPts val="0"/>
              </a:spcBef>
              <a:spcAft>
                <a:spcPts val="0"/>
              </a:spcAft>
              <a:buNone/>
            </a:pPr>
            <a:r>
              <a:rPr lang="en-US" sz="2800" dirty="0"/>
              <a:t>X</a:t>
            </a:r>
            <a:endParaRPr sz="2800" dirty="0"/>
          </a:p>
        </p:txBody>
      </p:sp>
      <p:sp>
        <p:nvSpPr>
          <p:cNvPr id="26" name="Google Shape;714;p91">
            <a:extLst>
              <a:ext uri="{FF2B5EF4-FFF2-40B4-BE49-F238E27FC236}">
                <a16:creationId xmlns:a16="http://schemas.microsoft.com/office/drawing/2014/main" id="{1171A2DD-6E46-AD46-98F1-A84F84B35AA4}"/>
              </a:ext>
            </a:extLst>
          </p:cNvPr>
          <p:cNvSpPr txBox="1"/>
          <p:nvPr/>
        </p:nvSpPr>
        <p:spPr>
          <a:xfrm>
            <a:off x="347417" y="4502330"/>
            <a:ext cx="1432376" cy="1007619"/>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800" i="1" dirty="0">
                <a:latin typeface="Calibri"/>
                <a:ea typeface="Calibri"/>
                <a:cs typeface="Calibri"/>
                <a:sym typeface="Calibri"/>
              </a:rPr>
              <a:t>n</a:t>
            </a:r>
            <a:r>
              <a:rPr lang="en-US" sz="1800" dirty="0">
                <a:latin typeface="Calibri"/>
                <a:ea typeface="Calibri"/>
                <a:cs typeface="Calibri"/>
                <a:sym typeface="Calibri"/>
              </a:rPr>
              <a:t> rows of</a:t>
            </a:r>
            <a:endParaRPr sz="1800" dirty="0">
              <a:latin typeface="Calibri"/>
              <a:ea typeface="Calibri"/>
              <a:cs typeface="Calibri"/>
              <a:sym typeface="Calibri"/>
            </a:endParaRPr>
          </a:p>
          <a:p>
            <a:pPr marL="0" lvl="0" indent="0" algn="r" rtl="0">
              <a:spcBef>
                <a:spcPts val="0"/>
              </a:spcBef>
              <a:spcAft>
                <a:spcPts val="0"/>
              </a:spcAft>
              <a:buNone/>
            </a:pPr>
            <a:r>
              <a:rPr lang="en-US" sz="1800" dirty="0">
                <a:latin typeface="Calibri"/>
                <a:ea typeface="Calibri"/>
                <a:cs typeface="Calibri"/>
                <a:sym typeface="Calibri"/>
              </a:rPr>
              <a:t>independent observations</a:t>
            </a:r>
            <a:endParaRPr sz="1800" dirty="0">
              <a:latin typeface="Calibri"/>
              <a:ea typeface="Calibri"/>
              <a:cs typeface="Calibri"/>
              <a:sym typeface="Calibri"/>
            </a:endParaRPr>
          </a:p>
        </p:txBody>
      </p:sp>
      <p:sp>
        <p:nvSpPr>
          <p:cNvPr id="27" name="Google Shape;715;p91">
            <a:extLst>
              <a:ext uri="{FF2B5EF4-FFF2-40B4-BE49-F238E27FC236}">
                <a16:creationId xmlns:a16="http://schemas.microsoft.com/office/drawing/2014/main" id="{E72C847A-8E71-1643-9C5C-6CE1D6D46771}"/>
              </a:ext>
            </a:extLst>
          </p:cNvPr>
          <p:cNvSpPr txBox="1"/>
          <p:nvPr/>
        </p:nvSpPr>
        <p:spPr>
          <a:xfrm>
            <a:off x="6954478" y="1606567"/>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p</a:t>
            </a:r>
            <a:r>
              <a:rPr lang="en-US" sz="1800" dirty="0">
                <a:latin typeface="Calibri"/>
                <a:ea typeface="Calibri"/>
                <a:cs typeface="Calibri"/>
                <a:sym typeface="Calibri"/>
              </a:rPr>
              <a:t> columns of</a:t>
            </a:r>
            <a:endParaRPr sz="1800" dirty="0">
              <a:latin typeface="Calibri"/>
              <a:ea typeface="Calibri"/>
              <a:cs typeface="Calibri"/>
              <a:sym typeface="Calibri"/>
            </a:endParaRPr>
          </a:p>
          <a:p>
            <a:pPr marL="0" lvl="0" indent="0" algn="ctr" rtl="0">
              <a:spcBef>
                <a:spcPts val="0"/>
              </a:spcBef>
              <a:spcAft>
                <a:spcPts val="0"/>
              </a:spcAft>
              <a:buNone/>
            </a:pPr>
            <a:r>
              <a:rPr lang="en-US" sz="1800" dirty="0">
                <a:latin typeface="Calibri"/>
                <a:ea typeface="Calibri"/>
                <a:cs typeface="Calibri"/>
                <a:sym typeface="Calibri"/>
              </a:rPr>
              <a:t>recorded variables</a:t>
            </a:r>
            <a:endParaRPr sz="1800" dirty="0">
              <a:latin typeface="Calibri"/>
              <a:ea typeface="Calibri"/>
              <a:cs typeface="Calibri"/>
              <a:sym typeface="Calibri"/>
            </a:endParaRPr>
          </a:p>
        </p:txBody>
      </p:sp>
      <p:sp>
        <p:nvSpPr>
          <p:cNvPr id="28" name="Google Shape;716;p91">
            <a:extLst>
              <a:ext uri="{FF2B5EF4-FFF2-40B4-BE49-F238E27FC236}">
                <a16:creationId xmlns:a16="http://schemas.microsoft.com/office/drawing/2014/main" id="{D477F7E0-29AD-9A4E-B82D-454C7F53E0E7}"/>
              </a:ext>
            </a:extLst>
          </p:cNvPr>
          <p:cNvSpPr/>
          <p:nvPr/>
        </p:nvSpPr>
        <p:spPr>
          <a:xfrm>
            <a:off x="1932193" y="2927700"/>
            <a:ext cx="368400" cy="4148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17;p91">
            <a:extLst>
              <a:ext uri="{FF2B5EF4-FFF2-40B4-BE49-F238E27FC236}">
                <a16:creationId xmlns:a16="http://schemas.microsoft.com/office/drawing/2014/main" id="{28149B98-2216-8542-B141-7A6E3819F649}"/>
              </a:ext>
            </a:extLst>
          </p:cNvPr>
          <p:cNvSpPr/>
          <p:nvPr/>
        </p:nvSpPr>
        <p:spPr>
          <a:xfrm rot="5400000">
            <a:off x="7871644" y="1135150"/>
            <a:ext cx="368400" cy="27885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0661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262EE-D0E2-9844-841D-854EDCDED6B9}"/>
              </a:ext>
            </a:extLst>
          </p:cNvPr>
          <p:cNvSpPr>
            <a:spLocks noGrp="1"/>
          </p:cNvSpPr>
          <p:nvPr>
            <p:ph type="title"/>
          </p:nvPr>
        </p:nvSpPr>
        <p:spPr/>
        <p:txBody>
          <a:bodyPr/>
          <a:lstStyle/>
          <a:p>
            <a:r>
              <a:rPr lang="en-US" dirty="0"/>
              <a:t>Visualization of 5 variables: 5 PCs</a:t>
            </a:r>
          </a:p>
        </p:txBody>
      </p:sp>
      <p:pic>
        <p:nvPicPr>
          <p:cNvPr id="7" name="Picture 6">
            <a:extLst>
              <a:ext uri="{FF2B5EF4-FFF2-40B4-BE49-F238E27FC236}">
                <a16:creationId xmlns:a16="http://schemas.microsoft.com/office/drawing/2014/main" id="{C61D6475-AC86-0E41-8741-AB82869B4967}"/>
              </a:ext>
            </a:extLst>
          </p:cNvPr>
          <p:cNvPicPr>
            <a:picLocks noChangeAspect="1"/>
          </p:cNvPicPr>
          <p:nvPr/>
        </p:nvPicPr>
        <p:blipFill>
          <a:blip r:embed="rId2"/>
          <a:stretch>
            <a:fillRect/>
          </a:stretch>
        </p:blipFill>
        <p:spPr>
          <a:xfrm>
            <a:off x="508000" y="1706592"/>
            <a:ext cx="9144000" cy="5486400"/>
          </a:xfrm>
          <a:prstGeom prst="rect">
            <a:avLst/>
          </a:prstGeom>
        </p:spPr>
      </p:pic>
    </p:spTree>
    <p:extLst>
      <p:ext uri="{BB962C8B-B14F-4D97-AF65-F5344CB8AC3E}">
        <p14:creationId xmlns:p14="http://schemas.microsoft.com/office/powerpoint/2010/main" val="4150428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262EE-D0E2-9844-841D-854EDCDED6B9}"/>
              </a:ext>
            </a:extLst>
          </p:cNvPr>
          <p:cNvSpPr>
            <a:spLocks noGrp="1"/>
          </p:cNvSpPr>
          <p:nvPr>
            <p:ph type="title"/>
          </p:nvPr>
        </p:nvSpPr>
        <p:spPr/>
        <p:txBody>
          <a:bodyPr/>
          <a:lstStyle/>
          <a:p>
            <a:r>
              <a:rPr lang="en-US" dirty="0"/>
              <a:t>Visualization of 5 variables: 4 PCs</a:t>
            </a:r>
          </a:p>
        </p:txBody>
      </p:sp>
      <p:pic>
        <p:nvPicPr>
          <p:cNvPr id="7" name="Picture 6">
            <a:extLst>
              <a:ext uri="{FF2B5EF4-FFF2-40B4-BE49-F238E27FC236}">
                <a16:creationId xmlns:a16="http://schemas.microsoft.com/office/drawing/2014/main" id="{C61D6475-AC86-0E41-8741-AB82869B4967}"/>
              </a:ext>
            </a:extLst>
          </p:cNvPr>
          <p:cNvPicPr>
            <a:picLocks noChangeAspect="1"/>
          </p:cNvPicPr>
          <p:nvPr/>
        </p:nvPicPr>
        <p:blipFill>
          <a:blip r:embed="rId2"/>
          <a:stretch>
            <a:fillRect/>
          </a:stretch>
        </p:blipFill>
        <p:spPr>
          <a:xfrm>
            <a:off x="508000" y="1706592"/>
            <a:ext cx="9144000" cy="5486400"/>
          </a:xfrm>
          <a:prstGeom prst="rect">
            <a:avLst/>
          </a:prstGeom>
        </p:spPr>
      </p:pic>
    </p:spTree>
    <p:extLst>
      <p:ext uri="{BB962C8B-B14F-4D97-AF65-F5344CB8AC3E}">
        <p14:creationId xmlns:p14="http://schemas.microsoft.com/office/powerpoint/2010/main" val="1490056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262EE-D0E2-9844-841D-854EDCDED6B9}"/>
              </a:ext>
            </a:extLst>
          </p:cNvPr>
          <p:cNvSpPr>
            <a:spLocks noGrp="1"/>
          </p:cNvSpPr>
          <p:nvPr>
            <p:ph type="title"/>
          </p:nvPr>
        </p:nvSpPr>
        <p:spPr/>
        <p:txBody>
          <a:bodyPr/>
          <a:lstStyle/>
          <a:p>
            <a:r>
              <a:rPr lang="en-US" dirty="0"/>
              <a:t>Visualization of 5 variables: 3 PCs</a:t>
            </a:r>
          </a:p>
        </p:txBody>
      </p:sp>
      <p:pic>
        <p:nvPicPr>
          <p:cNvPr id="7" name="Picture 6">
            <a:extLst>
              <a:ext uri="{FF2B5EF4-FFF2-40B4-BE49-F238E27FC236}">
                <a16:creationId xmlns:a16="http://schemas.microsoft.com/office/drawing/2014/main" id="{C61D6475-AC86-0E41-8741-AB82869B4967}"/>
              </a:ext>
            </a:extLst>
          </p:cNvPr>
          <p:cNvPicPr>
            <a:picLocks noChangeAspect="1"/>
          </p:cNvPicPr>
          <p:nvPr/>
        </p:nvPicPr>
        <p:blipFill>
          <a:blip r:embed="rId2"/>
          <a:stretch>
            <a:fillRect/>
          </a:stretch>
        </p:blipFill>
        <p:spPr>
          <a:xfrm>
            <a:off x="508000" y="1706592"/>
            <a:ext cx="9144000" cy="5486400"/>
          </a:xfrm>
          <a:prstGeom prst="rect">
            <a:avLst/>
          </a:prstGeom>
        </p:spPr>
      </p:pic>
    </p:spTree>
    <p:extLst>
      <p:ext uri="{BB962C8B-B14F-4D97-AF65-F5344CB8AC3E}">
        <p14:creationId xmlns:p14="http://schemas.microsoft.com/office/powerpoint/2010/main" val="3305083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262EE-D0E2-9844-841D-854EDCDED6B9}"/>
              </a:ext>
            </a:extLst>
          </p:cNvPr>
          <p:cNvSpPr>
            <a:spLocks noGrp="1"/>
          </p:cNvSpPr>
          <p:nvPr>
            <p:ph type="title"/>
          </p:nvPr>
        </p:nvSpPr>
        <p:spPr/>
        <p:txBody>
          <a:bodyPr/>
          <a:lstStyle/>
          <a:p>
            <a:r>
              <a:rPr lang="en-US" dirty="0"/>
              <a:t>Visualization of 5 variables: 2 PCs</a:t>
            </a:r>
          </a:p>
        </p:txBody>
      </p:sp>
      <p:pic>
        <p:nvPicPr>
          <p:cNvPr id="7" name="Picture 6">
            <a:extLst>
              <a:ext uri="{FF2B5EF4-FFF2-40B4-BE49-F238E27FC236}">
                <a16:creationId xmlns:a16="http://schemas.microsoft.com/office/drawing/2014/main" id="{C61D6475-AC86-0E41-8741-AB82869B4967}"/>
              </a:ext>
            </a:extLst>
          </p:cNvPr>
          <p:cNvPicPr>
            <a:picLocks noChangeAspect="1"/>
          </p:cNvPicPr>
          <p:nvPr/>
        </p:nvPicPr>
        <p:blipFill>
          <a:blip r:embed="rId2"/>
          <a:stretch>
            <a:fillRect/>
          </a:stretch>
        </p:blipFill>
        <p:spPr>
          <a:xfrm>
            <a:off x="508000" y="1706592"/>
            <a:ext cx="9144000" cy="5486400"/>
          </a:xfrm>
          <a:prstGeom prst="rect">
            <a:avLst/>
          </a:prstGeom>
        </p:spPr>
      </p:pic>
    </p:spTree>
    <p:extLst>
      <p:ext uri="{BB962C8B-B14F-4D97-AF65-F5344CB8AC3E}">
        <p14:creationId xmlns:p14="http://schemas.microsoft.com/office/powerpoint/2010/main" val="1883596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262EE-D0E2-9844-841D-854EDCDED6B9}"/>
              </a:ext>
            </a:extLst>
          </p:cNvPr>
          <p:cNvSpPr>
            <a:spLocks noGrp="1"/>
          </p:cNvSpPr>
          <p:nvPr>
            <p:ph type="title"/>
          </p:nvPr>
        </p:nvSpPr>
        <p:spPr/>
        <p:txBody>
          <a:bodyPr/>
          <a:lstStyle/>
          <a:p>
            <a:r>
              <a:rPr lang="en-US" dirty="0"/>
              <a:t>Visualization of 5 variables: 1 PC</a:t>
            </a:r>
          </a:p>
        </p:txBody>
      </p:sp>
      <p:pic>
        <p:nvPicPr>
          <p:cNvPr id="7" name="Picture 6">
            <a:extLst>
              <a:ext uri="{FF2B5EF4-FFF2-40B4-BE49-F238E27FC236}">
                <a16:creationId xmlns:a16="http://schemas.microsoft.com/office/drawing/2014/main" id="{C61D6475-AC86-0E41-8741-AB82869B4967}"/>
              </a:ext>
            </a:extLst>
          </p:cNvPr>
          <p:cNvPicPr>
            <a:picLocks noChangeAspect="1"/>
          </p:cNvPicPr>
          <p:nvPr/>
        </p:nvPicPr>
        <p:blipFill>
          <a:blip r:embed="rId2"/>
          <a:stretch>
            <a:fillRect/>
          </a:stretch>
        </p:blipFill>
        <p:spPr>
          <a:xfrm>
            <a:off x="508000" y="1706592"/>
            <a:ext cx="9144000" cy="5486400"/>
          </a:xfrm>
          <a:prstGeom prst="rect">
            <a:avLst/>
          </a:prstGeom>
        </p:spPr>
      </p:pic>
    </p:spTree>
    <p:extLst>
      <p:ext uri="{BB962C8B-B14F-4D97-AF65-F5344CB8AC3E}">
        <p14:creationId xmlns:p14="http://schemas.microsoft.com/office/powerpoint/2010/main" val="1733157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Outline</a:t>
            </a:r>
          </a:p>
        </p:txBody>
      </p:sp>
      <p:sp>
        <p:nvSpPr>
          <p:cNvPr id="3" name="Content Placeholder 2"/>
          <p:cNvSpPr>
            <a:spLocks noGrp="1"/>
          </p:cNvSpPr>
          <p:nvPr>
            <p:ph idx="1"/>
          </p:nvPr>
        </p:nvSpPr>
        <p:spPr/>
        <p:txBody>
          <a:bodyPr/>
          <a:lstStyle/>
          <a:p>
            <a:pPr marL="507995" indent="-507995">
              <a:buAutoNum type="arabicPeriod"/>
            </a:pPr>
            <a:r>
              <a:rPr dirty="0"/>
              <a:t>Concepts of dimensionality and dimensionality reduction</a:t>
            </a:r>
          </a:p>
          <a:p>
            <a:pPr marL="507995" indent="-507995">
              <a:buAutoNum type="arabicPeriod"/>
            </a:pPr>
            <a:r>
              <a:rPr lang="en-US" dirty="0"/>
              <a:t>Calculating PCs and choosing PC number</a:t>
            </a:r>
          </a:p>
          <a:p>
            <a:pPr marL="507995" indent="-507995">
              <a:buAutoNum type="arabicPeriod"/>
            </a:pPr>
            <a:r>
              <a:rPr lang="en-US" dirty="0"/>
              <a:t>Scree plots and biplots</a:t>
            </a:r>
            <a:endParaRPr dirty="0"/>
          </a:p>
          <a:p>
            <a:pPr marL="507995" indent="-507995">
              <a:buAutoNum type="arabicPeriod"/>
            </a:pPr>
            <a:r>
              <a:rPr dirty="0"/>
              <a:t>Including labels: discriminant analysis</a:t>
            </a:r>
            <a:endParaRPr lang="en-US" dirty="0"/>
          </a:p>
          <a:p>
            <a:pPr marL="507995" indent="-507995">
              <a:buAutoNum type="arabicPeriod"/>
            </a:pPr>
            <a:r>
              <a:rPr lang="en-US" dirty="0"/>
              <a:t>Constrained alternatives: non-negative matrix factorization</a:t>
            </a:r>
            <a:endParaRPr dirty="0"/>
          </a:p>
        </p:txBody>
      </p:sp>
    </p:spTree>
    <p:extLst>
      <p:ext uri="{BB962C8B-B14F-4D97-AF65-F5344CB8AC3E}">
        <p14:creationId xmlns:p14="http://schemas.microsoft.com/office/powerpoint/2010/main" val="4109848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B7351-3063-5C4B-A8BA-C4FE664E59F2}"/>
              </a:ext>
            </a:extLst>
          </p:cNvPr>
          <p:cNvSpPr>
            <a:spLocks noGrp="1"/>
          </p:cNvSpPr>
          <p:nvPr>
            <p:ph type="title"/>
          </p:nvPr>
        </p:nvSpPr>
        <p:spPr/>
        <p:txBody>
          <a:bodyPr/>
          <a:lstStyle/>
          <a:p>
            <a:r>
              <a:rPr lang="en-US" dirty="0"/>
              <a:t>Calculation of principal components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E62D942-AE0F-C642-8350-550FB891F4B4}"/>
                  </a:ext>
                </a:extLst>
              </p:cNvPr>
              <p:cNvSpPr>
                <a:spLocks noGrp="1"/>
              </p:cNvSpPr>
              <p:nvPr>
                <p:ph idx="1"/>
              </p:nvPr>
            </p:nvSpPr>
            <p:spPr/>
            <p:txBody>
              <a:bodyPr/>
              <a:lstStyle/>
              <a:p>
                <a:r>
                  <a:rPr lang="en-US" dirty="0"/>
                  <a:t>If the columns of </a:t>
                </a:r>
                <a14:m>
                  <m:oMath xmlns:m="http://schemas.openxmlformats.org/officeDocument/2006/math">
                    <m:r>
                      <a:rPr lang="en-US" b="0" i="1" smtClean="0">
                        <a:latin typeface="Cambria Math" panose="02040503050406030204" pitchFamily="18" charset="0"/>
                      </a:rPr>
                      <m:t>𝑋</m:t>
                    </m:r>
                  </m:oMath>
                </a14:m>
                <a:r>
                  <a:rPr lang="en-US" dirty="0"/>
                  <a:t> are centered, we can calculate the covariance matrix:</a:t>
                </a:r>
              </a:p>
              <a:p>
                <a:endParaRPr lang="en-US" dirty="0"/>
              </a:p>
              <a:p>
                <a:pPr marL="82550" indent="0" algn="ctr">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𝑇</m:t>
                          </m:r>
                        </m:sup>
                      </m:sSup>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−1)</m:t>
                      </m:r>
                    </m:oMath>
                  </m:oMathPara>
                </a14:m>
                <a:endParaRPr lang="en-US" dirty="0"/>
              </a:p>
              <a:p>
                <a:endParaRPr lang="en-US" dirty="0"/>
              </a:p>
              <a:p>
                <a:r>
                  <a:rPr lang="en-US" dirty="0"/>
                  <a:t>The principal components of </a:t>
                </a:r>
                <a14:m>
                  <m:oMath xmlns:m="http://schemas.openxmlformats.org/officeDocument/2006/math">
                    <m:r>
                      <a:rPr lang="en-US" i="1">
                        <a:latin typeface="Cambria Math" panose="02040503050406030204" pitchFamily="18" charset="0"/>
                      </a:rPr>
                      <m:t>𝑋</m:t>
                    </m:r>
                    <m:r>
                      <a:rPr lang="en-US" i="1">
                        <a:latin typeface="Cambria Math" panose="02040503050406030204" pitchFamily="18" charset="0"/>
                      </a:rPr>
                      <m:t> </m:t>
                    </m:r>
                  </m:oMath>
                </a14:m>
                <a:r>
                  <a:rPr lang="en-US" dirty="0"/>
                  <a:t>are the eigenvectors of the covariance matrix. (Note this equation is for centered data.)</a:t>
                </a:r>
              </a:p>
            </p:txBody>
          </p:sp>
        </mc:Choice>
        <mc:Fallback xmlns="">
          <p:sp>
            <p:nvSpPr>
              <p:cNvPr id="3" name="Content Placeholder 2">
                <a:extLst>
                  <a:ext uri="{FF2B5EF4-FFF2-40B4-BE49-F238E27FC236}">
                    <a16:creationId xmlns:a16="http://schemas.microsoft.com/office/drawing/2014/main" id="{8E62D942-AE0F-C642-8350-550FB891F4B4}"/>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85178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B7351-3063-5C4B-A8BA-C4FE664E59F2}"/>
              </a:ext>
            </a:extLst>
          </p:cNvPr>
          <p:cNvSpPr>
            <a:spLocks noGrp="1"/>
          </p:cNvSpPr>
          <p:nvPr>
            <p:ph type="title"/>
          </p:nvPr>
        </p:nvSpPr>
        <p:spPr/>
        <p:txBody>
          <a:bodyPr/>
          <a:lstStyle/>
          <a:p>
            <a:r>
              <a:rPr lang="en-US" dirty="0"/>
              <a:t>Calculation of principal components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E62D942-AE0F-C642-8350-550FB891F4B4}"/>
                  </a:ext>
                </a:extLst>
              </p:cNvPr>
              <p:cNvSpPr>
                <a:spLocks noGrp="1"/>
              </p:cNvSpPr>
              <p:nvPr>
                <p:ph idx="1"/>
              </p:nvPr>
            </p:nvSpPr>
            <p:spPr/>
            <p:txBody>
              <a:bodyPr/>
              <a:lstStyle/>
              <a:p>
                <a:r>
                  <a:rPr lang="en-US" dirty="0"/>
                  <a:t>In the singular value decomposition:</a:t>
                </a:r>
              </a:p>
              <a:p>
                <a:endParaRPr lang="en-US" dirty="0"/>
              </a:p>
              <a:p>
                <a:pPr marL="82550"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𝑈𝐷</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𝑇</m:t>
                          </m:r>
                        </m:sup>
                      </m:sSup>
                    </m:oMath>
                  </m:oMathPara>
                </a14:m>
                <a:endParaRPr lang="en-US" dirty="0"/>
              </a:p>
              <a:p>
                <a:endParaRPr lang="en-US" dirty="0"/>
              </a:p>
              <a:p>
                <a:r>
                  <a:rPr lang="en-US" dirty="0"/>
                  <a:t>The principal components are the columns of </a:t>
                </a:r>
                <a14:m>
                  <m:oMath xmlns:m="http://schemas.openxmlformats.org/officeDocument/2006/math">
                    <m:r>
                      <a:rPr lang="en-US" b="0" i="1" smtClean="0">
                        <a:latin typeface="Cambria Math" panose="02040503050406030204" pitchFamily="18" charset="0"/>
                      </a:rPr>
                      <m:t>𝑉</m:t>
                    </m:r>
                  </m:oMath>
                </a14:m>
                <a:r>
                  <a:rPr lang="en-US" dirty="0"/>
                  <a:t>. (Note this equation is for centered data.)</a:t>
                </a:r>
              </a:p>
            </p:txBody>
          </p:sp>
        </mc:Choice>
        <mc:Fallback xmlns="">
          <p:sp>
            <p:nvSpPr>
              <p:cNvPr id="3" name="Content Placeholder 2">
                <a:extLst>
                  <a:ext uri="{FF2B5EF4-FFF2-40B4-BE49-F238E27FC236}">
                    <a16:creationId xmlns:a16="http://schemas.microsoft.com/office/drawing/2014/main" id="{8E62D942-AE0F-C642-8350-550FB891F4B4}"/>
                  </a:ext>
                </a:extLst>
              </p:cNvPr>
              <p:cNvSpPr>
                <a:spLocks noGrp="1" noRot="1" noChangeAspect="1" noMove="1" noResize="1" noEditPoints="1" noAdjustHandles="1" noChangeArrowheads="1" noChangeShapeType="1" noTextEdit="1"/>
              </p:cNvSpPr>
              <p:nvPr>
                <p:ph idx="1"/>
              </p:nvPr>
            </p:nvSpPr>
            <p:spPr>
              <a:blipFill>
                <a:blip r:embed="rId2"/>
                <a:stretch>
                  <a:fillRect r="-1447"/>
                </a:stretch>
              </a:blipFill>
            </p:spPr>
            <p:txBody>
              <a:bodyPr/>
              <a:lstStyle/>
              <a:p>
                <a:r>
                  <a:rPr lang="en-US">
                    <a:noFill/>
                  </a:rPr>
                  <a:t> </a:t>
                </a:r>
              </a:p>
            </p:txBody>
          </p:sp>
        </mc:Fallback>
      </mc:AlternateContent>
    </p:spTree>
    <p:extLst>
      <p:ext uri="{BB962C8B-B14F-4D97-AF65-F5344CB8AC3E}">
        <p14:creationId xmlns:p14="http://schemas.microsoft.com/office/powerpoint/2010/main" val="315728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B7351-3063-5C4B-A8BA-C4FE664E59F2}"/>
              </a:ext>
            </a:extLst>
          </p:cNvPr>
          <p:cNvSpPr>
            <a:spLocks noGrp="1"/>
          </p:cNvSpPr>
          <p:nvPr>
            <p:ph type="title"/>
          </p:nvPr>
        </p:nvSpPr>
        <p:spPr/>
        <p:txBody>
          <a:bodyPr/>
          <a:lstStyle/>
          <a:p>
            <a:r>
              <a:rPr lang="en-US" dirty="0"/>
              <a:t>Calculation of principal components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E62D942-AE0F-C642-8350-550FB891F4B4}"/>
                  </a:ext>
                </a:extLst>
              </p:cNvPr>
              <p:cNvSpPr>
                <a:spLocks noGrp="1"/>
              </p:cNvSpPr>
              <p:nvPr>
                <p:ph idx="1"/>
              </p:nvPr>
            </p:nvSpPr>
            <p:spPr/>
            <p:txBody>
              <a:bodyPr/>
              <a:lstStyle/>
              <a:p>
                <a:r>
                  <a:rPr lang="en-US" dirty="0"/>
                  <a:t>Note the link between the SVD relationship:</a:t>
                </a:r>
              </a:p>
              <a:p>
                <a:endParaRPr lang="en-US" dirty="0"/>
              </a:p>
              <a:p>
                <a:pPr marL="82550"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𝑈𝐷</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𝑇</m:t>
                          </m:r>
                        </m:sup>
                      </m:sSup>
                    </m:oMath>
                  </m:oMathPara>
                </a14:m>
                <a:endParaRPr lang="en-US" dirty="0"/>
              </a:p>
              <a:p>
                <a:endParaRPr lang="en-US" dirty="0"/>
              </a:p>
              <a:p>
                <a:r>
                  <a:rPr lang="en-US" dirty="0"/>
                  <a:t>And the PCA relationship:</a:t>
                </a:r>
              </a:p>
              <a:p>
                <a:endParaRPr lang="en-US" dirty="0"/>
              </a:p>
              <a:p>
                <a:pPr marL="82550" indent="0" algn="ctr">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𝑋</m:t>
                      </m:r>
                      <m:r>
                        <a:rPr lang="en-US" i="1">
                          <a:latin typeface="Cambria Math" panose="02040503050406030204" pitchFamily="18" charset="0"/>
                        </a:rPr>
                        <m:t>=</m:t>
                      </m:r>
                      <m:r>
                        <a:rPr lang="en-US" b="0" i="1" smtClean="0">
                          <a:latin typeface="Cambria Math" panose="02040503050406030204" pitchFamily="18" charset="0"/>
                        </a:rPr>
                        <m:t>𝑆</m:t>
                      </m:r>
                      <m:sSup>
                        <m:sSupPr>
                          <m:ctrlPr>
                            <a:rPr lang="en-US" i="1">
                              <a:latin typeface="Cambria Math" panose="02040503050406030204" pitchFamily="18" charset="0"/>
                            </a:rPr>
                          </m:ctrlPr>
                        </m:sSupPr>
                        <m:e>
                          <m:r>
                            <a:rPr lang="en-US" b="0" i="1" smtClean="0">
                              <a:latin typeface="Cambria Math" panose="02040503050406030204" pitchFamily="18" charset="0"/>
                            </a:rPr>
                            <m:t>𝑃</m:t>
                          </m:r>
                        </m:e>
                        <m:sup>
                          <m:r>
                            <a:rPr lang="en-US" i="1">
                              <a:latin typeface="Cambria Math" panose="02040503050406030204" pitchFamily="18" charset="0"/>
                            </a:rPr>
                            <m:t>𝑇</m:t>
                          </m:r>
                        </m:sup>
                      </m:sSup>
                    </m:oMath>
                  </m:oMathPara>
                </a14:m>
                <a:endParaRPr lang="en-US" dirty="0"/>
              </a:p>
              <a:p>
                <a:pPr marL="82550" indent="0">
                  <a:buNone/>
                </a:pPr>
                <a:endParaRPr lang="en-US" dirty="0"/>
              </a:p>
              <a:p>
                <a:r>
                  <a:rPr lang="en-US" dirty="0"/>
                  <a:t>If we allow </a:t>
                </a:r>
                <a:r>
                  <a:rPr lang="en-US" i="1" dirty="0"/>
                  <a:t>S=UD</a:t>
                </a:r>
                <a:r>
                  <a:rPr lang="en-US" dirty="0"/>
                  <a:t> then it is clear that the principal components </a:t>
                </a:r>
                <a:r>
                  <a:rPr lang="en-US" i="1" dirty="0"/>
                  <a:t>P</a:t>
                </a:r>
                <a:r>
                  <a:rPr lang="en-US" dirty="0"/>
                  <a:t> and singular vectors </a:t>
                </a:r>
                <a:r>
                  <a:rPr lang="en-US" i="1" dirty="0"/>
                  <a:t>V</a:t>
                </a:r>
                <a:r>
                  <a:rPr lang="en-US" dirty="0"/>
                  <a:t> are the same.</a:t>
                </a:r>
              </a:p>
              <a:p>
                <a:endParaRPr lang="en-US" dirty="0"/>
              </a:p>
              <a:p>
                <a:endParaRPr lang="en-US" dirty="0"/>
              </a:p>
            </p:txBody>
          </p:sp>
        </mc:Choice>
        <mc:Fallback xmlns="">
          <p:sp>
            <p:nvSpPr>
              <p:cNvPr id="3" name="Content Placeholder 2">
                <a:extLst>
                  <a:ext uri="{FF2B5EF4-FFF2-40B4-BE49-F238E27FC236}">
                    <a16:creationId xmlns:a16="http://schemas.microsoft.com/office/drawing/2014/main" id="{8E62D942-AE0F-C642-8350-550FB891F4B4}"/>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65930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Concepts of dimensionality and dimensionality reduction</a:t>
            </a:r>
          </a:p>
        </p:txBody>
      </p:sp>
      <p:sp>
        <p:nvSpPr>
          <p:cNvPr id="3" name="Content Placeholder 2"/>
          <p:cNvSpPr>
            <a:spLocks noGrp="1"/>
          </p:cNvSpPr>
          <p:nvPr>
            <p:ph idx="1"/>
          </p:nvPr>
        </p:nvSpPr>
        <p:spPr/>
        <p:txBody>
          <a:bodyPr/>
          <a:lstStyle/>
          <a:p>
            <a:pPr marL="0" indent="0">
              <a:buNone/>
            </a:pPr>
            <a:r>
              <a:rPr lang="en-US" dirty="0"/>
              <a:t>If the number of variables is quite large, and particularly if they provide information that is overlapping in some way, we often want to simplify the data prior to analysis.</a:t>
            </a:r>
            <a:endParaRPr dirty="0"/>
          </a:p>
        </p:txBody>
      </p:sp>
      <p:pic>
        <p:nvPicPr>
          <p:cNvPr id="5" name="Picture 4">
            <a:extLst>
              <a:ext uri="{FF2B5EF4-FFF2-40B4-BE49-F238E27FC236}">
                <a16:creationId xmlns:a16="http://schemas.microsoft.com/office/drawing/2014/main" id="{724424AD-0CD8-6B5B-8A49-00C2B1C7CD63}"/>
              </a:ext>
            </a:extLst>
          </p:cNvPr>
          <p:cNvPicPr>
            <a:picLocks noChangeAspect="1"/>
          </p:cNvPicPr>
          <p:nvPr/>
        </p:nvPicPr>
        <p:blipFill rotWithShape="1">
          <a:blip r:embed="rId2"/>
          <a:srcRect r="42974"/>
          <a:stretch/>
        </p:blipFill>
        <p:spPr>
          <a:xfrm>
            <a:off x="1193800" y="3600450"/>
            <a:ext cx="4432300" cy="2878267"/>
          </a:xfrm>
          <a:prstGeom prst="rect">
            <a:avLst/>
          </a:prstGeom>
        </p:spPr>
      </p:pic>
    </p:spTree>
    <p:extLst>
      <p:ext uri="{BB962C8B-B14F-4D97-AF65-F5344CB8AC3E}">
        <p14:creationId xmlns:p14="http://schemas.microsoft.com/office/powerpoint/2010/main" val="17541301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01BFF-CF67-0C45-A017-DC8615F3C820}"/>
              </a:ext>
            </a:extLst>
          </p:cNvPr>
          <p:cNvSpPr>
            <a:spLocks noGrp="1"/>
          </p:cNvSpPr>
          <p:nvPr>
            <p:ph type="title"/>
          </p:nvPr>
        </p:nvSpPr>
        <p:spPr/>
        <p:txBody>
          <a:bodyPr/>
          <a:lstStyle/>
          <a:p>
            <a:r>
              <a:rPr lang="en-US" dirty="0"/>
              <a:t>Relationship between PCA and SVD</a:t>
            </a:r>
          </a:p>
        </p:txBody>
      </p:sp>
      <p:pic>
        <p:nvPicPr>
          <p:cNvPr id="7" name="Picture 6">
            <a:extLst>
              <a:ext uri="{FF2B5EF4-FFF2-40B4-BE49-F238E27FC236}">
                <a16:creationId xmlns:a16="http://schemas.microsoft.com/office/drawing/2014/main" id="{CC2DCB12-95FA-B945-91FA-D1D8A7E37A17}"/>
              </a:ext>
            </a:extLst>
          </p:cNvPr>
          <p:cNvPicPr>
            <a:picLocks noChangeAspect="1"/>
          </p:cNvPicPr>
          <p:nvPr/>
        </p:nvPicPr>
        <p:blipFill>
          <a:blip r:embed="rId2"/>
          <a:stretch>
            <a:fillRect/>
          </a:stretch>
        </p:blipFill>
        <p:spPr>
          <a:xfrm>
            <a:off x="1965085" y="1671509"/>
            <a:ext cx="6229830" cy="5315919"/>
          </a:xfrm>
          <a:prstGeom prst="rect">
            <a:avLst/>
          </a:prstGeom>
        </p:spPr>
      </p:pic>
    </p:spTree>
    <p:extLst>
      <p:ext uri="{BB962C8B-B14F-4D97-AF65-F5344CB8AC3E}">
        <p14:creationId xmlns:p14="http://schemas.microsoft.com/office/powerpoint/2010/main" val="3532234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01BFF-CF67-0C45-A017-DC8615F3C820}"/>
              </a:ext>
            </a:extLst>
          </p:cNvPr>
          <p:cNvSpPr>
            <a:spLocks noGrp="1"/>
          </p:cNvSpPr>
          <p:nvPr>
            <p:ph type="title"/>
          </p:nvPr>
        </p:nvSpPr>
        <p:spPr/>
        <p:txBody>
          <a:bodyPr/>
          <a:lstStyle/>
          <a:p>
            <a:r>
              <a:rPr lang="en-US" dirty="0"/>
              <a:t>Relationship between eigenvector decomposition of covariance and SVD</a:t>
            </a:r>
          </a:p>
        </p:txBody>
      </p:sp>
      <p:pic>
        <p:nvPicPr>
          <p:cNvPr id="4" name="Picture 3">
            <a:extLst>
              <a:ext uri="{FF2B5EF4-FFF2-40B4-BE49-F238E27FC236}">
                <a16:creationId xmlns:a16="http://schemas.microsoft.com/office/drawing/2014/main" id="{5D9AF97D-C07B-D243-8CEB-9CC9083EB3A3}"/>
              </a:ext>
            </a:extLst>
          </p:cNvPr>
          <p:cNvPicPr>
            <a:picLocks noChangeAspect="1"/>
          </p:cNvPicPr>
          <p:nvPr/>
        </p:nvPicPr>
        <p:blipFill>
          <a:blip r:embed="rId2"/>
          <a:stretch>
            <a:fillRect/>
          </a:stretch>
        </p:blipFill>
        <p:spPr>
          <a:xfrm>
            <a:off x="2527300" y="1878544"/>
            <a:ext cx="5105400" cy="4876800"/>
          </a:xfrm>
          <a:prstGeom prst="rect">
            <a:avLst/>
          </a:prstGeom>
        </p:spPr>
      </p:pic>
    </p:spTree>
    <p:extLst>
      <p:ext uri="{BB962C8B-B14F-4D97-AF65-F5344CB8AC3E}">
        <p14:creationId xmlns:p14="http://schemas.microsoft.com/office/powerpoint/2010/main" val="24811027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6DBF9-6777-D346-9156-F80A9B8D4891}"/>
              </a:ext>
            </a:extLst>
          </p:cNvPr>
          <p:cNvSpPr>
            <a:spLocks noGrp="1"/>
          </p:cNvSpPr>
          <p:nvPr>
            <p:ph type="title"/>
          </p:nvPr>
        </p:nvSpPr>
        <p:spPr/>
        <p:txBody>
          <a:bodyPr/>
          <a:lstStyle/>
          <a:p>
            <a:r>
              <a:rPr lang="en-US" dirty="0"/>
              <a:t>A note on centering and scaling</a:t>
            </a:r>
          </a:p>
        </p:txBody>
      </p:sp>
      <p:sp>
        <p:nvSpPr>
          <p:cNvPr id="3" name="Content Placeholder 2">
            <a:extLst>
              <a:ext uri="{FF2B5EF4-FFF2-40B4-BE49-F238E27FC236}">
                <a16:creationId xmlns:a16="http://schemas.microsoft.com/office/drawing/2014/main" id="{ED4BD0DA-6760-2141-98BA-75C3A0DDC51F}"/>
              </a:ext>
            </a:extLst>
          </p:cNvPr>
          <p:cNvSpPr>
            <a:spLocks noGrp="1"/>
          </p:cNvSpPr>
          <p:nvPr>
            <p:ph idx="1"/>
          </p:nvPr>
        </p:nvSpPr>
        <p:spPr/>
        <p:txBody>
          <a:bodyPr/>
          <a:lstStyle/>
          <a:p>
            <a:r>
              <a:rPr lang="en-US" i="1" dirty="0"/>
              <a:t>Centering</a:t>
            </a:r>
            <a:r>
              <a:rPr lang="en-US" dirty="0"/>
              <a:t> and </a:t>
            </a:r>
            <a:r>
              <a:rPr lang="en-US" i="1" dirty="0"/>
              <a:t>scaling</a:t>
            </a:r>
            <a:r>
              <a:rPr lang="en-US" dirty="0"/>
              <a:t> is assumed to have been performed prior to all of the approaches we will discuss here.</a:t>
            </a:r>
          </a:p>
          <a:p>
            <a:endParaRPr lang="en-US" dirty="0"/>
          </a:p>
          <a:p>
            <a:r>
              <a:rPr lang="en-US" dirty="0"/>
              <a:t>This is to ensure:</a:t>
            </a:r>
          </a:p>
          <a:p>
            <a:pPr lvl="1"/>
            <a:r>
              <a:rPr lang="en-US" dirty="0"/>
              <a:t>That each variable / feature is valued equally in the analysis</a:t>
            </a:r>
          </a:p>
          <a:p>
            <a:pPr lvl="1"/>
            <a:r>
              <a:rPr lang="en-US" dirty="0"/>
              <a:t>Unit conformability (unit standard deviation)</a:t>
            </a:r>
          </a:p>
          <a:p>
            <a:pPr lvl="1"/>
            <a:r>
              <a:rPr lang="en-US" dirty="0"/>
              <a:t>Numerical stability (sometimes required for large n and or p)</a:t>
            </a:r>
          </a:p>
          <a:p>
            <a:pPr lvl="1"/>
            <a:endParaRPr lang="en-US" dirty="0"/>
          </a:p>
          <a:p>
            <a:r>
              <a:rPr lang="en-US" dirty="0"/>
              <a:t>Another note:</a:t>
            </a:r>
          </a:p>
          <a:p>
            <a:pPr lvl="1"/>
            <a:r>
              <a:rPr lang="en-US" dirty="0"/>
              <a:t>Omitting the scaling step will probably not cause any problems other than distorting PCs / loadings.</a:t>
            </a:r>
          </a:p>
          <a:p>
            <a:pPr lvl="1"/>
            <a:r>
              <a:rPr lang="en-US" dirty="0"/>
              <a:t>Omitting the centering will typically cause the first PC to include the average and dominate the other PCs</a:t>
            </a:r>
          </a:p>
          <a:p>
            <a:pPr lvl="1"/>
            <a:endParaRPr lang="en-US" dirty="0"/>
          </a:p>
        </p:txBody>
      </p:sp>
    </p:spTree>
    <p:extLst>
      <p:ext uri="{BB962C8B-B14F-4D97-AF65-F5344CB8AC3E}">
        <p14:creationId xmlns:p14="http://schemas.microsoft.com/office/powerpoint/2010/main" val="34602110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AB319-5ACF-7D42-9B10-0A0319CAF14B}"/>
              </a:ext>
            </a:extLst>
          </p:cNvPr>
          <p:cNvSpPr>
            <a:spLocks noGrp="1"/>
          </p:cNvSpPr>
          <p:nvPr>
            <p:ph type="title"/>
          </p:nvPr>
        </p:nvSpPr>
        <p:spPr/>
        <p:txBody>
          <a:bodyPr/>
          <a:lstStyle/>
          <a:p>
            <a:r>
              <a:rPr lang="en-US" dirty="0"/>
              <a:t>Unlike regression, scaling can substantially alter PCA results</a:t>
            </a:r>
          </a:p>
        </p:txBody>
      </p:sp>
      <p:pic>
        <p:nvPicPr>
          <p:cNvPr id="5" name="Picture 4">
            <a:extLst>
              <a:ext uri="{FF2B5EF4-FFF2-40B4-BE49-F238E27FC236}">
                <a16:creationId xmlns:a16="http://schemas.microsoft.com/office/drawing/2014/main" id="{547C7FB5-FC63-3041-924B-96C96201D993}"/>
              </a:ext>
            </a:extLst>
          </p:cNvPr>
          <p:cNvPicPr>
            <a:picLocks noChangeAspect="1"/>
          </p:cNvPicPr>
          <p:nvPr/>
        </p:nvPicPr>
        <p:blipFill>
          <a:blip r:embed="rId2"/>
          <a:stretch>
            <a:fillRect/>
          </a:stretch>
        </p:blipFill>
        <p:spPr>
          <a:xfrm>
            <a:off x="1452128" y="1976718"/>
            <a:ext cx="7255743" cy="5351348"/>
          </a:xfrm>
          <a:prstGeom prst="rect">
            <a:avLst/>
          </a:prstGeom>
        </p:spPr>
      </p:pic>
    </p:spTree>
    <p:extLst>
      <p:ext uri="{BB962C8B-B14F-4D97-AF65-F5344CB8AC3E}">
        <p14:creationId xmlns:p14="http://schemas.microsoft.com/office/powerpoint/2010/main" val="3005376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8DBEF-9E54-C740-AAE7-261AC13599FE}"/>
              </a:ext>
            </a:extLst>
          </p:cNvPr>
          <p:cNvSpPr>
            <a:spLocks noGrp="1"/>
          </p:cNvSpPr>
          <p:nvPr>
            <p:ph type="title"/>
          </p:nvPr>
        </p:nvSpPr>
        <p:spPr/>
        <p:txBody>
          <a:bodyPr/>
          <a:lstStyle/>
          <a:p>
            <a:r>
              <a:rPr lang="en-US" dirty="0"/>
              <a:t>Special cases of scaling</a:t>
            </a:r>
          </a:p>
        </p:txBody>
      </p:sp>
      <p:sp>
        <p:nvSpPr>
          <p:cNvPr id="3" name="Content Placeholder 2">
            <a:extLst>
              <a:ext uri="{FF2B5EF4-FFF2-40B4-BE49-F238E27FC236}">
                <a16:creationId xmlns:a16="http://schemas.microsoft.com/office/drawing/2014/main" id="{945515B4-0908-4841-913E-00EB449D4627}"/>
              </a:ext>
            </a:extLst>
          </p:cNvPr>
          <p:cNvSpPr>
            <a:spLocks noGrp="1"/>
          </p:cNvSpPr>
          <p:nvPr>
            <p:ph idx="1"/>
          </p:nvPr>
        </p:nvSpPr>
        <p:spPr/>
        <p:txBody>
          <a:bodyPr/>
          <a:lstStyle/>
          <a:p>
            <a:r>
              <a:rPr lang="en-US" dirty="0"/>
              <a:t>When variables differ in overall scale by orders of magnitude, PCA will favor variables in the largest fundamental units unless scaling is performed.</a:t>
            </a:r>
          </a:p>
          <a:p>
            <a:r>
              <a:rPr lang="en-US" dirty="0"/>
              <a:t>When dealing with data in the same physical units (e.g., x-y-z kinematic coordinates) it may be less appropriate to scale the each variable; perhaps each set of three columns should contribute a certain amount of variance.</a:t>
            </a:r>
          </a:p>
          <a:p>
            <a:r>
              <a:rPr lang="en-US" dirty="0"/>
              <a:t>When dealing with GWAS / 'omics / biomarker data with common units, we may not choose to scale columns so that biomarkers with the most variance in expression are represented the strongest.</a:t>
            </a:r>
          </a:p>
        </p:txBody>
      </p:sp>
    </p:spTree>
    <p:extLst>
      <p:ext uri="{BB962C8B-B14F-4D97-AF65-F5344CB8AC3E}">
        <p14:creationId xmlns:p14="http://schemas.microsoft.com/office/powerpoint/2010/main" val="89554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D963-910D-4E47-AFBD-0BACBB56A165}"/>
              </a:ext>
            </a:extLst>
          </p:cNvPr>
          <p:cNvSpPr>
            <a:spLocks noGrp="1"/>
          </p:cNvSpPr>
          <p:nvPr>
            <p:ph type="title"/>
          </p:nvPr>
        </p:nvSpPr>
        <p:spPr/>
        <p:txBody>
          <a:bodyPr/>
          <a:lstStyle/>
          <a:p>
            <a:r>
              <a:rPr lang="en-US" dirty="0"/>
              <a:t>Choosing the number of PCs</a:t>
            </a:r>
          </a:p>
        </p:txBody>
      </p:sp>
      <p:sp>
        <p:nvSpPr>
          <p:cNvPr id="3" name="Content Placeholder 2">
            <a:extLst>
              <a:ext uri="{FF2B5EF4-FFF2-40B4-BE49-F238E27FC236}">
                <a16:creationId xmlns:a16="http://schemas.microsoft.com/office/drawing/2014/main" id="{7E854145-0D1C-5541-971B-957F38B515C9}"/>
              </a:ext>
            </a:extLst>
          </p:cNvPr>
          <p:cNvSpPr>
            <a:spLocks noGrp="1"/>
          </p:cNvSpPr>
          <p:nvPr>
            <p:ph idx="1"/>
          </p:nvPr>
        </p:nvSpPr>
        <p:spPr/>
        <p:txBody>
          <a:bodyPr/>
          <a:lstStyle/>
          <a:p>
            <a:r>
              <a:rPr lang="en-US" dirty="0"/>
              <a:t>In general, an </a:t>
            </a:r>
            <a:r>
              <a:rPr lang="en-US" i="1" dirty="0"/>
              <a:t>n</a:t>
            </a:r>
            <a:r>
              <a:rPr lang="en-US" dirty="0"/>
              <a:t> x </a:t>
            </a:r>
            <a:r>
              <a:rPr lang="en-US" i="1" dirty="0"/>
              <a:t>p</a:t>
            </a:r>
            <a:r>
              <a:rPr lang="en-US" dirty="0"/>
              <a:t> data matrix (where </a:t>
            </a:r>
            <a:r>
              <a:rPr lang="en-US" i="1" dirty="0"/>
              <a:t>n&gt;p</a:t>
            </a:r>
            <a:r>
              <a:rPr lang="en-US" dirty="0"/>
              <a:t>) has p distinct principal components. However, we usually are not interested in all of them.</a:t>
            </a:r>
          </a:p>
          <a:p>
            <a:endParaRPr lang="en-US" dirty="0"/>
          </a:p>
          <a:p>
            <a:r>
              <a:rPr lang="en-US" dirty="0"/>
              <a:t>We would typically like to use just the first few principal components in order to visualize or interpret the data.</a:t>
            </a:r>
          </a:p>
          <a:p>
            <a:endParaRPr lang="en-US" dirty="0"/>
          </a:p>
          <a:p>
            <a:r>
              <a:rPr lang="en-US" dirty="0"/>
              <a:t>Unfortunately, there is no single answer to how many principal components constitute "a few."</a:t>
            </a:r>
          </a:p>
          <a:p>
            <a:endParaRPr lang="en-US" dirty="0"/>
          </a:p>
          <a:p>
            <a:r>
              <a:rPr lang="en-US" dirty="0"/>
              <a:t>Typically, the process is iterated over a number of candidate values of </a:t>
            </a:r>
            <a:r>
              <a:rPr lang="en-US" i="1" dirty="0"/>
              <a:t>M</a:t>
            </a:r>
            <a:r>
              <a:rPr lang="en-US" dirty="0"/>
              <a:t> until a decision can be made.</a:t>
            </a:r>
          </a:p>
        </p:txBody>
      </p:sp>
    </p:spTree>
    <p:extLst>
      <p:ext uri="{BB962C8B-B14F-4D97-AF65-F5344CB8AC3E}">
        <p14:creationId xmlns:p14="http://schemas.microsoft.com/office/powerpoint/2010/main" val="3909454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D963-910D-4E47-AFBD-0BACBB56A165}"/>
              </a:ext>
            </a:extLst>
          </p:cNvPr>
          <p:cNvSpPr>
            <a:spLocks noGrp="1"/>
          </p:cNvSpPr>
          <p:nvPr>
            <p:ph type="title"/>
          </p:nvPr>
        </p:nvSpPr>
        <p:spPr/>
        <p:txBody>
          <a:bodyPr/>
          <a:lstStyle/>
          <a:p>
            <a:r>
              <a:rPr lang="en-US" dirty="0"/>
              <a:t>Choosing the number of PCs</a:t>
            </a:r>
          </a:p>
        </p:txBody>
      </p:sp>
      <p:sp>
        <p:nvSpPr>
          <p:cNvPr id="3" name="Content Placeholder 2">
            <a:extLst>
              <a:ext uri="{FF2B5EF4-FFF2-40B4-BE49-F238E27FC236}">
                <a16:creationId xmlns:a16="http://schemas.microsoft.com/office/drawing/2014/main" id="{7E854145-0D1C-5541-971B-957F38B515C9}"/>
              </a:ext>
            </a:extLst>
          </p:cNvPr>
          <p:cNvSpPr>
            <a:spLocks noGrp="1"/>
          </p:cNvSpPr>
          <p:nvPr>
            <p:ph idx="1"/>
          </p:nvPr>
        </p:nvSpPr>
        <p:spPr/>
        <p:txBody>
          <a:bodyPr/>
          <a:lstStyle/>
          <a:p>
            <a:pPr marL="82550" indent="0">
              <a:buNone/>
            </a:pPr>
            <a:r>
              <a:rPr lang="en-US" dirty="0"/>
              <a:t>Methods include:</a:t>
            </a:r>
          </a:p>
          <a:p>
            <a:endParaRPr lang="en-US" dirty="0"/>
          </a:p>
          <a:p>
            <a:r>
              <a:rPr lang="en-US" dirty="0"/>
              <a:t>Choosing the minimum number of PCs required to meet a pre-determined explained variance threshold, such as 80%</a:t>
            </a:r>
          </a:p>
          <a:p>
            <a:pPr marL="82550" indent="0">
              <a:buNone/>
            </a:pPr>
            <a:endParaRPr lang="en-US" dirty="0"/>
          </a:p>
          <a:p>
            <a:r>
              <a:rPr lang="en-US" dirty="0"/>
              <a:t>Visually examining the scree plot for a "knee"</a:t>
            </a:r>
          </a:p>
          <a:p>
            <a:endParaRPr lang="en-US" dirty="0"/>
          </a:p>
          <a:p>
            <a:r>
              <a:rPr lang="en-US" dirty="0"/>
              <a:t>When data are scaled to unit variance prior to entry, retaining all PCs with variance (or standard deviation) ≥ 1, based on the notion that they explain at least "one variable" worth of variance.</a:t>
            </a:r>
          </a:p>
          <a:p>
            <a:endParaRPr lang="en-US" dirty="0"/>
          </a:p>
          <a:p>
            <a:r>
              <a:rPr lang="en-US" dirty="0"/>
              <a:t>Applying any of the above criteria to a leave-out validation set.</a:t>
            </a:r>
          </a:p>
          <a:p>
            <a:endParaRPr lang="en-US" dirty="0"/>
          </a:p>
          <a:p>
            <a:endParaRPr lang="en-US" dirty="0"/>
          </a:p>
        </p:txBody>
      </p:sp>
    </p:spTree>
    <p:extLst>
      <p:ext uri="{BB962C8B-B14F-4D97-AF65-F5344CB8AC3E}">
        <p14:creationId xmlns:p14="http://schemas.microsoft.com/office/powerpoint/2010/main" val="21431466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A76DE-A9E1-9340-B99E-AE0C1424C256}"/>
              </a:ext>
            </a:extLst>
          </p:cNvPr>
          <p:cNvSpPr>
            <a:spLocks noGrp="1"/>
          </p:cNvSpPr>
          <p:nvPr>
            <p:ph type="title"/>
          </p:nvPr>
        </p:nvSpPr>
        <p:spPr/>
        <p:txBody>
          <a:bodyPr/>
          <a:lstStyle/>
          <a:p>
            <a:r>
              <a:rPr lang="en-US" dirty="0"/>
              <a:t>Automated decision making for PC selection remains </a:t>
            </a:r>
            <a:r>
              <a:rPr lang="en-US" dirty="0" err="1"/>
              <a:t>nonstandardized</a:t>
            </a:r>
            <a:endParaRPr lang="en-US" dirty="0"/>
          </a:p>
        </p:txBody>
      </p:sp>
      <p:sp>
        <p:nvSpPr>
          <p:cNvPr id="3" name="Content Placeholder 2">
            <a:extLst>
              <a:ext uri="{FF2B5EF4-FFF2-40B4-BE49-F238E27FC236}">
                <a16:creationId xmlns:a16="http://schemas.microsoft.com/office/drawing/2014/main" id="{0F903F40-DBCF-EA4E-86B5-4FC6BD63988E}"/>
              </a:ext>
            </a:extLst>
          </p:cNvPr>
          <p:cNvSpPr>
            <a:spLocks noGrp="1"/>
          </p:cNvSpPr>
          <p:nvPr>
            <p:ph idx="1"/>
          </p:nvPr>
        </p:nvSpPr>
        <p:spPr>
          <a:xfrm>
            <a:off x="698500" y="2028472"/>
            <a:ext cx="4434217" cy="4834820"/>
          </a:xfrm>
        </p:spPr>
        <p:txBody>
          <a:bodyPr/>
          <a:lstStyle/>
          <a:p>
            <a:pPr marL="82550" indent="0">
              <a:buNone/>
            </a:pPr>
            <a:r>
              <a:rPr lang="en-US" dirty="0"/>
              <a:t>Cross-validation approaches exist, but generally suffer from the same pitfalls as step-in/step-out methodologies for regression.</a:t>
            </a:r>
          </a:p>
        </p:txBody>
      </p:sp>
      <p:pic>
        <p:nvPicPr>
          <p:cNvPr id="5" name="Picture 4">
            <a:extLst>
              <a:ext uri="{FF2B5EF4-FFF2-40B4-BE49-F238E27FC236}">
                <a16:creationId xmlns:a16="http://schemas.microsoft.com/office/drawing/2014/main" id="{FACF5F46-F8F4-7341-922C-12711515C2CB}"/>
              </a:ext>
            </a:extLst>
          </p:cNvPr>
          <p:cNvPicPr>
            <a:picLocks noChangeAspect="1"/>
          </p:cNvPicPr>
          <p:nvPr/>
        </p:nvPicPr>
        <p:blipFill>
          <a:blip r:embed="rId2"/>
          <a:stretch>
            <a:fillRect/>
          </a:stretch>
        </p:blipFill>
        <p:spPr>
          <a:xfrm>
            <a:off x="5055079" y="3024294"/>
            <a:ext cx="4623040" cy="3694365"/>
          </a:xfrm>
          <a:prstGeom prst="rect">
            <a:avLst/>
          </a:prstGeom>
        </p:spPr>
      </p:pic>
    </p:spTree>
    <p:extLst>
      <p:ext uri="{BB962C8B-B14F-4D97-AF65-F5344CB8AC3E}">
        <p14:creationId xmlns:p14="http://schemas.microsoft.com/office/powerpoint/2010/main" val="3938940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D963-910D-4E47-AFBD-0BACBB56A165}"/>
              </a:ext>
            </a:extLst>
          </p:cNvPr>
          <p:cNvSpPr>
            <a:spLocks noGrp="1"/>
          </p:cNvSpPr>
          <p:nvPr>
            <p:ph type="title"/>
          </p:nvPr>
        </p:nvSpPr>
        <p:spPr/>
        <p:txBody>
          <a:bodyPr/>
          <a:lstStyle/>
          <a:p>
            <a:r>
              <a:rPr lang="en-US" dirty="0"/>
              <a:t>Statistical tests exist but remain in development</a:t>
            </a:r>
          </a:p>
        </p:txBody>
      </p:sp>
      <p:sp>
        <p:nvSpPr>
          <p:cNvPr id="3" name="Content Placeholder 2">
            <a:extLst>
              <a:ext uri="{FF2B5EF4-FFF2-40B4-BE49-F238E27FC236}">
                <a16:creationId xmlns:a16="http://schemas.microsoft.com/office/drawing/2014/main" id="{7E854145-0D1C-5541-971B-957F38B515C9}"/>
              </a:ext>
            </a:extLst>
          </p:cNvPr>
          <p:cNvSpPr>
            <a:spLocks noGrp="1"/>
          </p:cNvSpPr>
          <p:nvPr>
            <p:ph idx="1"/>
          </p:nvPr>
        </p:nvSpPr>
        <p:spPr/>
        <p:txBody>
          <a:bodyPr/>
          <a:lstStyle/>
          <a:p>
            <a:pPr marL="82550" indent="0">
              <a:buNone/>
            </a:pPr>
            <a:r>
              <a:rPr lang="en-US" dirty="0"/>
              <a:t>There are statistical methods for this question, but they are somewhat uncommon in practical use. For example: the "Sequential Chi-Square Model Test" (</a:t>
            </a:r>
            <a:r>
              <a:rPr lang="en-US" dirty="0" err="1"/>
              <a:t>EFA.dimensions</a:t>
            </a:r>
            <a:r>
              <a:rPr lang="en-US" dirty="0"/>
              <a:t>::SMT)</a:t>
            </a:r>
          </a:p>
          <a:p>
            <a:r>
              <a:rPr lang="en-US" sz="1600" dirty="0"/>
              <a:t>"The fit of common factor models is often assessed with the likelihood ratio test statistic (Lawley, 1940) using maximum likelihood estimation (ML), which tests whether the model-implied covariance matrix is equal to the population covariance matrix. The associated test statistic asymptotically follows a Chi-Square distribution if the observed variables follow a multivariate normal distribution and other assumptions are met (e.g., </a:t>
            </a:r>
            <a:r>
              <a:rPr lang="en-US" sz="1600" dirty="0" err="1"/>
              <a:t>Bollen</a:t>
            </a:r>
            <a:r>
              <a:rPr lang="en-US" sz="1600" dirty="0"/>
              <a:t>, 1989). This test can be sequentially applied to factor models with increasing numbers of factors, starting with a zero-factor model. If the Chi-Square test statistic is statistically significant (with e.g., p &lt; .05), a model with one additional factor, in this case a unidimensional factor model, is estimated and tested. The procedure continues until a nonsignificant result is obtained, at which point the number of common factors is identified."</a:t>
            </a:r>
          </a:p>
        </p:txBody>
      </p:sp>
    </p:spTree>
    <p:extLst>
      <p:ext uri="{BB962C8B-B14F-4D97-AF65-F5344CB8AC3E}">
        <p14:creationId xmlns:p14="http://schemas.microsoft.com/office/powerpoint/2010/main" val="4421044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D963-910D-4E47-AFBD-0BACBB56A165}"/>
              </a:ext>
            </a:extLst>
          </p:cNvPr>
          <p:cNvSpPr>
            <a:spLocks noGrp="1"/>
          </p:cNvSpPr>
          <p:nvPr>
            <p:ph type="title"/>
          </p:nvPr>
        </p:nvSpPr>
        <p:spPr/>
        <p:txBody>
          <a:bodyPr/>
          <a:lstStyle/>
          <a:p>
            <a:r>
              <a:rPr lang="en-US" dirty="0"/>
              <a:t>Statistical tests exist but remain in development</a:t>
            </a:r>
          </a:p>
        </p:txBody>
      </p:sp>
      <p:sp>
        <p:nvSpPr>
          <p:cNvPr id="3" name="Content Placeholder 2">
            <a:extLst>
              <a:ext uri="{FF2B5EF4-FFF2-40B4-BE49-F238E27FC236}">
                <a16:creationId xmlns:a16="http://schemas.microsoft.com/office/drawing/2014/main" id="{7E854145-0D1C-5541-971B-957F38B515C9}"/>
              </a:ext>
            </a:extLst>
          </p:cNvPr>
          <p:cNvSpPr>
            <a:spLocks noGrp="1"/>
          </p:cNvSpPr>
          <p:nvPr>
            <p:ph idx="1"/>
          </p:nvPr>
        </p:nvSpPr>
        <p:spPr/>
        <p:txBody>
          <a:bodyPr/>
          <a:lstStyle/>
          <a:p>
            <a:pPr marL="82550" indent="0">
              <a:buNone/>
            </a:pPr>
            <a:r>
              <a:rPr lang="en-US" dirty="0"/>
              <a:t>There are statistical methods for this question, but they are somewhat uncommon in practical use. For example: the "Sequential Chi-Square Model Test" (</a:t>
            </a:r>
            <a:r>
              <a:rPr lang="en-US" dirty="0" err="1"/>
              <a:t>EFA.dimensions</a:t>
            </a:r>
            <a:r>
              <a:rPr lang="en-US" dirty="0"/>
              <a:t>::SMT)</a:t>
            </a:r>
          </a:p>
          <a:p>
            <a:r>
              <a:rPr lang="en-US" sz="1600" dirty="0"/>
              <a:t>"Simulation studies investigating the performance of [SMTs] have shown conflicting results. Whereas some studies have shown that SMT has a tendency to </a:t>
            </a:r>
            <a:r>
              <a:rPr lang="en-US" sz="1600" dirty="0" err="1"/>
              <a:t>overextract</a:t>
            </a:r>
            <a:r>
              <a:rPr lang="en-US" sz="1600" dirty="0"/>
              <a:t> (e.g., Linn, 1968; </a:t>
            </a:r>
            <a:r>
              <a:rPr lang="en-US" sz="1600" dirty="0" err="1"/>
              <a:t>Ruscio</a:t>
            </a:r>
            <a:r>
              <a:rPr lang="en-US" sz="1600" dirty="0"/>
              <a:t> &amp; Roche, 2012; </a:t>
            </a:r>
            <a:r>
              <a:rPr lang="en-US" sz="1600" dirty="0" err="1"/>
              <a:t>Schonemann</a:t>
            </a:r>
            <a:r>
              <a:rPr lang="en-US" sz="1600" dirty="0"/>
              <a:t> &amp; Wang, 1972), others have indicated that the SMT has a tendency to </a:t>
            </a:r>
            <a:r>
              <a:rPr lang="en-US" sz="1600" dirty="0" err="1"/>
              <a:t>underextract</a:t>
            </a:r>
            <a:r>
              <a:rPr lang="en-US" sz="1600" dirty="0"/>
              <a:t> (e.g., Green et al., 2015; </a:t>
            </a:r>
            <a:r>
              <a:rPr lang="en-US" sz="1600" dirty="0" err="1"/>
              <a:t>Hakstian</a:t>
            </a:r>
            <a:r>
              <a:rPr lang="en-US" sz="1600" dirty="0"/>
              <a:t> et al., 1982; Humphreys &amp; Montanelli, 1975; Zwick &amp; </a:t>
            </a:r>
            <a:r>
              <a:rPr lang="en-US" sz="1600" dirty="0" err="1"/>
              <a:t>Velicer</a:t>
            </a:r>
            <a:r>
              <a:rPr lang="en-US" sz="1600" dirty="0"/>
              <a:t>, 1986). Hayashi, </a:t>
            </a:r>
            <a:r>
              <a:rPr lang="en-US" sz="1600" dirty="0" err="1"/>
              <a:t>Bentler</a:t>
            </a:r>
            <a:r>
              <a:rPr lang="en-US" sz="1600" dirty="0"/>
              <a:t>, and Yuan (2007) demonstrated that </a:t>
            </a:r>
            <a:r>
              <a:rPr lang="en-US" sz="1600" dirty="0" err="1"/>
              <a:t>overextraction</a:t>
            </a:r>
            <a:r>
              <a:rPr lang="en-US" sz="1600" dirty="0"/>
              <a:t> tendencies are due to violations of regularity assumptions if the number of factors for the test exceeds the true number of factors. For example, if a test of three factors is applied to samples from a population with two underlying factors, the likelihood ratio test statistic will no longer follow a Chi-Square distribution. Note that the tests are applied sequentially, so a three-factor test is only employed if the two-factor test was incorrectly significant. Therefore, this violation of regularity assumptions does not decrease the accuracy of SMT, but leads to (further) </a:t>
            </a:r>
            <a:r>
              <a:rPr lang="en-US" sz="1600" dirty="0" err="1"/>
              <a:t>overextractions</a:t>
            </a:r>
            <a:r>
              <a:rPr lang="en-US" sz="1600" dirty="0"/>
              <a:t> if a previous test was erroneously significant. Additionally, this </a:t>
            </a:r>
            <a:r>
              <a:rPr lang="en-US" sz="1600" dirty="0" err="1"/>
              <a:t>overextraction</a:t>
            </a:r>
            <a:r>
              <a:rPr lang="en-US" sz="1600" dirty="0"/>
              <a:t> tendency might be counteracted by the lack of power in simulation studies with smaller sample sizes. The performance of SMT has not yet been assessed for non-normally distributed data or in comparison to most of the other modern techniques presented thus far in a larger simulation design." (p. 475)</a:t>
            </a:r>
          </a:p>
          <a:p>
            <a:endParaRPr lang="en-US" sz="1600" dirty="0"/>
          </a:p>
        </p:txBody>
      </p:sp>
    </p:spTree>
    <p:extLst>
      <p:ext uri="{BB962C8B-B14F-4D97-AF65-F5344CB8AC3E}">
        <p14:creationId xmlns:p14="http://schemas.microsoft.com/office/powerpoint/2010/main" val="2864612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Concepts of dimensionality and dimensionality reduction</a:t>
            </a:r>
          </a:p>
        </p:txBody>
      </p:sp>
      <p:sp>
        <p:nvSpPr>
          <p:cNvPr id="3" name="Content Placeholder 2"/>
          <p:cNvSpPr>
            <a:spLocks noGrp="1"/>
          </p:cNvSpPr>
          <p:nvPr>
            <p:ph idx="1"/>
          </p:nvPr>
        </p:nvSpPr>
        <p:spPr/>
        <p:txBody>
          <a:bodyPr/>
          <a:lstStyle/>
          <a:p>
            <a:pPr marL="0" indent="0">
              <a:buNone/>
            </a:pPr>
            <a:r>
              <a:rPr lang="en-US" dirty="0"/>
              <a:t>If the number of variables is quite large, and particularly if they provide information that is overlapping in some way, we often want to simplify the data prior to analysis.</a:t>
            </a:r>
            <a:endParaRPr dirty="0"/>
          </a:p>
        </p:txBody>
      </p:sp>
      <p:pic>
        <p:nvPicPr>
          <p:cNvPr id="5" name="Picture 4">
            <a:extLst>
              <a:ext uri="{FF2B5EF4-FFF2-40B4-BE49-F238E27FC236}">
                <a16:creationId xmlns:a16="http://schemas.microsoft.com/office/drawing/2014/main" id="{724424AD-0CD8-6B5B-8A49-00C2B1C7CD63}"/>
              </a:ext>
            </a:extLst>
          </p:cNvPr>
          <p:cNvPicPr>
            <a:picLocks noChangeAspect="1"/>
          </p:cNvPicPr>
          <p:nvPr/>
        </p:nvPicPr>
        <p:blipFill>
          <a:blip r:embed="rId2"/>
          <a:stretch>
            <a:fillRect/>
          </a:stretch>
        </p:blipFill>
        <p:spPr>
          <a:xfrm>
            <a:off x="1193800" y="3600450"/>
            <a:ext cx="7772400" cy="2878267"/>
          </a:xfrm>
          <a:prstGeom prst="rect">
            <a:avLst/>
          </a:prstGeom>
        </p:spPr>
      </p:pic>
      <p:sp>
        <p:nvSpPr>
          <p:cNvPr id="6" name="Right Arrow 5">
            <a:extLst>
              <a:ext uri="{FF2B5EF4-FFF2-40B4-BE49-F238E27FC236}">
                <a16:creationId xmlns:a16="http://schemas.microsoft.com/office/drawing/2014/main" id="{AA0827DB-5627-F8C4-00F3-3E75965DCD10}"/>
              </a:ext>
            </a:extLst>
          </p:cNvPr>
          <p:cNvSpPr/>
          <p:nvPr/>
        </p:nvSpPr>
        <p:spPr>
          <a:xfrm>
            <a:off x="5448300" y="4830033"/>
            <a:ext cx="673100" cy="419100"/>
          </a:xfrm>
          <a:prstGeom prst="right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33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Outline</a:t>
            </a:r>
          </a:p>
        </p:txBody>
      </p:sp>
      <p:sp>
        <p:nvSpPr>
          <p:cNvPr id="3" name="Content Placeholder 2"/>
          <p:cNvSpPr>
            <a:spLocks noGrp="1"/>
          </p:cNvSpPr>
          <p:nvPr>
            <p:ph idx="1"/>
          </p:nvPr>
        </p:nvSpPr>
        <p:spPr/>
        <p:txBody>
          <a:bodyPr/>
          <a:lstStyle/>
          <a:p>
            <a:pPr marL="507995" indent="-507995">
              <a:buAutoNum type="arabicPeriod"/>
            </a:pPr>
            <a:r>
              <a:rPr dirty="0"/>
              <a:t>Concepts of dimensionality and dimensionality reduction</a:t>
            </a:r>
          </a:p>
          <a:p>
            <a:pPr marL="507995" indent="-507995">
              <a:buAutoNum type="arabicPeriod"/>
            </a:pPr>
            <a:r>
              <a:rPr lang="en-US" dirty="0"/>
              <a:t>Calculating PCs and choosing PC number</a:t>
            </a:r>
          </a:p>
          <a:p>
            <a:pPr marL="507995" indent="-507995">
              <a:buAutoNum type="arabicPeriod"/>
            </a:pPr>
            <a:r>
              <a:rPr lang="en-US" dirty="0"/>
              <a:t>Scree plots and biplots</a:t>
            </a:r>
            <a:endParaRPr dirty="0"/>
          </a:p>
          <a:p>
            <a:pPr marL="507995" indent="-507995">
              <a:buAutoNum type="arabicPeriod"/>
            </a:pPr>
            <a:r>
              <a:rPr dirty="0"/>
              <a:t>Including labels: discriminant analysis</a:t>
            </a:r>
            <a:endParaRPr lang="en-US" dirty="0"/>
          </a:p>
          <a:p>
            <a:pPr marL="507995" indent="-507995">
              <a:buAutoNum type="arabicPeriod"/>
            </a:pPr>
            <a:r>
              <a:rPr lang="en-US" dirty="0"/>
              <a:t>Constrained alternatives: non-negative matrix factorization</a:t>
            </a:r>
            <a:endParaRPr dirty="0"/>
          </a:p>
        </p:txBody>
      </p:sp>
    </p:spTree>
    <p:extLst>
      <p:ext uri="{BB962C8B-B14F-4D97-AF65-F5344CB8AC3E}">
        <p14:creationId xmlns:p14="http://schemas.microsoft.com/office/powerpoint/2010/main" val="5742843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75FC6-7CAE-1043-870E-56020968C2B5}"/>
              </a:ext>
            </a:extLst>
          </p:cNvPr>
          <p:cNvSpPr>
            <a:spLocks noGrp="1"/>
          </p:cNvSpPr>
          <p:nvPr>
            <p:ph type="title"/>
          </p:nvPr>
        </p:nvSpPr>
        <p:spPr/>
        <p:txBody>
          <a:bodyPr/>
          <a:lstStyle/>
          <a:p>
            <a:r>
              <a:rPr lang="en-US" dirty="0"/>
              <a:t>Scree plots</a:t>
            </a:r>
          </a:p>
        </p:txBody>
      </p:sp>
      <p:sp>
        <p:nvSpPr>
          <p:cNvPr id="3" name="Content Placeholder 2">
            <a:extLst>
              <a:ext uri="{FF2B5EF4-FFF2-40B4-BE49-F238E27FC236}">
                <a16:creationId xmlns:a16="http://schemas.microsoft.com/office/drawing/2014/main" id="{782E1D57-6CAF-3C40-A980-ECE3ED883AD6}"/>
              </a:ext>
            </a:extLst>
          </p:cNvPr>
          <p:cNvSpPr>
            <a:spLocks noGrp="1"/>
          </p:cNvSpPr>
          <p:nvPr>
            <p:ph idx="1"/>
          </p:nvPr>
        </p:nvSpPr>
        <p:spPr/>
        <p:txBody>
          <a:bodyPr/>
          <a:lstStyle/>
          <a:p>
            <a:pPr marL="82550" indent="0">
              <a:buNone/>
            </a:pPr>
            <a:r>
              <a:rPr lang="en-US" dirty="0"/>
              <a:t>We often decide on the number of principal components required to visualize the data by examining a </a:t>
            </a:r>
            <a:r>
              <a:rPr lang="en-US" i="1" dirty="0"/>
              <a:t>scree plot</a:t>
            </a:r>
            <a:r>
              <a:rPr lang="en-US" dirty="0"/>
              <a:t>.</a:t>
            </a:r>
          </a:p>
          <a:p>
            <a:pPr marL="82550" indent="0">
              <a:buNone/>
            </a:pPr>
            <a:endParaRPr lang="en-US" dirty="0"/>
          </a:p>
          <a:p>
            <a:pPr marL="82550" indent="0">
              <a:buNone/>
            </a:pPr>
            <a:r>
              <a:rPr lang="en-US" dirty="0"/>
              <a:t>A scree plot shows the proportion of variance explained by each principal component. Because they are in order of decreasing magnitude, this results in a shape like a hill or mountain.</a:t>
            </a:r>
          </a:p>
          <a:p>
            <a:pPr marL="82550" indent="0">
              <a:buNone/>
            </a:pPr>
            <a:endParaRPr lang="en-US" dirty="0"/>
          </a:p>
          <a:p>
            <a:pPr marL="82550" indent="0">
              <a:buNone/>
            </a:pPr>
            <a:r>
              <a:rPr lang="en-US" dirty="0"/>
              <a:t>The idea is that the "real" underlying number of PCs is the base of the hill.</a:t>
            </a:r>
          </a:p>
          <a:p>
            <a:pPr marL="82550" indent="0">
              <a:buNone/>
            </a:pPr>
            <a:endParaRPr lang="en-US" dirty="0"/>
          </a:p>
          <a:p>
            <a:pPr marL="82550" indent="0">
              <a:buNone/>
            </a:pPr>
            <a:endParaRPr lang="en-US" dirty="0"/>
          </a:p>
          <a:p>
            <a:pPr marL="82550" indent="0">
              <a:buNone/>
            </a:pPr>
            <a:endParaRPr lang="en-US" dirty="0"/>
          </a:p>
          <a:p>
            <a:pPr marL="82550" indent="0">
              <a:buNone/>
            </a:pPr>
            <a:endParaRPr lang="en-US" dirty="0"/>
          </a:p>
        </p:txBody>
      </p:sp>
    </p:spTree>
    <p:extLst>
      <p:ext uri="{BB962C8B-B14F-4D97-AF65-F5344CB8AC3E}">
        <p14:creationId xmlns:p14="http://schemas.microsoft.com/office/powerpoint/2010/main" val="25139765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75FC6-7CAE-1043-870E-56020968C2B5}"/>
              </a:ext>
            </a:extLst>
          </p:cNvPr>
          <p:cNvSpPr>
            <a:spLocks noGrp="1"/>
          </p:cNvSpPr>
          <p:nvPr>
            <p:ph type="title"/>
          </p:nvPr>
        </p:nvSpPr>
        <p:spPr/>
        <p:txBody>
          <a:bodyPr/>
          <a:lstStyle/>
          <a:p>
            <a:r>
              <a:rPr lang="en-US" dirty="0"/>
              <a:t>Scree plots</a:t>
            </a:r>
          </a:p>
        </p:txBody>
      </p:sp>
      <p:sp>
        <p:nvSpPr>
          <p:cNvPr id="3" name="Content Placeholder 2">
            <a:extLst>
              <a:ext uri="{FF2B5EF4-FFF2-40B4-BE49-F238E27FC236}">
                <a16:creationId xmlns:a16="http://schemas.microsoft.com/office/drawing/2014/main" id="{782E1D57-6CAF-3C40-A980-ECE3ED883AD6}"/>
              </a:ext>
            </a:extLst>
          </p:cNvPr>
          <p:cNvSpPr>
            <a:spLocks noGrp="1"/>
          </p:cNvSpPr>
          <p:nvPr>
            <p:ph idx="1"/>
          </p:nvPr>
        </p:nvSpPr>
        <p:spPr/>
        <p:txBody>
          <a:bodyPr/>
          <a:lstStyle/>
          <a:p>
            <a:pPr marL="82550" indent="0">
              <a:buNone/>
            </a:pPr>
            <a:r>
              <a:rPr lang="en-US" dirty="0"/>
              <a:t>We often decide on the number of principal components required to visualize the data by examining a </a:t>
            </a:r>
            <a:r>
              <a:rPr lang="en-US" i="1" dirty="0"/>
              <a:t>scree plot</a:t>
            </a:r>
            <a:r>
              <a:rPr lang="en-US" dirty="0"/>
              <a:t>.</a:t>
            </a:r>
          </a:p>
          <a:p>
            <a:pPr marL="82550" indent="0">
              <a:buNone/>
            </a:pPr>
            <a:endParaRPr lang="en-US" dirty="0"/>
          </a:p>
          <a:p>
            <a:pPr marL="82550" indent="0">
              <a:buNone/>
            </a:pPr>
            <a:endParaRPr lang="en-US" dirty="0"/>
          </a:p>
        </p:txBody>
      </p:sp>
      <p:pic>
        <p:nvPicPr>
          <p:cNvPr id="5" name="Picture 4">
            <a:extLst>
              <a:ext uri="{FF2B5EF4-FFF2-40B4-BE49-F238E27FC236}">
                <a16:creationId xmlns:a16="http://schemas.microsoft.com/office/drawing/2014/main" id="{302BCD30-7FE6-034D-B3D6-49C7973B1303}"/>
              </a:ext>
            </a:extLst>
          </p:cNvPr>
          <p:cNvPicPr>
            <a:picLocks noChangeAspect="1"/>
          </p:cNvPicPr>
          <p:nvPr/>
        </p:nvPicPr>
        <p:blipFill>
          <a:blip r:embed="rId2"/>
          <a:stretch>
            <a:fillRect/>
          </a:stretch>
        </p:blipFill>
        <p:spPr>
          <a:xfrm>
            <a:off x="698500" y="3990556"/>
            <a:ext cx="5050407" cy="3022664"/>
          </a:xfrm>
          <a:prstGeom prst="rect">
            <a:avLst/>
          </a:prstGeom>
        </p:spPr>
      </p:pic>
      <p:pic>
        <p:nvPicPr>
          <p:cNvPr id="7" name="Picture 6">
            <a:extLst>
              <a:ext uri="{FF2B5EF4-FFF2-40B4-BE49-F238E27FC236}">
                <a16:creationId xmlns:a16="http://schemas.microsoft.com/office/drawing/2014/main" id="{9B4EE94A-F14C-8E49-B986-77CE8193ACB9}"/>
              </a:ext>
            </a:extLst>
          </p:cNvPr>
          <p:cNvPicPr>
            <a:picLocks noChangeAspect="1"/>
          </p:cNvPicPr>
          <p:nvPr/>
        </p:nvPicPr>
        <p:blipFill>
          <a:blip r:embed="rId3"/>
          <a:stretch>
            <a:fillRect/>
          </a:stretch>
        </p:blipFill>
        <p:spPr>
          <a:xfrm>
            <a:off x="5748907" y="3613487"/>
            <a:ext cx="4111206" cy="3776802"/>
          </a:xfrm>
          <a:prstGeom prst="rect">
            <a:avLst/>
          </a:prstGeom>
        </p:spPr>
      </p:pic>
    </p:spTree>
    <p:extLst>
      <p:ext uri="{BB962C8B-B14F-4D97-AF65-F5344CB8AC3E}">
        <p14:creationId xmlns:p14="http://schemas.microsoft.com/office/powerpoint/2010/main" val="9131747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262EE-D0E2-9844-841D-854EDCDED6B9}"/>
              </a:ext>
            </a:extLst>
          </p:cNvPr>
          <p:cNvSpPr>
            <a:spLocks noGrp="1"/>
          </p:cNvSpPr>
          <p:nvPr>
            <p:ph type="title"/>
          </p:nvPr>
        </p:nvSpPr>
        <p:spPr/>
        <p:txBody>
          <a:bodyPr/>
          <a:lstStyle/>
          <a:p>
            <a:r>
              <a:rPr lang="en-US" dirty="0"/>
              <a:t>Visualization of 5 PCs: scree plot</a:t>
            </a:r>
          </a:p>
        </p:txBody>
      </p:sp>
      <p:pic>
        <p:nvPicPr>
          <p:cNvPr id="4" name="Picture 3">
            <a:extLst>
              <a:ext uri="{FF2B5EF4-FFF2-40B4-BE49-F238E27FC236}">
                <a16:creationId xmlns:a16="http://schemas.microsoft.com/office/drawing/2014/main" id="{EA2319E0-EADF-4840-A5FB-0FD0CAC32BAE}"/>
              </a:ext>
            </a:extLst>
          </p:cNvPr>
          <p:cNvPicPr>
            <a:picLocks noChangeAspect="1"/>
          </p:cNvPicPr>
          <p:nvPr/>
        </p:nvPicPr>
        <p:blipFill>
          <a:blip r:embed="rId2"/>
          <a:stretch>
            <a:fillRect/>
          </a:stretch>
        </p:blipFill>
        <p:spPr>
          <a:xfrm>
            <a:off x="1017198" y="1999890"/>
            <a:ext cx="8125603" cy="4875362"/>
          </a:xfrm>
          <a:prstGeom prst="rect">
            <a:avLst/>
          </a:prstGeom>
        </p:spPr>
      </p:pic>
    </p:spTree>
    <p:extLst>
      <p:ext uri="{BB962C8B-B14F-4D97-AF65-F5344CB8AC3E}">
        <p14:creationId xmlns:p14="http://schemas.microsoft.com/office/powerpoint/2010/main" val="18550619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262EE-D0E2-9844-841D-854EDCDED6B9}"/>
              </a:ext>
            </a:extLst>
          </p:cNvPr>
          <p:cNvSpPr>
            <a:spLocks noGrp="1"/>
          </p:cNvSpPr>
          <p:nvPr>
            <p:ph type="title"/>
          </p:nvPr>
        </p:nvSpPr>
        <p:spPr/>
        <p:txBody>
          <a:bodyPr/>
          <a:lstStyle/>
          <a:p>
            <a:r>
              <a:rPr lang="en-US" dirty="0"/>
              <a:t>Visualization of 5 PCs: scree plot</a:t>
            </a:r>
          </a:p>
        </p:txBody>
      </p:sp>
      <p:pic>
        <p:nvPicPr>
          <p:cNvPr id="5" name="Picture 4">
            <a:extLst>
              <a:ext uri="{FF2B5EF4-FFF2-40B4-BE49-F238E27FC236}">
                <a16:creationId xmlns:a16="http://schemas.microsoft.com/office/drawing/2014/main" id="{C76B1EA4-E444-9542-B9B4-23BE8664FD28}"/>
              </a:ext>
            </a:extLst>
          </p:cNvPr>
          <p:cNvPicPr>
            <a:picLocks noChangeAspect="1"/>
          </p:cNvPicPr>
          <p:nvPr/>
        </p:nvPicPr>
        <p:blipFill>
          <a:blip r:embed="rId2"/>
          <a:stretch>
            <a:fillRect/>
          </a:stretch>
        </p:blipFill>
        <p:spPr>
          <a:xfrm>
            <a:off x="957532" y="2234695"/>
            <a:ext cx="8244936" cy="4777984"/>
          </a:xfrm>
          <a:prstGeom prst="rect">
            <a:avLst/>
          </a:prstGeom>
        </p:spPr>
      </p:pic>
    </p:spTree>
    <p:extLst>
      <p:ext uri="{BB962C8B-B14F-4D97-AF65-F5344CB8AC3E}">
        <p14:creationId xmlns:p14="http://schemas.microsoft.com/office/powerpoint/2010/main" val="18885371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262EE-D0E2-9844-841D-854EDCDED6B9}"/>
              </a:ext>
            </a:extLst>
          </p:cNvPr>
          <p:cNvSpPr>
            <a:spLocks noGrp="1"/>
          </p:cNvSpPr>
          <p:nvPr>
            <p:ph type="title"/>
          </p:nvPr>
        </p:nvSpPr>
        <p:spPr>
          <a:xfrm>
            <a:off x="698500" y="405696"/>
            <a:ext cx="2941847" cy="2510032"/>
          </a:xfrm>
        </p:spPr>
        <p:txBody>
          <a:bodyPr/>
          <a:lstStyle/>
          <a:p>
            <a:r>
              <a:rPr lang="en-US" dirty="0"/>
              <a:t>Visualization of PC loadings:</a:t>
            </a:r>
            <a:br>
              <a:rPr lang="en-US" dirty="0"/>
            </a:br>
            <a:r>
              <a:rPr lang="en-US" dirty="0"/>
              <a:t>bar plot</a:t>
            </a:r>
          </a:p>
        </p:txBody>
      </p:sp>
      <p:pic>
        <p:nvPicPr>
          <p:cNvPr id="7" name="Picture 6">
            <a:extLst>
              <a:ext uri="{FF2B5EF4-FFF2-40B4-BE49-F238E27FC236}">
                <a16:creationId xmlns:a16="http://schemas.microsoft.com/office/drawing/2014/main" id="{07E90426-82F9-A94B-A104-C07A023A7B47}"/>
              </a:ext>
            </a:extLst>
          </p:cNvPr>
          <p:cNvPicPr>
            <a:picLocks noChangeAspect="1"/>
          </p:cNvPicPr>
          <p:nvPr/>
        </p:nvPicPr>
        <p:blipFill>
          <a:blip r:embed="rId2"/>
          <a:stretch>
            <a:fillRect/>
          </a:stretch>
        </p:blipFill>
        <p:spPr>
          <a:xfrm>
            <a:off x="5495026" y="715033"/>
            <a:ext cx="3132348" cy="6264696"/>
          </a:xfrm>
          <a:prstGeom prst="rect">
            <a:avLst/>
          </a:prstGeom>
        </p:spPr>
      </p:pic>
    </p:spTree>
    <p:extLst>
      <p:ext uri="{BB962C8B-B14F-4D97-AF65-F5344CB8AC3E}">
        <p14:creationId xmlns:p14="http://schemas.microsoft.com/office/powerpoint/2010/main" val="23358567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262EE-D0E2-9844-841D-854EDCDED6B9}"/>
              </a:ext>
            </a:extLst>
          </p:cNvPr>
          <p:cNvSpPr>
            <a:spLocks noGrp="1"/>
          </p:cNvSpPr>
          <p:nvPr>
            <p:ph type="title"/>
          </p:nvPr>
        </p:nvSpPr>
        <p:spPr>
          <a:xfrm>
            <a:off x="698500" y="405696"/>
            <a:ext cx="2941847" cy="2510032"/>
          </a:xfrm>
        </p:spPr>
        <p:txBody>
          <a:bodyPr/>
          <a:lstStyle/>
          <a:p>
            <a:r>
              <a:rPr lang="en-US" dirty="0"/>
              <a:t>Visualization of PC loadings: lollipop plot</a:t>
            </a:r>
          </a:p>
        </p:txBody>
      </p:sp>
      <p:pic>
        <p:nvPicPr>
          <p:cNvPr id="7" name="Picture 6">
            <a:extLst>
              <a:ext uri="{FF2B5EF4-FFF2-40B4-BE49-F238E27FC236}">
                <a16:creationId xmlns:a16="http://schemas.microsoft.com/office/drawing/2014/main" id="{07E90426-82F9-A94B-A104-C07A023A7B47}"/>
              </a:ext>
            </a:extLst>
          </p:cNvPr>
          <p:cNvPicPr>
            <a:picLocks noChangeAspect="1"/>
          </p:cNvPicPr>
          <p:nvPr/>
        </p:nvPicPr>
        <p:blipFill>
          <a:blip r:embed="rId2"/>
          <a:stretch>
            <a:fillRect/>
          </a:stretch>
        </p:blipFill>
        <p:spPr>
          <a:xfrm>
            <a:off x="5495026" y="715033"/>
            <a:ext cx="3132348" cy="6264696"/>
          </a:xfrm>
          <a:prstGeom prst="rect">
            <a:avLst/>
          </a:prstGeom>
        </p:spPr>
      </p:pic>
    </p:spTree>
    <p:extLst>
      <p:ext uri="{BB962C8B-B14F-4D97-AF65-F5344CB8AC3E}">
        <p14:creationId xmlns:p14="http://schemas.microsoft.com/office/powerpoint/2010/main" val="22799855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7E987-4927-8F47-A1B8-6FF3D41DE94D}"/>
              </a:ext>
            </a:extLst>
          </p:cNvPr>
          <p:cNvSpPr>
            <a:spLocks noGrp="1"/>
          </p:cNvSpPr>
          <p:nvPr>
            <p:ph type="title"/>
          </p:nvPr>
        </p:nvSpPr>
        <p:spPr/>
        <p:txBody>
          <a:bodyPr/>
          <a:lstStyle/>
          <a:p>
            <a:r>
              <a:rPr lang="en-US" dirty="0"/>
              <a:t>Biplots</a:t>
            </a:r>
          </a:p>
        </p:txBody>
      </p:sp>
      <p:sp>
        <p:nvSpPr>
          <p:cNvPr id="3" name="Content Placeholder 2">
            <a:extLst>
              <a:ext uri="{FF2B5EF4-FFF2-40B4-BE49-F238E27FC236}">
                <a16:creationId xmlns:a16="http://schemas.microsoft.com/office/drawing/2014/main" id="{550A8842-8F52-C846-AD7C-B22E4606621F}"/>
              </a:ext>
            </a:extLst>
          </p:cNvPr>
          <p:cNvSpPr>
            <a:spLocks noGrp="1"/>
          </p:cNvSpPr>
          <p:nvPr>
            <p:ph idx="1"/>
          </p:nvPr>
        </p:nvSpPr>
        <p:spPr/>
        <p:txBody>
          <a:bodyPr/>
          <a:lstStyle/>
          <a:p>
            <a:r>
              <a:rPr lang="en-US" dirty="0"/>
              <a:t>Once the data have been transformed to PC space, it is useful to visualize it as a "biplot."</a:t>
            </a:r>
          </a:p>
          <a:p>
            <a:endParaRPr lang="en-US" dirty="0"/>
          </a:p>
          <a:p>
            <a:r>
              <a:rPr lang="en-US" dirty="0"/>
              <a:t>There are many variants of these, but essentially the original variables and the original observations can be visualized on the same axis (although typically with different scaling factors).</a:t>
            </a:r>
          </a:p>
        </p:txBody>
      </p:sp>
    </p:spTree>
    <p:extLst>
      <p:ext uri="{BB962C8B-B14F-4D97-AF65-F5344CB8AC3E}">
        <p14:creationId xmlns:p14="http://schemas.microsoft.com/office/powerpoint/2010/main" val="4464826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B7351-3063-5C4B-A8BA-C4FE664E59F2}"/>
              </a:ext>
            </a:extLst>
          </p:cNvPr>
          <p:cNvSpPr>
            <a:spLocks noGrp="1"/>
          </p:cNvSpPr>
          <p:nvPr>
            <p:ph type="title"/>
          </p:nvPr>
        </p:nvSpPr>
        <p:spPr/>
        <p:txBody>
          <a:bodyPr/>
          <a:lstStyle/>
          <a:p>
            <a:r>
              <a:rPr lang="en-US" dirty="0"/>
              <a:t>Biplots</a:t>
            </a:r>
          </a:p>
        </p:txBody>
      </p:sp>
      <p:pic>
        <p:nvPicPr>
          <p:cNvPr id="7" name="Picture 6">
            <a:extLst>
              <a:ext uri="{FF2B5EF4-FFF2-40B4-BE49-F238E27FC236}">
                <a16:creationId xmlns:a16="http://schemas.microsoft.com/office/drawing/2014/main" id="{EF2EBBC0-5F41-104B-9BEF-95CADBB08DCA}"/>
              </a:ext>
            </a:extLst>
          </p:cNvPr>
          <p:cNvPicPr>
            <a:picLocks noChangeAspect="1"/>
          </p:cNvPicPr>
          <p:nvPr/>
        </p:nvPicPr>
        <p:blipFill>
          <a:blip r:embed="rId2"/>
          <a:stretch>
            <a:fillRect/>
          </a:stretch>
        </p:blipFill>
        <p:spPr>
          <a:xfrm>
            <a:off x="2605178" y="445692"/>
            <a:ext cx="7306574" cy="6865495"/>
          </a:xfrm>
          <a:prstGeom prst="rect">
            <a:avLst/>
          </a:prstGeom>
        </p:spPr>
      </p:pic>
    </p:spTree>
    <p:extLst>
      <p:ext uri="{BB962C8B-B14F-4D97-AF65-F5344CB8AC3E}">
        <p14:creationId xmlns:p14="http://schemas.microsoft.com/office/powerpoint/2010/main" val="38288265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B7351-3063-5C4B-A8BA-C4FE664E59F2}"/>
              </a:ext>
            </a:extLst>
          </p:cNvPr>
          <p:cNvSpPr>
            <a:spLocks noGrp="1"/>
          </p:cNvSpPr>
          <p:nvPr>
            <p:ph type="title"/>
          </p:nvPr>
        </p:nvSpPr>
        <p:spPr/>
        <p:txBody>
          <a:bodyPr/>
          <a:lstStyle/>
          <a:p>
            <a:r>
              <a:rPr lang="en-US" dirty="0"/>
              <a:t>Biplots</a:t>
            </a:r>
          </a:p>
        </p:txBody>
      </p:sp>
      <p:pic>
        <p:nvPicPr>
          <p:cNvPr id="4" name="Picture 3">
            <a:extLst>
              <a:ext uri="{FF2B5EF4-FFF2-40B4-BE49-F238E27FC236}">
                <a16:creationId xmlns:a16="http://schemas.microsoft.com/office/drawing/2014/main" id="{D19A77A1-00B3-8A43-AB78-6C7626957E38}"/>
              </a:ext>
            </a:extLst>
          </p:cNvPr>
          <p:cNvPicPr>
            <a:picLocks noChangeAspect="1"/>
          </p:cNvPicPr>
          <p:nvPr/>
        </p:nvPicPr>
        <p:blipFill>
          <a:blip r:embed="rId2"/>
          <a:stretch>
            <a:fillRect/>
          </a:stretch>
        </p:blipFill>
        <p:spPr>
          <a:xfrm>
            <a:off x="2309370" y="0"/>
            <a:ext cx="7663357" cy="7620000"/>
          </a:xfrm>
          <a:prstGeom prst="rect">
            <a:avLst/>
          </a:prstGeom>
        </p:spPr>
      </p:pic>
    </p:spTree>
    <p:extLst>
      <p:ext uri="{BB962C8B-B14F-4D97-AF65-F5344CB8AC3E}">
        <p14:creationId xmlns:p14="http://schemas.microsoft.com/office/powerpoint/2010/main" val="1965672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91"/>
          <p:cNvSpPr txBox="1">
            <a:spLocks noGrp="1"/>
          </p:cNvSpPr>
          <p:nvPr>
            <p:ph type="title"/>
          </p:nvPr>
        </p:nvSpPr>
        <p:spPr>
          <a:xfrm>
            <a:off x="694944" y="402336"/>
            <a:ext cx="8760000" cy="1472100"/>
          </a:xfrm>
          <a:prstGeom prst="rect">
            <a:avLst/>
          </a:prstGeom>
        </p:spPr>
        <p:txBody>
          <a:bodyPr spcFirstLastPara="1" wrap="square" lIns="101575" tIns="101575" rIns="101575" bIns="101575" anchor="ctr" anchorCtr="0">
            <a:noAutofit/>
          </a:bodyPr>
          <a:lstStyle/>
          <a:p>
            <a:pPr lvl="0"/>
            <a:r>
              <a:rPr lang="en-US" dirty="0"/>
              <a:t>Fewer variables makes parameter estimation easier and can provide insight</a:t>
            </a:r>
            <a:endParaRPr i="1" baseline="30000" dirty="0"/>
          </a:p>
        </p:txBody>
      </p:sp>
      <p:sp>
        <p:nvSpPr>
          <p:cNvPr id="713" name="Google Shape;713;p91"/>
          <p:cNvSpPr/>
          <p:nvPr/>
        </p:nvSpPr>
        <p:spPr>
          <a:xfrm>
            <a:off x="6551978" y="2927700"/>
            <a:ext cx="2793600" cy="4148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a:t>X</a:t>
            </a:r>
            <a:endParaRPr sz="2800"/>
          </a:p>
        </p:txBody>
      </p:sp>
      <p:sp>
        <p:nvSpPr>
          <p:cNvPr id="714" name="Google Shape;714;p91"/>
          <p:cNvSpPr txBox="1"/>
          <p:nvPr/>
        </p:nvSpPr>
        <p:spPr>
          <a:xfrm>
            <a:off x="4371702" y="4502330"/>
            <a:ext cx="1432376" cy="1007619"/>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800" i="1" dirty="0">
                <a:latin typeface="Calibri"/>
                <a:ea typeface="Calibri"/>
                <a:cs typeface="Calibri"/>
                <a:sym typeface="Calibri"/>
              </a:rPr>
              <a:t>n</a:t>
            </a:r>
            <a:r>
              <a:rPr lang="en-US" sz="1800" dirty="0">
                <a:latin typeface="Calibri"/>
                <a:ea typeface="Calibri"/>
                <a:cs typeface="Calibri"/>
                <a:sym typeface="Calibri"/>
              </a:rPr>
              <a:t> rows of</a:t>
            </a:r>
            <a:endParaRPr sz="1800" dirty="0">
              <a:latin typeface="Calibri"/>
              <a:ea typeface="Calibri"/>
              <a:cs typeface="Calibri"/>
              <a:sym typeface="Calibri"/>
            </a:endParaRPr>
          </a:p>
          <a:p>
            <a:pPr marL="0" lvl="0" indent="0" algn="r" rtl="0">
              <a:spcBef>
                <a:spcPts val="0"/>
              </a:spcBef>
              <a:spcAft>
                <a:spcPts val="0"/>
              </a:spcAft>
              <a:buNone/>
            </a:pPr>
            <a:r>
              <a:rPr lang="en-US" sz="1800" dirty="0">
                <a:latin typeface="Calibri"/>
                <a:ea typeface="Calibri"/>
                <a:cs typeface="Calibri"/>
                <a:sym typeface="Calibri"/>
              </a:rPr>
              <a:t>independent observations</a:t>
            </a:r>
            <a:endParaRPr sz="1800" dirty="0">
              <a:latin typeface="Calibri"/>
              <a:ea typeface="Calibri"/>
              <a:cs typeface="Calibri"/>
              <a:sym typeface="Calibri"/>
            </a:endParaRPr>
          </a:p>
        </p:txBody>
      </p:sp>
      <p:sp>
        <p:nvSpPr>
          <p:cNvPr id="715" name="Google Shape;715;p91"/>
          <p:cNvSpPr txBox="1"/>
          <p:nvPr/>
        </p:nvSpPr>
        <p:spPr>
          <a:xfrm>
            <a:off x="6845112" y="1606567"/>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p</a:t>
            </a:r>
            <a:r>
              <a:rPr lang="en-US" sz="1800" dirty="0">
                <a:latin typeface="Calibri"/>
                <a:ea typeface="Calibri"/>
                <a:cs typeface="Calibri"/>
                <a:sym typeface="Calibri"/>
              </a:rPr>
              <a:t> columns of</a:t>
            </a:r>
            <a:endParaRPr sz="1800" dirty="0">
              <a:latin typeface="Calibri"/>
              <a:ea typeface="Calibri"/>
              <a:cs typeface="Calibri"/>
              <a:sym typeface="Calibri"/>
            </a:endParaRPr>
          </a:p>
          <a:p>
            <a:pPr marL="0" lvl="0" indent="0" algn="ctr" rtl="0">
              <a:spcBef>
                <a:spcPts val="0"/>
              </a:spcBef>
              <a:spcAft>
                <a:spcPts val="0"/>
              </a:spcAft>
              <a:buNone/>
            </a:pPr>
            <a:r>
              <a:rPr lang="en-US" sz="1800" dirty="0">
                <a:latin typeface="Calibri"/>
                <a:ea typeface="Calibri"/>
                <a:cs typeface="Calibri"/>
                <a:sym typeface="Calibri"/>
              </a:rPr>
              <a:t>recorded variables</a:t>
            </a:r>
            <a:endParaRPr sz="1800" dirty="0">
              <a:latin typeface="Calibri"/>
              <a:ea typeface="Calibri"/>
              <a:cs typeface="Calibri"/>
              <a:sym typeface="Calibri"/>
            </a:endParaRPr>
          </a:p>
        </p:txBody>
      </p:sp>
      <p:sp>
        <p:nvSpPr>
          <p:cNvPr id="716" name="Google Shape;716;p91"/>
          <p:cNvSpPr/>
          <p:nvPr/>
        </p:nvSpPr>
        <p:spPr>
          <a:xfrm>
            <a:off x="5956478" y="2927700"/>
            <a:ext cx="368400" cy="4148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1"/>
          <p:cNvSpPr/>
          <p:nvPr/>
        </p:nvSpPr>
        <p:spPr>
          <a:xfrm rot="5400000">
            <a:off x="7762278" y="1135150"/>
            <a:ext cx="368400" cy="27885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13;p91">
            <a:extLst>
              <a:ext uri="{FF2B5EF4-FFF2-40B4-BE49-F238E27FC236}">
                <a16:creationId xmlns:a16="http://schemas.microsoft.com/office/drawing/2014/main" id="{61E593E0-0077-AA49-A355-98286A261CE0}"/>
              </a:ext>
            </a:extLst>
          </p:cNvPr>
          <p:cNvSpPr/>
          <p:nvPr/>
        </p:nvSpPr>
        <p:spPr>
          <a:xfrm>
            <a:off x="2763749" y="2927700"/>
            <a:ext cx="519382" cy="4148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t>y</a:t>
            </a:r>
            <a:endParaRPr sz="2800" dirty="0"/>
          </a:p>
        </p:txBody>
      </p:sp>
      <p:sp>
        <p:nvSpPr>
          <p:cNvPr id="9" name="Google Shape;715;p91">
            <a:extLst>
              <a:ext uri="{FF2B5EF4-FFF2-40B4-BE49-F238E27FC236}">
                <a16:creationId xmlns:a16="http://schemas.microsoft.com/office/drawing/2014/main" id="{139D080B-73A7-064D-8662-ED80AFE8091F}"/>
              </a:ext>
            </a:extLst>
          </p:cNvPr>
          <p:cNvSpPr txBox="1"/>
          <p:nvPr/>
        </p:nvSpPr>
        <p:spPr>
          <a:xfrm>
            <a:off x="1933479" y="1606567"/>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a:latin typeface="Calibri"/>
                <a:ea typeface="Calibri"/>
                <a:cs typeface="Calibri"/>
                <a:sym typeface="Calibri"/>
              </a:rPr>
              <a:t>one column</a:t>
            </a:r>
          </a:p>
          <a:p>
            <a:pPr marL="0" lvl="0" indent="0" algn="ctr" rtl="0">
              <a:spcBef>
                <a:spcPts val="0"/>
              </a:spcBef>
              <a:spcAft>
                <a:spcPts val="0"/>
              </a:spcAft>
              <a:buNone/>
            </a:pPr>
            <a:r>
              <a:rPr lang="en-US" sz="1800" dirty="0">
                <a:latin typeface="Calibri"/>
                <a:ea typeface="Calibri"/>
                <a:cs typeface="Calibri"/>
                <a:sym typeface="Calibri"/>
              </a:rPr>
              <a:t>of label or outcome</a:t>
            </a:r>
            <a:endParaRPr sz="1800" dirty="0">
              <a:latin typeface="Calibri"/>
              <a:ea typeface="Calibri"/>
              <a:cs typeface="Calibri"/>
              <a:sym typeface="Calibri"/>
            </a:endParaRPr>
          </a:p>
        </p:txBody>
      </p:sp>
      <p:sp>
        <p:nvSpPr>
          <p:cNvPr id="10" name="Google Shape;716;p91">
            <a:extLst>
              <a:ext uri="{FF2B5EF4-FFF2-40B4-BE49-F238E27FC236}">
                <a16:creationId xmlns:a16="http://schemas.microsoft.com/office/drawing/2014/main" id="{EEECD6B4-AFC8-A14B-BF26-595E59026270}"/>
              </a:ext>
            </a:extLst>
          </p:cNvPr>
          <p:cNvSpPr/>
          <p:nvPr/>
        </p:nvSpPr>
        <p:spPr>
          <a:xfrm>
            <a:off x="2168249" y="2927700"/>
            <a:ext cx="368400" cy="4148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17;p91">
            <a:extLst>
              <a:ext uri="{FF2B5EF4-FFF2-40B4-BE49-F238E27FC236}">
                <a16:creationId xmlns:a16="http://schemas.microsoft.com/office/drawing/2014/main" id="{54D302B2-4CD5-D94C-A4E0-3B8F80276627}"/>
              </a:ext>
            </a:extLst>
          </p:cNvPr>
          <p:cNvSpPr/>
          <p:nvPr/>
        </p:nvSpPr>
        <p:spPr>
          <a:xfrm rot="5400000">
            <a:off x="2839240" y="2166664"/>
            <a:ext cx="368400" cy="725472"/>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15;p91">
            <a:extLst>
              <a:ext uri="{FF2B5EF4-FFF2-40B4-BE49-F238E27FC236}">
                <a16:creationId xmlns:a16="http://schemas.microsoft.com/office/drawing/2014/main" id="{4D38DD1A-13DA-8C40-BCDC-22505D68C593}"/>
              </a:ext>
            </a:extLst>
          </p:cNvPr>
          <p:cNvSpPr txBox="1"/>
          <p:nvPr/>
        </p:nvSpPr>
        <p:spPr>
          <a:xfrm>
            <a:off x="3421437" y="4632733"/>
            <a:ext cx="950265"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dirty="0">
                <a:latin typeface="Calibri"/>
                <a:ea typeface="Calibri"/>
                <a:cs typeface="Calibri"/>
                <a:sym typeface="Calibri"/>
              </a:rPr>
              <a:t>≈</a:t>
            </a:r>
            <a:endParaRPr sz="3600" dirty="0">
              <a:latin typeface="Calibri"/>
              <a:ea typeface="Calibri"/>
              <a:cs typeface="Calibri"/>
              <a:sym typeface="Calibri"/>
            </a:endParaRPr>
          </a:p>
        </p:txBody>
      </p:sp>
      <p:sp>
        <p:nvSpPr>
          <p:cNvPr id="13" name="Google Shape;714;p91">
            <a:extLst>
              <a:ext uri="{FF2B5EF4-FFF2-40B4-BE49-F238E27FC236}">
                <a16:creationId xmlns:a16="http://schemas.microsoft.com/office/drawing/2014/main" id="{FEB91A92-912B-604E-BB60-846F4BFF1B2A}"/>
              </a:ext>
            </a:extLst>
          </p:cNvPr>
          <p:cNvSpPr txBox="1"/>
          <p:nvPr/>
        </p:nvSpPr>
        <p:spPr>
          <a:xfrm>
            <a:off x="733270" y="4502330"/>
            <a:ext cx="1432376" cy="1007619"/>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800" i="1" dirty="0">
                <a:latin typeface="Calibri"/>
                <a:ea typeface="Calibri"/>
                <a:cs typeface="Calibri"/>
                <a:sym typeface="Calibri"/>
              </a:rPr>
              <a:t>n</a:t>
            </a:r>
            <a:r>
              <a:rPr lang="en-US" sz="1800" dirty="0">
                <a:latin typeface="Calibri"/>
                <a:ea typeface="Calibri"/>
                <a:cs typeface="Calibri"/>
                <a:sym typeface="Calibri"/>
              </a:rPr>
              <a:t> rows of</a:t>
            </a:r>
            <a:endParaRPr sz="1800" dirty="0">
              <a:latin typeface="Calibri"/>
              <a:ea typeface="Calibri"/>
              <a:cs typeface="Calibri"/>
              <a:sym typeface="Calibri"/>
            </a:endParaRPr>
          </a:p>
          <a:p>
            <a:pPr marL="0" lvl="0" indent="0" algn="r" rtl="0">
              <a:spcBef>
                <a:spcPts val="0"/>
              </a:spcBef>
              <a:spcAft>
                <a:spcPts val="0"/>
              </a:spcAft>
              <a:buNone/>
            </a:pPr>
            <a:r>
              <a:rPr lang="en-US" sz="1800" dirty="0">
                <a:latin typeface="Calibri"/>
                <a:ea typeface="Calibri"/>
                <a:cs typeface="Calibri"/>
                <a:sym typeface="Calibri"/>
              </a:rPr>
              <a:t>independent observations</a:t>
            </a:r>
            <a:endParaRPr sz="1800" dirty="0">
              <a:latin typeface="Calibri"/>
              <a:ea typeface="Calibri"/>
              <a:cs typeface="Calibri"/>
              <a:sym typeface="Calibri"/>
            </a:endParaRPr>
          </a:p>
        </p:txBody>
      </p:sp>
    </p:spTree>
    <p:extLst>
      <p:ext uri="{BB962C8B-B14F-4D97-AF65-F5344CB8AC3E}">
        <p14:creationId xmlns:p14="http://schemas.microsoft.com/office/powerpoint/2010/main" val="2413650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Outline</a:t>
            </a:r>
          </a:p>
        </p:txBody>
      </p:sp>
      <p:sp>
        <p:nvSpPr>
          <p:cNvPr id="3" name="Content Placeholder 2"/>
          <p:cNvSpPr>
            <a:spLocks noGrp="1"/>
          </p:cNvSpPr>
          <p:nvPr>
            <p:ph idx="1"/>
          </p:nvPr>
        </p:nvSpPr>
        <p:spPr/>
        <p:txBody>
          <a:bodyPr/>
          <a:lstStyle/>
          <a:p>
            <a:pPr marL="507995" indent="-507995">
              <a:buAutoNum type="arabicPeriod"/>
            </a:pPr>
            <a:r>
              <a:rPr dirty="0"/>
              <a:t>Concepts of dimensionality and dimensionality reduction</a:t>
            </a:r>
          </a:p>
          <a:p>
            <a:pPr marL="507995" indent="-507995">
              <a:buAutoNum type="arabicPeriod"/>
            </a:pPr>
            <a:r>
              <a:rPr lang="en-US" dirty="0"/>
              <a:t>Calculating PCs and choosing PC number</a:t>
            </a:r>
          </a:p>
          <a:p>
            <a:pPr marL="507995" indent="-507995">
              <a:buAutoNum type="arabicPeriod"/>
            </a:pPr>
            <a:r>
              <a:rPr lang="en-US" dirty="0"/>
              <a:t>Scree plots and biplots</a:t>
            </a:r>
            <a:endParaRPr dirty="0"/>
          </a:p>
          <a:p>
            <a:pPr marL="507995" indent="-507995">
              <a:buAutoNum type="arabicPeriod"/>
            </a:pPr>
            <a:r>
              <a:rPr dirty="0"/>
              <a:t>Including labels: discriminant analysis</a:t>
            </a:r>
            <a:endParaRPr lang="en-US" dirty="0"/>
          </a:p>
          <a:p>
            <a:pPr marL="507995" indent="-507995">
              <a:buAutoNum type="arabicPeriod"/>
            </a:pPr>
            <a:r>
              <a:rPr lang="en-US" dirty="0"/>
              <a:t>Constrained alternatives: non-negative matrix factorization</a:t>
            </a:r>
            <a:endParaRPr dirty="0"/>
          </a:p>
        </p:txBody>
      </p:sp>
    </p:spTree>
    <p:extLst>
      <p:ext uri="{BB962C8B-B14F-4D97-AF65-F5344CB8AC3E}">
        <p14:creationId xmlns:p14="http://schemas.microsoft.com/office/powerpoint/2010/main" val="37546761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44717-FB24-D641-9EF7-90E89CFBFE6A}"/>
              </a:ext>
            </a:extLst>
          </p:cNvPr>
          <p:cNvSpPr>
            <a:spLocks noGrp="1"/>
          </p:cNvSpPr>
          <p:nvPr>
            <p:ph type="title"/>
          </p:nvPr>
        </p:nvSpPr>
        <p:spPr/>
        <p:txBody>
          <a:bodyPr/>
          <a:lstStyle/>
          <a:p>
            <a:r>
              <a:rPr lang="en-US" dirty="0"/>
              <a:t>Including labels: </a:t>
            </a:r>
            <a:r>
              <a:rPr lang="en-US" i="1" dirty="0"/>
              <a:t>discriminant analysis</a:t>
            </a:r>
          </a:p>
        </p:txBody>
      </p:sp>
      <p:sp>
        <p:nvSpPr>
          <p:cNvPr id="3" name="Content Placeholder 2">
            <a:extLst>
              <a:ext uri="{FF2B5EF4-FFF2-40B4-BE49-F238E27FC236}">
                <a16:creationId xmlns:a16="http://schemas.microsoft.com/office/drawing/2014/main" id="{626CD1CF-1D62-954A-8E53-58947D16D8EE}"/>
              </a:ext>
            </a:extLst>
          </p:cNvPr>
          <p:cNvSpPr>
            <a:spLocks noGrp="1"/>
          </p:cNvSpPr>
          <p:nvPr>
            <p:ph idx="1"/>
          </p:nvPr>
        </p:nvSpPr>
        <p:spPr/>
        <p:txBody>
          <a:bodyPr/>
          <a:lstStyle/>
          <a:p>
            <a:pPr marL="82550" indent="0">
              <a:buNone/>
            </a:pPr>
            <a:r>
              <a:rPr lang="en-US" dirty="0"/>
              <a:t>Up to this point we have considered methods to "discover structure" in the predictor data </a:t>
            </a:r>
            <a:r>
              <a:rPr lang="en-US" i="1" dirty="0"/>
              <a:t>X</a:t>
            </a:r>
            <a:r>
              <a:rPr lang="en-US" dirty="0"/>
              <a:t>.</a:t>
            </a:r>
          </a:p>
          <a:p>
            <a:pPr marL="82550" indent="0">
              <a:buNone/>
            </a:pPr>
            <a:endParaRPr lang="en-US" dirty="0"/>
          </a:p>
          <a:p>
            <a:pPr marL="82550" indent="0">
              <a:buNone/>
            </a:pPr>
            <a:r>
              <a:rPr lang="en-US" dirty="0"/>
              <a:t>This is a type of unsupervised learning that may not be appropriate.</a:t>
            </a:r>
          </a:p>
          <a:p>
            <a:pPr marL="82550" indent="0">
              <a:buNone/>
            </a:pPr>
            <a:endParaRPr lang="en-US" dirty="0"/>
          </a:p>
          <a:p>
            <a:pPr marL="82550" indent="0">
              <a:buNone/>
            </a:pPr>
            <a:r>
              <a:rPr lang="en-US" dirty="0"/>
              <a:t>In many cases we simply would like to de-noise our Gaussian data prior to some other processing step; however, in other cases we have an idea what the labels should be. Many studies have started by performing a PCA or similar analysis in the (naive?) hope that the algorithm would "discover" an independent variable determined </a:t>
            </a:r>
            <a:r>
              <a:rPr lang="en-US" i="1" dirty="0"/>
              <a:t>a priori</a:t>
            </a:r>
            <a:r>
              <a:rPr lang="en-US" dirty="0"/>
              <a:t>.</a:t>
            </a:r>
          </a:p>
        </p:txBody>
      </p:sp>
    </p:spTree>
    <p:extLst>
      <p:ext uri="{BB962C8B-B14F-4D97-AF65-F5344CB8AC3E}">
        <p14:creationId xmlns:p14="http://schemas.microsoft.com/office/powerpoint/2010/main" val="7696319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44717-FB24-D641-9EF7-90E89CFBFE6A}"/>
              </a:ext>
            </a:extLst>
          </p:cNvPr>
          <p:cNvSpPr>
            <a:spLocks noGrp="1"/>
          </p:cNvSpPr>
          <p:nvPr>
            <p:ph type="title"/>
          </p:nvPr>
        </p:nvSpPr>
        <p:spPr/>
        <p:txBody>
          <a:bodyPr/>
          <a:lstStyle/>
          <a:p>
            <a:r>
              <a:rPr lang="en-US" dirty="0"/>
              <a:t>Including labels: </a:t>
            </a:r>
            <a:r>
              <a:rPr lang="en-US" i="1" dirty="0"/>
              <a:t>discriminant analysis</a:t>
            </a:r>
          </a:p>
        </p:txBody>
      </p:sp>
      <p:sp>
        <p:nvSpPr>
          <p:cNvPr id="3" name="Content Placeholder 2">
            <a:extLst>
              <a:ext uri="{FF2B5EF4-FFF2-40B4-BE49-F238E27FC236}">
                <a16:creationId xmlns:a16="http://schemas.microsoft.com/office/drawing/2014/main" id="{626CD1CF-1D62-954A-8E53-58947D16D8EE}"/>
              </a:ext>
            </a:extLst>
          </p:cNvPr>
          <p:cNvSpPr>
            <a:spLocks noGrp="1"/>
          </p:cNvSpPr>
          <p:nvPr>
            <p:ph idx="1"/>
          </p:nvPr>
        </p:nvSpPr>
        <p:spPr/>
        <p:txBody>
          <a:bodyPr/>
          <a:lstStyle/>
          <a:p>
            <a:pPr marL="82550" indent="0">
              <a:buNone/>
            </a:pPr>
            <a:r>
              <a:rPr lang="en-US" dirty="0"/>
              <a:t>While PCA ignores class labels of input data, discriminant analysis (usually partial least squares discriminant analysis, PLS-DA) is aware of the labels during training.</a:t>
            </a:r>
          </a:p>
          <a:p>
            <a:pPr marL="82550" indent="0">
              <a:buNone/>
            </a:pPr>
            <a:endParaRPr lang="en-US" dirty="0"/>
          </a:p>
          <a:p>
            <a:pPr marL="82550" indent="0">
              <a:buNone/>
            </a:pPr>
            <a:r>
              <a:rPr lang="en-US" dirty="0"/>
              <a:t>This is often what we really want in these types of problems.</a:t>
            </a:r>
          </a:p>
          <a:p>
            <a:pPr marL="82550" indent="0">
              <a:buNone/>
            </a:pPr>
            <a:endParaRPr lang="en-US" dirty="0"/>
          </a:p>
          <a:p>
            <a:pPr marL="82550" indent="0">
              <a:buNone/>
            </a:pPr>
            <a:r>
              <a:rPr lang="en-US" dirty="0"/>
              <a:t>Some material in this section is adapted from this resource: </a:t>
            </a:r>
            <a:r>
              <a:rPr lang="en-US" dirty="0">
                <a:hlinkClick r:id="rId2"/>
              </a:rPr>
              <a:t>https://learnche.org/pid/contents</a:t>
            </a:r>
            <a:endParaRPr lang="en-US" dirty="0"/>
          </a:p>
          <a:p>
            <a:pPr marL="82550" indent="0">
              <a:buNone/>
            </a:pPr>
            <a:endParaRPr lang="en-US" dirty="0"/>
          </a:p>
        </p:txBody>
      </p:sp>
    </p:spTree>
    <p:extLst>
      <p:ext uri="{BB962C8B-B14F-4D97-AF65-F5344CB8AC3E}">
        <p14:creationId xmlns:p14="http://schemas.microsoft.com/office/powerpoint/2010/main" val="25316488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44717-FB24-D641-9EF7-90E89CFBFE6A}"/>
              </a:ext>
            </a:extLst>
          </p:cNvPr>
          <p:cNvSpPr>
            <a:spLocks noGrp="1"/>
          </p:cNvSpPr>
          <p:nvPr>
            <p:ph type="title"/>
          </p:nvPr>
        </p:nvSpPr>
        <p:spPr/>
        <p:txBody>
          <a:bodyPr/>
          <a:lstStyle/>
          <a:p>
            <a:r>
              <a:rPr lang="en-US" dirty="0"/>
              <a:t>Including labels: </a:t>
            </a:r>
            <a:r>
              <a:rPr lang="en-US" i="1" dirty="0"/>
              <a:t>discriminant analysis</a:t>
            </a:r>
          </a:p>
        </p:txBody>
      </p:sp>
      <p:sp>
        <p:nvSpPr>
          <p:cNvPr id="3" name="Content Placeholder 2">
            <a:extLst>
              <a:ext uri="{FF2B5EF4-FFF2-40B4-BE49-F238E27FC236}">
                <a16:creationId xmlns:a16="http://schemas.microsoft.com/office/drawing/2014/main" id="{626CD1CF-1D62-954A-8E53-58947D16D8EE}"/>
              </a:ext>
            </a:extLst>
          </p:cNvPr>
          <p:cNvSpPr>
            <a:spLocks noGrp="1"/>
          </p:cNvSpPr>
          <p:nvPr>
            <p:ph idx="1"/>
          </p:nvPr>
        </p:nvSpPr>
        <p:spPr/>
        <p:txBody>
          <a:bodyPr/>
          <a:lstStyle/>
          <a:p>
            <a:pPr marL="82550" indent="0">
              <a:buNone/>
            </a:pPr>
            <a:r>
              <a:rPr lang="en-US" dirty="0"/>
              <a:t>In PCA the objective is to identify the components/latent variables </a:t>
            </a:r>
            <a:r>
              <a:rPr lang="en-US" i="1" dirty="0"/>
              <a:t>P</a:t>
            </a:r>
            <a:r>
              <a:rPr lang="en-US" dirty="0"/>
              <a:t> that best explains the available variance in </a:t>
            </a:r>
            <a:r>
              <a:rPr lang="en-US" i="1" dirty="0"/>
              <a:t>X</a:t>
            </a:r>
            <a:r>
              <a:rPr lang="en-US" dirty="0"/>
              <a:t>.</a:t>
            </a:r>
          </a:p>
          <a:p>
            <a:pPr marL="82550" indent="0">
              <a:buNone/>
            </a:pPr>
            <a:r>
              <a:rPr lang="en-US" dirty="0"/>
              <a:t>It is also possible (in PLS-DA) to identify latent variables, but to identify them so that they best explain </a:t>
            </a:r>
            <a:r>
              <a:rPr lang="en-US" i="1" dirty="0"/>
              <a:t>X</a:t>
            </a:r>
            <a:r>
              <a:rPr lang="en-US" dirty="0"/>
              <a:t> </a:t>
            </a:r>
            <a:r>
              <a:rPr lang="en-US" b="1" i="1" dirty="0"/>
              <a:t>and</a:t>
            </a:r>
            <a:r>
              <a:rPr lang="en-US" dirty="0"/>
              <a:t> best explain </a:t>
            </a:r>
            <a:r>
              <a:rPr lang="en-US" i="1" dirty="0"/>
              <a:t>Y</a:t>
            </a:r>
            <a:r>
              <a:rPr lang="en-US" dirty="0"/>
              <a:t>,  so that these latent variables have the strongest possible relationship between </a:t>
            </a:r>
            <a:r>
              <a:rPr lang="en-US" i="1" dirty="0"/>
              <a:t>X</a:t>
            </a:r>
            <a:r>
              <a:rPr lang="en-US" dirty="0"/>
              <a:t> and </a:t>
            </a:r>
            <a:r>
              <a:rPr lang="en-US" i="1" dirty="0"/>
              <a:t>Y</a:t>
            </a:r>
            <a:r>
              <a:rPr lang="en-US" dirty="0"/>
              <a:t>.</a:t>
            </a:r>
          </a:p>
          <a:p>
            <a:pPr marL="82550" indent="0">
              <a:buNone/>
            </a:pPr>
            <a:r>
              <a:rPr lang="en-US" dirty="0"/>
              <a:t>In other words, there are three simultaneous objectives with PLS:</a:t>
            </a:r>
          </a:p>
          <a:p>
            <a:pPr marL="82550" indent="0">
              <a:buNone/>
            </a:pPr>
            <a:r>
              <a:rPr lang="en-US" dirty="0"/>
              <a:t>1. The best explanation of the X-space.</a:t>
            </a:r>
          </a:p>
          <a:p>
            <a:pPr marL="82550" indent="0">
              <a:buNone/>
            </a:pPr>
            <a:r>
              <a:rPr lang="en-US" dirty="0"/>
              <a:t>2. The best explanation of the Y-space.</a:t>
            </a:r>
          </a:p>
          <a:p>
            <a:pPr marL="82550" indent="0">
              <a:buNone/>
            </a:pPr>
            <a:r>
              <a:rPr lang="en-US" dirty="0"/>
              <a:t>3. The greatest relationship between the X and Y-space.</a:t>
            </a:r>
          </a:p>
          <a:p>
            <a:pPr marL="82550" indent="0">
              <a:buNone/>
            </a:pPr>
            <a:endParaRPr lang="en-US" dirty="0"/>
          </a:p>
          <a:p>
            <a:pPr marL="82550" indent="0">
              <a:buNone/>
            </a:pPr>
            <a:r>
              <a:rPr lang="en-US" i="1" dirty="0"/>
              <a:t>(Note that there is no requirement that Y be one-dimensional; indeed it is not in many cases.)</a:t>
            </a:r>
          </a:p>
        </p:txBody>
      </p:sp>
    </p:spTree>
    <p:extLst>
      <p:ext uri="{BB962C8B-B14F-4D97-AF65-F5344CB8AC3E}">
        <p14:creationId xmlns:p14="http://schemas.microsoft.com/office/powerpoint/2010/main" val="18010910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91"/>
          <p:cNvSpPr txBox="1">
            <a:spLocks noGrp="1"/>
          </p:cNvSpPr>
          <p:nvPr>
            <p:ph type="title"/>
          </p:nvPr>
        </p:nvSpPr>
        <p:spPr>
          <a:xfrm>
            <a:off x="694944" y="402336"/>
            <a:ext cx="8760000" cy="1472100"/>
          </a:xfrm>
          <a:prstGeom prst="rect">
            <a:avLst/>
          </a:prstGeom>
        </p:spPr>
        <p:txBody>
          <a:bodyPr spcFirstLastPara="1" wrap="square" lIns="101575" tIns="101575" rIns="101575" bIns="101575" anchor="ctr" anchorCtr="0">
            <a:noAutofit/>
          </a:bodyPr>
          <a:lstStyle/>
          <a:p>
            <a:pPr lvl="0"/>
            <a:r>
              <a:rPr lang="en-US" dirty="0"/>
              <a:t>Unsupervised learning</a:t>
            </a:r>
            <a:endParaRPr i="1" baseline="30000" dirty="0"/>
          </a:p>
        </p:txBody>
      </p:sp>
      <p:pic>
        <p:nvPicPr>
          <p:cNvPr id="6" name="Picture 5">
            <a:extLst>
              <a:ext uri="{FF2B5EF4-FFF2-40B4-BE49-F238E27FC236}">
                <a16:creationId xmlns:a16="http://schemas.microsoft.com/office/drawing/2014/main" id="{029F570D-2524-9B4C-ABFD-DA1B24867DB9}"/>
              </a:ext>
            </a:extLst>
          </p:cNvPr>
          <p:cNvPicPr>
            <a:picLocks noChangeAspect="1"/>
          </p:cNvPicPr>
          <p:nvPr/>
        </p:nvPicPr>
        <p:blipFill rotWithShape="1">
          <a:blip r:embed="rId3"/>
          <a:srcRect r="43078"/>
          <a:stretch/>
        </p:blipFill>
        <p:spPr>
          <a:xfrm>
            <a:off x="896155" y="2555770"/>
            <a:ext cx="4757299" cy="4005301"/>
          </a:xfrm>
          <a:prstGeom prst="rect">
            <a:avLst/>
          </a:prstGeom>
        </p:spPr>
      </p:pic>
      <p:sp>
        <p:nvSpPr>
          <p:cNvPr id="7" name="TextBox 6">
            <a:extLst>
              <a:ext uri="{FF2B5EF4-FFF2-40B4-BE49-F238E27FC236}">
                <a16:creationId xmlns:a16="http://schemas.microsoft.com/office/drawing/2014/main" id="{9A659607-A96F-7E48-BB15-4C944193FFEF}"/>
              </a:ext>
            </a:extLst>
          </p:cNvPr>
          <p:cNvSpPr txBox="1"/>
          <p:nvPr/>
        </p:nvSpPr>
        <p:spPr>
          <a:xfrm>
            <a:off x="2858001" y="7323992"/>
            <a:ext cx="7301999" cy="230832"/>
          </a:xfrm>
          <a:prstGeom prst="rect">
            <a:avLst/>
          </a:prstGeom>
          <a:noFill/>
        </p:spPr>
        <p:txBody>
          <a:bodyPr wrap="none" rtlCol="0">
            <a:spAutoFit/>
          </a:bodyPr>
          <a:lstStyle/>
          <a:p>
            <a:r>
              <a:rPr lang="en-US" sz="900" dirty="0"/>
              <a:t>https://</a:t>
            </a:r>
            <a:r>
              <a:rPr lang="en-US" sz="900" dirty="0" err="1"/>
              <a:t>learnche.org</a:t>
            </a:r>
            <a:r>
              <a:rPr lang="en-US" sz="900" dirty="0"/>
              <a:t>/</a:t>
            </a:r>
            <a:r>
              <a:rPr lang="en-US" sz="900" dirty="0" err="1"/>
              <a:t>pid</a:t>
            </a:r>
            <a:r>
              <a:rPr lang="en-US" sz="900" dirty="0"/>
              <a:t>/latent-variable-modelling/projection-to-latent-structures/conceptual-mathematical-and-geometric-interpretation-of-</a:t>
            </a:r>
            <a:r>
              <a:rPr lang="en-US" sz="900" dirty="0" err="1"/>
              <a:t>pls</a:t>
            </a:r>
            <a:endParaRPr lang="en-US" sz="900" dirty="0"/>
          </a:p>
        </p:txBody>
      </p:sp>
    </p:spTree>
    <p:extLst>
      <p:ext uri="{BB962C8B-B14F-4D97-AF65-F5344CB8AC3E}">
        <p14:creationId xmlns:p14="http://schemas.microsoft.com/office/powerpoint/2010/main" val="6067527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91"/>
          <p:cNvSpPr txBox="1">
            <a:spLocks noGrp="1"/>
          </p:cNvSpPr>
          <p:nvPr>
            <p:ph type="title"/>
          </p:nvPr>
        </p:nvSpPr>
        <p:spPr>
          <a:xfrm>
            <a:off x="694944" y="402336"/>
            <a:ext cx="8760000" cy="1472100"/>
          </a:xfrm>
          <a:prstGeom prst="rect">
            <a:avLst/>
          </a:prstGeom>
        </p:spPr>
        <p:txBody>
          <a:bodyPr spcFirstLastPara="1" wrap="square" lIns="101575" tIns="101575" rIns="101575" bIns="101575" anchor="ctr" anchorCtr="0">
            <a:noAutofit/>
          </a:bodyPr>
          <a:lstStyle/>
          <a:p>
            <a:pPr lvl="0"/>
            <a:r>
              <a:rPr lang="en-US" dirty="0"/>
              <a:t>Supervised learning</a:t>
            </a:r>
            <a:endParaRPr i="1" baseline="30000" dirty="0"/>
          </a:p>
        </p:txBody>
      </p:sp>
      <p:pic>
        <p:nvPicPr>
          <p:cNvPr id="6" name="Picture 5">
            <a:extLst>
              <a:ext uri="{FF2B5EF4-FFF2-40B4-BE49-F238E27FC236}">
                <a16:creationId xmlns:a16="http://schemas.microsoft.com/office/drawing/2014/main" id="{029F570D-2524-9B4C-ABFD-DA1B24867DB9}"/>
              </a:ext>
            </a:extLst>
          </p:cNvPr>
          <p:cNvPicPr>
            <a:picLocks noChangeAspect="1"/>
          </p:cNvPicPr>
          <p:nvPr/>
        </p:nvPicPr>
        <p:blipFill>
          <a:blip r:embed="rId3"/>
          <a:stretch>
            <a:fillRect/>
          </a:stretch>
        </p:blipFill>
        <p:spPr>
          <a:xfrm>
            <a:off x="896155" y="2555770"/>
            <a:ext cx="8357577" cy="4005301"/>
          </a:xfrm>
          <a:prstGeom prst="rect">
            <a:avLst/>
          </a:prstGeom>
        </p:spPr>
      </p:pic>
      <p:sp>
        <p:nvSpPr>
          <p:cNvPr id="4" name="TextBox 3">
            <a:extLst>
              <a:ext uri="{FF2B5EF4-FFF2-40B4-BE49-F238E27FC236}">
                <a16:creationId xmlns:a16="http://schemas.microsoft.com/office/drawing/2014/main" id="{B88A32D2-10C9-9E40-A7AF-D4A122CB48B2}"/>
              </a:ext>
            </a:extLst>
          </p:cNvPr>
          <p:cNvSpPr txBox="1"/>
          <p:nvPr/>
        </p:nvSpPr>
        <p:spPr>
          <a:xfrm>
            <a:off x="2858001" y="7323992"/>
            <a:ext cx="7301999" cy="230832"/>
          </a:xfrm>
          <a:prstGeom prst="rect">
            <a:avLst/>
          </a:prstGeom>
          <a:noFill/>
        </p:spPr>
        <p:txBody>
          <a:bodyPr wrap="none" rtlCol="0">
            <a:spAutoFit/>
          </a:bodyPr>
          <a:lstStyle/>
          <a:p>
            <a:r>
              <a:rPr lang="en-US" sz="900" dirty="0"/>
              <a:t>https://</a:t>
            </a:r>
            <a:r>
              <a:rPr lang="en-US" sz="900" dirty="0" err="1"/>
              <a:t>learnche.org</a:t>
            </a:r>
            <a:r>
              <a:rPr lang="en-US" sz="900" dirty="0"/>
              <a:t>/</a:t>
            </a:r>
            <a:r>
              <a:rPr lang="en-US" sz="900" dirty="0" err="1"/>
              <a:t>pid</a:t>
            </a:r>
            <a:r>
              <a:rPr lang="en-US" sz="900" dirty="0"/>
              <a:t>/latent-variable-modelling/projection-to-latent-structures/conceptual-mathematical-and-geometric-interpretation-of-</a:t>
            </a:r>
            <a:r>
              <a:rPr lang="en-US" sz="900" dirty="0" err="1"/>
              <a:t>pls</a:t>
            </a:r>
            <a:endParaRPr lang="en-US" sz="900" dirty="0"/>
          </a:p>
        </p:txBody>
      </p:sp>
    </p:spTree>
    <p:extLst>
      <p:ext uri="{BB962C8B-B14F-4D97-AF65-F5344CB8AC3E}">
        <p14:creationId xmlns:p14="http://schemas.microsoft.com/office/powerpoint/2010/main" val="3246993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EFF4-8B4C-0242-A2AE-6A8EE008E758}"/>
              </a:ext>
            </a:extLst>
          </p:cNvPr>
          <p:cNvSpPr>
            <a:spLocks noGrp="1"/>
          </p:cNvSpPr>
          <p:nvPr>
            <p:ph type="title"/>
          </p:nvPr>
        </p:nvSpPr>
        <p:spPr/>
        <p:txBody>
          <a:bodyPr/>
          <a:lstStyle/>
          <a:p>
            <a:r>
              <a:rPr lang="en-US" dirty="0"/>
              <a:t>The NIPALS algorithm</a:t>
            </a:r>
          </a:p>
        </p:txBody>
      </p:sp>
      <p:sp>
        <p:nvSpPr>
          <p:cNvPr id="3" name="Content Placeholder 2">
            <a:extLst>
              <a:ext uri="{FF2B5EF4-FFF2-40B4-BE49-F238E27FC236}">
                <a16:creationId xmlns:a16="http://schemas.microsoft.com/office/drawing/2014/main" id="{D99E9E71-AC78-6541-8156-C3C638992ED3}"/>
              </a:ext>
            </a:extLst>
          </p:cNvPr>
          <p:cNvSpPr>
            <a:spLocks noGrp="1"/>
          </p:cNvSpPr>
          <p:nvPr>
            <p:ph idx="1"/>
          </p:nvPr>
        </p:nvSpPr>
        <p:spPr>
          <a:xfrm>
            <a:off x="698500" y="2028472"/>
            <a:ext cx="4322074" cy="4834820"/>
          </a:xfrm>
        </p:spPr>
        <p:txBody>
          <a:bodyPr/>
          <a:lstStyle/>
          <a:p>
            <a:r>
              <a:rPr lang="en-US" dirty="0"/>
              <a:t>Non-linear iterative partial least squares (NIPALS) is a sequential method for computing principal components and "latent variables" in discriminant analysis.</a:t>
            </a:r>
          </a:p>
          <a:p>
            <a:r>
              <a:rPr lang="en-US" dirty="0"/>
              <a:t>It was originally developed for PCA and later extended to PLS-DA.</a:t>
            </a:r>
          </a:p>
          <a:p>
            <a:r>
              <a:rPr lang="en-US" dirty="0"/>
              <a:t>It is tolerant of missing data but convergence is based on heuristics.</a:t>
            </a:r>
          </a:p>
        </p:txBody>
      </p:sp>
      <p:pic>
        <p:nvPicPr>
          <p:cNvPr id="5" name="Picture 4">
            <a:extLst>
              <a:ext uri="{FF2B5EF4-FFF2-40B4-BE49-F238E27FC236}">
                <a16:creationId xmlns:a16="http://schemas.microsoft.com/office/drawing/2014/main" id="{D06D80B9-F092-C244-BA03-7DF7F7752CB7}"/>
              </a:ext>
            </a:extLst>
          </p:cNvPr>
          <p:cNvPicPr>
            <a:picLocks noChangeAspect="1"/>
          </p:cNvPicPr>
          <p:nvPr/>
        </p:nvPicPr>
        <p:blipFill>
          <a:blip r:embed="rId2"/>
          <a:stretch>
            <a:fillRect/>
          </a:stretch>
        </p:blipFill>
        <p:spPr>
          <a:xfrm>
            <a:off x="6070721" y="1401912"/>
            <a:ext cx="2743200" cy="2743200"/>
          </a:xfrm>
          <a:prstGeom prst="rect">
            <a:avLst/>
          </a:prstGeom>
        </p:spPr>
      </p:pic>
      <p:pic>
        <p:nvPicPr>
          <p:cNvPr id="7" name="Picture 6">
            <a:extLst>
              <a:ext uri="{FF2B5EF4-FFF2-40B4-BE49-F238E27FC236}">
                <a16:creationId xmlns:a16="http://schemas.microsoft.com/office/drawing/2014/main" id="{C851DFE6-253E-C540-8334-0D1738DA4F73}"/>
              </a:ext>
            </a:extLst>
          </p:cNvPr>
          <p:cNvPicPr>
            <a:picLocks noChangeAspect="1"/>
          </p:cNvPicPr>
          <p:nvPr/>
        </p:nvPicPr>
        <p:blipFill>
          <a:blip r:embed="rId3"/>
          <a:stretch>
            <a:fillRect/>
          </a:stretch>
        </p:blipFill>
        <p:spPr>
          <a:xfrm>
            <a:off x="5240068" y="4445882"/>
            <a:ext cx="4800600" cy="2678230"/>
          </a:xfrm>
          <a:prstGeom prst="rect">
            <a:avLst/>
          </a:prstGeom>
        </p:spPr>
      </p:pic>
      <p:sp>
        <p:nvSpPr>
          <p:cNvPr id="8" name="TextBox 7">
            <a:extLst>
              <a:ext uri="{FF2B5EF4-FFF2-40B4-BE49-F238E27FC236}">
                <a16:creationId xmlns:a16="http://schemas.microsoft.com/office/drawing/2014/main" id="{9362FDCB-FA54-7D41-8608-A554000F8DB3}"/>
              </a:ext>
            </a:extLst>
          </p:cNvPr>
          <p:cNvSpPr txBox="1"/>
          <p:nvPr/>
        </p:nvSpPr>
        <p:spPr>
          <a:xfrm>
            <a:off x="2858001" y="7323992"/>
            <a:ext cx="7301999" cy="230832"/>
          </a:xfrm>
          <a:prstGeom prst="rect">
            <a:avLst/>
          </a:prstGeom>
          <a:noFill/>
        </p:spPr>
        <p:txBody>
          <a:bodyPr wrap="none" rtlCol="0">
            <a:spAutoFit/>
          </a:bodyPr>
          <a:lstStyle/>
          <a:p>
            <a:r>
              <a:rPr lang="en-US" sz="900" dirty="0"/>
              <a:t>https://</a:t>
            </a:r>
            <a:r>
              <a:rPr lang="en-US" sz="900" dirty="0" err="1"/>
              <a:t>learnche.org</a:t>
            </a:r>
            <a:r>
              <a:rPr lang="en-US" sz="900" dirty="0"/>
              <a:t>/</a:t>
            </a:r>
            <a:r>
              <a:rPr lang="en-US" sz="900" dirty="0" err="1"/>
              <a:t>pid</a:t>
            </a:r>
            <a:r>
              <a:rPr lang="en-US" sz="900" dirty="0"/>
              <a:t>/latent-variable-modelling/projection-to-latent-structures/conceptual-mathematical-and-geometric-interpretation-of-</a:t>
            </a:r>
            <a:r>
              <a:rPr lang="en-US" sz="900" dirty="0" err="1"/>
              <a:t>pls</a:t>
            </a:r>
            <a:endParaRPr lang="en-US" sz="900" dirty="0"/>
          </a:p>
        </p:txBody>
      </p:sp>
    </p:spTree>
    <p:extLst>
      <p:ext uri="{BB962C8B-B14F-4D97-AF65-F5344CB8AC3E}">
        <p14:creationId xmlns:p14="http://schemas.microsoft.com/office/powerpoint/2010/main" val="25497245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EFF4-8B4C-0242-A2AE-6A8EE008E758}"/>
              </a:ext>
            </a:extLst>
          </p:cNvPr>
          <p:cNvSpPr>
            <a:spLocks noGrp="1"/>
          </p:cNvSpPr>
          <p:nvPr>
            <p:ph type="title"/>
          </p:nvPr>
        </p:nvSpPr>
        <p:spPr/>
        <p:txBody>
          <a:bodyPr/>
          <a:lstStyle/>
          <a:p>
            <a:r>
              <a:rPr lang="en-US" dirty="0"/>
              <a:t>The NIPALS algorithm</a:t>
            </a:r>
          </a:p>
        </p:txBody>
      </p:sp>
      <p:sp>
        <p:nvSpPr>
          <p:cNvPr id="3" name="Content Placeholder 2">
            <a:extLst>
              <a:ext uri="{FF2B5EF4-FFF2-40B4-BE49-F238E27FC236}">
                <a16:creationId xmlns:a16="http://schemas.microsoft.com/office/drawing/2014/main" id="{D99E9E71-AC78-6541-8156-C3C638992ED3}"/>
              </a:ext>
            </a:extLst>
          </p:cNvPr>
          <p:cNvSpPr>
            <a:spLocks noGrp="1"/>
          </p:cNvSpPr>
          <p:nvPr>
            <p:ph idx="1"/>
          </p:nvPr>
        </p:nvSpPr>
        <p:spPr>
          <a:xfrm>
            <a:off x="698500" y="2028472"/>
            <a:ext cx="4322074" cy="4834820"/>
          </a:xfrm>
        </p:spPr>
        <p:txBody>
          <a:bodyPr/>
          <a:lstStyle/>
          <a:p>
            <a:r>
              <a:rPr lang="en-US" dirty="0"/>
              <a:t>Non-linear iterative partial least squares (NIPALS) is a sequential method for computing principal components and "latent variables" in discriminant analysis.</a:t>
            </a:r>
          </a:p>
          <a:p>
            <a:r>
              <a:rPr lang="en-US" dirty="0"/>
              <a:t>It was originally developed for PCA and later extended to PLS-DA.</a:t>
            </a:r>
          </a:p>
          <a:p>
            <a:r>
              <a:rPr lang="en-US" dirty="0"/>
              <a:t>It is tolerant of missing data but convergence is based on heuristics.</a:t>
            </a:r>
          </a:p>
        </p:txBody>
      </p:sp>
      <p:pic>
        <p:nvPicPr>
          <p:cNvPr id="6" name="Picture 5">
            <a:extLst>
              <a:ext uri="{FF2B5EF4-FFF2-40B4-BE49-F238E27FC236}">
                <a16:creationId xmlns:a16="http://schemas.microsoft.com/office/drawing/2014/main" id="{5CE239B9-E810-7B41-AEC7-209214F307B9}"/>
              </a:ext>
            </a:extLst>
          </p:cNvPr>
          <p:cNvPicPr>
            <a:picLocks noChangeAspect="1"/>
          </p:cNvPicPr>
          <p:nvPr/>
        </p:nvPicPr>
        <p:blipFill>
          <a:blip r:embed="rId2"/>
          <a:stretch>
            <a:fillRect/>
          </a:stretch>
        </p:blipFill>
        <p:spPr>
          <a:xfrm>
            <a:off x="5498986" y="405696"/>
            <a:ext cx="3729233" cy="6767146"/>
          </a:xfrm>
          <a:prstGeom prst="rect">
            <a:avLst/>
          </a:prstGeom>
        </p:spPr>
      </p:pic>
      <p:sp>
        <p:nvSpPr>
          <p:cNvPr id="8" name="TextBox 7">
            <a:extLst>
              <a:ext uri="{FF2B5EF4-FFF2-40B4-BE49-F238E27FC236}">
                <a16:creationId xmlns:a16="http://schemas.microsoft.com/office/drawing/2014/main" id="{F3571950-3C39-9D41-B694-4DE763134446}"/>
              </a:ext>
            </a:extLst>
          </p:cNvPr>
          <p:cNvSpPr txBox="1"/>
          <p:nvPr/>
        </p:nvSpPr>
        <p:spPr>
          <a:xfrm>
            <a:off x="8414739" y="7323992"/>
            <a:ext cx="883575" cy="230832"/>
          </a:xfrm>
          <a:prstGeom prst="rect">
            <a:avLst/>
          </a:prstGeom>
          <a:noFill/>
        </p:spPr>
        <p:txBody>
          <a:bodyPr wrap="none" rtlCol="0">
            <a:spAutoFit/>
          </a:bodyPr>
          <a:lstStyle/>
          <a:p>
            <a:r>
              <a:rPr lang="en-US" sz="900" dirty="0"/>
              <a:t>de Jong 1993</a:t>
            </a:r>
          </a:p>
        </p:txBody>
      </p:sp>
    </p:spTree>
    <p:extLst>
      <p:ext uri="{BB962C8B-B14F-4D97-AF65-F5344CB8AC3E}">
        <p14:creationId xmlns:p14="http://schemas.microsoft.com/office/powerpoint/2010/main" val="34661467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EFF4-8B4C-0242-A2AE-6A8EE008E758}"/>
              </a:ext>
            </a:extLst>
          </p:cNvPr>
          <p:cNvSpPr>
            <a:spLocks noGrp="1"/>
          </p:cNvSpPr>
          <p:nvPr>
            <p:ph type="title"/>
          </p:nvPr>
        </p:nvSpPr>
        <p:spPr/>
        <p:txBody>
          <a:bodyPr/>
          <a:lstStyle/>
          <a:p>
            <a:r>
              <a:rPr lang="en-US" dirty="0"/>
              <a:t>The NIPALS algorithm</a:t>
            </a:r>
          </a:p>
        </p:txBody>
      </p:sp>
      <p:sp>
        <p:nvSpPr>
          <p:cNvPr id="3" name="Content Placeholder 2">
            <a:extLst>
              <a:ext uri="{FF2B5EF4-FFF2-40B4-BE49-F238E27FC236}">
                <a16:creationId xmlns:a16="http://schemas.microsoft.com/office/drawing/2014/main" id="{D99E9E71-AC78-6541-8156-C3C638992ED3}"/>
              </a:ext>
            </a:extLst>
          </p:cNvPr>
          <p:cNvSpPr>
            <a:spLocks noGrp="1"/>
          </p:cNvSpPr>
          <p:nvPr>
            <p:ph idx="1"/>
          </p:nvPr>
        </p:nvSpPr>
        <p:spPr>
          <a:xfrm>
            <a:off x="698500" y="2028472"/>
            <a:ext cx="4322074" cy="4834820"/>
          </a:xfrm>
        </p:spPr>
        <p:txBody>
          <a:bodyPr/>
          <a:lstStyle/>
          <a:p>
            <a:r>
              <a:rPr lang="en-US" dirty="0"/>
              <a:t>Non-linear iterative partial least squares (NIPALS) is a sequential method for computing principal components and "latent variables" in discriminant analysis.</a:t>
            </a:r>
          </a:p>
          <a:p>
            <a:r>
              <a:rPr lang="en-US" dirty="0"/>
              <a:t>It was originally developed for PCA and later extended to PLS-DA.</a:t>
            </a:r>
          </a:p>
          <a:p>
            <a:r>
              <a:rPr lang="en-US" dirty="0"/>
              <a:t>It is tolerant of missing data but convergence is based on heuristics.</a:t>
            </a:r>
          </a:p>
          <a:p>
            <a:r>
              <a:rPr lang="en-US" dirty="0"/>
              <a:t>Subsequent improvements (SIMPLS) have been proposed.</a:t>
            </a:r>
          </a:p>
        </p:txBody>
      </p:sp>
      <p:pic>
        <p:nvPicPr>
          <p:cNvPr id="6" name="Picture 5">
            <a:extLst>
              <a:ext uri="{FF2B5EF4-FFF2-40B4-BE49-F238E27FC236}">
                <a16:creationId xmlns:a16="http://schemas.microsoft.com/office/drawing/2014/main" id="{5CE239B9-E810-7B41-AEC7-209214F307B9}"/>
              </a:ext>
            </a:extLst>
          </p:cNvPr>
          <p:cNvPicPr>
            <a:picLocks noChangeAspect="1"/>
          </p:cNvPicPr>
          <p:nvPr/>
        </p:nvPicPr>
        <p:blipFill>
          <a:blip r:embed="rId2"/>
          <a:stretch>
            <a:fillRect/>
          </a:stretch>
        </p:blipFill>
        <p:spPr>
          <a:xfrm>
            <a:off x="5498986" y="405696"/>
            <a:ext cx="3729233" cy="6767146"/>
          </a:xfrm>
          <a:prstGeom prst="rect">
            <a:avLst/>
          </a:prstGeom>
        </p:spPr>
      </p:pic>
      <p:sp>
        <p:nvSpPr>
          <p:cNvPr id="8" name="TextBox 7">
            <a:extLst>
              <a:ext uri="{FF2B5EF4-FFF2-40B4-BE49-F238E27FC236}">
                <a16:creationId xmlns:a16="http://schemas.microsoft.com/office/drawing/2014/main" id="{F3571950-3C39-9D41-B694-4DE763134446}"/>
              </a:ext>
            </a:extLst>
          </p:cNvPr>
          <p:cNvSpPr txBox="1"/>
          <p:nvPr/>
        </p:nvSpPr>
        <p:spPr>
          <a:xfrm>
            <a:off x="8414739" y="7323992"/>
            <a:ext cx="883575" cy="230832"/>
          </a:xfrm>
          <a:prstGeom prst="rect">
            <a:avLst/>
          </a:prstGeom>
          <a:noFill/>
        </p:spPr>
        <p:txBody>
          <a:bodyPr wrap="none" rtlCol="0">
            <a:spAutoFit/>
          </a:bodyPr>
          <a:lstStyle/>
          <a:p>
            <a:r>
              <a:rPr lang="en-US" sz="900" dirty="0"/>
              <a:t>de Jong 1993</a:t>
            </a:r>
          </a:p>
        </p:txBody>
      </p:sp>
    </p:spTree>
    <p:extLst>
      <p:ext uri="{BB962C8B-B14F-4D97-AF65-F5344CB8AC3E}">
        <p14:creationId xmlns:p14="http://schemas.microsoft.com/office/powerpoint/2010/main" val="1306995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5B573-037D-184E-8421-0FE506A5B210}"/>
              </a:ext>
            </a:extLst>
          </p:cNvPr>
          <p:cNvSpPr>
            <a:spLocks noGrp="1"/>
          </p:cNvSpPr>
          <p:nvPr>
            <p:ph type="title"/>
          </p:nvPr>
        </p:nvSpPr>
        <p:spPr/>
        <p:txBody>
          <a:bodyPr/>
          <a:lstStyle/>
          <a:p>
            <a:r>
              <a:rPr lang="en-US" dirty="0"/>
              <a:t>Example PLS-DA results</a:t>
            </a:r>
          </a:p>
        </p:txBody>
      </p:sp>
      <p:pic>
        <p:nvPicPr>
          <p:cNvPr id="5" name="Picture 4">
            <a:extLst>
              <a:ext uri="{FF2B5EF4-FFF2-40B4-BE49-F238E27FC236}">
                <a16:creationId xmlns:a16="http://schemas.microsoft.com/office/drawing/2014/main" id="{81E2F671-F6A9-DE44-95DB-94017E4FB918}"/>
              </a:ext>
            </a:extLst>
          </p:cNvPr>
          <p:cNvPicPr>
            <a:picLocks noChangeAspect="1"/>
          </p:cNvPicPr>
          <p:nvPr/>
        </p:nvPicPr>
        <p:blipFill>
          <a:blip r:embed="rId2"/>
          <a:stretch>
            <a:fillRect/>
          </a:stretch>
        </p:blipFill>
        <p:spPr>
          <a:xfrm>
            <a:off x="2915055" y="1660533"/>
            <a:ext cx="6546445" cy="5827582"/>
          </a:xfrm>
          <a:prstGeom prst="rect">
            <a:avLst/>
          </a:prstGeom>
        </p:spPr>
      </p:pic>
      <p:sp>
        <p:nvSpPr>
          <p:cNvPr id="6" name="TextBox 5">
            <a:extLst>
              <a:ext uri="{FF2B5EF4-FFF2-40B4-BE49-F238E27FC236}">
                <a16:creationId xmlns:a16="http://schemas.microsoft.com/office/drawing/2014/main" id="{182DB52F-3993-9B45-94FF-B4C4A22C2EAD}"/>
              </a:ext>
            </a:extLst>
          </p:cNvPr>
          <p:cNvSpPr txBox="1"/>
          <p:nvPr/>
        </p:nvSpPr>
        <p:spPr>
          <a:xfrm>
            <a:off x="346807" y="2523392"/>
            <a:ext cx="2401619" cy="738664"/>
          </a:xfrm>
          <a:prstGeom prst="rect">
            <a:avLst/>
          </a:prstGeom>
          <a:noFill/>
        </p:spPr>
        <p:txBody>
          <a:bodyPr wrap="none" rtlCol="0">
            <a:spAutoFit/>
          </a:bodyPr>
          <a:lstStyle/>
          <a:p>
            <a:r>
              <a:rPr lang="en-US" dirty="0"/>
              <a:t>LV1: tends to discriminate</a:t>
            </a:r>
          </a:p>
          <a:p>
            <a:r>
              <a:rPr lang="en-US" dirty="0"/>
              <a:t>triangles vs. circles</a:t>
            </a:r>
          </a:p>
          <a:p>
            <a:r>
              <a:rPr lang="en-US" dirty="0"/>
              <a:t>(main independent variable)</a:t>
            </a:r>
          </a:p>
        </p:txBody>
      </p:sp>
      <p:sp>
        <p:nvSpPr>
          <p:cNvPr id="7" name="TextBox 6">
            <a:extLst>
              <a:ext uri="{FF2B5EF4-FFF2-40B4-BE49-F238E27FC236}">
                <a16:creationId xmlns:a16="http://schemas.microsoft.com/office/drawing/2014/main" id="{28E5B000-88B6-4C43-85A7-08977BCE3046}"/>
              </a:ext>
            </a:extLst>
          </p:cNvPr>
          <p:cNvSpPr txBox="1"/>
          <p:nvPr/>
        </p:nvSpPr>
        <p:spPr>
          <a:xfrm>
            <a:off x="346807" y="5952393"/>
            <a:ext cx="2361544" cy="738664"/>
          </a:xfrm>
          <a:prstGeom prst="rect">
            <a:avLst/>
          </a:prstGeom>
          <a:noFill/>
        </p:spPr>
        <p:txBody>
          <a:bodyPr wrap="none" rtlCol="0">
            <a:spAutoFit/>
          </a:bodyPr>
          <a:lstStyle/>
          <a:p>
            <a:r>
              <a:rPr lang="en-US" dirty="0"/>
              <a:t>Biomarkers loaded in LV1</a:t>
            </a:r>
          </a:p>
          <a:p>
            <a:r>
              <a:rPr lang="en-US" dirty="0"/>
              <a:t>(note that the loading of the</a:t>
            </a:r>
          </a:p>
          <a:p>
            <a:r>
              <a:rPr lang="en-US" dirty="0"/>
              <a:t>labels is not considered)</a:t>
            </a:r>
          </a:p>
        </p:txBody>
      </p:sp>
    </p:spTree>
    <p:extLst>
      <p:ext uri="{BB962C8B-B14F-4D97-AF65-F5344CB8AC3E}">
        <p14:creationId xmlns:p14="http://schemas.microsoft.com/office/powerpoint/2010/main" val="1381082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91"/>
          <p:cNvSpPr txBox="1">
            <a:spLocks noGrp="1"/>
          </p:cNvSpPr>
          <p:nvPr>
            <p:ph type="title"/>
          </p:nvPr>
        </p:nvSpPr>
        <p:spPr>
          <a:xfrm>
            <a:off x="694944" y="402336"/>
            <a:ext cx="8760000" cy="1472100"/>
          </a:xfrm>
          <a:prstGeom prst="rect">
            <a:avLst/>
          </a:prstGeom>
        </p:spPr>
        <p:txBody>
          <a:bodyPr spcFirstLastPara="1" wrap="square" lIns="101575" tIns="101575" rIns="101575" bIns="101575" anchor="ctr" anchorCtr="0">
            <a:noAutofit/>
          </a:bodyPr>
          <a:lstStyle/>
          <a:p>
            <a:pPr lvl="0"/>
            <a:r>
              <a:rPr lang="en-US" dirty="0"/>
              <a:t>Fewer variables makes parameter estimation easier and can provide insight</a:t>
            </a:r>
            <a:endParaRPr i="1" baseline="30000" dirty="0"/>
          </a:p>
        </p:txBody>
      </p:sp>
      <p:sp>
        <p:nvSpPr>
          <p:cNvPr id="713" name="Google Shape;713;p91"/>
          <p:cNvSpPr/>
          <p:nvPr/>
        </p:nvSpPr>
        <p:spPr>
          <a:xfrm>
            <a:off x="6551978" y="2927700"/>
            <a:ext cx="1439773" cy="4148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t>X’</a:t>
            </a:r>
            <a:endParaRPr sz="2800" dirty="0"/>
          </a:p>
        </p:txBody>
      </p:sp>
      <p:sp>
        <p:nvSpPr>
          <p:cNvPr id="714" name="Google Shape;714;p91"/>
          <p:cNvSpPr txBox="1"/>
          <p:nvPr/>
        </p:nvSpPr>
        <p:spPr>
          <a:xfrm>
            <a:off x="4371702" y="4502330"/>
            <a:ext cx="1432376" cy="1007619"/>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800" i="1" dirty="0">
                <a:latin typeface="Calibri"/>
                <a:ea typeface="Calibri"/>
                <a:cs typeface="Calibri"/>
                <a:sym typeface="Calibri"/>
              </a:rPr>
              <a:t>n</a:t>
            </a:r>
            <a:r>
              <a:rPr lang="en-US" sz="1800" dirty="0">
                <a:latin typeface="Calibri"/>
                <a:ea typeface="Calibri"/>
                <a:cs typeface="Calibri"/>
                <a:sym typeface="Calibri"/>
              </a:rPr>
              <a:t> rows of</a:t>
            </a:r>
            <a:endParaRPr sz="1800" dirty="0">
              <a:latin typeface="Calibri"/>
              <a:ea typeface="Calibri"/>
              <a:cs typeface="Calibri"/>
              <a:sym typeface="Calibri"/>
            </a:endParaRPr>
          </a:p>
          <a:p>
            <a:pPr marL="0" lvl="0" indent="0" algn="r" rtl="0">
              <a:spcBef>
                <a:spcPts val="0"/>
              </a:spcBef>
              <a:spcAft>
                <a:spcPts val="0"/>
              </a:spcAft>
              <a:buNone/>
            </a:pPr>
            <a:r>
              <a:rPr lang="en-US" sz="1800" dirty="0">
                <a:latin typeface="Calibri"/>
                <a:ea typeface="Calibri"/>
                <a:cs typeface="Calibri"/>
                <a:sym typeface="Calibri"/>
              </a:rPr>
              <a:t>independent observations</a:t>
            </a:r>
            <a:endParaRPr sz="1800" dirty="0">
              <a:latin typeface="Calibri"/>
              <a:ea typeface="Calibri"/>
              <a:cs typeface="Calibri"/>
              <a:sym typeface="Calibri"/>
            </a:endParaRPr>
          </a:p>
        </p:txBody>
      </p:sp>
      <p:sp>
        <p:nvSpPr>
          <p:cNvPr id="715" name="Google Shape;715;p91"/>
          <p:cNvSpPr txBox="1"/>
          <p:nvPr/>
        </p:nvSpPr>
        <p:spPr>
          <a:xfrm>
            <a:off x="6172012" y="1606567"/>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m&lt;p</a:t>
            </a:r>
            <a:r>
              <a:rPr lang="en-US" sz="1800" dirty="0">
                <a:latin typeface="Calibri"/>
                <a:ea typeface="Calibri"/>
                <a:cs typeface="Calibri"/>
                <a:sym typeface="Calibri"/>
              </a:rPr>
              <a:t> columns of</a:t>
            </a:r>
            <a:endParaRPr sz="1800" dirty="0">
              <a:latin typeface="Calibri"/>
              <a:ea typeface="Calibri"/>
              <a:cs typeface="Calibri"/>
              <a:sym typeface="Calibri"/>
            </a:endParaRPr>
          </a:p>
          <a:p>
            <a:pPr marL="0" lvl="0" indent="0" algn="ctr" rtl="0">
              <a:spcBef>
                <a:spcPts val="0"/>
              </a:spcBef>
              <a:spcAft>
                <a:spcPts val="0"/>
              </a:spcAft>
              <a:buNone/>
            </a:pPr>
            <a:r>
              <a:rPr lang="en-US" sz="1800" dirty="0">
                <a:latin typeface="Calibri"/>
                <a:ea typeface="Calibri"/>
                <a:cs typeface="Calibri"/>
                <a:sym typeface="Calibri"/>
              </a:rPr>
              <a:t>derived variables</a:t>
            </a:r>
            <a:endParaRPr sz="1800" dirty="0">
              <a:latin typeface="Calibri"/>
              <a:ea typeface="Calibri"/>
              <a:cs typeface="Calibri"/>
              <a:sym typeface="Calibri"/>
            </a:endParaRPr>
          </a:p>
        </p:txBody>
      </p:sp>
      <p:sp>
        <p:nvSpPr>
          <p:cNvPr id="716" name="Google Shape;716;p91"/>
          <p:cNvSpPr/>
          <p:nvPr/>
        </p:nvSpPr>
        <p:spPr>
          <a:xfrm>
            <a:off x="5956478" y="2927700"/>
            <a:ext cx="368400" cy="4148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1"/>
          <p:cNvSpPr/>
          <p:nvPr/>
        </p:nvSpPr>
        <p:spPr>
          <a:xfrm rot="5400000">
            <a:off x="7087790" y="1809638"/>
            <a:ext cx="368400" cy="1439523"/>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13;p91">
            <a:extLst>
              <a:ext uri="{FF2B5EF4-FFF2-40B4-BE49-F238E27FC236}">
                <a16:creationId xmlns:a16="http://schemas.microsoft.com/office/drawing/2014/main" id="{61E593E0-0077-AA49-A355-98286A261CE0}"/>
              </a:ext>
            </a:extLst>
          </p:cNvPr>
          <p:cNvSpPr/>
          <p:nvPr/>
        </p:nvSpPr>
        <p:spPr>
          <a:xfrm>
            <a:off x="2763749" y="2927700"/>
            <a:ext cx="519382" cy="4148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t>y</a:t>
            </a:r>
            <a:endParaRPr sz="2800" dirty="0"/>
          </a:p>
        </p:txBody>
      </p:sp>
      <p:sp>
        <p:nvSpPr>
          <p:cNvPr id="9" name="Google Shape;715;p91">
            <a:extLst>
              <a:ext uri="{FF2B5EF4-FFF2-40B4-BE49-F238E27FC236}">
                <a16:creationId xmlns:a16="http://schemas.microsoft.com/office/drawing/2014/main" id="{139D080B-73A7-064D-8662-ED80AFE8091F}"/>
              </a:ext>
            </a:extLst>
          </p:cNvPr>
          <p:cNvSpPr txBox="1"/>
          <p:nvPr/>
        </p:nvSpPr>
        <p:spPr>
          <a:xfrm>
            <a:off x="1933479" y="1606567"/>
            <a:ext cx="2254986"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a:latin typeface="Calibri"/>
                <a:ea typeface="Calibri"/>
                <a:cs typeface="Calibri"/>
                <a:sym typeface="Calibri"/>
              </a:rPr>
              <a:t>one column</a:t>
            </a:r>
          </a:p>
          <a:p>
            <a:pPr marL="0" lvl="0" indent="0" algn="ctr" rtl="0">
              <a:spcBef>
                <a:spcPts val="0"/>
              </a:spcBef>
              <a:spcAft>
                <a:spcPts val="0"/>
              </a:spcAft>
              <a:buNone/>
            </a:pPr>
            <a:r>
              <a:rPr lang="en-US" sz="1800" dirty="0">
                <a:latin typeface="Calibri"/>
                <a:ea typeface="Calibri"/>
                <a:cs typeface="Calibri"/>
                <a:sym typeface="Calibri"/>
              </a:rPr>
              <a:t>of label or outcome</a:t>
            </a:r>
            <a:endParaRPr sz="1800" dirty="0">
              <a:latin typeface="Calibri"/>
              <a:ea typeface="Calibri"/>
              <a:cs typeface="Calibri"/>
              <a:sym typeface="Calibri"/>
            </a:endParaRPr>
          </a:p>
        </p:txBody>
      </p:sp>
      <p:sp>
        <p:nvSpPr>
          <p:cNvPr id="10" name="Google Shape;716;p91">
            <a:extLst>
              <a:ext uri="{FF2B5EF4-FFF2-40B4-BE49-F238E27FC236}">
                <a16:creationId xmlns:a16="http://schemas.microsoft.com/office/drawing/2014/main" id="{EEECD6B4-AFC8-A14B-BF26-595E59026270}"/>
              </a:ext>
            </a:extLst>
          </p:cNvPr>
          <p:cNvSpPr/>
          <p:nvPr/>
        </p:nvSpPr>
        <p:spPr>
          <a:xfrm>
            <a:off x="2168249" y="2927700"/>
            <a:ext cx="368400" cy="4148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17;p91">
            <a:extLst>
              <a:ext uri="{FF2B5EF4-FFF2-40B4-BE49-F238E27FC236}">
                <a16:creationId xmlns:a16="http://schemas.microsoft.com/office/drawing/2014/main" id="{54D302B2-4CD5-D94C-A4E0-3B8F80276627}"/>
              </a:ext>
            </a:extLst>
          </p:cNvPr>
          <p:cNvSpPr/>
          <p:nvPr/>
        </p:nvSpPr>
        <p:spPr>
          <a:xfrm rot="5400000">
            <a:off x="2839240" y="2166664"/>
            <a:ext cx="368400" cy="725472"/>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15;p91">
            <a:extLst>
              <a:ext uri="{FF2B5EF4-FFF2-40B4-BE49-F238E27FC236}">
                <a16:creationId xmlns:a16="http://schemas.microsoft.com/office/drawing/2014/main" id="{4D38DD1A-13DA-8C40-BCDC-22505D68C593}"/>
              </a:ext>
            </a:extLst>
          </p:cNvPr>
          <p:cNvSpPr txBox="1"/>
          <p:nvPr/>
        </p:nvSpPr>
        <p:spPr>
          <a:xfrm>
            <a:off x="3421437" y="4632733"/>
            <a:ext cx="950265"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dirty="0">
                <a:latin typeface="Calibri"/>
                <a:ea typeface="Calibri"/>
                <a:cs typeface="Calibri"/>
                <a:sym typeface="Calibri"/>
              </a:rPr>
              <a:t>≈</a:t>
            </a:r>
            <a:endParaRPr sz="3600" dirty="0">
              <a:latin typeface="Calibri"/>
              <a:ea typeface="Calibri"/>
              <a:cs typeface="Calibri"/>
              <a:sym typeface="Calibri"/>
            </a:endParaRPr>
          </a:p>
        </p:txBody>
      </p:sp>
      <p:sp>
        <p:nvSpPr>
          <p:cNvPr id="13" name="Google Shape;714;p91">
            <a:extLst>
              <a:ext uri="{FF2B5EF4-FFF2-40B4-BE49-F238E27FC236}">
                <a16:creationId xmlns:a16="http://schemas.microsoft.com/office/drawing/2014/main" id="{FEB91A92-912B-604E-BB60-846F4BFF1B2A}"/>
              </a:ext>
            </a:extLst>
          </p:cNvPr>
          <p:cNvSpPr txBox="1"/>
          <p:nvPr/>
        </p:nvSpPr>
        <p:spPr>
          <a:xfrm>
            <a:off x="733270" y="4502330"/>
            <a:ext cx="1432376" cy="1007619"/>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800" i="1" dirty="0">
                <a:latin typeface="Calibri"/>
                <a:ea typeface="Calibri"/>
                <a:cs typeface="Calibri"/>
                <a:sym typeface="Calibri"/>
              </a:rPr>
              <a:t>n</a:t>
            </a:r>
            <a:r>
              <a:rPr lang="en-US" sz="1800" dirty="0">
                <a:latin typeface="Calibri"/>
                <a:ea typeface="Calibri"/>
                <a:cs typeface="Calibri"/>
                <a:sym typeface="Calibri"/>
              </a:rPr>
              <a:t> rows of</a:t>
            </a:r>
            <a:endParaRPr sz="1800" dirty="0">
              <a:latin typeface="Calibri"/>
              <a:ea typeface="Calibri"/>
              <a:cs typeface="Calibri"/>
              <a:sym typeface="Calibri"/>
            </a:endParaRPr>
          </a:p>
          <a:p>
            <a:pPr marL="0" lvl="0" indent="0" algn="r" rtl="0">
              <a:spcBef>
                <a:spcPts val="0"/>
              </a:spcBef>
              <a:spcAft>
                <a:spcPts val="0"/>
              </a:spcAft>
              <a:buNone/>
            </a:pPr>
            <a:r>
              <a:rPr lang="en-US" sz="1800" dirty="0">
                <a:latin typeface="Calibri"/>
                <a:ea typeface="Calibri"/>
                <a:cs typeface="Calibri"/>
                <a:sym typeface="Calibri"/>
              </a:rPr>
              <a:t>independent observations</a:t>
            </a:r>
            <a:endParaRPr sz="1800" dirty="0">
              <a:latin typeface="Calibri"/>
              <a:ea typeface="Calibri"/>
              <a:cs typeface="Calibri"/>
              <a:sym typeface="Calibri"/>
            </a:endParaRPr>
          </a:p>
        </p:txBody>
      </p:sp>
    </p:spTree>
    <p:extLst>
      <p:ext uri="{BB962C8B-B14F-4D97-AF65-F5344CB8AC3E}">
        <p14:creationId xmlns:p14="http://schemas.microsoft.com/office/powerpoint/2010/main" val="7415717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45D23-F212-A341-8A90-1B874A4FF560}"/>
              </a:ext>
            </a:extLst>
          </p:cNvPr>
          <p:cNvSpPr>
            <a:spLocks noGrp="1"/>
          </p:cNvSpPr>
          <p:nvPr>
            <p:ph type="title"/>
          </p:nvPr>
        </p:nvSpPr>
        <p:spPr/>
        <p:txBody>
          <a:bodyPr/>
          <a:lstStyle/>
          <a:p>
            <a:r>
              <a:rPr lang="en-US" dirty="0"/>
              <a:t>PLSDA implementations</a:t>
            </a:r>
          </a:p>
        </p:txBody>
      </p:sp>
      <p:sp>
        <p:nvSpPr>
          <p:cNvPr id="3" name="Content Placeholder 2">
            <a:extLst>
              <a:ext uri="{FF2B5EF4-FFF2-40B4-BE49-F238E27FC236}">
                <a16:creationId xmlns:a16="http://schemas.microsoft.com/office/drawing/2014/main" id="{C586535C-00FF-644C-9393-D52077716BD8}"/>
              </a:ext>
            </a:extLst>
          </p:cNvPr>
          <p:cNvSpPr>
            <a:spLocks noGrp="1"/>
          </p:cNvSpPr>
          <p:nvPr>
            <p:ph idx="1"/>
          </p:nvPr>
        </p:nvSpPr>
        <p:spPr/>
        <p:txBody>
          <a:bodyPr/>
          <a:lstStyle/>
          <a:p>
            <a:r>
              <a:rPr lang="en-US" dirty="0"/>
              <a:t>Implemented on </a:t>
            </a:r>
            <a:r>
              <a:rPr lang="en-US" dirty="0" err="1"/>
              <a:t>bioconductor</a:t>
            </a:r>
            <a:r>
              <a:rPr lang="en-US" dirty="0"/>
              <a:t> (an alternative to CRAN) as </a:t>
            </a:r>
            <a:r>
              <a:rPr lang="en-US" dirty="0" err="1"/>
              <a:t>mixOmics</a:t>
            </a:r>
            <a:r>
              <a:rPr lang="en-US" dirty="0"/>
              <a:t>::</a:t>
            </a:r>
            <a:r>
              <a:rPr lang="en-US" dirty="0" err="1"/>
              <a:t>plsda</a:t>
            </a:r>
            <a:endParaRPr lang="en-US" dirty="0"/>
          </a:p>
          <a:p>
            <a:r>
              <a:rPr lang="en-US" dirty="0"/>
              <a:t>Implemented in Python as </a:t>
            </a:r>
            <a:r>
              <a:rPr lang="en-US" dirty="0" err="1"/>
              <a:t>PLSRegression</a:t>
            </a:r>
            <a:r>
              <a:rPr lang="en-US" dirty="0"/>
              <a:t> in </a:t>
            </a:r>
            <a:r>
              <a:rPr lang="en-US" dirty="0" err="1"/>
              <a:t>sklearn.cross_decomposition</a:t>
            </a:r>
            <a:endParaRPr lang="en-US" dirty="0"/>
          </a:p>
        </p:txBody>
      </p:sp>
    </p:spTree>
    <p:extLst>
      <p:ext uri="{BB962C8B-B14F-4D97-AF65-F5344CB8AC3E}">
        <p14:creationId xmlns:p14="http://schemas.microsoft.com/office/powerpoint/2010/main" val="580830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Outline</a:t>
            </a:r>
          </a:p>
        </p:txBody>
      </p:sp>
      <p:sp>
        <p:nvSpPr>
          <p:cNvPr id="3" name="Content Placeholder 2"/>
          <p:cNvSpPr>
            <a:spLocks noGrp="1"/>
          </p:cNvSpPr>
          <p:nvPr>
            <p:ph idx="1"/>
          </p:nvPr>
        </p:nvSpPr>
        <p:spPr/>
        <p:txBody>
          <a:bodyPr/>
          <a:lstStyle/>
          <a:p>
            <a:pPr marL="507995" indent="-507995">
              <a:buAutoNum type="arabicPeriod"/>
            </a:pPr>
            <a:r>
              <a:rPr dirty="0"/>
              <a:t>Concepts of dimensionality and dimensionality reduction</a:t>
            </a:r>
          </a:p>
          <a:p>
            <a:pPr marL="507995" indent="-507995">
              <a:buAutoNum type="arabicPeriod"/>
            </a:pPr>
            <a:r>
              <a:rPr lang="en-US" dirty="0"/>
              <a:t>Calculating PCs and choosing PC number</a:t>
            </a:r>
          </a:p>
          <a:p>
            <a:pPr marL="507995" indent="-507995">
              <a:buAutoNum type="arabicPeriod"/>
            </a:pPr>
            <a:r>
              <a:rPr lang="en-US" dirty="0"/>
              <a:t>Scree plots and biplots</a:t>
            </a:r>
            <a:endParaRPr dirty="0"/>
          </a:p>
          <a:p>
            <a:pPr marL="507995" indent="-507995">
              <a:buAutoNum type="arabicPeriod"/>
            </a:pPr>
            <a:r>
              <a:rPr dirty="0"/>
              <a:t>Including labels: discriminant analysis</a:t>
            </a:r>
            <a:endParaRPr lang="en-US" dirty="0"/>
          </a:p>
          <a:p>
            <a:pPr marL="507995" indent="-507995">
              <a:buAutoNum type="arabicPeriod"/>
            </a:pPr>
            <a:r>
              <a:rPr lang="en-US" dirty="0"/>
              <a:t>Constrained alternatives: non-negative matrix factorization</a:t>
            </a:r>
            <a:endParaRPr dirty="0"/>
          </a:p>
        </p:txBody>
      </p:sp>
    </p:spTree>
    <p:extLst>
      <p:ext uri="{BB962C8B-B14F-4D97-AF65-F5344CB8AC3E}">
        <p14:creationId xmlns:p14="http://schemas.microsoft.com/office/powerpoint/2010/main" val="26965960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E7C58-5BEC-9041-B8D8-048E83CA46DC}"/>
              </a:ext>
            </a:extLst>
          </p:cNvPr>
          <p:cNvSpPr>
            <a:spLocks noGrp="1"/>
          </p:cNvSpPr>
          <p:nvPr>
            <p:ph type="title"/>
          </p:nvPr>
        </p:nvSpPr>
        <p:spPr/>
        <p:txBody>
          <a:bodyPr/>
          <a:lstStyle/>
          <a:p>
            <a:r>
              <a:rPr lang="en-US" dirty="0"/>
              <a:t>A very brief link to neural processing</a:t>
            </a:r>
          </a:p>
        </p:txBody>
      </p:sp>
      <p:sp>
        <p:nvSpPr>
          <p:cNvPr id="3" name="Content Placeholder 2">
            <a:extLst>
              <a:ext uri="{FF2B5EF4-FFF2-40B4-BE49-F238E27FC236}">
                <a16:creationId xmlns:a16="http://schemas.microsoft.com/office/drawing/2014/main" id="{17F7976F-7B00-4C49-8829-4F70D2794FBE}"/>
              </a:ext>
            </a:extLst>
          </p:cNvPr>
          <p:cNvSpPr>
            <a:spLocks noGrp="1"/>
          </p:cNvSpPr>
          <p:nvPr>
            <p:ph idx="1"/>
          </p:nvPr>
        </p:nvSpPr>
        <p:spPr>
          <a:xfrm>
            <a:off x="6573328" y="1878544"/>
            <a:ext cx="2888172" cy="4984748"/>
          </a:xfrm>
        </p:spPr>
        <p:txBody>
          <a:bodyPr/>
          <a:lstStyle/>
          <a:p>
            <a:pPr marL="82550" indent="0">
              <a:buNone/>
            </a:pPr>
            <a:r>
              <a:rPr lang="en-US" dirty="0"/>
              <a:t>It has long been acknowledged that neurons (artificial and living) extract PC-like features via Hebbian learning rules.</a:t>
            </a:r>
          </a:p>
          <a:p>
            <a:pPr marL="82550" indent="0">
              <a:buNone/>
            </a:pPr>
            <a:endParaRPr lang="en-US" dirty="0"/>
          </a:p>
          <a:p>
            <a:pPr marL="82550" indent="0">
              <a:buNone/>
            </a:pPr>
            <a:r>
              <a:rPr lang="en-US" dirty="0"/>
              <a:t>PCA is often applied as a preprocessing data reduction step, but the subsequent layers are also doing (meta) PCA.</a:t>
            </a:r>
          </a:p>
        </p:txBody>
      </p:sp>
      <p:pic>
        <p:nvPicPr>
          <p:cNvPr id="5" name="Picture 4">
            <a:extLst>
              <a:ext uri="{FF2B5EF4-FFF2-40B4-BE49-F238E27FC236}">
                <a16:creationId xmlns:a16="http://schemas.microsoft.com/office/drawing/2014/main" id="{2B46A582-7208-CE46-967F-4C4F4B32EDDB}"/>
              </a:ext>
            </a:extLst>
          </p:cNvPr>
          <p:cNvPicPr>
            <a:picLocks noChangeAspect="1"/>
          </p:cNvPicPr>
          <p:nvPr/>
        </p:nvPicPr>
        <p:blipFill>
          <a:blip r:embed="rId2"/>
          <a:stretch>
            <a:fillRect/>
          </a:stretch>
        </p:blipFill>
        <p:spPr>
          <a:xfrm>
            <a:off x="579368" y="1878544"/>
            <a:ext cx="5700662" cy="4346755"/>
          </a:xfrm>
          <a:prstGeom prst="rect">
            <a:avLst/>
          </a:prstGeom>
        </p:spPr>
      </p:pic>
    </p:spTree>
    <p:extLst>
      <p:ext uri="{BB962C8B-B14F-4D97-AF65-F5344CB8AC3E}">
        <p14:creationId xmlns:p14="http://schemas.microsoft.com/office/powerpoint/2010/main" val="33343422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A2F60-9D13-274A-88D7-5F61BD4DD5AF}"/>
              </a:ext>
            </a:extLst>
          </p:cNvPr>
          <p:cNvSpPr>
            <a:spLocks noGrp="1"/>
          </p:cNvSpPr>
          <p:nvPr>
            <p:ph type="title"/>
          </p:nvPr>
        </p:nvSpPr>
        <p:spPr/>
        <p:txBody>
          <a:bodyPr/>
          <a:lstStyle/>
          <a:p>
            <a:r>
              <a:rPr lang="en-US" dirty="0"/>
              <a:t>Constrained alternatives: non-negative matrix factorization</a:t>
            </a:r>
          </a:p>
        </p:txBody>
      </p:sp>
      <p:sp>
        <p:nvSpPr>
          <p:cNvPr id="3" name="Content Placeholder 2">
            <a:extLst>
              <a:ext uri="{FF2B5EF4-FFF2-40B4-BE49-F238E27FC236}">
                <a16:creationId xmlns:a16="http://schemas.microsoft.com/office/drawing/2014/main" id="{2377064B-F4A8-1641-9D2C-945DBB5FDE5B}"/>
              </a:ext>
            </a:extLst>
          </p:cNvPr>
          <p:cNvSpPr>
            <a:spLocks noGrp="1"/>
          </p:cNvSpPr>
          <p:nvPr>
            <p:ph idx="1"/>
          </p:nvPr>
        </p:nvSpPr>
        <p:spPr>
          <a:xfrm>
            <a:off x="698500" y="2028472"/>
            <a:ext cx="8763000" cy="5079694"/>
          </a:xfrm>
        </p:spPr>
        <p:txBody>
          <a:bodyPr/>
          <a:lstStyle/>
          <a:p>
            <a:r>
              <a:rPr lang="en-US" dirty="0"/>
              <a:t>PCA is by far the most common technique for dimensionality reduction, but in some cases the data representation can be exploited to create more compact and interpretable basis vectors.</a:t>
            </a:r>
          </a:p>
          <a:p>
            <a:endParaRPr lang="en-US" dirty="0"/>
          </a:p>
          <a:p>
            <a:r>
              <a:rPr lang="en-US" dirty="0"/>
              <a:t>In particular, non-negative matrix factorization is a technique that is able to exploit the structure of natural images.</a:t>
            </a:r>
          </a:p>
          <a:p>
            <a:endParaRPr lang="en-US" dirty="0"/>
          </a:p>
          <a:p>
            <a:r>
              <a:rPr lang="en-US" dirty="0"/>
              <a:t>This is available in many packages; other alternatives like non-negative PCA are also available and may be suited to your problem.</a:t>
            </a:r>
          </a:p>
        </p:txBody>
      </p:sp>
    </p:spTree>
    <p:extLst>
      <p:ext uri="{BB962C8B-B14F-4D97-AF65-F5344CB8AC3E}">
        <p14:creationId xmlns:p14="http://schemas.microsoft.com/office/powerpoint/2010/main" val="28594779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A2F60-9D13-274A-88D7-5F61BD4DD5AF}"/>
              </a:ext>
            </a:extLst>
          </p:cNvPr>
          <p:cNvSpPr>
            <a:spLocks noGrp="1"/>
          </p:cNvSpPr>
          <p:nvPr>
            <p:ph type="title"/>
          </p:nvPr>
        </p:nvSpPr>
        <p:spPr/>
        <p:txBody>
          <a:bodyPr/>
          <a:lstStyle/>
          <a:p>
            <a:r>
              <a:rPr lang="en-US" dirty="0"/>
              <a:t>Constrained alternatives: non-negative matrix factorization</a:t>
            </a:r>
          </a:p>
        </p:txBody>
      </p:sp>
      <p:pic>
        <p:nvPicPr>
          <p:cNvPr id="7" name="Picture 6">
            <a:extLst>
              <a:ext uri="{FF2B5EF4-FFF2-40B4-BE49-F238E27FC236}">
                <a16:creationId xmlns:a16="http://schemas.microsoft.com/office/drawing/2014/main" id="{F722AE31-45C2-EC40-B10C-026435DE69ED}"/>
              </a:ext>
            </a:extLst>
          </p:cNvPr>
          <p:cNvPicPr>
            <a:picLocks noChangeAspect="1"/>
          </p:cNvPicPr>
          <p:nvPr/>
        </p:nvPicPr>
        <p:blipFill>
          <a:blip r:embed="rId2"/>
          <a:stretch>
            <a:fillRect/>
          </a:stretch>
        </p:blipFill>
        <p:spPr>
          <a:xfrm>
            <a:off x="2646580" y="1878544"/>
            <a:ext cx="4401461" cy="5489275"/>
          </a:xfrm>
          <a:prstGeom prst="rect">
            <a:avLst/>
          </a:prstGeom>
        </p:spPr>
      </p:pic>
      <p:sp>
        <p:nvSpPr>
          <p:cNvPr id="8" name="TextBox 7">
            <a:extLst>
              <a:ext uri="{FF2B5EF4-FFF2-40B4-BE49-F238E27FC236}">
                <a16:creationId xmlns:a16="http://schemas.microsoft.com/office/drawing/2014/main" id="{15A2F2FF-4390-CE40-ABF7-589655CE9CCB}"/>
              </a:ext>
            </a:extLst>
          </p:cNvPr>
          <p:cNvSpPr txBox="1"/>
          <p:nvPr/>
        </p:nvSpPr>
        <p:spPr>
          <a:xfrm>
            <a:off x="7177177" y="7151298"/>
            <a:ext cx="1218603" cy="307777"/>
          </a:xfrm>
          <a:prstGeom prst="rect">
            <a:avLst/>
          </a:prstGeom>
          <a:noFill/>
        </p:spPr>
        <p:txBody>
          <a:bodyPr wrap="none" rtlCol="0">
            <a:spAutoFit/>
          </a:bodyPr>
          <a:lstStyle/>
          <a:p>
            <a:r>
              <a:rPr lang="en-US" dirty="0"/>
              <a:t>Nature, 1999</a:t>
            </a:r>
          </a:p>
        </p:txBody>
      </p:sp>
    </p:spTree>
    <p:extLst>
      <p:ext uri="{BB962C8B-B14F-4D97-AF65-F5344CB8AC3E}">
        <p14:creationId xmlns:p14="http://schemas.microsoft.com/office/powerpoint/2010/main" val="29054844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A2F60-9D13-274A-88D7-5F61BD4DD5AF}"/>
              </a:ext>
            </a:extLst>
          </p:cNvPr>
          <p:cNvSpPr>
            <a:spLocks noGrp="1"/>
          </p:cNvSpPr>
          <p:nvPr>
            <p:ph type="title"/>
          </p:nvPr>
        </p:nvSpPr>
        <p:spPr/>
        <p:txBody>
          <a:bodyPr/>
          <a:lstStyle/>
          <a:p>
            <a:r>
              <a:rPr lang="en-US" dirty="0"/>
              <a:t>Constrained alternatives: non-negative matrix factorization</a:t>
            </a:r>
          </a:p>
        </p:txBody>
      </p:sp>
      <p:pic>
        <p:nvPicPr>
          <p:cNvPr id="4" name="Picture 3">
            <a:extLst>
              <a:ext uri="{FF2B5EF4-FFF2-40B4-BE49-F238E27FC236}">
                <a16:creationId xmlns:a16="http://schemas.microsoft.com/office/drawing/2014/main" id="{64727A84-C17E-2849-9CB1-636EC2B99A1C}"/>
              </a:ext>
            </a:extLst>
          </p:cNvPr>
          <p:cNvPicPr>
            <a:picLocks noChangeAspect="1"/>
          </p:cNvPicPr>
          <p:nvPr/>
        </p:nvPicPr>
        <p:blipFill>
          <a:blip r:embed="rId2"/>
          <a:stretch>
            <a:fillRect/>
          </a:stretch>
        </p:blipFill>
        <p:spPr>
          <a:xfrm>
            <a:off x="736600" y="2073095"/>
            <a:ext cx="8686800" cy="4794013"/>
          </a:xfrm>
          <a:prstGeom prst="rect">
            <a:avLst/>
          </a:prstGeom>
        </p:spPr>
      </p:pic>
    </p:spTree>
    <p:extLst>
      <p:ext uri="{BB962C8B-B14F-4D97-AF65-F5344CB8AC3E}">
        <p14:creationId xmlns:p14="http://schemas.microsoft.com/office/powerpoint/2010/main" val="20073968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A2F60-9D13-274A-88D7-5F61BD4DD5AF}"/>
              </a:ext>
            </a:extLst>
          </p:cNvPr>
          <p:cNvSpPr>
            <a:spLocks noGrp="1"/>
          </p:cNvSpPr>
          <p:nvPr>
            <p:ph type="title"/>
          </p:nvPr>
        </p:nvSpPr>
        <p:spPr/>
        <p:txBody>
          <a:bodyPr/>
          <a:lstStyle/>
          <a:p>
            <a:r>
              <a:rPr lang="en-US" dirty="0"/>
              <a:t>Constrained alternatives: non-negative matrix factorization</a:t>
            </a:r>
          </a:p>
        </p:txBody>
      </p:sp>
      <p:pic>
        <p:nvPicPr>
          <p:cNvPr id="4" name="Picture 3">
            <a:extLst>
              <a:ext uri="{FF2B5EF4-FFF2-40B4-BE49-F238E27FC236}">
                <a16:creationId xmlns:a16="http://schemas.microsoft.com/office/drawing/2014/main" id="{64727A84-C17E-2849-9CB1-636EC2B99A1C}"/>
              </a:ext>
            </a:extLst>
          </p:cNvPr>
          <p:cNvPicPr>
            <a:picLocks noChangeAspect="1"/>
          </p:cNvPicPr>
          <p:nvPr/>
        </p:nvPicPr>
        <p:blipFill>
          <a:blip r:embed="rId2"/>
          <a:stretch>
            <a:fillRect/>
          </a:stretch>
        </p:blipFill>
        <p:spPr>
          <a:xfrm>
            <a:off x="736600" y="2418152"/>
            <a:ext cx="8686800" cy="3945151"/>
          </a:xfrm>
          <a:prstGeom prst="rect">
            <a:avLst/>
          </a:prstGeom>
        </p:spPr>
      </p:pic>
    </p:spTree>
    <p:extLst>
      <p:ext uri="{BB962C8B-B14F-4D97-AF65-F5344CB8AC3E}">
        <p14:creationId xmlns:p14="http://schemas.microsoft.com/office/powerpoint/2010/main" val="32160226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Outline</a:t>
            </a:r>
          </a:p>
        </p:txBody>
      </p:sp>
      <p:sp>
        <p:nvSpPr>
          <p:cNvPr id="3" name="Content Placeholder 2"/>
          <p:cNvSpPr>
            <a:spLocks noGrp="1"/>
          </p:cNvSpPr>
          <p:nvPr>
            <p:ph idx="1"/>
          </p:nvPr>
        </p:nvSpPr>
        <p:spPr/>
        <p:txBody>
          <a:bodyPr/>
          <a:lstStyle/>
          <a:p>
            <a:pPr marL="507995" indent="-507995">
              <a:buAutoNum type="arabicPeriod"/>
            </a:pPr>
            <a:r>
              <a:rPr dirty="0"/>
              <a:t>Concepts of dimensionality and dimensionality reduction</a:t>
            </a:r>
          </a:p>
          <a:p>
            <a:pPr marL="507995" indent="-507995">
              <a:buAutoNum type="arabicPeriod"/>
            </a:pPr>
            <a:r>
              <a:rPr lang="en-US" dirty="0"/>
              <a:t>Scree plots and biplots</a:t>
            </a:r>
            <a:endParaRPr dirty="0"/>
          </a:p>
          <a:p>
            <a:pPr marL="507995" indent="-507995">
              <a:buAutoNum type="arabicPeriod"/>
            </a:pPr>
            <a:r>
              <a:rPr lang="en-US" dirty="0"/>
              <a:t>Calculating PCs and choosing PC number</a:t>
            </a:r>
            <a:endParaRPr dirty="0"/>
          </a:p>
          <a:p>
            <a:pPr marL="507995" indent="-507995">
              <a:buAutoNum type="arabicPeriod"/>
            </a:pPr>
            <a:r>
              <a:rPr dirty="0"/>
              <a:t>Including labels: discriminant analysis</a:t>
            </a:r>
            <a:endParaRPr lang="en-US" dirty="0"/>
          </a:p>
          <a:p>
            <a:pPr marL="507995" indent="-507995">
              <a:buAutoNum type="arabicPeriod"/>
            </a:pPr>
            <a:r>
              <a:rPr lang="en-US" dirty="0"/>
              <a:t>Constrained alternatives: non-negative matrix factorization</a:t>
            </a:r>
            <a:endParaRPr dirty="0"/>
          </a:p>
        </p:txBody>
      </p:sp>
    </p:spTree>
    <p:extLst>
      <p:ext uri="{BB962C8B-B14F-4D97-AF65-F5344CB8AC3E}">
        <p14:creationId xmlns:p14="http://schemas.microsoft.com/office/powerpoint/2010/main" val="3428521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many, many approaches</a:t>
            </a:r>
            <a:endParaRPr dirty="0"/>
          </a:p>
        </p:txBody>
      </p:sp>
      <p:pic>
        <p:nvPicPr>
          <p:cNvPr id="9" name="Picture 8">
            <a:extLst>
              <a:ext uri="{FF2B5EF4-FFF2-40B4-BE49-F238E27FC236}">
                <a16:creationId xmlns:a16="http://schemas.microsoft.com/office/drawing/2014/main" id="{C8CF081E-38C3-C99A-E34F-9EE82E6BDB56}"/>
              </a:ext>
            </a:extLst>
          </p:cNvPr>
          <p:cNvPicPr>
            <a:picLocks noChangeAspect="1"/>
          </p:cNvPicPr>
          <p:nvPr/>
        </p:nvPicPr>
        <p:blipFill>
          <a:blip r:embed="rId2"/>
          <a:stretch>
            <a:fillRect/>
          </a:stretch>
        </p:blipFill>
        <p:spPr>
          <a:xfrm>
            <a:off x="142793" y="2348317"/>
            <a:ext cx="9874414" cy="3684184"/>
          </a:xfrm>
          <a:prstGeom prst="rect">
            <a:avLst/>
          </a:prstGeom>
        </p:spPr>
      </p:pic>
      <p:sp>
        <p:nvSpPr>
          <p:cNvPr id="10" name="TextBox 9">
            <a:extLst>
              <a:ext uri="{FF2B5EF4-FFF2-40B4-BE49-F238E27FC236}">
                <a16:creationId xmlns:a16="http://schemas.microsoft.com/office/drawing/2014/main" id="{570203DA-FBF4-8DAC-34C5-030A6B58598A}"/>
              </a:ext>
            </a:extLst>
          </p:cNvPr>
          <p:cNvSpPr txBox="1"/>
          <p:nvPr/>
        </p:nvSpPr>
        <p:spPr>
          <a:xfrm>
            <a:off x="0" y="7312223"/>
            <a:ext cx="10160000" cy="307777"/>
          </a:xfrm>
          <a:prstGeom prst="rect">
            <a:avLst/>
          </a:prstGeom>
          <a:noFill/>
        </p:spPr>
        <p:txBody>
          <a:bodyPr wrap="square" rtlCol="0" anchor="b">
            <a:spAutoFit/>
          </a:bodyPr>
          <a:lstStyle/>
          <a:p>
            <a:pPr algn="r"/>
            <a:r>
              <a:rPr lang="en-US" i="1" dirty="0"/>
              <a:t>Dimensionality Reduction: A Comparative Review.</a:t>
            </a:r>
            <a:r>
              <a:rPr lang="en-US" dirty="0"/>
              <a:t> Laurens van der </a:t>
            </a:r>
            <a:r>
              <a:rPr lang="en-US" dirty="0" err="1"/>
              <a:t>Maaten</a:t>
            </a:r>
            <a:r>
              <a:rPr lang="en-US" dirty="0"/>
              <a:t> et al.</a:t>
            </a:r>
          </a:p>
        </p:txBody>
      </p:sp>
    </p:spTree>
    <p:extLst>
      <p:ext uri="{BB962C8B-B14F-4D97-AF65-F5344CB8AC3E}">
        <p14:creationId xmlns:p14="http://schemas.microsoft.com/office/powerpoint/2010/main" val="2512349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we will touch on</a:t>
            </a:r>
            <a:endParaRPr dirty="0"/>
          </a:p>
        </p:txBody>
      </p:sp>
      <p:sp>
        <p:nvSpPr>
          <p:cNvPr id="3" name="Content Placeholder 2"/>
          <p:cNvSpPr>
            <a:spLocks noGrp="1"/>
          </p:cNvSpPr>
          <p:nvPr>
            <p:ph idx="1"/>
          </p:nvPr>
        </p:nvSpPr>
        <p:spPr/>
        <p:txBody>
          <a:bodyPr/>
          <a:lstStyle/>
          <a:p>
            <a:pPr marL="507995" indent="-507995">
              <a:buAutoNum type="arabicPeriod"/>
            </a:pPr>
            <a:r>
              <a:rPr lang="en-US" dirty="0"/>
              <a:t>Unsupervised: principal component analysis</a:t>
            </a:r>
            <a:endParaRPr dirty="0"/>
          </a:p>
          <a:p>
            <a:pPr marL="507995" indent="-507995">
              <a:buAutoNum type="arabicPeriod"/>
            </a:pPr>
            <a:r>
              <a:rPr lang="en-US" dirty="0"/>
              <a:t>Supervised</a:t>
            </a:r>
            <a:r>
              <a:rPr dirty="0"/>
              <a:t>: discriminant analysis</a:t>
            </a:r>
            <a:endParaRPr lang="en-US" dirty="0"/>
          </a:p>
          <a:p>
            <a:pPr marL="507995" indent="-507995">
              <a:buAutoNum type="arabicPeriod"/>
            </a:pPr>
            <a:r>
              <a:rPr lang="en-US" dirty="0"/>
              <a:t>Constrained alternatives: non-negative matrix factorization</a:t>
            </a:r>
            <a:endParaRPr dirty="0"/>
          </a:p>
        </p:txBody>
      </p:sp>
    </p:spTree>
    <p:extLst>
      <p:ext uri="{BB962C8B-B14F-4D97-AF65-F5344CB8AC3E}">
        <p14:creationId xmlns:p14="http://schemas.microsoft.com/office/powerpoint/2010/main" val="86184326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24291</TotalTime>
  <Words>3562</Words>
  <Application>Microsoft Macintosh PowerPoint</Application>
  <PresentationFormat>Custom</PresentationFormat>
  <Paragraphs>424</Paragraphs>
  <Slides>77</Slides>
  <Notes>14</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Arial</vt:lpstr>
      <vt:lpstr>Calibri</vt:lpstr>
      <vt:lpstr>Cambria Math</vt:lpstr>
      <vt:lpstr>Office Theme</vt:lpstr>
      <vt:lpstr>BMI 510: Dimensionality</vt:lpstr>
      <vt:lpstr>Outline</vt:lpstr>
      <vt:lpstr>Concepts of dimensionality and dimensionality reduction</vt:lpstr>
      <vt:lpstr>Concepts of dimensionality and dimensionality reduction</vt:lpstr>
      <vt:lpstr>Concepts of dimensionality and dimensionality reduction</vt:lpstr>
      <vt:lpstr>Fewer variables makes parameter estimation easier and can provide insight</vt:lpstr>
      <vt:lpstr>Fewer variables makes parameter estimation easier and can provide insight</vt:lpstr>
      <vt:lpstr>There are many, many approaches</vt:lpstr>
      <vt:lpstr>Methods we will touch on</vt:lpstr>
      <vt:lpstr>Motivation for PCA</vt:lpstr>
      <vt:lpstr>Visualization of 5 variables: original data</vt:lpstr>
      <vt:lpstr>Motivation for PCA</vt:lpstr>
      <vt:lpstr>Motivation for PCA</vt:lpstr>
      <vt:lpstr>Motivation for PCA</vt:lpstr>
      <vt:lpstr>Motivation for PCA</vt:lpstr>
      <vt:lpstr>Motivation for PCA</vt:lpstr>
      <vt:lpstr>Motivation for PCA</vt:lpstr>
      <vt:lpstr>Supervised vs. unsupervised learning</vt:lpstr>
      <vt:lpstr>PCA as a matrix decomposition</vt:lpstr>
      <vt:lpstr>PCA as a matrix decomposition</vt:lpstr>
      <vt:lpstr>PCA as a matrix decomposition</vt:lpstr>
      <vt:lpstr>PCA as a matrix decomposition</vt:lpstr>
      <vt:lpstr>PCA as a matrix decomposition</vt:lpstr>
      <vt:lpstr>PCA as a matrix decomposition</vt:lpstr>
      <vt:lpstr>PCA as a matrix decomposition</vt:lpstr>
      <vt:lpstr>All PCs: PCA is a rotation process</vt:lpstr>
      <vt:lpstr>Some PCs: PCA finds the hyperplane that maximizes in-plane variance</vt:lpstr>
      <vt:lpstr>PCA as a matrix decomposition: m=M</vt:lpstr>
      <vt:lpstr>PCA as a matrix decomposition: m&lt;M</vt:lpstr>
      <vt:lpstr>PCA as a matrix decomposition: m&lt;M</vt:lpstr>
      <vt:lpstr>Visualization of 5 variables: 5 PCs</vt:lpstr>
      <vt:lpstr>Visualization of 5 variables: 4 PCs</vt:lpstr>
      <vt:lpstr>Visualization of 5 variables: 3 PCs</vt:lpstr>
      <vt:lpstr>Visualization of 5 variables: 2 PCs</vt:lpstr>
      <vt:lpstr>Visualization of 5 variables: 1 PC</vt:lpstr>
      <vt:lpstr>Outline</vt:lpstr>
      <vt:lpstr>Calculation of principal components</vt:lpstr>
      <vt:lpstr>Calculation of principal components</vt:lpstr>
      <vt:lpstr>Calculation of principal components</vt:lpstr>
      <vt:lpstr>Relationship between PCA and SVD</vt:lpstr>
      <vt:lpstr>Relationship between eigenvector decomposition of covariance and SVD</vt:lpstr>
      <vt:lpstr>A note on centering and scaling</vt:lpstr>
      <vt:lpstr>Unlike regression, scaling can substantially alter PCA results</vt:lpstr>
      <vt:lpstr>Special cases of scaling</vt:lpstr>
      <vt:lpstr>Choosing the number of PCs</vt:lpstr>
      <vt:lpstr>Choosing the number of PCs</vt:lpstr>
      <vt:lpstr>Automated decision making for PC selection remains nonstandardized</vt:lpstr>
      <vt:lpstr>Statistical tests exist but remain in development</vt:lpstr>
      <vt:lpstr>Statistical tests exist but remain in development</vt:lpstr>
      <vt:lpstr>Outline</vt:lpstr>
      <vt:lpstr>Scree plots</vt:lpstr>
      <vt:lpstr>Scree plots</vt:lpstr>
      <vt:lpstr>Visualization of 5 PCs: scree plot</vt:lpstr>
      <vt:lpstr>Visualization of 5 PCs: scree plot</vt:lpstr>
      <vt:lpstr>Visualization of PC loadings: bar plot</vt:lpstr>
      <vt:lpstr>Visualization of PC loadings: lollipop plot</vt:lpstr>
      <vt:lpstr>Biplots</vt:lpstr>
      <vt:lpstr>Biplots</vt:lpstr>
      <vt:lpstr>Biplots</vt:lpstr>
      <vt:lpstr>Outline</vt:lpstr>
      <vt:lpstr>Including labels: discriminant analysis</vt:lpstr>
      <vt:lpstr>Including labels: discriminant analysis</vt:lpstr>
      <vt:lpstr>Including labels: discriminant analysis</vt:lpstr>
      <vt:lpstr>Unsupervised learning</vt:lpstr>
      <vt:lpstr>Supervised learning</vt:lpstr>
      <vt:lpstr>The NIPALS algorithm</vt:lpstr>
      <vt:lpstr>The NIPALS algorithm</vt:lpstr>
      <vt:lpstr>The NIPALS algorithm</vt:lpstr>
      <vt:lpstr>Example PLS-DA results</vt:lpstr>
      <vt:lpstr>PLSDA implementations</vt:lpstr>
      <vt:lpstr>Outline</vt:lpstr>
      <vt:lpstr>A very brief link to neural processing</vt:lpstr>
      <vt:lpstr>Constrained alternatives: non-negative matrix factorization</vt:lpstr>
      <vt:lpstr>Constrained alternatives: non-negative matrix factorization</vt:lpstr>
      <vt:lpstr>Constrained alternatives: non-negative matrix factorization</vt:lpstr>
      <vt:lpstr>Constrained alternatives: non-negative matrix factorization</vt:lpstr>
      <vt:lpstr>Outline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BMI 585: Biostatistics for Machine Learning</dc:title>
  <cp:lastModifiedBy>Microsoft Office User</cp:lastModifiedBy>
  <cp:revision>873</cp:revision>
  <dcterms:modified xsi:type="dcterms:W3CDTF">2023-03-01T14:44:41Z</dcterms:modified>
</cp:coreProperties>
</file>