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57"/>
  </p:notesMasterIdLst>
  <p:sldIdLst>
    <p:sldId id="431" r:id="rId2"/>
    <p:sldId id="482" r:id="rId3"/>
    <p:sldId id="441" r:id="rId4"/>
    <p:sldId id="442" r:id="rId5"/>
    <p:sldId id="443" r:id="rId6"/>
    <p:sldId id="444" r:id="rId7"/>
    <p:sldId id="449" r:id="rId8"/>
    <p:sldId id="447" r:id="rId9"/>
    <p:sldId id="488" r:id="rId10"/>
    <p:sldId id="446" r:id="rId11"/>
    <p:sldId id="448" r:id="rId12"/>
    <p:sldId id="450" r:id="rId13"/>
    <p:sldId id="452" r:id="rId14"/>
    <p:sldId id="453" r:id="rId15"/>
    <p:sldId id="455" r:id="rId16"/>
    <p:sldId id="456" r:id="rId17"/>
    <p:sldId id="500" r:id="rId18"/>
    <p:sldId id="457" r:id="rId19"/>
    <p:sldId id="458" r:id="rId20"/>
    <p:sldId id="459" r:id="rId21"/>
    <p:sldId id="460" r:id="rId22"/>
    <p:sldId id="501" r:id="rId23"/>
    <p:sldId id="266" r:id="rId24"/>
    <p:sldId id="465" r:id="rId25"/>
    <p:sldId id="466" r:id="rId26"/>
    <p:sldId id="467" r:id="rId27"/>
    <p:sldId id="469" r:id="rId28"/>
    <p:sldId id="271" r:id="rId29"/>
    <p:sldId id="470" r:id="rId30"/>
    <p:sldId id="502" r:id="rId31"/>
    <p:sldId id="272" r:id="rId32"/>
    <p:sldId id="273" r:id="rId33"/>
    <p:sldId id="471" r:id="rId34"/>
    <p:sldId id="472" r:id="rId35"/>
    <p:sldId id="264" r:id="rId36"/>
    <p:sldId id="473" r:id="rId37"/>
    <p:sldId id="474" r:id="rId38"/>
    <p:sldId id="489" r:id="rId39"/>
    <p:sldId id="475" r:id="rId40"/>
    <p:sldId id="261" r:id="rId41"/>
    <p:sldId id="274" r:id="rId42"/>
    <p:sldId id="476" r:id="rId43"/>
    <p:sldId id="477" r:id="rId44"/>
    <p:sldId id="478" r:id="rId45"/>
    <p:sldId id="275" r:id="rId46"/>
    <p:sldId id="479" r:id="rId47"/>
    <p:sldId id="490" r:id="rId48"/>
    <p:sldId id="491" r:id="rId49"/>
    <p:sldId id="503" r:id="rId50"/>
    <p:sldId id="480" r:id="rId51"/>
    <p:sldId id="492" r:id="rId52"/>
    <p:sldId id="498" r:id="rId53"/>
    <p:sldId id="493" r:id="rId54"/>
    <p:sldId id="494" r:id="rId55"/>
    <p:sldId id="499" r:id="rId56"/>
  </p:sldIdLst>
  <p:sldSz cx="10160000" cy="7620000"/>
  <p:notesSz cx="7620000" cy="10160000"/>
  <p:embeddedFontLst>
    <p:embeddedFont>
      <p:font typeface="Cambria Math" panose="02040503050406030204" pitchFamily="18" charset="0"/>
      <p:regular r:id="rId58"/>
    </p:embeddedFont>
    <p:embeddedFont>
      <p:font typeface="Courier" panose="02070309020205020404" pitchFamily="49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83" autoAdjust="0"/>
    <p:restoredTop sz="86336"/>
  </p:normalViewPr>
  <p:slideViewPr>
    <p:cSldViewPr snapToGrid="0" snapToObjects="1">
      <p:cViewPr varScale="1">
        <p:scale>
          <a:sx n="157" d="100"/>
          <a:sy n="157" d="100"/>
        </p:scale>
        <p:origin x="2736" y="160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2" r:id="rId3"/>
    <p:sldLayoutId id="2147483663" r:id="rId4"/>
    <p:sldLayoutId id="2147483664" r:id="rId5"/>
    <p:sldLayoutId id="2147483665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510: Linear Regression I</a:t>
            </a: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69894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9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4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60B767-6210-9949-8649-1CA3062E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– ANOVA approach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6D03FD-FC54-3388-7AC0-B1C37E75438A}"/>
                  </a:ext>
                </a:extLst>
              </p:cNvPr>
              <p:cNvSpPr txBox="1"/>
              <p:nvPr/>
            </p:nvSpPr>
            <p:spPr>
              <a:xfrm>
                <a:off x="203200" y="5468056"/>
                <a:ext cx="1600182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6D03FD-FC54-3388-7AC0-B1C37E75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5468056"/>
                <a:ext cx="1600182" cy="614014"/>
              </a:xfrm>
              <a:prstGeom prst="rect">
                <a:avLst/>
              </a:prstGeom>
              <a:blipFill>
                <a:blip r:embed="rId4"/>
                <a:stretch>
                  <a:fillRect l="-8594" t="-116000" b="-16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822641-1C26-EC4E-4849-2EDE31EF51C0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803382" y="4965700"/>
            <a:ext cx="1701818" cy="80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0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72175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5206.5+7542.5=</a:t>
                      </a:r>
                    </a:p>
                    <a:p>
                      <a:pPr algn="ctr"/>
                      <a:r>
                        <a:rPr lang="en-US" sz="1800" b="1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8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26539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43546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89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38696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40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0753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0.016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6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D62BF-7A1D-6D39-F574-E26ED6B9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32F3-A60D-362F-A286-DC1FD2C2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1F90-0485-F7B3-2AA7-8806D651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Linear regression model</a:t>
            </a:r>
            <a:endParaRPr dirty="0"/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Solving a regression problem with regression</a:t>
            </a:r>
          </a:p>
          <a:p>
            <a:pPr lvl="2"/>
            <a:r>
              <a:rPr lang="en-US" dirty="0"/>
              <a:t>Fitting model parameters</a:t>
            </a:r>
          </a:p>
          <a:p>
            <a:pPr lvl="2"/>
            <a:r>
              <a:rPr lang="en-US" dirty="0"/>
              <a:t>Making inferences</a:t>
            </a:r>
          </a:p>
          <a:p>
            <a:pPr lvl="1"/>
            <a:r>
              <a:rPr lang="en-US" dirty="0"/>
              <a:t>Implementation in software</a:t>
            </a:r>
          </a:p>
          <a:p>
            <a:pPr lvl="1"/>
            <a:r>
              <a:rPr lang="en-US" dirty="0"/>
              <a:t>Model fit</a:t>
            </a:r>
          </a:p>
        </p:txBody>
      </p:sp>
    </p:spTree>
    <p:extLst>
      <p:ext uri="{BB962C8B-B14F-4D97-AF65-F5344CB8AC3E}">
        <p14:creationId xmlns:p14="http://schemas.microsoft.com/office/powerpoint/2010/main" val="307407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60B767-6210-9949-8649-1CA3062E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– regression approach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06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6301-7E2A-AF4A-A18D-F8115516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regression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729A8-E517-264B-B1D0-90B83C176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Since women are living longer, let's treat men as the reference group here. Then an appropriate model might be: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Before we fit the model, let's interpret the coefficients.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729A8-E517-264B-B1D0-90B83C176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60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Linear regression model</a:t>
            </a:r>
            <a:endParaRPr dirty="0"/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Solving a regression problem with regression</a:t>
            </a:r>
          </a:p>
          <a:p>
            <a:pPr lvl="2"/>
            <a:r>
              <a:rPr lang="en-US" dirty="0"/>
              <a:t>Fitting model parameters</a:t>
            </a:r>
          </a:p>
          <a:p>
            <a:pPr lvl="2"/>
            <a:r>
              <a:rPr lang="en-US" dirty="0"/>
              <a:t>Making inferences</a:t>
            </a:r>
          </a:p>
          <a:p>
            <a:pPr lvl="1"/>
            <a:r>
              <a:rPr lang="en-US" dirty="0"/>
              <a:t>Implementation in software</a:t>
            </a:r>
          </a:p>
          <a:p>
            <a:pPr lvl="1"/>
            <a:r>
              <a:rPr lang="en-US" dirty="0"/>
              <a:t>Model fit</a:t>
            </a:r>
          </a:p>
        </p:txBody>
      </p:sp>
    </p:spTree>
    <p:extLst>
      <p:ext uri="{BB962C8B-B14F-4D97-AF65-F5344CB8AC3E}">
        <p14:creationId xmlns:p14="http://schemas.microsoft.com/office/powerpoint/2010/main" val="64123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05F7-E172-1B4D-8C9F-EC8EEBFC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women: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men: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Term that would be zero if men and women lived the same number of years (the null):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10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05F7-E172-1B4D-8C9F-EC8EEBFC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women: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men: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Term that would be zero if men and women lived the same number of years (the null):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51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710D1-29D2-B45F-4B5B-DFFD3D37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96FD-9D15-A402-C870-FEC42247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67C3-87B7-53EB-F858-33E71987C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Linear regression model</a:t>
            </a:r>
            <a:endParaRPr dirty="0"/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Solving a regression problem with regression</a:t>
            </a:r>
          </a:p>
          <a:p>
            <a:pPr lvl="2"/>
            <a:r>
              <a:rPr lang="en-US" dirty="0"/>
              <a:t>Fitting model parameters</a:t>
            </a:r>
          </a:p>
          <a:p>
            <a:pPr lvl="2"/>
            <a:r>
              <a:rPr lang="en-US" dirty="0"/>
              <a:t>Making inferences</a:t>
            </a:r>
          </a:p>
          <a:p>
            <a:pPr lvl="1"/>
            <a:r>
              <a:rPr lang="en-US" dirty="0"/>
              <a:t>Implementation in software</a:t>
            </a:r>
          </a:p>
          <a:p>
            <a:pPr lvl="1"/>
            <a:r>
              <a:rPr lang="en-US" dirty="0"/>
              <a:t>Model fit</a:t>
            </a:r>
          </a:p>
        </p:txBody>
      </p:sp>
    </p:spTree>
    <p:extLst>
      <p:ext uri="{BB962C8B-B14F-4D97-AF65-F5344CB8AC3E}">
        <p14:creationId xmlns:p14="http://schemas.microsoft.com/office/powerpoint/2010/main" val="179173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order to fit a straight line to a plot of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, the slope and intercept of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must be found from the data in some manner.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(Similarly, in order to fit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dirty="0"/>
                  <a:t>-order polynomial,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dirty="0"/>
                  <a:t> coefficients must be determined; we often use straight line fits for reasons of parsimony.</a:t>
                </a:r>
                <a:r>
                  <a:rPr lang="en-US" dirty="0"/>
                  <a:t>)</a:t>
                </a:r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most common method for determining the parameters in curve-fitting problems is the method of </a:t>
                </a:r>
                <a:r>
                  <a:rPr i="1" dirty="0"/>
                  <a:t>least squares.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3D43DA-A781-124B-96C7-CEC378F3D387}"/>
              </a:ext>
            </a:extLst>
          </p:cNvPr>
          <p:cNvSpPr txBox="1"/>
          <p:nvPr/>
        </p:nvSpPr>
        <p:spPr>
          <a:xfrm>
            <a:off x="7871792" y="7182678"/>
            <a:ext cx="210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1422016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There are several primary ways to identify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lvl="1"/>
                <a:r>
                  <a:rPr dirty="0"/>
                  <a:t>You could find expressions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dirty="0"/>
                  <a:t> and identify the unique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for which these expressions equal 0. This is the way most textbooks proceed.</a:t>
                </a:r>
                <a:endParaRPr lang="en-US" dirty="0"/>
              </a:p>
              <a:p>
                <a:pPr lvl="1"/>
                <a:endParaRPr dirty="0"/>
              </a:p>
              <a:p>
                <a:pPr lvl="1"/>
                <a:r>
                  <a:rPr dirty="0"/>
                  <a:t>You could use a numerical optimization procedure to minimize the error.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You could use the normal equation approach, which we discussed in the first lecture. (This is actually directly equivalent to the calculus-based approach.)</a:t>
                </a:r>
              </a:p>
              <a:p>
                <a:pPr lvl="1"/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0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Let’s say, for sake of argument, we take the second approach.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DDB8F-6795-1B42-91D4-0F0A7C75C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96"/>
          <a:stretch/>
        </p:blipFill>
        <p:spPr>
          <a:xfrm>
            <a:off x="1713671" y="3751193"/>
            <a:ext cx="2120900" cy="1446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6076B-DB9B-3743-9AD4-A4B038B5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94" y="3904145"/>
            <a:ext cx="17145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337CF-5E12-1843-937E-EFB6AB48C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22"/>
          <a:stretch/>
        </p:blipFill>
        <p:spPr>
          <a:xfrm>
            <a:off x="5488885" y="4182218"/>
            <a:ext cx="2120900" cy="6863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F934C6-006D-D749-8FBC-15B7070B191F}"/>
              </a:ext>
            </a:extLst>
          </p:cNvPr>
          <p:cNvSpPr/>
          <p:nvPr/>
        </p:nvSpPr>
        <p:spPr>
          <a:xfrm>
            <a:off x="3267158" y="426952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≈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0509C3-12C1-7045-9FA9-0C04E247F75F}"/>
              </a:ext>
            </a:extLst>
          </p:cNvPr>
          <p:cNvSpPr/>
          <p:nvPr/>
        </p:nvSpPr>
        <p:spPr>
          <a:xfrm>
            <a:off x="5228860" y="421293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6D7B1-25F6-0A4A-8038-DC4BC06C8770}"/>
              </a:ext>
            </a:extLst>
          </p:cNvPr>
          <p:cNvSpPr txBox="1"/>
          <p:nvPr/>
        </p:nvSpPr>
        <p:spPr>
          <a:xfrm>
            <a:off x="7871792" y="7182678"/>
            <a:ext cx="210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3204231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say, for sake of argument, we take the second approach. We use use the following transformations to get our best estimates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145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For the problem at hand, remember the model was: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normal equations approach gives us the following numerical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What units are these 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33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Assumptions necessary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 ordinary least squares estimates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s are unbiased under a broad range of conditions. To do hypothesis tests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s, we will have to estimate their standard errors. We should consider the assumptions necessary for this, which can really be read off of the equation itself: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01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Assumptions necessary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101600" indent="0">
                  <a:buNone/>
                </a:pPr>
                <a:r>
                  <a:rPr sz="1800" dirty="0"/>
                  <a:t>The </a:t>
                </a:r>
                <a:r>
                  <a:rPr sz="1800" i="1" dirty="0"/>
                  <a:t>response variable</a:t>
                </a:r>
                <a:r>
                  <a:rPr sz="1800" dirty="0"/>
                  <a:t>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1800" dirty="0"/>
                  <a:t> must be comprised of </a:t>
                </a:r>
                <a:r>
                  <a:rPr sz="1800" b="1" dirty="0"/>
                  <a:t>independent</a:t>
                </a:r>
                <a:r>
                  <a:rPr sz="1800" dirty="0"/>
                  <a:t> observations. This is required for various reasons, in particular for the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1800" dirty="0"/>
                  <a:t> distribution we will see later to hold.</a:t>
                </a:r>
              </a:p>
              <a:p>
                <a:pPr marL="101600" indent="0">
                  <a:buNone/>
                </a:pPr>
                <a:endParaRPr lang="en-US" sz="1800" dirty="0"/>
              </a:p>
              <a:p>
                <a:pPr marL="101600" indent="0">
                  <a:buNone/>
                </a:pPr>
                <a:r>
                  <a:rPr sz="1800" dirty="0"/>
                  <a:t>The </a:t>
                </a:r>
                <a:r>
                  <a:rPr sz="1800" i="1" dirty="0"/>
                  <a:t>residuals</a:t>
                </a:r>
                <a:r>
                  <a:rPr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sz="1800" dirty="0"/>
                  <a:t> must be </a:t>
                </a:r>
                <a:r>
                  <a:rPr sz="1800" b="1" dirty="0"/>
                  <a:t>normally distributed with constant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sz="1800" dirty="0"/>
                  <a:t>. Most regression diagnostics examine the extent to which this assumption holds. If, for example, there are larger errors for certain values of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800" dirty="0"/>
                  <a:t>, remediation measures are needed. The </a:t>
                </a:r>
                <a:r>
                  <a:rPr sz="1800" i="1" dirty="0"/>
                  <a:t>residuals</a:t>
                </a:r>
                <a:r>
                  <a:rPr sz="1800" dirty="0"/>
                  <a:t> must also be uncorrelated to estimate the error variance, which relies on the </a:t>
                </a:r>
                <a:r>
                  <a:rPr sz="1800" i="1" dirty="0"/>
                  <a:t>trace</a:t>
                </a:r>
                <a:r>
                  <a:rPr sz="1800" dirty="0"/>
                  <a:t> of several intermediate matrices.</a:t>
                </a:r>
              </a:p>
              <a:p>
                <a:pPr marL="101600" indent="0">
                  <a:buNone/>
                </a:pPr>
                <a:endParaRPr lang="en-US" sz="1800" dirty="0"/>
              </a:p>
              <a:p>
                <a:pPr marL="101600" indent="0">
                  <a:buNone/>
                </a:pPr>
                <a:r>
                  <a:rPr sz="1800" dirty="0"/>
                  <a:t>There are </a:t>
                </a:r>
                <a:r>
                  <a:rPr sz="1800" b="1" dirty="0"/>
                  <a:t>no constraints</a:t>
                </a:r>
                <a:r>
                  <a:rPr sz="1800" dirty="0"/>
                  <a:t> on the distribution of the </a:t>
                </a:r>
                <a:r>
                  <a:rPr sz="1800" i="1" dirty="0"/>
                  <a:t>predictor</a:t>
                </a:r>
                <a:r>
                  <a:rPr sz="1800" dirty="0"/>
                  <a:t> variable(s). This is why we are able to use dummy variables as predictors.</a:t>
                </a:r>
              </a:p>
              <a:p>
                <a:pPr marL="101600" indent="0">
                  <a:buNone/>
                </a:pPr>
                <a:endParaRPr lang="en-US" sz="1800" dirty="0"/>
              </a:p>
              <a:p>
                <a:pPr marL="101600" indent="0">
                  <a:buNone/>
                </a:pPr>
                <a:r>
                  <a:rPr sz="1800" dirty="0"/>
                  <a:t>The </a:t>
                </a:r>
                <a:r>
                  <a:rPr sz="1800" b="1" dirty="0"/>
                  <a:t>number of observations must be greater than the number of parameters</a:t>
                </a:r>
                <a:r>
                  <a:rPr sz="1800" dirty="0"/>
                  <a:t> in order for various intermediate matrices to be invertible. In practice, you need ~5-10 times the number of observations to the number of parameters.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80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52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regression formulation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use a simple regression formula familiar from algebra: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i="1" dirty="0" err="1"/>
                  <a:t>j</a:t>
                </a:r>
                <a:r>
                  <a:rPr lang="en-US" i="1" baseline="30000" dirty="0" err="1"/>
                  <a:t>th</a:t>
                </a:r>
                <a:r>
                  <a:rPr lang="en-US" dirty="0"/>
                  <a:t> observation of group </a:t>
                </a:r>
                <a:r>
                  <a:rPr lang="en-US" i="1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mean of the </a:t>
                </a:r>
                <a:r>
                  <a:rPr lang="en-US" i="1" dirty="0"/>
                  <a:t>reference group </a:t>
                </a:r>
                <a:r>
                  <a:rPr lang="en-US" dirty="0"/>
                  <a:t>(remember in ANOVA it was the overall mean)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slope, or change in the dependent variable associated with a 1-unit change in the independent variable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 random additive error.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1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ADD4-3359-8AE1-0965-93637FD8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E65D-FD14-C690-AC31-A3F6BEBF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55D9-CD20-E3E7-2103-E9DFFA9B2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Linear regression model</a:t>
            </a:r>
            <a:endParaRPr dirty="0"/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Solving a regression problem with regression</a:t>
            </a:r>
          </a:p>
          <a:p>
            <a:pPr lvl="2"/>
            <a:r>
              <a:rPr lang="en-US" dirty="0"/>
              <a:t>Fitting model parameters</a:t>
            </a:r>
          </a:p>
          <a:p>
            <a:pPr lvl="2"/>
            <a:r>
              <a:rPr lang="en-US" dirty="0"/>
              <a:t>Making inferences</a:t>
            </a:r>
          </a:p>
          <a:p>
            <a:pPr lvl="1"/>
            <a:r>
              <a:rPr lang="en-US" dirty="0"/>
              <a:t>Implementation in software</a:t>
            </a:r>
          </a:p>
          <a:p>
            <a:pPr lvl="1"/>
            <a:r>
              <a:rPr lang="en-US" dirty="0"/>
              <a:t>Model fit</a:t>
            </a:r>
          </a:p>
        </p:txBody>
      </p:sp>
    </p:spTree>
    <p:extLst>
      <p:ext uri="{BB962C8B-B14F-4D97-AF65-F5344CB8AC3E}">
        <p14:creationId xmlns:p14="http://schemas.microsoft.com/office/powerpoint/2010/main" val="771823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Statistical properties of the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our ANOVA design, we considered an overall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test. We found that the ANOVA formulation gave us limited ability to drill down between groups.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not the case with regression; </a:t>
                </a:r>
                <a:r>
                  <a:rPr lang="en-US" b="1" dirty="0"/>
                  <a:t>if we formulate our model in a way that the coefficients are interpretable, we can compare each of them to the null value zero.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𝐴𝐺𝐸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𝐴𝐺𝐸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015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Statistical properties of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Assuming that the number of observations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of parameters (in this case, 2)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we can calculate: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Residual sum of squares (RSS):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𝑅𝑆𝑆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=||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Estimator of residual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𝑅𝑆𝑆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Standard error of the regression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𝑠</m:t>
                    </m:r>
                    <m:rad>
                      <m:radPr>
                        <m:degHide m:val="on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ar-AE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diagonal element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Courier"/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we have a standard error for each coefficient, we can test each coefficient vs. 0.</a:t>
                </a:r>
                <a:endParaRPr dirty="0">
                  <a:latin typeface="Courier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725" b="-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223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For the problem at hand, remember the model was: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normal equations approach gives us the following numerical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0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60B767-6210-9949-8649-1CA3062E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– regression approach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355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5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599D66-395B-1843-BF3F-B5660788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Residuals after controlling for gender</a:t>
            </a:r>
          </a:p>
        </p:txBody>
      </p:sp>
    </p:spTree>
    <p:extLst>
      <p:ext uri="{BB962C8B-B14F-4D97-AF65-F5344CB8AC3E}">
        <p14:creationId xmlns:p14="http://schemas.microsoft.com/office/powerpoint/2010/main" val="1970847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the problem at hand, remember the model was: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/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=5206+7542=12748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blipFill>
                <a:blip r:embed="rId3"/>
                <a:stretch>
                  <a:fillRect l="-1923" t="-1210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/>
              <p:nvPr/>
            </p:nvSpPr>
            <p:spPr>
              <a:xfrm>
                <a:off x="5526156" y="4015409"/>
                <a:ext cx="3949148" cy="112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=130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56" y="4015409"/>
                <a:ext cx="3949148" cy="1123962"/>
              </a:xfrm>
              <a:prstGeom prst="rect">
                <a:avLst/>
              </a:prstGeom>
              <a:blipFill>
                <a:blip r:embed="rId4"/>
                <a:stretch>
                  <a:fillRect l="-1603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756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28472"/>
            <a:ext cx="8763000" cy="14170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design matrix X was: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0831E-C73D-C397-AE1E-BA4CF842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49" y="3810000"/>
            <a:ext cx="1244600" cy="234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02B87E-BBF0-DFB3-2A61-AFD920EE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4318000"/>
            <a:ext cx="1714500" cy="133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A316C-4100-AF34-0C76-4EE6C43718BE}"/>
              </a:ext>
            </a:extLst>
          </p:cNvPr>
          <p:cNvSpPr txBox="1"/>
          <p:nvPr/>
        </p:nvSpPr>
        <p:spPr>
          <a:xfrm>
            <a:off x="2723073" y="6370046"/>
            <a:ext cx="1986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(should be 100 rows)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2364E-42FD-61D0-BAEF-8D251FC9D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98" r="56748"/>
          <a:stretch/>
        </p:blipFill>
        <p:spPr>
          <a:xfrm>
            <a:off x="2560315" y="4318000"/>
            <a:ext cx="259806" cy="133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9A064-5012-47F5-4C62-823269E5E7F9}"/>
                  </a:ext>
                </a:extLst>
              </p:cNvPr>
              <p:cNvSpPr txBox="1"/>
              <p:nvPr/>
            </p:nvSpPr>
            <p:spPr>
              <a:xfrm>
                <a:off x="5034516" y="4723139"/>
                <a:ext cx="20063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80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 sz="1800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9A064-5012-47F5-4C62-823269E5E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516" y="4723139"/>
                <a:ext cx="2006364" cy="369332"/>
              </a:xfrm>
              <a:prstGeom prst="rect">
                <a:avLst/>
              </a:prstGeom>
              <a:blipFill>
                <a:blip r:embed="rId4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E870CC79-FA38-C9DA-315F-189D13C8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942" y="4539505"/>
            <a:ext cx="2184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2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the problem at hand, remember the model was: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/>
              <p:nvPr/>
            </p:nvSpPr>
            <p:spPr>
              <a:xfrm>
                <a:off x="2445026" y="4426226"/>
                <a:ext cx="5269948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.02</m:t>
                              </m:r>
                            </m:e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0.04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26" y="4426226"/>
                <a:ext cx="5269948" cy="656846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545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the problem at hand, remember the model was: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/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=5206+7542=12748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blipFill>
                <a:blip r:embed="rId3"/>
                <a:stretch>
                  <a:fillRect l="-1923" t="-1210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/>
              <p:nvPr/>
            </p:nvSpPr>
            <p:spPr>
              <a:xfrm>
                <a:off x="5526156" y="4015409"/>
                <a:ext cx="3949148" cy="3215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=130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=11.4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ra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2.3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56" y="4015409"/>
                <a:ext cx="3949148" cy="3215432"/>
              </a:xfrm>
              <a:prstGeom prst="rect">
                <a:avLst/>
              </a:prstGeom>
              <a:blipFill>
                <a:blip r:embed="rId4"/>
                <a:stretch>
                  <a:fillRect l="-1603" b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55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regression formulation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use a simple regression formula familiar from algebra: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in many cases,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only take on a value of 0 or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will take a value 0 if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in the "reference group," and a value 1 if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in another group.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135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errors of the coefficients are calculated directly from the error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can also use the alternative formulae for the standard errors of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ar-A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ar-A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ar-A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ar-AE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ar-AE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∑(</m:t>
                              </m:r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sSup>
                                <m:sSupPr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ar-AE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ar-A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∑(</m:t>
                              </m:r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sSup>
                                <m:sSupPr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Where the residual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estimated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the last slide. Note that the residual variance changes with the model fit, but the rest does not!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95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Now that we have an expression for the standard error of each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s, we can perform hypothesis tests on them.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particular, in regression models we often construct the coefficients in such a way so that tests of individual coefficients allow us to assess particular null hypotheses.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this model, under the null,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dirty="0"/>
                  <a:t>, 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dirty="0"/>
                  <a:t>s designate the average age at death among women and men, respectively.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Recall we said</a:t>
                </a:r>
                <a:r>
                  <a:rPr lang="en-US" dirty="0"/>
                  <a:t>: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314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women: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men: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Term that would be zero if men and women lived the same number of years (the null):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619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Therefore, to assess the probability of observing these data under the null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we can perform a hypothesis test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Specifically, let's test: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against:</a:t>
                </a:r>
              </a:p>
              <a:p>
                <a:pPr marL="8255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619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To do this, we can calculate the test statistic: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=−2.45</m:t>
                      </m:r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This follows a t distribution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=98</m:t>
                    </m:r>
                  </m:oMath>
                </a14:m>
                <a:r>
                  <a:rPr lang="en-US" dirty="0"/>
                  <a:t> degrees of freedom.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660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p:pic>
        <p:nvPicPr>
          <p:cNvPr id="3" name="Picture 1" descr="regression-part-i_files/figure-pptx/unnamed-chunk-10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385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Since the two-sided p-value for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−2.45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0.016</m:t>
                    </m:r>
                  </m:oMath>
                </a14:m>
                <a:r>
                  <a:rPr lang="en-US" dirty="0"/>
                  <a:t>, we can reject the null hypothesis that women and men live equally long given these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36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regression and ANOVA results are identical when the data are balanced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/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0.016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EA523A-C2EE-4384-62C2-6B9831FB3A60}"/>
              </a:ext>
            </a:extLst>
          </p:cNvPr>
          <p:cNvSpPr txBox="1"/>
          <p:nvPr/>
        </p:nvSpPr>
        <p:spPr>
          <a:xfrm>
            <a:off x="1076875" y="5876151"/>
            <a:ext cx="8006250" cy="141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case, the design is balanced and all of the ANOVA assumptions are met.</a:t>
            </a:r>
          </a:p>
          <a:p>
            <a:endParaRPr lang="en-US" dirty="0"/>
          </a:p>
          <a:p>
            <a:r>
              <a:rPr lang="en-US" i="1" dirty="0"/>
              <a:t>As a result, the regression t-test and ANOVA F-test P values are identical.</a:t>
            </a:r>
          </a:p>
          <a:p>
            <a:endParaRPr lang="en-US" dirty="0"/>
          </a:p>
          <a:p>
            <a:r>
              <a:rPr lang="en-US" dirty="0"/>
              <a:t>In general the regression approach is much more flexible but will give the same results as ANOVA if the assumptions are met. So you will probably not need ANOVA very often.</a:t>
            </a:r>
          </a:p>
        </p:txBody>
      </p:sp>
    </p:spTree>
    <p:extLst>
      <p:ext uri="{BB962C8B-B14F-4D97-AF65-F5344CB8AC3E}">
        <p14:creationId xmlns:p14="http://schemas.microsoft.com/office/powerpoint/2010/main" val="3026017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Confidence intervals for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Similarly to the case of estimating a confidence interval for parameters like the population mean or population proportion based on data we have sampled, we can estimate confidence intervals for the regression coefficients.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Using a hat to estimate that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dirty="0"/>
                  <a:t> we have is an estimate, the confidence interval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Will contain the true underlying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at least 95% of the time. Note here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dirty="0"/>
                  <a:t> is the critical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dirty="0"/>
                  <a:t> for whatever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dirty="0"/>
                  <a:t> you are using - in R this would be </a:t>
                </a:r>
                <a:r>
                  <a:rPr dirty="0">
                    <a:latin typeface="Courier"/>
                  </a:rPr>
                  <a:t>qt(0.975,98)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dirty="0"/>
                  <a:t> 1.98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= 100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dirty="0"/>
                  <a:t> = 0.05. </a:t>
                </a:r>
                <a:r>
                  <a:rPr b="1" dirty="0"/>
                  <a:t>For short, some authors just approximate the critical value with the number 2 in all cases.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145" b="-8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754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1CB5-7563-822C-A412-5172584D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DFFA-AB2C-348B-5ADD-A712BB86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D928-1D0B-45FB-7762-8B7B12FED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Linear regression model</a:t>
            </a:r>
            <a:endParaRPr dirty="0"/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Solving a regression problem with regression</a:t>
            </a:r>
          </a:p>
          <a:p>
            <a:pPr lvl="2"/>
            <a:r>
              <a:rPr lang="en-US" dirty="0"/>
              <a:t>Fitting model parameters</a:t>
            </a:r>
          </a:p>
          <a:p>
            <a:pPr lvl="2"/>
            <a:r>
              <a:rPr lang="en-US" dirty="0"/>
              <a:t>Making inferences</a:t>
            </a:r>
          </a:p>
          <a:p>
            <a:pPr lvl="1"/>
            <a:r>
              <a:rPr lang="en-US" dirty="0"/>
              <a:t>Implementation in software</a:t>
            </a:r>
          </a:p>
          <a:p>
            <a:pPr lvl="1"/>
            <a:r>
              <a:rPr lang="en-US" dirty="0"/>
              <a:t>Model fit</a:t>
            </a:r>
          </a:p>
        </p:txBody>
      </p:sp>
    </p:spTree>
    <p:extLst>
      <p:ext uri="{BB962C8B-B14F-4D97-AF65-F5344CB8AC3E}">
        <p14:creationId xmlns:p14="http://schemas.microsoft.com/office/powerpoint/2010/main" val="285092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/ dummy encoding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the grouping variable has, say, three levels, like control/ </a:t>
                </a:r>
                <a:r>
                  <a:rPr lang="en-US" dirty="0" err="1"/>
                  <a:t>parkinsons</a:t>
                </a:r>
                <a:r>
                  <a:rPr lang="en-US" dirty="0"/>
                  <a:t>/ essential tremor, we might use the following scheme with two dummy variables, and with "control" as the reference group: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this case, the variable </a:t>
                </a:r>
                <a:r>
                  <a:rPr lang="en-US" i="1" dirty="0"/>
                  <a:t>PD </a:t>
                </a:r>
                <a:r>
                  <a:rPr lang="en-US" dirty="0"/>
                  <a:t>would be 1 if observation </a:t>
                </a:r>
                <a:r>
                  <a:rPr lang="en-US" i="1" dirty="0"/>
                  <a:t>j</a:t>
                </a:r>
                <a:r>
                  <a:rPr lang="en-US" dirty="0"/>
                  <a:t> was in the </a:t>
                </a:r>
                <a:r>
                  <a:rPr lang="en-US" i="1" dirty="0"/>
                  <a:t>PD</a:t>
                </a:r>
                <a:r>
                  <a:rPr lang="en-US" dirty="0"/>
                  <a:t> group, and 0 otherwise, and the variable </a:t>
                </a:r>
                <a:r>
                  <a:rPr lang="en-US" i="1" dirty="0"/>
                  <a:t>ET</a:t>
                </a:r>
                <a:r>
                  <a:rPr lang="en-US" dirty="0"/>
                  <a:t> would be 1 if observation </a:t>
                </a:r>
                <a:r>
                  <a:rPr lang="en-US" i="1" dirty="0"/>
                  <a:t>j</a:t>
                </a:r>
                <a:r>
                  <a:rPr lang="en-US" dirty="0"/>
                  <a:t> was in the ET group, and 0 otherwise.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here we've dropped the group variable </a:t>
                </a:r>
                <a:r>
                  <a:rPr lang="en-US" i="1" dirty="0" err="1"/>
                  <a:t>i</a:t>
                </a:r>
                <a:r>
                  <a:rPr lang="en-US" dirty="0"/>
                  <a:t>. Once there are multiple terms, the grouping might not be as clear as in ANOVA.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215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B821-72F2-B24C-81CF-4611168C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is implemented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6591-139B-9A46-881C-D768E0CF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1"/>
            <a:ext cx="4006022" cy="4928919"/>
          </a:xfrm>
        </p:spPr>
        <p:txBody>
          <a:bodyPr/>
          <a:lstStyle/>
          <a:p>
            <a:pPr marL="82550" indent="0">
              <a:buNone/>
            </a:pPr>
            <a:r>
              <a:rPr lang="en-US" sz="2000" dirty="0"/>
              <a:t>In dedicated statistics software like SAS, the fitted model coefficients are supplied with estimates of their standard errors and p-values from hypothesis tests comparing the values to zero.</a:t>
            </a:r>
          </a:p>
          <a:p>
            <a:pPr marL="82550" indent="0">
              <a:buNone/>
            </a:pPr>
            <a:endParaRPr lang="en-US" sz="2000" dirty="0"/>
          </a:p>
          <a:p>
            <a:pPr marL="82550" indent="0">
              <a:buNone/>
            </a:pPr>
            <a:r>
              <a:rPr lang="en-US" sz="2000" dirty="0"/>
              <a:t>Depending on the type of model used, these tests may be presented as F, t, Wald, or other types.</a:t>
            </a:r>
          </a:p>
          <a:p>
            <a:pPr marL="82550" indent="0">
              <a:buNone/>
            </a:pPr>
            <a:endParaRPr lang="en-US" sz="2000" dirty="0"/>
          </a:p>
          <a:p>
            <a:pPr marL="82550" indent="0">
              <a:buNone/>
            </a:pPr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broom</a:t>
            </a:r>
            <a:r>
              <a:rPr lang="en-US" sz="2000" dirty="0"/>
              <a:t> package in R will produce this type of behavior for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37368-23BE-C740-8C04-4E8FD160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2304877"/>
            <a:ext cx="4793154" cy="410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959F0-521F-5440-AFAC-45B9E5A7D91F}"/>
              </a:ext>
            </a:extLst>
          </p:cNvPr>
          <p:cNvSpPr txBox="1"/>
          <p:nvPr/>
        </p:nvSpPr>
        <p:spPr>
          <a:xfrm>
            <a:off x="6361044" y="7182678"/>
            <a:ext cx="361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https://</a:t>
            </a:r>
            <a:r>
              <a:rPr lang="en-US" dirty="0" err="1"/>
              <a:t>stats.idre.ucla.edu</a:t>
            </a:r>
            <a:r>
              <a:rPr lang="en-US" dirty="0"/>
              <a:t>/</a:t>
            </a:r>
            <a:r>
              <a:rPr lang="en-US" dirty="0" err="1"/>
              <a:t>sas</a:t>
            </a:r>
            <a:r>
              <a:rPr lang="en-US" dirty="0"/>
              <a:t>/output/</a:t>
            </a:r>
            <a:r>
              <a:rPr lang="en-US" dirty="0" err="1"/>
              <a:t>glm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28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Assessing the accuracy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Once we have rejected the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dirty="0"/>
                  <a:t> in favor of the 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dirty="0"/>
                  <a:t>, it is natural to want to quantify the extent to which the model fits the data.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quality of a linear regression fit is typically assessed using two closely related quantities: the residual standard error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dirty="0"/>
                  <a:t>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statistic.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1137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Assessing the accuracy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Recall that associated with each observation is an error term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dirty="0"/>
                  <a:t>. Due to the presence of these error terms, even if we knew the true regression line (i.e. 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were known), we would not be able to perfectly predict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This error represents the fundamental, irreducible biological variability in the data. (Even after accounting for gender, for example, there remains some variance in height in our data from last class.)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dirty="0"/>
                  <a:t> is an estimate of the standard deviation of this error or noise process.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01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Assessing the accuracy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lang="en-US" dirty="0"/>
                  <a:t> is an estimate of the standard deviation of this error or noise process. As the residual variance is: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The residual standard error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𝑅𝑆𝐸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06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</a:t>
            </a:r>
            <a:r>
              <a:rPr lang="en-US" i="1" baseline="30000" dirty="0"/>
              <a:t>2</a:t>
            </a:r>
            <a:r>
              <a:rPr lang="en-US" dirty="0"/>
              <a:t> statistic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dirty="0"/>
                  <a:t> is in units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variable, which is not always interpretable.</a:t>
                </a:r>
              </a:p>
              <a:p>
                <a:pPr marL="0" indent="0">
                  <a:buNone/>
                </a:pPr>
                <a:r>
                  <a:rPr dirty="0"/>
                  <a:t>Therefore, we often express this variation as a fraction of the total sum of squares: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𝑇𝑆𝑆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𝑇𝑆𝑆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Note that the quantity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𝑇𝑆𝑆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𝑅𝑆𝑆</m:t>
                    </m:r>
                  </m:oMath>
                </a14:m>
                <a:r>
                  <a:rPr dirty="0"/>
                  <a:t> is the “sum of squares due to groups” or otherwise explained by the model.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653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Relationship to the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simple linear regression,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statistic is exactly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, the square of Pearson’s correlation coefficient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. When the conditions for correlation are met - e.g.,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are normally distributed and there are no other terms in the model, both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are bounded between 0 (no variation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is explained at all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) and 1 (all of the variation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is explained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almost all practical situations </a:t>
                </a:r>
                <a:r>
                  <a:rPr b="1" i="1" dirty="0"/>
                  <a:t>this relationship does not hold.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particular, note that if we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𝑅𝑆𝑆</m:t>
                    </m:r>
                  </m:oMath>
                </a14:m>
                <a:r>
                  <a:rPr dirty="0"/>
                  <a:t> based on model residuals: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𝑅𝑆𝑆</m:t>
                    </m:r>
                    <m:r>
                      <a:rPr>
                        <a:latin typeface="Cambria Math" panose="02040503050406030204" pitchFamily="18" charset="0"/>
                      </a:rPr>
                      <m:t>=∑(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, if the predictions are created by a complex model the residual sum of squares might exceed the total sum of squares, creating negative values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.</a:t>
                </a:r>
                <a:endParaRPr dirty="0">
                  <a:latin typeface="Courier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1014"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84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Let's consider a simpler model with only 1 degree of freedom, expected lifetimes in men and women.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let's do an ANOVA.</a:t>
            </a:r>
          </a:p>
        </p:txBody>
      </p:sp>
    </p:spTree>
    <p:extLst>
      <p:ext uri="{BB962C8B-B14F-4D97-AF65-F5344CB8AC3E}">
        <p14:creationId xmlns:p14="http://schemas.microsoft.com/office/powerpoint/2010/main" val="17180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ANOVA approach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27550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7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5077F9-FC91-244D-B51A-FB4E63F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– ANOVA approach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17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5077F9-FC91-244D-B51A-FB4E63F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– ANOVA approach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49C19C-1A10-A758-BF67-0A9FD6FCA189}"/>
                  </a:ext>
                </a:extLst>
              </p:cNvPr>
              <p:cNvSpPr txBox="1"/>
              <p:nvPr/>
            </p:nvSpPr>
            <p:spPr>
              <a:xfrm>
                <a:off x="1358900" y="5163256"/>
                <a:ext cx="1600182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49C19C-1A10-A758-BF67-0A9FD6FCA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5163256"/>
                <a:ext cx="1600182" cy="614014"/>
              </a:xfrm>
              <a:prstGeom prst="rect">
                <a:avLst/>
              </a:prstGeom>
              <a:blipFill>
                <a:blip r:embed="rId3"/>
                <a:stretch>
                  <a:fillRect l="-8730" t="-116000" b="-16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96E516-1AB8-D3DB-D3EF-98FD0D0D7DD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959082" y="4914900"/>
            <a:ext cx="1782939" cy="55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8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17939</TotalTime>
  <Words>2879</Words>
  <Application>Microsoft Macintosh PowerPoint</Application>
  <PresentationFormat>Custom</PresentationFormat>
  <Paragraphs>461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Courier</vt:lpstr>
      <vt:lpstr>Arial</vt:lpstr>
      <vt:lpstr>Calibri</vt:lpstr>
      <vt:lpstr>Cambria Math</vt:lpstr>
      <vt:lpstr>Office Theme</vt:lpstr>
      <vt:lpstr>BMI 510: Linear Regression I</vt:lpstr>
      <vt:lpstr>Outline</vt:lpstr>
      <vt:lpstr>A regression formulation</vt:lpstr>
      <vt:lpstr>A regression formulation</vt:lpstr>
      <vt:lpstr>One-hot / dummy encoding</vt:lpstr>
      <vt:lpstr>A simpler model – ANOVA approach </vt:lpstr>
      <vt:lpstr>A simpler model – ANOVA approach</vt:lpstr>
      <vt:lpstr>A simpler model – ANOVA approach</vt:lpstr>
      <vt:lpstr>A simpler model – ANOVA approach </vt:lpstr>
      <vt:lpstr>A simpler model – ANOVA approach </vt:lpstr>
      <vt:lpstr>A simpler model – ANOVA approach</vt:lpstr>
      <vt:lpstr>A simpler model – ANOVA approach</vt:lpstr>
      <vt:lpstr>A simpler model – ANOVA approach </vt:lpstr>
      <vt:lpstr>A simpler model – ANOVA approach </vt:lpstr>
      <vt:lpstr>A simpler model – ANOVA approach </vt:lpstr>
      <vt:lpstr>A simpler model – ANOVA approach </vt:lpstr>
      <vt:lpstr>Outline</vt:lpstr>
      <vt:lpstr>A simpler model – regression approach</vt:lpstr>
      <vt:lpstr>A simpler model – regression approach</vt:lpstr>
      <vt:lpstr>Coefficient interpretation</vt:lpstr>
      <vt:lpstr>Coefficient interpretation</vt:lpstr>
      <vt:lpstr>Outline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Assumptions necessary for linear regression</vt:lpstr>
      <vt:lpstr>Assumptions necessary for linear regression</vt:lpstr>
      <vt:lpstr>Outline</vt:lpstr>
      <vt:lpstr>Statistical properties of the coefficients</vt:lpstr>
      <vt:lpstr>Statistical properties of the coefficients</vt:lpstr>
      <vt:lpstr>Fitting the coefficients: linear least squares</vt:lpstr>
      <vt:lpstr>A simpler model – regression approach</vt:lpstr>
      <vt:lpstr>Residuals after controlling for gender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Standard errors of the coefficients are calculated directly from the error</vt:lpstr>
      <vt:lpstr>Hypothesis tests on coefficients</vt:lpstr>
      <vt:lpstr>Hypothesis tests on coefficients</vt:lpstr>
      <vt:lpstr>Hypothesis tests on coefficients</vt:lpstr>
      <vt:lpstr>Hypothesis tests on coefficients</vt:lpstr>
      <vt:lpstr>Hypothesis tests on coefficients</vt:lpstr>
      <vt:lpstr>Hypothesis tests on coefficients</vt:lpstr>
      <vt:lpstr>The regression and ANOVA results are identical when the data are balanced</vt:lpstr>
      <vt:lpstr>Confidence intervals for the coefficients</vt:lpstr>
      <vt:lpstr>Outline</vt:lpstr>
      <vt:lpstr>How this is implemented in software</vt:lpstr>
      <vt:lpstr>Assessing the accuracy of the model</vt:lpstr>
      <vt:lpstr>Assessing the accuracy of the model</vt:lpstr>
      <vt:lpstr>Assessing the accuracy of the model</vt:lpstr>
      <vt:lpstr>The R2 statistic</vt:lpstr>
      <vt:lpstr>Relationship to the correlation coefficient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Lucas</cp:lastModifiedBy>
  <cp:revision>547</cp:revision>
  <dcterms:modified xsi:type="dcterms:W3CDTF">2025-04-02T18:25:00Z</dcterms:modified>
</cp:coreProperties>
</file>