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63"/>
  </p:notesMasterIdLst>
  <p:sldIdLst>
    <p:sldId id="431" r:id="rId2"/>
    <p:sldId id="454" r:id="rId3"/>
    <p:sldId id="432" r:id="rId4"/>
    <p:sldId id="494" r:id="rId5"/>
    <p:sldId id="445" r:id="rId6"/>
    <p:sldId id="495" r:id="rId7"/>
    <p:sldId id="468" r:id="rId8"/>
    <p:sldId id="466" r:id="rId9"/>
    <p:sldId id="467" r:id="rId10"/>
    <p:sldId id="470" r:id="rId11"/>
    <p:sldId id="476" r:id="rId12"/>
    <p:sldId id="477" r:id="rId13"/>
    <p:sldId id="478" r:id="rId14"/>
    <p:sldId id="479" r:id="rId15"/>
    <p:sldId id="515" r:id="rId16"/>
    <p:sldId id="510" r:id="rId17"/>
    <p:sldId id="511" r:id="rId18"/>
    <p:sldId id="512" r:id="rId19"/>
    <p:sldId id="509" r:id="rId20"/>
    <p:sldId id="446" r:id="rId21"/>
    <p:sldId id="447" r:id="rId22"/>
    <p:sldId id="448" r:id="rId23"/>
    <p:sldId id="450" r:id="rId24"/>
    <p:sldId id="451" r:id="rId25"/>
    <p:sldId id="452" r:id="rId26"/>
    <p:sldId id="453" r:id="rId27"/>
    <p:sldId id="456" r:id="rId28"/>
    <p:sldId id="457" r:id="rId29"/>
    <p:sldId id="458" r:id="rId30"/>
    <p:sldId id="459" r:id="rId31"/>
    <p:sldId id="460" r:id="rId32"/>
    <p:sldId id="461" r:id="rId33"/>
    <p:sldId id="462" r:id="rId34"/>
    <p:sldId id="496" r:id="rId35"/>
    <p:sldId id="455" r:id="rId36"/>
    <p:sldId id="493" r:id="rId37"/>
    <p:sldId id="485" r:id="rId38"/>
    <p:sldId id="480" r:id="rId39"/>
    <p:sldId id="484" r:id="rId40"/>
    <p:sldId id="506" r:id="rId41"/>
    <p:sldId id="507" r:id="rId42"/>
    <p:sldId id="482" r:id="rId43"/>
    <p:sldId id="497" r:id="rId44"/>
    <p:sldId id="486" r:id="rId45"/>
    <p:sldId id="487" r:id="rId46"/>
    <p:sldId id="489" r:id="rId47"/>
    <p:sldId id="492" r:id="rId48"/>
    <p:sldId id="490" r:id="rId49"/>
    <p:sldId id="491" r:id="rId50"/>
    <p:sldId id="488" r:id="rId51"/>
    <p:sldId id="508" r:id="rId52"/>
    <p:sldId id="498" r:id="rId53"/>
    <p:sldId id="516" r:id="rId54"/>
    <p:sldId id="499" r:id="rId55"/>
    <p:sldId id="501" r:id="rId56"/>
    <p:sldId id="502" r:id="rId57"/>
    <p:sldId id="503" r:id="rId58"/>
    <p:sldId id="504" r:id="rId59"/>
    <p:sldId id="514" r:id="rId60"/>
    <p:sldId id="505" r:id="rId61"/>
    <p:sldId id="517" r:id="rId62"/>
  </p:sldIdLst>
  <p:sldSz cx="10160000" cy="7620000"/>
  <p:notesSz cx="7620000" cy="10160000"/>
  <p:embeddedFontLst>
    <p:embeddedFont>
      <p:font typeface="Cambria Math" panose="02040503050406030204" pitchFamily="18" charset="0"/>
      <p:regular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DB"/>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3" autoAdjust="0"/>
    <p:restoredTop sz="86399"/>
  </p:normalViewPr>
  <p:slideViewPr>
    <p:cSldViewPr snapToGrid="0" snapToObjects="1">
      <p:cViewPr varScale="1">
        <p:scale>
          <a:sx n="197" d="100"/>
          <a:sy n="197" d="100"/>
        </p:scale>
        <p:origin x="1360" y="208"/>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4B98F-164B-4073-9478-AF603F867049}"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8AF400FF-FE6F-49E9-B383-1C627E48754E}">
      <dgm:prSet/>
      <dgm:spPr/>
      <dgm:t>
        <a:bodyPr/>
        <a:lstStyle/>
        <a:p>
          <a:r>
            <a:rPr lang="en-US" b="0" i="0"/>
            <a:t>Consider:</a:t>
          </a:r>
          <a:endParaRPr lang="en-US"/>
        </a:p>
      </dgm:t>
    </dgm:pt>
    <dgm:pt modelId="{09C2F734-B867-4ED4-9DB3-875F4736A45B}" type="parTrans" cxnId="{7169E333-F039-4D2E-8DC8-0537BADB1FFA}">
      <dgm:prSet/>
      <dgm:spPr/>
      <dgm:t>
        <a:bodyPr/>
        <a:lstStyle/>
        <a:p>
          <a:endParaRPr lang="en-US"/>
        </a:p>
      </dgm:t>
    </dgm:pt>
    <dgm:pt modelId="{4B974A30-AB61-4A31-A8EE-C4FDE453FFFF}" type="sibTrans" cxnId="{7169E333-F039-4D2E-8DC8-0537BADB1FFA}">
      <dgm:prSet/>
      <dgm:spPr/>
      <dgm:t>
        <a:bodyPr/>
        <a:lstStyle/>
        <a:p>
          <a:endParaRPr lang="en-US"/>
        </a:p>
      </dgm:t>
    </dgm:pt>
    <dgm:pt modelId="{118737F8-B149-4FE2-86F9-A50C8B04B25C}">
      <dgm:prSet/>
      <dgm:spPr/>
      <dgm:t>
        <a:bodyPr/>
        <a:lstStyle/>
        <a:p>
          <a:r>
            <a:rPr lang="en-US" b="0" i="0"/>
            <a:t>A patient presents at the emergency department with symptoms consistent with any of three medical conditions. (Let’s say, Marburg,* influenza, or a common cold.) Which of the three conditions does the individual have?</a:t>
          </a:r>
          <a:endParaRPr lang="en-US"/>
        </a:p>
      </dgm:t>
    </dgm:pt>
    <dgm:pt modelId="{E7D655D1-3A1D-41A6-82BB-A0D487C28242}" type="parTrans" cxnId="{E15CB892-A77A-4C2C-BC61-2C53E5A43161}">
      <dgm:prSet/>
      <dgm:spPr/>
      <dgm:t>
        <a:bodyPr/>
        <a:lstStyle/>
        <a:p>
          <a:endParaRPr lang="en-US"/>
        </a:p>
      </dgm:t>
    </dgm:pt>
    <dgm:pt modelId="{6C3B0C75-3EEF-47BC-9ABC-B6237E936ACB}" type="sibTrans" cxnId="{E15CB892-A77A-4C2C-BC61-2C53E5A43161}">
      <dgm:prSet/>
      <dgm:spPr/>
      <dgm:t>
        <a:bodyPr/>
        <a:lstStyle/>
        <a:p>
          <a:endParaRPr lang="en-US"/>
        </a:p>
      </dgm:t>
    </dgm:pt>
    <dgm:pt modelId="{555E5B8A-64D5-4939-8093-F9E2E564870A}">
      <dgm:prSet/>
      <dgm:spPr/>
      <dgm:t>
        <a:bodyPr/>
        <a:lstStyle/>
        <a:p>
          <a:r>
            <a:rPr lang="en-US" b="0" i="0"/>
            <a:t>An online banking service needs to determine whether or not a transaction being performed on the site is fraudulent, on the basis of the user’s IP address and past transaction history.</a:t>
          </a:r>
          <a:endParaRPr lang="en-US"/>
        </a:p>
      </dgm:t>
    </dgm:pt>
    <dgm:pt modelId="{0DD8270E-E0FB-4B8E-BA22-78A0EB79D6EA}" type="parTrans" cxnId="{5E81BB3C-0095-42DF-A555-EA83282A785B}">
      <dgm:prSet/>
      <dgm:spPr/>
      <dgm:t>
        <a:bodyPr/>
        <a:lstStyle/>
        <a:p>
          <a:endParaRPr lang="en-US"/>
        </a:p>
      </dgm:t>
    </dgm:pt>
    <dgm:pt modelId="{D38092FD-E5E4-4CCE-9554-E4D3DCBB31C7}" type="sibTrans" cxnId="{5E81BB3C-0095-42DF-A555-EA83282A785B}">
      <dgm:prSet/>
      <dgm:spPr/>
      <dgm:t>
        <a:bodyPr/>
        <a:lstStyle/>
        <a:p>
          <a:endParaRPr lang="en-US"/>
        </a:p>
      </dgm:t>
    </dgm:pt>
    <dgm:pt modelId="{B66AB640-7F12-4DC5-AA25-00F41568D176}">
      <dgm:prSet/>
      <dgm:spPr/>
      <dgm:t>
        <a:bodyPr/>
        <a:lstStyle/>
        <a:p>
          <a:r>
            <a:rPr lang="en-US" b="0" i="0"/>
            <a:t>Both of these scenarios involve using training data to create a classifier that can aid decision making for "out of sample” incoming test data.</a:t>
          </a:r>
          <a:endParaRPr lang="en-US"/>
        </a:p>
      </dgm:t>
    </dgm:pt>
    <dgm:pt modelId="{93752D18-7952-48A2-8F46-A3165301181D}" type="parTrans" cxnId="{D0F4B359-1B8D-4239-B7F4-B88FD29C0D77}">
      <dgm:prSet/>
      <dgm:spPr/>
      <dgm:t>
        <a:bodyPr/>
        <a:lstStyle/>
        <a:p>
          <a:endParaRPr lang="en-US"/>
        </a:p>
      </dgm:t>
    </dgm:pt>
    <dgm:pt modelId="{6D8A76AA-E65B-4002-B333-1D442315FC2E}" type="sibTrans" cxnId="{D0F4B359-1B8D-4239-B7F4-B88FD29C0D77}">
      <dgm:prSet/>
      <dgm:spPr/>
      <dgm:t>
        <a:bodyPr/>
        <a:lstStyle/>
        <a:p>
          <a:endParaRPr lang="en-US"/>
        </a:p>
      </dgm:t>
    </dgm:pt>
    <dgm:pt modelId="{F507C0E2-B2EA-6B41-A4A7-F913CE6243FD}" type="pres">
      <dgm:prSet presAssocID="{5184B98F-164B-4073-9478-AF603F867049}" presName="Name0" presStyleCnt="0">
        <dgm:presLayoutVars>
          <dgm:dir/>
          <dgm:animLvl val="lvl"/>
          <dgm:resizeHandles val="exact"/>
        </dgm:presLayoutVars>
      </dgm:prSet>
      <dgm:spPr/>
    </dgm:pt>
    <dgm:pt modelId="{8BA0202F-A858-5249-8FC0-A4913BD7F5CF}" type="pres">
      <dgm:prSet presAssocID="{B66AB640-7F12-4DC5-AA25-00F41568D176}" presName="boxAndChildren" presStyleCnt="0"/>
      <dgm:spPr/>
    </dgm:pt>
    <dgm:pt modelId="{278715DC-34E7-DB44-857A-8A30D797595C}" type="pres">
      <dgm:prSet presAssocID="{B66AB640-7F12-4DC5-AA25-00F41568D176}" presName="parentTextBox" presStyleLbl="node1" presStyleIdx="0" presStyleCnt="2"/>
      <dgm:spPr/>
    </dgm:pt>
    <dgm:pt modelId="{99A038D7-1DD8-694D-B5C5-3BFA56362B64}" type="pres">
      <dgm:prSet presAssocID="{4B974A30-AB61-4A31-A8EE-C4FDE453FFFF}" presName="sp" presStyleCnt="0"/>
      <dgm:spPr/>
    </dgm:pt>
    <dgm:pt modelId="{ACFAA9AF-457F-CA43-8A46-FF394769F63E}" type="pres">
      <dgm:prSet presAssocID="{8AF400FF-FE6F-49E9-B383-1C627E48754E}" presName="arrowAndChildren" presStyleCnt="0"/>
      <dgm:spPr/>
    </dgm:pt>
    <dgm:pt modelId="{473A3775-48AE-E947-BD91-FD963A643C11}" type="pres">
      <dgm:prSet presAssocID="{8AF400FF-FE6F-49E9-B383-1C627E48754E}" presName="parentTextArrow" presStyleLbl="node1" presStyleIdx="0" presStyleCnt="2"/>
      <dgm:spPr/>
    </dgm:pt>
    <dgm:pt modelId="{CBA3B287-A386-3F4E-AC53-3F3C0503DB34}" type="pres">
      <dgm:prSet presAssocID="{8AF400FF-FE6F-49E9-B383-1C627E48754E}" presName="arrow" presStyleLbl="node1" presStyleIdx="1" presStyleCnt="2"/>
      <dgm:spPr/>
    </dgm:pt>
    <dgm:pt modelId="{C88FE9A6-9916-A04B-BB0C-D70399BA4EAD}" type="pres">
      <dgm:prSet presAssocID="{8AF400FF-FE6F-49E9-B383-1C627E48754E}" presName="descendantArrow" presStyleCnt="0"/>
      <dgm:spPr/>
    </dgm:pt>
    <dgm:pt modelId="{E696E5B5-59F5-C240-A748-EC857CF1F355}" type="pres">
      <dgm:prSet presAssocID="{118737F8-B149-4FE2-86F9-A50C8B04B25C}" presName="childTextArrow" presStyleLbl="fgAccFollowNode1" presStyleIdx="0" presStyleCnt="2">
        <dgm:presLayoutVars>
          <dgm:bulletEnabled val="1"/>
        </dgm:presLayoutVars>
      </dgm:prSet>
      <dgm:spPr/>
    </dgm:pt>
    <dgm:pt modelId="{A578864C-7F39-DA43-8C37-E58782815005}" type="pres">
      <dgm:prSet presAssocID="{555E5B8A-64D5-4939-8093-F9E2E564870A}" presName="childTextArrow" presStyleLbl="fgAccFollowNode1" presStyleIdx="1" presStyleCnt="2">
        <dgm:presLayoutVars>
          <dgm:bulletEnabled val="1"/>
        </dgm:presLayoutVars>
      </dgm:prSet>
      <dgm:spPr/>
    </dgm:pt>
  </dgm:ptLst>
  <dgm:cxnLst>
    <dgm:cxn modelId="{0A76DF1F-6C51-9E4F-8253-F339FC96F787}" type="presOf" srcId="{5184B98F-164B-4073-9478-AF603F867049}" destId="{F507C0E2-B2EA-6B41-A4A7-F913CE6243FD}" srcOrd="0" destOrd="0" presId="urn:microsoft.com/office/officeart/2005/8/layout/process4"/>
    <dgm:cxn modelId="{7169E333-F039-4D2E-8DC8-0537BADB1FFA}" srcId="{5184B98F-164B-4073-9478-AF603F867049}" destId="{8AF400FF-FE6F-49E9-B383-1C627E48754E}" srcOrd="0" destOrd="0" parTransId="{09C2F734-B867-4ED4-9DB3-875F4736A45B}" sibTransId="{4B974A30-AB61-4A31-A8EE-C4FDE453FFFF}"/>
    <dgm:cxn modelId="{5E81BB3C-0095-42DF-A555-EA83282A785B}" srcId="{8AF400FF-FE6F-49E9-B383-1C627E48754E}" destId="{555E5B8A-64D5-4939-8093-F9E2E564870A}" srcOrd="1" destOrd="0" parTransId="{0DD8270E-E0FB-4B8E-BA22-78A0EB79D6EA}" sibTransId="{D38092FD-E5E4-4CCE-9554-E4D3DCBB31C7}"/>
    <dgm:cxn modelId="{DC710257-1AC1-2C41-BE42-8CE68AE16310}" type="presOf" srcId="{555E5B8A-64D5-4939-8093-F9E2E564870A}" destId="{A578864C-7F39-DA43-8C37-E58782815005}" srcOrd="0" destOrd="0" presId="urn:microsoft.com/office/officeart/2005/8/layout/process4"/>
    <dgm:cxn modelId="{D0F4B359-1B8D-4239-B7F4-B88FD29C0D77}" srcId="{5184B98F-164B-4073-9478-AF603F867049}" destId="{B66AB640-7F12-4DC5-AA25-00F41568D176}" srcOrd="1" destOrd="0" parTransId="{93752D18-7952-48A2-8F46-A3165301181D}" sibTransId="{6D8A76AA-E65B-4002-B333-1D442315FC2E}"/>
    <dgm:cxn modelId="{4E012B6C-EE7F-FB42-A450-EB55345B71F1}" type="presOf" srcId="{8AF400FF-FE6F-49E9-B383-1C627E48754E}" destId="{CBA3B287-A386-3F4E-AC53-3F3C0503DB34}" srcOrd="1" destOrd="0" presId="urn:microsoft.com/office/officeart/2005/8/layout/process4"/>
    <dgm:cxn modelId="{E15CB892-A77A-4C2C-BC61-2C53E5A43161}" srcId="{8AF400FF-FE6F-49E9-B383-1C627E48754E}" destId="{118737F8-B149-4FE2-86F9-A50C8B04B25C}" srcOrd="0" destOrd="0" parTransId="{E7D655D1-3A1D-41A6-82BB-A0D487C28242}" sibTransId="{6C3B0C75-3EEF-47BC-9ABC-B6237E936ACB}"/>
    <dgm:cxn modelId="{FB40719C-739D-B24A-AE29-3F7AE9317612}" type="presOf" srcId="{8AF400FF-FE6F-49E9-B383-1C627E48754E}" destId="{473A3775-48AE-E947-BD91-FD963A643C11}" srcOrd="0" destOrd="0" presId="urn:microsoft.com/office/officeart/2005/8/layout/process4"/>
    <dgm:cxn modelId="{9E370FB9-40FA-7147-B296-4745638CD5E7}" type="presOf" srcId="{B66AB640-7F12-4DC5-AA25-00F41568D176}" destId="{278715DC-34E7-DB44-857A-8A30D797595C}" srcOrd="0" destOrd="0" presId="urn:microsoft.com/office/officeart/2005/8/layout/process4"/>
    <dgm:cxn modelId="{54D319CD-A2F8-C649-9DCA-21D4AE2D2AF3}" type="presOf" srcId="{118737F8-B149-4FE2-86F9-A50C8B04B25C}" destId="{E696E5B5-59F5-C240-A748-EC857CF1F355}" srcOrd="0" destOrd="0" presId="urn:microsoft.com/office/officeart/2005/8/layout/process4"/>
    <dgm:cxn modelId="{7FCD0876-55AD-724A-B6AF-3539B5B06379}" type="presParOf" srcId="{F507C0E2-B2EA-6B41-A4A7-F913CE6243FD}" destId="{8BA0202F-A858-5249-8FC0-A4913BD7F5CF}" srcOrd="0" destOrd="0" presId="urn:microsoft.com/office/officeart/2005/8/layout/process4"/>
    <dgm:cxn modelId="{DB0C7955-7ADB-7946-A435-CBC8EBEB65CE}" type="presParOf" srcId="{8BA0202F-A858-5249-8FC0-A4913BD7F5CF}" destId="{278715DC-34E7-DB44-857A-8A30D797595C}" srcOrd="0" destOrd="0" presId="urn:microsoft.com/office/officeart/2005/8/layout/process4"/>
    <dgm:cxn modelId="{466F81DB-A13E-484B-9885-B8697012DEC6}" type="presParOf" srcId="{F507C0E2-B2EA-6B41-A4A7-F913CE6243FD}" destId="{99A038D7-1DD8-694D-B5C5-3BFA56362B64}" srcOrd="1" destOrd="0" presId="urn:microsoft.com/office/officeart/2005/8/layout/process4"/>
    <dgm:cxn modelId="{06DA081F-8EAD-6E49-874E-0EAB42972BB1}" type="presParOf" srcId="{F507C0E2-B2EA-6B41-A4A7-F913CE6243FD}" destId="{ACFAA9AF-457F-CA43-8A46-FF394769F63E}" srcOrd="2" destOrd="0" presId="urn:microsoft.com/office/officeart/2005/8/layout/process4"/>
    <dgm:cxn modelId="{17788AE5-F585-6D4D-B3B3-D4EEF04B8757}" type="presParOf" srcId="{ACFAA9AF-457F-CA43-8A46-FF394769F63E}" destId="{473A3775-48AE-E947-BD91-FD963A643C11}" srcOrd="0" destOrd="0" presId="urn:microsoft.com/office/officeart/2005/8/layout/process4"/>
    <dgm:cxn modelId="{67ADFC1B-F29B-5545-8D89-F00CC98FC2E5}" type="presParOf" srcId="{ACFAA9AF-457F-CA43-8A46-FF394769F63E}" destId="{CBA3B287-A386-3F4E-AC53-3F3C0503DB34}" srcOrd="1" destOrd="0" presId="urn:microsoft.com/office/officeart/2005/8/layout/process4"/>
    <dgm:cxn modelId="{F77C8AD9-4215-6E4E-AC63-D173A10D7344}" type="presParOf" srcId="{ACFAA9AF-457F-CA43-8A46-FF394769F63E}" destId="{C88FE9A6-9916-A04B-BB0C-D70399BA4EAD}" srcOrd="2" destOrd="0" presId="urn:microsoft.com/office/officeart/2005/8/layout/process4"/>
    <dgm:cxn modelId="{4D29A975-7408-CA45-A1E5-FFE1E5162D3D}" type="presParOf" srcId="{C88FE9A6-9916-A04B-BB0C-D70399BA4EAD}" destId="{E696E5B5-59F5-C240-A748-EC857CF1F355}" srcOrd="0" destOrd="0" presId="urn:microsoft.com/office/officeart/2005/8/layout/process4"/>
    <dgm:cxn modelId="{2E6D519D-25C0-5C4E-B709-7D1E7FA14C0E}" type="presParOf" srcId="{C88FE9A6-9916-A04B-BB0C-D70399BA4EAD}" destId="{A578864C-7F39-DA43-8C37-E5878281500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715DC-34E7-DB44-857A-8A30D797595C}">
      <dsp:nvSpPr>
        <dsp:cNvPr id="0" name=""/>
        <dsp:cNvSpPr/>
      </dsp:nvSpPr>
      <dsp:spPr>
        <a:xfrm>
          <a:off x="0" y="2918070"/>
          <a:ext cx="8763000" cy="19145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b="0" i="0" kern="1200"/>
            <a:t>Both of these scenarios involve using training data to create a classifier that can aid decision making for "out of sample” incoming test data.</a:t>
          </a:r>
          <a:endParaRPr lang="en-US" sz="3100" kern="1200"/>
        </a:p>
      </dsp:txBody>
      <dsp:txXfrm>
        <a:off x="0" y="2918070"/>
        <a:ext cx="8763000" cy="1914569"/>
      </dsp:txXfrm>
    </dsp:sp>
    <dsp:sp modelId="{CBA3B287-A386-3F4E-AC53-3F3C0503DB34}">
      <dsp:nvSpPr>
        <dsp:cNvPr id="0" name=""/>
        <dsp:cNvSpPr/>
      </dsp:nvSpPr>
      <dsp:spPr>
        <a:xfrm rot="10800000">
          <a:off x="0" y="2180"/>
          <a:ext cx="8763000" cy="294460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b="0" i="0" kern="1200"/>
            <a:t>Consider:</a:t>
          </a:r>
          <a:endParaRPr lang="en-US" sz="3100" kern="1200"/>
        </a:p>
      </dsp:txBody>
      <dsp:txXfrm rot="-10800000">
        <a:off x="0" y="2180"/>
        <a:ext cx="8763000" cy="1033557"/>
      </dsp:txXfrm>
    </dsp:sp>
    <dsp:sp modelId="{E696E5B5-59F5-C240-A748-EC857CF1F355}">
      <dsp:nvSpPr>
        <dsp:cNvPr id="0" name=""/>
        <dsp:cNvSpPr/>
      </dsp:nvSpPr>
      <dsp:spPr>
        <a:xfrm>
          <a:off x="0" y="1035737"/>
          <a:ext cx="4381500" cy="880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0" i="0" kern="1200"/>
            <a:t>A patient presents at the emergency department with symptoms consistent with any of three medical conditions. (Let’s say, Marburg,* influenza, or a common cold.) Which of the three conditions does the individual have?</a:t>
          </a:r>
          <a:endParaRPr lang="en-US" sz="1200" kern="1200"/>
        </a:p>
      </dsp:txBody>
      <dsp:txXfrm>
        <a:off x="0" y="1035737"/>
        <a:ext cx="4381500" cy="880437"/>
      </dsp:txXfrm>
    </dsp:sp>
    <dsp:sp modelId="{A578864C-7F39-DA43-8C37-E58782815005}">
      <dsp:nvSpPr>
        <dsp:cNvPr id="0" name=""/>
        <dsp:cNvSpPr/>
      </dsp:nvSpPr>
      <dsp:spPr>
        <a:xfrm>
          <a:off x="4381500" y="1035737"/>
          <a:ext cx="4381500" cy="880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0" i="0" kern="1200"/>
            <a:t>An online banking service needs to determine whether or not a transaction being performed on the site is fraudulent, on the basis of the user’s IP address and past transaction history.</a:t>
          </a:r>
          <a:endParaRPr lang="en-US" sz="1200" kern="1200"/>
        </a:p>
      </dsp:txBody>
      <dsp:txXfrm>
        <a:off x="4381500" y="1035737"/>
        <a:ext cx="4381500" cy="8804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7T16:46:28.614"/>
    </inkml:context>
    <inkml:brush xml:id="br0">
      <inkml:brushProperty name="width" value="0.05" units="cm"/>
      <inkml:brushProperty name="height" value="0.05" units="cm"/>
      <inkml:brushProperty name="color" value="#00A0D7"/>
    </inkml:brush>
  </inkml:definitions>
  <inkml:trace contextRef="#ctx0" brushRef="#br0">1 240 24575,'22'-1'0,"19"-3"0,5 1 0,26-1 0,-13 4 0,6 0 0,4 0 0,9 0 0,8 2 0,7 4-814,-4 4 814,9 4 0,-46-5 0,1 0 0,1 0 0,0 1 0,-1-1 0,-2-1 0,42 6 200,-8-3-200,-3-2 0,8 0-607,5 2 607,3 0 0,-48-4 0,0 1 0,0-1 0,0 1 0,0 0 0,3-1 0,18 3 0,-2-1 0,22 4 0,-25-4 0,-2 0 0,12 2 0,-27-3 0,1-1 0,46 4 0,-2-3 0,-37-6 0,-3-1 0,17-1 0,-18 0 0,0 0 0,14-3 0,17-1 0,-4 1 0,-10 0 0,-5 3 0,-1 3 594,0 5-594,2 2 0,3 1 0,-2-2 0,2-3 0,5-3 0,1-1 627,0-2-627,-3 0 0,-8 0 0,-5 0 0,-9 0 0,-13 0 0,-11 0 0,-10 0 0,-6 0 0,-5 0 0,3 0 0,13 0 0,17-3 0,29-6 0,15-6-585,12-8 585,2-4 0,-9 2 0,-2 0 0,-9 2 0,0 2-71,-2 1 71,-1 3 0,1 3 0,-2 1 0,-1 0 0,-6-2 0,-5-2 0,-5 1 583,-5 3-583,-1 0 73,3-1-73,-1 0 0,-4 1 0,-2 1 0,-5 4 0,-2 0 0,1 1 0,2 4 0,6-2 0,5 1 0,2 0 0,1-1 0,-1-2 0,4-2 0,11-7 0,-18 5 0,15-4 0,-20 5 0,7-2 0,-4-3 0,-5 2 0,-10 2 0,-4 3 0,-7 5 0,-3 0 0,1 3 0,-4 0 0,-2 0 0,-4 0 0,0 0 0,1 0 0,1 0 0,0 0 0,-3 0 0,-2-3 0,2 1 0,2-1 0,6 2 0,3 1 0,3 0 0,1 0 0,0 0 0,-2 1 0,-2 2 0,-3 0 0,-3-1 0,-1 0 0,-4 1 0,-3 1 0,-5 0 0,-1-1 0,-1-1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7T16:46:28.614"/>
    </inkml:context>
    <inkml:brush xml:id="br0">
      <inkml:brushProperty name="width" value="0.05" units="cm"/>
      <inkml:brushProperty name="height" value="0.05" units="cm"/>
      <inkml:brushProperty name="color" value="#00A0D7"/>
    </inkml:brush>
  </inkml:definitions>
  <inkml:trace contextRef="#ctx0" brushRef="#br0">1 240 24575,'22'-1'0,"19"-3"0,5 1 0,26-1 0,-13 4 0,6 0 0,4 0 0,9 0 0,8 2 0,7 4-814,-4 4 814,9 4 0,-46-5 0,1 0 0,1 0 0,0 1 0,-1-1 0,-2-1 0,42 6 200,-8-3-200,-3-2 0,8 0-607,5 2 607,3 0 0,-48-4 0,0 1 0,0-1 0,0 1 0,0 0 0,3-1 0,18 3 0,-2-1 0,22 4 0,-25-4 0,-2 0 0,12 2 0,-27-3 0,1-1 0,46 4 0,-2-3 0,-37-6 0,-3-1 0,17-1 0,-18 0 0,0 0 0,14-3 0,17-1 0,-4 1 0,-10 0 0,-5 3 0,-1 3 594,0 5-594,2 2 0,3 1 0,-2-2 0,2-3 0,5-3 0,1-1 627,0-2-627,-3 0 0,-8 0 0,-5 0 0,-9 0 0,-13 0 0,-11 0 0,-10 0 0,-6 0 0,-5 0 0,3 0 0,13 0 0,17-3 0,29-6 0,15-6-585,12-8 585,2-4 0,-9 2 0,-2 0 0,-9 2 0,0 2-71,-2 1 71,-1 3 0,1 3 0,-2 1 0,-1 0 0,-6-2 0,-5-2 0,-5 1 583,-5 3-583,-1 0 73,3-1-73,-1 0 0,-4 1 0,-2 1 0,-5 4 0,-2 0 0,1 1 0,2 4 0,6-2 0,5 1 0,2 0 0,1-1 0,-1-2 0,4-2 0,11-7 0,-18 5 0,15-4 0,-20 5 0,7-2 0,-4-3 0,-5 2 0,-10 2 0,-4 3 0,-7 5 0,-3 0 0,1 3 0,-4 0 0,-2 0 0,-4 0 0,0 0 0,1 0 0,1 0 0,0 0 0,-3 0 0,-2-3 0,2 1 0,2-1 0,6 2 0,3 1 0,3 0 0,1 0 0,0 0 0,-2 1 0,-2 2 0,-3 0 0,-3-1 0,-1 0 0,-4 1 0,-3 1 0,-5 0 0,-1-1 0,-1-1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7T16:46:28.614"/>
    </inkml:context>
    <inkml:brush xml:id="br0">
      <inkml:brushProperty name="width" value="0.05" units="cm"/>
      <inkml:brushProperty name="height" value="0.05" units="cm"/>
      <inkml:brushProperty name="color" value="#00A0D7"/>
    </inkml:brush>
  </inkml:definitions>
  <inkml:trace contextRef="#ctx0" brushRef="#br0">1 240 24575,'22'-1'0,"19"-3"0,5 1 0,26-1 0,-13 4 0,6 0 0,4 0 0,9 0 0,8 2 0,7 4-814,-4 4 814,9 4 0,-46-5 0,1 0 0,1 0 0,0 1 0,-1-1 0,-2-1 0,42 6 200,-8-3-200,-3-2 0,8 0-607,5 2 607,3 0 0,-48-4 0,0 1 0,0-1 0,0 1 0,0 0 0,3-1 0,18 3 0,-2-1 0,22 4 0,-25-4 0,-2 0 0,12 2 0,-27-3 0,1-1 0,46 4 0,-2-3 0,-37-6 0,-3-1 0,17-1 0,-18 0 0,0 0 0,14-3 0,17-1 0,-4 1 0,-10 0 0,-5 3 0,-1 3 594,0 5-594,2 2 0,3 1 0,-2-2 0,2-3 0,5-3 0,1-1 627,0-2-627,-3 0 0,-8 0 0,-5 0 0,-9 0 0,-13 0 0,-11 0 0,-10 0 0,-6 0 0,-5 0 0,3 0 0,13 0 0,17-3 0,29-6 0,15-6-585,12-8 585,2-4 0,-9 2 0,-2 0 0,-9 2 0,0 2-71,-2 1 71,-1 3 0,1 3 0,-2 1 0,-1 0 0,-6-2 0,-5-2 0,-5 1 583,-5 3-583,-1 0 73,3-1-73,-1 0 0,-4 1 0,-2 1 0,-5 4 0,-2 0 0,1 1 0,2 4 0,6-2 0,5 1 0,2 0 0,1-1 0,-1-2 0,4-2 0,11-7 0,-18 5 0,15-4 0,-20 5 0,7-2 0,-4-3 0,-5 2 0,-10 2 0,-4 3 0,-7 5 0,-3 0 0,1 3 0,-4 0 0,-2 0 0,-4 0 0,0 0 0,1 0 0,1 0 0,0 0 0,-3 0 0,-2-3 0,2 1 0,2-1 0,6 2 0,3 1 0,3 0 0,1 0 0,0 0 0,-2 1 0,-2 2 0,-3 0 0,-3-1 0,-1 0 0,-4 1 0,-3 1 0,-5 0 0,-1-1 0,-1-1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7T17:22:47.296"/>
    </inkml:context>
    <inkml:brush xml:id="br0">
      <inkml:brushProperty name="width" value="0.05" units="cm"/>
      <inkml:brushProperty name="height" value="0.05" units="cm"/>
      <inkml:brushProperty name="color" value="#00A0D7"/>
    </inkml:brush>
  </inkml:definitions>
  <inkml:trace contextRef="#ctx0" brushRef="#br0">160 0 24575,'0'43'0,"0"-14"0,-2 20 0,-2-8 0,-2-4 0,-2 10 0,1-16 0,1 17 0,-1 2 0,-3 4 0,-1 8 0,-4 2 0,-1 10 0,-1 5 0,0 0 0,2-4 0,5-3 0,3-3 0,5 0 0,2-2 0,0-3 0,0-3 0,0 1 0,0 6 0,0 10 0,2 6 0,2 1 0,0-2 0,0-3 0,-2-4 0,0-6 0,1-4 0,1-8 0,0-4 0,-3 0 0,-1 0 0,2 7 0,3 3 0,-1 4 0,-1 8 0,-2 1 0,-1 3 0,3-3 0,1 0 0,3 1 0,1-6 0,-3-7 0,-1-11 0,-1-11 0,0 0 0,3-14 0,4 8 0,0-6 0,3 5 0,3-1 0,0-3 0,0 0 0,0 0 0,-4-7 0,0-1 0,-1-6 0,0-4 0,-2 0 0,-1 0 0,1 2 0,1 3 0,3 1 0,-2-2 0,-2 0 0,0 1 0,0 1 0,0-2 0,0-2 0,-2-3 0,-3-2 0,0-1 0,0-3 0,-1-1 0,0-1 0,-2 2 0,1 3 0,0 3 0,1 1 0,2 3 0,-1 3 0,-1-1 0,0-1 0,-2-3 0,0-3 0,2-3 0,0-1 0,0-3 0,-3 1 0,5-1 0,-4 0 0,4 1 0,-5-1 0,2 2 0,4 1 0,2 0 0,0 0 0,0-3 0,-3 0 0,0 1 0,-2-3 0,0-1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7T17:22:50.462"/>
    </inkml:context>
    <inkml:brush xml:id="br0">
      <inkml:brushProperty name="width" value="0.05" units="cm"/>
      <inkml:brushProperty name="height" value="0.05" units="cm"/>
      <inkml:brushProperty name="color" value="#00A0D7"/>
    </inkml:brush>
  </inkml:definitions>
  <inkml:trace contextRef="#ctx0" brushRef="#br0">1 423 24575,'1'-10'0,"2"3"0,0 2 0,2 2 0,0-4 0,7-3 0,-4 2 0,4-4 0,-7 6 0,0 1 0,-2 0 0,2-1 0,0-2 0,1-3 0,2 0 0,0-2 0,0-5 0,4 0 0,-1-3 0,1 4 0,-1-1 0,-2 0 0,-1 3 0,-2 0 0,-2 4 0,2 2 0,-1 1 0,1 2 0,-1 0 0,-4-3 0,0 1 0,2 0 0,1 0 0,2-1 0,-2 0 0,0-1 0,0 1 0,-1 2 0,-1 1 0,-1 1 0,-1-1 0,2 0 0,1 3 0,0-2 0,-1 2 0,-1 1 0,-1-1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7T17:22:54.337"/>
    </inkml:context>
    <inkml:brush xml:id="br0">
      <inkml:brushProperty name="width" value="0.05" units="cm"/>
      <inkml:brushProperty name="height" value="0.05" units="cm"/>
      <inkml:brushProperty name="color" value="#00A0D7"/>
    </inkml:brush>
  </inkml:definitions>
  <inkml:trace contextRef="#ctx0" brushRef="#br0">2137 1 24575,'-12'49'0,"-8"20"0,-6 14 0,7-33 0,-1 2 0,0-1 0,-1 0-1055,-6 7 0,-1 0 1055,-1 1 0,1 0 0,3-7 0,2-2 289,-1-4 0,3-1-289,-7 25 0,-5 11 372,12-26-372,-10 18 0,11-24 0,-6 19 1079,0 1-1079,0-2 81,-4-4-81,2-10 0,0-4 0,2-9 0,3-8 0,1-4 0,4-4 0,-1 5 0,-2 1 0,0 2 0,-3 1 0,-1-1 0,-6 7 0,-1 4 0,-1 1 0,3 0 0,3-3 0,1-2 0,4-6 0,3-6 0,4-6 0,1-4 0,-1-3 0,2-1 0,-3-1 0,-2-1 0,-2 3 0,-4 3 0,-3 2 0,-4 2 0,-5 2 0,0-2 0,-1 1 0,4 0 0,3-1 0,4-3 0,4-2 0,4-4 0,-1 0 0,-2 0 0,3-1 0,-2-1 0,-1-2 0,-1-2 0,-15 4 0,14-3 0,-16 2 0,12-3 0,-9 1 0,-1-1 0,2 3 0,3-2 0,3 2 0,4 0 0,7-3 0,4 2 0,3-2 0,-3-3 0,-1-1 0,-1-2 0,1 0 0,2 0 0,-2 0 0,0 0 0,1 0 0,1 0 0,3 0 0,1 0 0,2 0 0,3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9011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6" r:id="rId2"/>
    <p:sldLayoutId id="2147483662" r:id="rId3"/>
    <p:sldLayoutId id="2147483663" r:id="rId4"/>
    <p:sldLayoutId id="2147483664" r:id="rId5"/>
    <p:sldLayoutId id="2147483665"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4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00.png"/></Relationships>
</file>

<file path=ppt/slides/_rels/slide4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ustomXml" Target="../ink/ink4.xml"/><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customXml" Target="../ink/ink6.xml"/><Relationship Id="rId4" Type="http://schemas.openxmlformats.org/officeDocument/2006/relationships/image" Target="../media/image22.png"/><Relationship Id="rId9"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dirty="0"/>
              <a:t>BMI 510: Classifiers</a:t>
            </a:r>
          </a:p>
        </p:txBody>
      </p:sp>
    </p:spTree>
    <p:extLst>
      <p:ext uri="{BB962C8B-B14F-4D97-AF65-F5344CB8AC3E}">
        <p14:creationId xmlns:p14="http://schemas.microsoft.com/office/powerpoint/2010/main" val="22491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B7D0C4-796F-E203-BE92-7501FB29262A}"/>
              </a:ext>
            </a:extLst>
          </p:cNvPr>
          <p:cNvPicPr>
            <a:picLocks noChangeAspect="1"/>
          </p:cNvPicPr>
          <p:nvPr/>
        </p:nvPicPr>
        <p:blipFill>
          <a:blip r:embed="rId2"/>
          <a:stretch>
            <a:fillRect/>
          </a:stretch>
        </p:blipFill>
        <p:spPr>
          <a:xfrm>
            <a:off x="3931449" y="1878544"/>
            <a:ext cx="5750296" cy="4297680"/>
          </a:xfrm>
          <a:prstGeom prst="rect">
            <a:avLst/>
          </a:prstGeom>
        </p:spPr>
      </p:pic>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Computations on predictions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404268" cy="4834820"/>
          </a:xfrm>
        </p:spPr>
        <p:txBody>
          <a:bodyPr/>
          <a:lstStyle/>
          <a:p>
            <a:pPr marL="82550" indent="0">
              <a:buNone/>
            </a:pPr>
            <a:r>
              <a:rPr lang="en-US" sz="2000" dirty="0"/>
              <a:t>Some applications use the predicted class probabilities as inputs for other calculations.</a:t>
            </a:r>
          </a:p>
        </p:txBody>
      </p:sp>
      <p:sp>
        <p:nvSpPr>
          <p:cNvPr id="6" name="Rectangle 5">
            <a:extLst>
              <a:ext uri="{FF2B5EF4-FFF2-40B4-BE49-F238E27FC236}">
                <a16:creationId xmlns:a16="http://schemas.microsoft.com/office/drawing/2014/main" id="{FBA1BC29-615B-8D5B-7F03-192D0E04FFF7}"/>
              </a:ext>
            </a:extLst>
          </p:cNvPr>
          <p:cNvSpPr/>
          <p:nvPr/>
        </p:nvSpPr>
        <p:spPr>
          <a:xfrm>
            <a:off x="4102768" y="3561347"/>
            <a:ext cx="5955632" cy="3301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913E1D-4EC6-0CF9-F7DB-AD8323708385}"/>
              </a:ext>
            </a:extLst>
          </p:cNvPr>
          <p:cNvSpPr/>
          <p:nvPr/>
        </p:nvSpPr>
        <p:spPr>
          <a:xfrm flipV="1">
            <a:off x="7507036" y="2971799"/>
            <a:ext cx="2551364" cy="741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EA724B-9BE3-B79B-49CD-81D458885BC3}"/>
              </a:ext>
            </a:extLst>
          </p:cNvPr>
          <p:cNvSpPr/>
          <p:nvPr/>
        </p:nvSpPr>
        <p:spPr>
          <a:xfrm flipV="1">
            <a:off x="8593138" y="1447800"/>
            <a:ext cx="1308851" cy="1659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759103-2D20-5FF9-141D-09328644800B}"/>
              </a:ext>
            </a:extLst>
          </p:cNvPr>
          <p:cNvSpPr/>
          <p:nvPr/>
        </p:nvSpPr>
        <p:spPr>
          <a:xfrm flipV="1">
            <a:off x="5609307" y="1432012"/>
            <a:ext cx="3152273" cy="79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55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B7D0C4-796F-E203-BE92-7501FB29262A}"/>
              </a:ext>
            </a:extLst>
          </p:cNvPr>
          <p:cNvPicPr>
            <a:picLocks noChangeAspect="1"/>
          </p:cNvPicPr>
          <p:nvPr/>
        </p:nvPicPr>
        <p:blipFill>
          <a:blip r:embed="rId2"/>
          <a:stretch>
            <a:fillRect/>
          </a:stretch>
        </p:blipFill>
        <p:spPr>
          <a:xfrm>
            <a:off x="3931449" y="1878544"/>
            <a:ext cx="5750296" cy="4297680"/>
          </a:xfrm>
          <a:prstGeom prst="rect">
            <a:avLst/>
          </a:prstGeom>
        </p:spPr>
      </p:pic>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Computations on predictions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404268" cy="4834820"/>
          </a:xfrm>
        </p:spPr>
        <p:txBody>
          <a:bodyPr/>
          <a:lstStyle/>
          <a:p>
            <a:pPr marL="82550" indent="0">
              <a:buNone/>
            </a:pPr>
            <a:r>
              <a:rPr lang="en-US" sz="2000" dirty="0"/>
              <a:t>Some applications use the predicted class probabilities as inputs for other calculations.</a:t>
            </a:r>
          </a:p>
          <a:p>
            <a:pPr marL="82550" indent="0">
              <a:buNone/>
            </a:pPr>
            <a:r>
              <a:rPr lang="en-US" sz="2000" dirty="0"/>
              <a:t>An insurance company that wants to find fraudulent claims might combine the </a:t>
            </a:r>
            <a:r>
              <a:rPr lang="en-US" sz="2000" i="1" dirty="0"/>
              <a:t>probability of fraud</a:t>
            </a:r>
            <a:r>
              <a:rPr lang="en-US" sz="2000" dirty="0"/>
              <a:t> with other variables to decide whether the probability of investigation would be </a:t>
            </a:r>
            <a:r>
              <a:rPr lang="en-US" sz="2000" i="1" dirty="0"/>
              <a:t>worthwhile</a:t>
            </a:r>
            <a:r>
              <a:rPr lang="en-US" sz="2000" dirty="0"/>
              <a:t> (net profitable).</a:t>
            </a:r>
          </a:p>
        </p:txBody>
      </p:sp>
      <p:sp>
        <p:nvSpPr>
          <p:cNvPr id="6" name="Rectangle 5">
            <a:extLst>
              <a:ext uri="{FF2B5EF4-FFF2-40B4-BE49-F238E27FC236}">
                <a16:creationId xmlns:a16="http://schemas.microsoft.com/office/drawing/2014/main" id="{FBA1BC29-615B-8D5B-7F03-192D0E04FFF7}"/>
              </a:ext>
            </a:extLst>
          </p:cNvPr>
          <p:cNvSpPr/>
          <p:nvPr/>
        </p:nvSpPr>
        <p:spPr>
          <a:xfrm>
            <a:off x="4102768" y="4439653"/>
            <a:ext cx="5955632" cy="2423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0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B7D0C4-796F-E203-BE92-7501FB29262A}"/>
              </a:ext>
            </a:extLst>
          </p:cNvPr>
          <p:cNvPicPr>
            <a:picLocks noChangeAspect="1"/>
          </p:cNvPicPr>
          <p:nvPr/>
        </p:nvPicPr>
        <p:blipFill>
          <a:blip r:embed="rId2"/>
          <a:stretch>
            <a:fillRect/>
          </a:stretch>
        </p:blipFill>
        <p:spPr>
          <a:xfrm>
            <a:off x="3931449" y="1878544"/>
            <a:ext cx="5750296" cy="4297680"/>
          </a:xfrm>
          <a:prstGeom prst="rect">
            <a:avLst/>
          </a:prstGeom>
        </p:spPr>
      </p:pic>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Decision rules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404268" cy="4834820"/>
          </a:xfrm>
        </p:spPr>
        <p:txBody>
          <a:bodyPr/>
          <a:lstStyle/>
          <a:p>
            <a:pPr marL="82550" indent="0">
              <a:buNone/>
            </a:pPr>
            <a:r>
              <a:rPr lang="en-US" sz="2000" dirty="0"/>
              <a:t>Even after the probability of an investigation being worthwhile is calculated, a </a:t>
            </a:r>
            <a:r>
              <a:rPr lang="en-US" sz="2000" i="1" dirty="0"/>
              <a:t>decision rule</a:t>
            </a:r>
            <a:r>
              <a:rPr lang="en-US" sz="2000" dirty="0"/>
              <a:t> is still needed to turn the continuous variable into a categorical Yes/No or multi-level variable.</a:t>
            </a:r>
          </a:p>
          <a:p>
            <a:pPr marL="82550" indent="0">
              <a:buNone/>
            </a:pPr>
            <a:r>
              <a:rPr lang="en-US" sz="2000" dirty="0"/>
              <a:t>In medical contexts, this rule is often informed by the gravity of effects of making a mistake.</a:t>
            </a:r>
          </a:p>
        </p:txBody>
      </p:sp>
    </p:spTree>
    <p:extLst>
      <p:ext uri="{BB962C8B-B14F-4D97-AF65-F5344CB8AC3E}">
        <p14:creationId xmlns:p14="http://schemas.microsoft.com/office/powerpoint/2010/main" val="409423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Human intervention</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404268" cy="4834820"/>
          </a:xfrm>
        </p:spPr>
        <p:txBody>
          <a:bodyPr/>
          <a:lstStyle/>
          <a:p>
            <a:pPr marL="82550" indent="0">
              <a:buNone/>
            </a:pPr>
            <a:r>
              <a:rPr lang="en-US" sz="2000" dirty="0"/>
              <a:t>The later stages often incorporate more and more policy decisions from subject matter experts.</a:t>
            </a:r>
          </a:p>
          <a:p>
            <a:pPr marL="82550" indent="0">
              <a:buNone/>
            </a:pPr>
            <a:r>
              <a:rPr lang="en-US" sz="2000" dirty="0"/>
              <a:t>For example, the insurance company policy might be to have a human adjudicate hard/borderline decisions and to have a simple rule adjudicate others.</a:t>
            </a:r>
          </a:p>
          <a:p>
            <a:pPr marL="82550" indent="0">
              <a:buNone/>
            </a:pPr>
            <a:r>
              <a:rPr lang="en-US" sz="2000" dirty="0"/>
              <a:t>The “have the machine do the easy ones” model is encountered frequently in clinical decision support systems (CDSS).</a:t>
            </a:r>
          </a:p>
        </p:txBody>
      </p:sp>
      <p:pic>
        <p:nvPicPr>
          <p:cNvPr id="5" name="Picture 4">
            <a:extLst>
              <a:ext uri="{FF2B5EF4-FFF2-40B4-BE49-F238E27FC236}">
                <a16:creationId xmlns:a16="http://schemas.microsoft.com/office/drawing/2014/main" id="{6D8748C4-BE46-3541-DDD2-24B10CAE4191}"/>
              </a:ext>
            </a:extLst>
          </p:cNvPr>
          <p:cNvPicPr>
            <a:picLocks noChangeAspect="1"/>
          </p:cNvPicPr>
          <p:nvPr/>
        </p:nvPicPr>
        <p:blipFill>
          <a:blip r:embed="rId2"/>
          <a:stretch>
            <a:fillRect/>
          </a:stretch>
        </p:blipFill>
        <p:spPr>
          <a:xfrm>
            <a:off x="3949031" y="1226519"/>
            <a:ext cx="5751576" cy="5166961"/>
          </a:xfrm>
          <a:prstGeom prst="rect">
            <a:avLst/>
          </a:prstGeom>
        </p:spPr>
      </p:pic>
      <p:sp>
        <p:nvSpPr>
          <p:cNvPr id="4" name="Rectangle 3">
            <a:extLst>
              <a:ext uri="{FF2B5EF4-FFF2-40B4-BE49-F238E27FC236}">
                <a16:creationId xmlns:a16="http://schemas.microsoft.com/office/drawing/2014/main" id="{84C3DE18-5543-7E2D-D6EC-F3AF711D4767}"/>
              </a:ext>
            </a:extLst>
          </p:cNvPr>
          <p:cNvSpPr/>
          <p:nvPr/>
        </p:nvSpPr>
        <p:spPr>
          <a:xfrm>
            <a:off x="6757481" y="4636851"/>
            <a:ext cx="369651" cy="194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B1497B-DFDB-D992-B0A4-6A955428E713}"/>
              </a:ext>
            </a:extLst>
          </p:cNvPr>
          <p:cNvSpPr/>
          <p:nvPr/>
        </p:nvSpPr>
        <p:spPr>
          <a:xfrm>
            <a:off x="9007813" y="4636851"/>
            <a:ext cx="369651" cy="194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62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Human intervention</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404268" cy="4834820"/>
          </a:xfrm>
        </p:spPr>
        <p:txBody>
          <a:bodyPr/>
          <a:lstStyle/>
          <a:p>
            <a:pPr marL="82550" indent="0">
              <a:buNone/>
            </a:pPr>
            <a:r>
              <a:rPr lang="en-US" sz="2000" dirty="0"/>
              <a:t>Kuhn and Johnson refer to this scenario as enforcing an “equivocal zone” rule, where the classifier essentially refuses to make a decision.</a:t>
            </a:r>
          </a:p>
          <a:p>
            <a:pPr marL="82550" indent="0">
              <a:buNone/>
            </a:pPr>
            <a:r>
              <a:rPr lang="en-US" sz="2000" dirty="0"/>
              <a:t>This language is not really standard but this situation is common.</a:t>
            </a:r>
          </a:p>
        </p:txBody>
      </p:sp>
      <p:pic>
        <p:nvPicPr>
          <p:cNvPr id="5" name="Picture 4">
            <a:extLst>
              <a:ext uri="{FF2B5EF4-FFF2-40B4-BE49-F238E27FC236}">
                <a16:creationId xmlns:a16="http://schemas.microsoft.com/office/drawing/2014/main" id="{6D8748C4-BE46-3541-DDD2-24B10CAE4191}"/>
              </a:ext>
            </a:extLst>
          </p:cNvPr>
          <p:cNvPicPr>
            <a:picLocks noChangeAspect="1"/>
          </p:cNvPicPr>
          <p:nvPr/>
        </p:nvPicPr>
        <p:blipFill>
          <a:blip r:embed="rId2"/>
          <a:stretch>
            <a:fillRect/>
          </a:stretch>
        </p:blipFill>
        <p:spPr>
          <a:xfrm>
            <a:off x="3949031" y="1226519"/>
            <a:ext cx="5751576" cy="5166961"/>
          </a:xfrm>
          <a:prstGeom prst="rect">
            <a:avLst/>
          </a:prstGeom>
        </p:spPr>
      </p:pic>
    </p:spTree>
    <p:extLst>
      <p:ext uri="{BB962C8B-B14F-4D97-AF65-F5344CB8AC3E}">
        <p14:creationId xmlns:p14="http://schemas.microsoft.com/office/powerpoint/2010/main" val="12630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84034-11CE-676E-5279-1BE2D90AA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F9C5E4-1BFA-785E-5766-C9528F3EE5AC}"/>
              </a:ext>
            </a:extLst>
          </p:cNvPr>
          <p:cNvSpPr>
            <a:spLocks noGrp="1"/>
          </p:cNvSpPr>
          <p:nvPr>
            <p:ph type="title"/>
          </p:nvPr>
        </p:nvSpPr>
        <p:spPr/>
        <p:txBody>
          <a:bodyPr/>
          <a:lstStyle/>
          <a:p>
            <a:r>
              <a:rPr lang="en-US" dirty="0"/>
              <a:t>Human intervention</a:t>
            </a:r>
          </a:p>
        </p:txBody>
      </p:sp>
      <p:sp>
        <p:nvSpPr>
          <p:cNvPr id="3" name="Content Placeholder 2">
            <a:extLst>
              <a:ext uri="{FF2B5EF4-FFF2-40B4-BE49-F238E27FC236}">
                <a16:creationId xmlns:a16="http://schemas.microsoft.com/office/drawing/2014/main" id="{A3834BFD-0DF0-7642-1D07-73E867D0D21F}"/>
              </a:ext>
            </a:extLst>
          </p:cNvPr>
          <p:cNvSpPr>
            <a:spLocks noGrp="1"/>
          </p:cNvSpPr>
          <p:nvPr>
            <p:ph idx="1"/>
          </p:nvPr>
        </p:nvSpPr>
        <p:spPr>
          <a:xfrm>
            <a:off x="698500" y="2028472"/>
            <a:ext cx="3404268" cy="4834820"/>
          </a:xfrm>
        </p:spPr>
        <p:txBody>
          <a:bodyPr/>
          <a:lstStyle/>
          <a:p>
            <a:pPr marL="82550" indent="0">
              <a:buNone/>
            </a:pPr>
            <a:r>
              <a:rPr lang="en-US" sz="2000" dirty="0"/>
              <a:t>Kuhn and Johnson refer to this scenario as enforcing an “equivocal zone” rule, where the classifier essentially refuses to make a decision.</a:t>
            </a:r>
          </a:p>
          <a:p>
            <a:pPr marL="82550" indent="0">
              <a:buNone/>
            </a:pPr>
            <a:r>
              <a:rPr lang="en-US" sz="2000" dirty="0"/>
              <a:t>This language is not really standard but this situation is common.</a:t>
            </a:r>
          </a:p>
        </p:txBody>
      </p:sp>
      <p:pic>
        <p:nvPicPr>
          <p:cNvPr id="5" name="Picture 4">
            <a:extLst>
              <a:ext uri="{FF2B5EF4-FFF2-40B4-BE49-F238E27FC236}">
                <a16:creationId xmlns:a16="http://schemas.microsoft.com/office/drawing/2014/main" id="{5875994C-BAD8-261E-9F70-DF2D67577E72}"/>
              </a:ext>
            </a:extLst>
          </p:cNvPr>
          <p:cNvPicPr>
            <a:picLocks noChangeAspect="1"/>
          </p:cNvPicPr>
          <p:nvPr/>
        </p:nvPicPr>
        <p:blipFill>
          <a:blip r:embed="rId2"/>
          <a:stretch>
            <a:fillRect/>
          </a:stretch>
        </p:blipFill>
        <p:spPr>
          <a:xfrm>
            <a:off x="3949031" y="1226519"/>
            <a:ext cx="5751576" cy="5166961"/>
          </a:xfrm>
          <a:prstGeom prst="rect">
            <a:avLst/>
          </a:prstGeom>
        </p:spPr>
      </p:pic>
      <p:pic>
        <p:nvPicPr>
          <p:cNvPr id="6" name="Picture 5" descr="A yellow and orange background with white text&#10;&#10;AI-generated content may be incorrect.">
            <a:extLst>
              <a:ext uri="{FF2B5EF4-FFF2-40B4-BE49-F238E27FC236}">
                <a16:creationId xmlns:a16="http://schemas.microsoft.com/office/drawing/2014/main" id="{FE12B005-C6BA-A123-2EC4-9CC46AE00F6C}"/>
              </a:ext>
            </a:extLst>
          </p:cNvPr>
          <p:cNvPicPr>
            <a:picLocks noChangeAspect="1"/>
          </p:cNvPicPr>
          <p:nvPr/>
        </p:nvPicPr>
        <p:blipFill>
          <a:blip r:embed="rId3"/>
          <a:stretch>
            <a:fillRect/>
          </a:stretch>
        </p:blipFill>
        <p:spPr>
          <a:xfrm>
            <a:off x="1567977" y="4922118"/>
            <a:ext cx="1375864" cy="2091102"/>
          </a:xfrm>
          <a:prstGeom prst="rect">
            <a:avLst/>
          </a:prstGeom>
        </p:spPr>
      </p:pic>
    </p:spTree>
    <p:extLst>
      <p:ext uri="{BB962C8B-B14F-4D97-AF65-F5344CB8AC3E}">
        <p14:creationId xmlns:p14="http://schemas.microsoft.com/office/powerpoint/2010/main" val="227916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7B507-4349-AF31-33FC-D088E223F7DC}"/>
              </a:ext>
            </a:extLst>
          </p:cNvPr>
          <p:cNvSpPr>
            <a:spLocks noGrp="1"/>
          </p:cNvSpPr>
          <p:nvPr>
            <p:ph type="title"/>
          </p:nvPr>
        </p:nvSpPr>
        <p:spPr>
          <a:xfrm>
            <a:off x="634833" y="846667"/>
            <a:ext cx="4445164" cy="1898047"/>
          </a:xfrm>
        </p:spPr>
        <p:txBody>
          <a:bodyPr anchor="ctr">
            <a:normAutofit/>
          </a:bodyPr>
          <a:lstStyle/>
          <a:p>
            <a:r>
              <a:rPr lang="en-US" sz="3900"/>
              <a:t>Predictions that are not strictly probabilities</a:t>
            </a:r>
          </a:p>
        </p:txBody>
      </p:sp>
      <p:sp>
        <p:nvSpPr>
          <p:cNvPr id="3" name="Content Placeholder 2">
            <a:extLst>
              <a:ext uri="{FF2B5EF4-FFF2-40B4-BE49-F238E27FC236}">
                <a16:creationId xmlns:a16="http://schemas.microsoft.com/office/drawing/2014/main" id="{955FAC47-1B78-8CF5-2848-591904C939DC}"/>
              </a:ext>
            </a:extLst>
          </p:cNvPr>
          <p:cNvSpPr>
            <a:spLocks noGrp="1"/>
          </p:cNvSpPr>
          <p:nvPr>
            <p:ph idx="1"/>
          </p:nvPr>
        </p:nvSpPr>
        <p:spPr>
          <a:xfrm>
            <a:off x="634833" y="2744715"/>
            <a:ext cx="4445164" cy="4188706"/>
          </a:xfrm>
        </p:spPr>
        <p:txBody>
          <a:bodyPr anchor="ctr">
            <a:normAutofit/>
          </a:bodyPr>
          <a:lstStyle/>
          <a:p>
            <a:pPr marL="82550" indent="0">
              <a:buNone/>
            </a:pPr>
            <a:r>
              <a:rPr lang="en-US" sz="1900" dirty="0"/>
              <a:t>Often, we will modify the computation of a classifier or use an architecture in which the predicted "class probabilities" do not strictly adhere to the definition of probability.</a:t>
            </a:r>
          </a:p>
          <a:p>
            <a:pPr marL="82550" indent="0">
              <a:buNone/>
            </a:pPr>
            <a:r>
              <a:rPr lang="en-US" sz="1900" dirty="0"/>
              <a:t>These predictions may be continuous values that are not necessarily between 0 and 1 and do not sum to 1.</a:t>
            </a:r>
          </a:p>
          <a:p>
            <a:pPr marL="82550" indent="0">
              <a:buNone/>
            </a:pPr>
            <a:r>
              <a:rPr lang="en-US" sz="1900" dirty="0"/>
              <a:t>For such classification models, a transformation is required to adjust the predictions into a form suitable for classification. One common approach is the </a:t>
            </a:r>
            <a:r>
              <a:rPr lang="en-US" sz="1900" dirty="0" err="1"/>
              <a:t>softmax</a:t>
            </a:r>
            <a:r>
              <a:rPr lang="en-US" sz="1900" dirty="0"/>
              <a:t> transformation.</a:t>
            </a:r>
          </a:p>
        </p:txBody>
      </p:sp>
      <p:pic>
        <p:nvPicPr>
          <p:cNvPr id="5" name="Picture 4" descr="Complex math formulas on a blackboard">
            <a:extLst>
              <a:ext uri="{FF2B5EF4-FFF2-40B4-BE49-F238E27FC236}">
                <a16:creationId xmlns:a16="http://schemas.microsoft.com/office/drawing/2014/main" id="{1627BCA3-B6FF-BBBF-00D5-3369C1EBF654}"/>
              </a:ext>
            </a:extLst>
          </p:cNvPr>
          <p:cNvPicPr>
            <a:picLocks noChangeAspect="1"/>
          </p:cNvPicPr>
          <p:nvPr/>
        </p:nvPicPr>
        <p:blipFill>
          <a:blip r:embed="rId2"/>
          <a:srcRect l="35704" r="21778" b="-1"/>
          <a:stretch/>
        </p:blipFill>
        <p:spPr>
          <a:xfrm>
            <a:off x="5714830" y="-12095"/>
            <a:ext cx="4445170" cy="7632095"/>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51214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B507-4349-AF31-33FC-D088E223F7DC}"/>
              </a:ext>
            </a:extLst>
          </p:cNvPr>
          <p:cNvSpPr>
            <a:spLocks noGrp="1"/>
          </p:cNvSpPr>
          <p:nvPr>
            <p:ph type="title"/>
          </p:nvPr>
        </p:nvSpPr>
        <p:spPr/>
        <p:txBody>
          <a:bodyPr/>
          <a:lstStyle/>
          <a:p>
            <a:r>
              <a:rPr lang="en-US" dirty="0" err="1"/>
              <a:t>Softmax</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5FAC47-1B78-8CF5-2848-591904C939DC}"/>
                  </a:ext>
                </a:extLst>
              </p:cNvPr>
              <p:cNvSpPr>
                <a:spLocks noGrp="1"/>
              </p:cNvSpPr>
              <p:nvPr>
                <p:ph idx="1"/>
              </p:nvPr>
            </p:nvSpPr>
            <p:spPr/>
            <p:txBody>
              <a:bodyPr/>
              <a:lstStyle/>
              <a:p>
                <a:pPr marL="82550" indent="0">
                  <a:buNone/>
                </a:pPr>
                <a:r>
                  <a:rPr lang="en-US" dirty="0"/>
                  <a:t>The </a:t>
                </a:r>
                <a:r>
                  <a:rPr lang="en-US" dirty="0" err="1"/>
                  <a:t>softmax</a:t>
                </a:r>
                <a:r>
                  <a:rPr lang="en-US" dirty="0"/>
                  <a:t> transformation is defined as follows. Given a model with classes </a:t>
                </a: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=1:</m:t>
                    </m:r>
                    <m:r>
                      <a:rPr lang="en-US" b="0" i="1" smtClean="0">
                        <a:latin typeface="Cambria Math" panose="02040503050406030204" pitchFamily="18" charset="0"/>
                      </a:rPr>
                      <m:t>𝐶</m:t>
                    </m:r>
                  </m:oMath>
                </a14:m>
                <a:r>
                  <a:rPr lang="en-US" dirty="0"/>
                  <a:t> and predicted outputs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𝑙</m:t>
                        </m:r>
                      </m:sub>
                    </m:sSub>
                  </m:oMath>
                </a14:m>
                <a:r>
                  <a:rPr lang="en-US" dirty="0"/>
                  <a:t>, probability-like predictions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𝑙</m:t>
                        </m:r>
                      </m:sub>
                    </m:sSub>
                  </m:oMath>
                </a14:m>
                <a:r>
                  <a:rPr lang="en-US" dirty="0"/>
                  <a:t> can be created as follows.</a:t>
                </a:r>
              </a:p>
              <a:p>
                <a:pPr marL="82550" indent="0">
                  <a:buNone/>
                </a:pPr>
                <a:endParaRPr lang="en-US" dirty="0"/>
              </a:p>
              <a:p>
                <a:pPr marL="8255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𝑙</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𝑦</m:t>
                                  </m:r>
                                </m:e>
                                <m:sub>
                                  <m:r>
                                    <a:rPr lang="en-US" b="0" i="1" smtClean="0">
                                      <a:latin typeface="Cambria Math" panose="02040503050406030204" pitchFamily="18" charset="0"/>
                                    </a:rPr>
                                    <m:t>𝑙</m:t>
                                  </m:r>
                                </m:sub>
                                <m:sup/>
                              </m:sSubSup>
                            </m:sup>
                          </m:sSup>
                        </m:num>
                        <m:den>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𝑙</m:t>
                              </m:r>
                              <m:r>
                                <a:rPr lang="en-US" b="0" i="1" smtClean="0">
                                  <a:latin typeface="Cambria Math" panose="02040503050406030204" pitchFamily="18" charset="0"/>
                                </a:rPr>
                                <m:t>=1</m:t>
                              </m:r>
                            </m:sub>
                            <m:sup>
                              <m:r>
                                <a:rPr lang="en-US" b="0" i="1" smtClean="0">
                                  <a:latin typeface="Cambria Math" panose="02040503050406030204" pitchFamily="18" charset="0"/>
                                </a:rPr>
                                <m:t>𝐶</m:t>
                              </m:r>
                            </m:sup>
                            <m:e>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𝑙</m:t>
                                      </m:r>
                                    </m:sub>
                                    <m:sup/>
                                  </m:sSubSup>
                                </m:sup>
                              </m:sSup>
                            </m:e>
                          </m:nary>
                        </m:den>
                      </m:f>
                    </m:oMath>
                  </m:oMathPara>
                </a14:m>
                <a:endParaRPr lang="en-US" b="0" dirty="0"/>
              </a:p>
              <a:p>
                <a:pPr marL="82550" indent="0">
                  <a:buNone/>
                </a:pPr>
                <a:endParaRPr lang="en-US" dirty="0"/>
              </a:p>
              <a:p>
                <a:pPr marL="82550" indent="0">
                  <a:buNone/>
                </a:pPr>
                <a:r>
                  <a:rPr lang="en-US" dirty="0"/>
                  <a:t>This maps negative values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𝑙</m:t>
                        </m:r>
                      </m:sub>
                    </m:sSub>
                  </m:oMath>
                </a14:m>
                <a:r>
                  <a:rPr lang="en-US" b="0" dirty="0"/>
                  <a:t> to positive numbers (because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−1</m:t>
                        </m:r>
                      </m:sup>
                    </m:sSup>
                    <m:r>
                      <a:rPr lang="en-US" b="0" i="1" smtClean="0">
                        <a:latin typeface="Cambria Math" panose="02040503050406030204" pitchFamily="18" charset="0"/>
                      </a:rPr>
                      <m:t>&gt;0</m:t>
                    </m:r>
                  </m:oMath>
                </a14:m>
                <a:r>
                  <a:rPr lang="en-US" b="0" dirty="0"/>
                  <a:t>) and ensures that:</a:t>
                </a:r>
              </a:p>
              <a:p>
                <a:pPr marL="82550" indent="0" algn="ctr">
                  <a:buNone/>
                </a:pPr>
                <a:endParaRPr lang="en-US" b="0" i="1" dirty="0">
                  <a:latin typeface="Cambria Math" panose="02040503050406030204" pitchFamily="18" charset="0"/>
                </a:endParaRPr>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𝑙</m:t>
                          </m:r>
                        </m:sub>
                      </m:sSub>
                      <m:r>
                        <a:rPr lang="en-US" b="0" i="1" smtClean="0">
                          <a:latin typeface="Cambria Math" panose="02040503050406030204" pitchFamily="18" charset="0"/>
                          <a:ea typeface="Cambria Math" panose="02040503050406030204" pitchFamily="18" charset="0"/>
                        </a:rPr>
                        <m:t>≤1</m:t>
                      </m:r>
                    </m:oMath>
                  </m:oMathPara>
                </a14:m>
                <a:endParaRPr lang="en-US" b="0" dirty="0"/>
              </a:p>
              <a:p>
                <a:pPr marL="82550" indent="0" algn="ctr">
                  <a:buNone/>
                </a:pPr>
                <a:endParaRPr lang="en-US" b="0" i="1" dirty="0">
                  <a:latin typeface="Cambria Math" panose="02040503050406030204" pitchFamily="18" charset="0"/>
                </a:endParaRPr>
              </a:p>
              <a:p>
                <a:pPr marL="82550" indent="0" algn="ctr">
                  <a:buNone/>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𝑙</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𝑙</m:t>
                              </m:r>
                            </m:sub>
                          </m:sSub>
                          <m:r>
                            <a:rPr lang="en-US" b="0" i="1" smtClean="0">
                              <a:latin typeface="Cambria Math" panose="02040503050406030204" pitchFamily="18" charset="0"/>
                            </a:rPr>
                            <m:t>=1</m:t>
                          </m:r>
                        </m:e>
                      </m:nary>
                    </m:oMath>
                  </m:oMathPara>
                </a14:m>
                <a:endParaRPr lang="en-US" b="0" dirty="0"/>
              </a:p>
              <a:p>
                <a:pPr marL="82550" indent="0">
                  <a:buNone/>
                </a:pPr>
                <a:endParaRPr lang="en-US" dirty="0"/>
              </a:p>
            </p:txBody>
          </p:sp>
        </mc:Choice>
        <mc:Fallback>
          <p:sp>
            <p:nvSpPr>
              <p:cNvPr id="3" name="Content Placeholder 2">
                <a:extLst>
                  <a:ext uri="{FF2B5EF4-FFF2-40B4-BE49-F238E27FC236}">
                    <a16:creationId xmlns:a16="http://schemas.microsoft.com/office/drawing/2014/main" id="{955FAC47-1B78-8CF5-2848-591904C939DC}"/>
                  </a:ext>
                </a:extLst>
              </p:cNvPr>
              <p:cNvSpPr>
                <a:spLocks noGrp="1" noRot="1" noChangeAspect="1" noMove="1" noResize="1" noEditPoints="1" noAdjustHandles="1" noChangeArrowheads="1" noChangeShapeType="1" noTextEdit="1"/>
              </p:cNvSpPr>
              <p:nvPr>
                <p:ph idx="1"/>
              </p:nvPr>
            </p:nvSpPr>
            <p:spPr>
              <a:blipFill>
                <a:blip r:embed="rId2"/>
                <a:stretch>
                  <a:fillRect r="-1304" b="-50785"/>
                </a:stretch>
              </a:blipFill>
            </p:spPr>
            <p:txBody>
              <a:bodyPr/>
              <a:lstStyle/>
              <a:p>
                <a:r>
                  <a:rPr lang="en-US">
                    <a:noFill/>
                  </a:rPr>
                  <a:t> </a:t>
                </a:r>
              </a:p>
            </p:txBody>
          </p:sp>
        </mc:Fallback>
      </mc:AlternateContent>
    </p:spTree>
    <p:extLst>
      <p:ext uri="{BB962C8B-B14F-4D97-AF65-F5344CB8AC3E}">
        <p14:creationId xmlns:p14="http://schemas.microsoft.com/office/powerpoint/2010/main" val="192307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B507-4349-AF31-33FC-D088E223F7DC}"/>
              </a:ext>
            </a:extLst>
          </p:cNvPr>
          <p:cNvSpPr>
            <a:spLocks noGrp="1"/>
          </p:cNvSpPr>
          <p:nvPr>
            <p:ph type="title"/>
          </p:nvPr>
        </p:nvSpPr>
        <p:spPr/>
        <p:txBody>
          <a:bodyPr/>
          <a:lstStyle/>
          <a:p>
            <a:r>
              <a:rPr lang="en-US" dirty="0" err="1"/>
              <a:t>Softmax</a:t>
            </a:r>
            <a:endParaRPr lang="en-US" dirty="0"/>
          </a:p>
        </p:txBody>
      </p:sp>
      <p:sp>
        <p:nvSpPr>
          <p:cNvPr id="3" name="Content Placeholder 2">
            <a:extLst>
              <a:ext uri="{FF2B5EF4-FFF2-40B4-BE49-F238E27FC236}">
                <a16:creationId xmlns:a16="http://schemas.microsoft.com/office/drawing/2014/main" id="{955FAC47-1B78-8CF5-2848-591904C939DC}"/>
              </a:ext>
            </a:extLst>
          </p:cNvPr>
          <p:cNvSpPr>
            <a:spLocks noGrp="1"/>
          </p:cNvSpPr>
          <p:nvPr>
            <p:ph idx="1"/>
          </p:nvPr>
        </p:nvSpPr>
        <p:spPr>
          <a:xfrm>
            <a:off x="698500" y="2028471"/>
            <a:ext cx="3352800" cy="4998629"/>
          </a:xfrm>
        </p:spPr>
        <p:txBody>
          <a:bodyPr/>
          <a:lstStyle/>
          <a:p>
            <a:pPr marL="82550" indent="0">
              <a:buNone/>
            </a:pPr>
            <a:r>
              <a:rPr lang="en-US" dirty="0"/>
              <a:t>We often see the </a:t>
            </a:r>
            <a:r>
              <a:rPr lang="en-US" dirty="0" err="1"/>
              <a:t>softmax</a:t>
            </a:r>
            <a:r>
              <a:rPr lang="en-US" dirty="0"/>
              <a:t> function as the last, normalizing layer in a neural network classifier.</a:t>
            </a:r>
          </a:p>
          <a:p>
            <a:pPr marL="82550" indent="0">
              <a:buNone/>
            </a:pPr>
            <a:r>
              <a:rPr lang="en-US" dirty="0"/>
              <a:t>This allows us to interpret the class outputs as relative probabilities within a sure proposition, even if they are not strictly probabilities by construction.</a:t>
            </a:r>
          </a:p>
        </p:txBody>
      </p:sp>
      <p:pic>
        <p:nvPicPr>
          <p:cNvPr id="5" name="Picture 4">
            <a:extLst>
              <a:ext uri="{FF2B5EF4-FFF2-40B4-BE49-F238E27FC236}">
                <a16:creationId xmlns:a16="http://schemas.microsoft.com/office/drawing/2014/main" id="{3713CCD3-233B-2216-285B-6B44209922D4}"/>
              </a:ext>
            </a:extLst>
          </p:cNvPr>
          <p:cNvPicPr>
            <a:picLocks noChangeAspect="1"/>
          </p:cNvPicPr>
          <p:nvPr/>
        </p:nvPicPr>
        <p:blipFill>
          <a:blip r:embed="rId2"/>
          <a:stretch>
            <a:fillRect/>
          </a:stretch>
        </p:blipFill>
        <p:spPr>
          <a:xfrm>
            <a:off x="4051300" y="2028471"/>
            <a:ext cx="5410200" cy="3937000"/>
          </a:xfrm>
          <a:prstGeom prst="rect">
            <a:avLst/>
          </a:prstGeom>
        </p:spPr>
      </p:pic>
      <p:sp>
        <p:nvSpPr>
          <p:cNvPr id="6" name="TextBox 5">
            <a:extLst>
              <a:ext uri="{FF2B5EF4-FFF2-40B4-BE49-F238E27FC236}">
                <a16:creationId xmlns:a16="http://schemas.microsoft.com/office/drawing/2014/main" id="{B6405894-98B8-A6EB-7921-B26396C932E4}"/>
              </a:ext>
            </a:extLst>
          </p:cNvPr>
          <p:cNvSpPr txBox="1"/>
          <p:nvPr/>
        </p:nvSpPr>
        <p:spPr>
          <a:xfrm>
            <a:off x="5897966" y="7322546"/>
            <a:ext cx="4262034" cy="297454"/>
          </a:xfrm>
          <a:prstGeom prst="rect">
            <a:avLst/>
          </a:prstGeom>
          <a:noFill/>
        </p:spPr>
        <p:txBody>
          <a:bodyPr wrap="square" rtlCol="0">
            <a:spAutoFit/>
          </a:bodyPr>
          <a:lstStyle/>
          <a:p>
            <a:pPr algn="r"/>
            <a:r>
              <a:rPr lang="en-US" sz="1333" dirty="0"/>
              <a:t>google</a:t>
            </a:r>
          </a:p>
        </p:txBody>
      </p:sp>
    </p:spTree>
    <p:extLst>
      <p:ext uri="{BB962C8B-B14F-4D97-AF65-F5344CB8AC3E}">
        <p14:creationId xmlns:p14="http://schemas.microsoft.com/office/powerpoint/2010/main" val="2784031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8D1E-4BF6-4514-5FDC-D731CDDC1C3F}"/>
              </a:ext>
            </a:extLst>
          </p:cNvPr>
          <p:cNvSpPr>
            <a:spLocks noGrp="1"/>
          </p:cNvSpPr>
          <p:nvPr>
            <p:ph type="title"/>
          </p:nvPr>
        </p:nvSpPr>
        <p:spPr>
          <a:xfrm>
            <a:off x="698500" y="3073576"/>
            <a:ext cx="8763000" cy="1472848"/>
          </a:xfrm>
        </p:spPr>
        <p:txBody>
          <a:bodyPr/>
          <a:lstStyle/>
          <a:p>
            <a:r>
              <a:rPr lang="en-US" dirty="0"/>
              <a:t>Priors and successive tests</a:t>
            </a:r>
          </a:p>
        </p:txBody>
      </p:sp>
    </p:spTree>
    <p:extLst>
      <p:ext uri="{BB962C8B-B14F-4D97-AF65-F5344CB8AC3E}">
        <p14:creationId xmlns:p14="http://schemas.microsoft.com/office/powerpoint/2010/main" val="394320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CCB4-52DF-8E3A-57A8-79D793DBBB1A}"/>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5F1AEE4E-58EA-B10D-94A0-9944B08C30F8}"/>
              </a:ext>
            </a:extLst>
          </p:cNvPr>
          <p:cNvSpPr>
            <a:spLocks noGrp="1"/>
          </p:cNvSpPr>
          <p:nvPr>
            <p:ph idx="1"/>
          </p:nvPr>
        </p:nvSpPr>
        <p:spPr/>
        <p:txBody>
          <a:bodyPr/>
          <a:lstStyle/>
          <a:p>
            <a:pPr marL="82550" indent="0">
              <a:buNone/>
            </a:pPr>
            <a:r>
              <a:rPr lang="en-US" dirty="0"/>
              <a:t>Some of this material is adapted from MSCR 510, Mitch Klein, Ph.D.</a:t>
            </a:r>
          </a:p>
        </p:txBody>
      </p:sp>
    </p:spTree>
    <p:extLst>
      <p:ext uri="{BB962C8B-B14F-4D97-AF65-F5344CB8AC3E}">
        <p14:creationId xmlns:p14="http://schemas.microsoft.com/office/powerpoint/2010/main" val="2979154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23000" cy="7620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41416" cy="7620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 y="1100666"/>
            <a:ext cx="9398000" cy="5418667"/>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952500" y="1862666"/>
            <a:ext cx="3175000" cy="3894667"/>
          </a:xfrm>
        </p:spPr>
        <p:txBody>
          <a:bodyPr anchor="t">
            <a:normAutofit/>
          </a:bodyPr>
          <a:lstStyle/>
          <a:p>
            <a:r>
              <a:rPr lang="en-US" sz="3900"/>
              <a:t>Diagnostic tests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318003" y="1862666"/>
                <a:ext cx="4698997" cy="3894667"/>
              </a:xfrm>
            </p:spPr>
            <p:txBody>
              <a:bodyPr>
                <a:normAutofit/>
              </a:bodyPr>
              <a:lstStyle/>
              <a:p>
                <a:pPr marL="0" indent="0">
                  <a:buNone/>
                </a:pPr>
                <a:r>
                  <a:rPr lang="en-US" sz="1800">
                    <a:solidFill>
                      <a:schemeClr val="tx1">
                        <a:alpha val="55000"/>
                      </a:schemeClr>
                    </a:solidFill>
                  </a:rPr>
                  <a:t>Imagine a study evaluating a test that diagnoses people for a disease. Each person taking the test either has (</a:t>
                </a:r>
                <a14:m>
                  <m:oMath xmlns:m="http://schemas.openxmlformats.org/officeDocument/2006/math">
                    <m:r>
                      <a:rPr lang="en-US" sz="1800" b="0" i="1">
                        <a:solidFill>
                          <a:schemeClr val="tx1">
                            <a:alpha val="55000"/>
                          </a:schemeClr>
                        </a:solidFill>
                        <a:latin typeface="Cambria Math" panose="02040503050406030204" pitchFamily="18" charset="0"/>
                      </a:rPr>
                      <m:t>𝐷</m:t>
                    </m:r>
                  </m:oMath>
                </a14:m>
                <a:r>
                  <a:rPr lang="en-US" sz="1800">
                    <a:solidFill>
                      <a:schemeClr val="tx1">
                        <a:alpha val="55000"/>
                      </a:schemeClr>
                    </a:solidFill>
                  </a:rPr>
                  <a:t>) or does not have (</a:t>
                </a:r>
                <a14:m>
                  <m:oMath xmlns:m="http://schemas.openxmlformats.org/officeDocument/2006/math">
                    <m:acc>
                      <m:accPr>
                        <m:chr m:val="̅"/>
                        <m:ctrlPr>
                          <a:rPr lang="ar-AE" sz="1800" i="1">
                            <a:solidFill>
                              <a:schemeClr val="tx1">
                                <a:alpha val="55000"/>
                              </a:schemeClr>
                            </a:solidFill>
                            <a:latin typeface="Cambria Math" panose="02040503050406030204" pitchFamily="18" charset="0"/>
                          </a:rPr>
                        </m:ctrlPr>
                      </m:accPr>
                      <m:e>
                        <m:r>
                          <a:rPr lang="ar-AE" sz="1800" b="0" i="1">
                            <a:solidFill>
                              <a:schemeClr val="tx1">
                                <a:alpha val="55000"/>
                              </a:schemeClr>
                            </a:solidFill>
                            <a:latin typeface="Cambria Math" panose="02040503050406030204" pitchFamily="18" charset="0"/>
                          </a:rPr>
                          <m:t>𝐷</m:t>
                        </m:r>
                      </m:e>
                    </m:acc>
                  </m:oMath>
                </a14:m>
                <a:r>
                  <a:rPr lang="ar-AE" sz="1800">
                    <a:solidFill>
                      <a:schemeClr val="tx1">
                        <a:alpha val="55000"/>
                      </a:schemeClr>
                    </a:solidFill>
                  </a:rPr>
                  <a:t>) </a:t>
                </a:r>
                <a:r>
                  <a:rPr lang="en-US" sz="1800">
                    <a:solidFill>
                      <a:schemeClr val="tx1">
                        <a:alpha val="55000"/>
                      </a:schemeClr>
                    </a:solidFill>
                  </a:rPr>
                  <a:t>the disease.</a:t>
                </a:r>
              </a:p>
              <a:p>
                <a:pPr marL="0" indent="0">
                  <a:buNone/>
                </a:pPr>
                <a:endParaRPr lang="en-US" sz="1800">
                  <a:solidFill>
                    <a:schemeClr val="tx1">
                      <a:alpha val="55000"/>
                    </a:schemeClr>
                  </a:solidFill>
                </a:endParaRPr>
              </a:p>
              <a:p>
                <a:pPr marL="0" indent="0">
                  <a:buNone/>
                </a:pPr>
                <a:r>
                  <a:rPr lang="en-US" sz="1800">
                    <a:solidFill>
                      <a:schemeClr val="tx1">
                        <a:alpha val="55000"/>
                      </a:schemeClr>
                    </a:solidFill>
                  </a:rPr>
                  <a:t>The test outcome can be positive (</a:t>
                </a:r>
                <a14:m>
                  <m:oMath xmlns:m="http://schemas.openxmlformats.org/officeDocument/2006/math">
                    <m:r>
                      <a:rPr lang="en-US" sz="1800" b="0" i="1">
                        <a:solidFill>
                          <a:schemeClr val="tx1">
                            <a:alpha val="55000"/>
                          </a:schemeClr>
                        </a:solidFill>
                        <a:latin typeface="Cambria Math" panose="02040503050406030204" pitchFamily="18" charset="0"/>
                      </a:rPr>
                      <m:t>+</m:t>
                    </m:r>
                  </m:oMath>
                </a14:m>
                <a:r>
                  <a:rPr lang="en-US" sz="1800">
                    <a:solidFill>
                      <a:schemeClr val="tx1">
                        <a:alpha val="55000"/>
                      </a:schemeClr>
                    </a:solidFill>
                  </a:rPr>
                  <a:t>, classifying the person as having the disease) or negative (</a:t>
                </a:r>
                <a14:m>
                  <m:oMath xmlns:m="http://schemas.openxmlformats.org/officeDocument/2006/math">
                    <m:r>
                      <a:rPr lang="en-US" sz="1800" b="0" i="1">
                        <a:solidFill>
                          <a:schemeClr val="tx1">
                            <a:alpha val="55000"/>
                          </a:schemeClr>
                        </a:solidFill>
                        <a:latin typeface="Cambria Math" panose="02040503050406030204" pitchFamily="18" charset="0"/>
                      </a:rPr>
                      <m:t>−</m:t>
                    </m:r>
                  </m:oMath>
                </a14:m>
                <a:r>
                  <a:rPr lang="en-US" sz="1800">
                    <a:solidFill>
                      <a:schemeClr val="tx1">
                        <a:alpha val="55000"/>
                      </a:schemeClr>
                    </a:solidFill>
                  </a:rPr>
                  <a:t>, classifying the person as not having the disease). </a:t>
                </a:r>
              </a:p>
              <a:p>
                <a:pPr marL="0" indent="0">
                  <a:buNone/>
                </a:pPr>
                <a:endParaRPr lang="en-US" sz="1800">
                  <a:solidFill>
                    <a:schemeClr val="tx1">
                      <a:alpha val="55000"/>
                    </a:schemeClr>
                  </a:solidFill>
                </a:endParaRPr>
              </a:p>
              <a:p>
                <a:pPr marL="0" indent="0">
                  <a:buNone/>
                </a:pPr>
                <a:r>
                  <a:rPr lang="en-US" sz="1800">
                    <a:solidFill>
                      <a:schemeClr val="tx1">
                        <a:alpha val="55000"/>
                      </a:schemeClr>
                    </a:solidFill>
                  </a:rPr>
                  <a:t>The test results for each subject </a:t>
                </a:r>
                <a:r>
                  <a:rPr lang="en-US" sz="1800" i="1">
                    <a:solidFill>
                      <a:schemeClr val="tx1">
                        <a:alpha val="55000"/>
                      </a:schemeClr>
                    </a:solidFill>
                  </a:rPr>
                  <a:t>may or may not match </a:t>
                </a:r>
                <a:r>
                  <a:rPr lang="en-US" sz="1800">
                    <a:solidFill>
                      <a:schemeClr val="tx1">
                        <a:alpha val="55000"/>
                      </a:schemeClr>
                    </a:solidFill>
                  </a:rPr>
                  <a:t>the subject's actual status.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318003" y="1862666"/>
                <a:ext cx="4698997" cy="3894667"/>
              </a:xfrm>
              <a:blipFill>
                <a:blip r:embed="rId2"/>
                <a:stretch>
                  <a:fillRect l="-809" r="-1887"/>
                </a:stretch>
              </a:blipFill>
            </p:spPr>
            <p:txBody>
              <a:bodyPr/>
              <a:lstStyle/>
              <a:p>
                <a:r>
                  <a:rPr lang="en-US">
                    <a:noFill/>
                  </a:rPr>
                  <a:t> </a:t>
                </a:r>
              </a:p>
            </p:txBody>
          </p:sp>
        </mc:Fallback>
      </mc:AlternateContent>
    </p:spTree>
    <p:extLst>
      <p:ext uri="{BB962C8B-B14F-4D97-AF65-F5344CB8AC3E}">
        <p14:creationId xmlns:p14="http://schemas.microsoft.com/office/powerpoint/2010/main" val="179863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3CA3DAA-08BB-476F-9793-941CFAEA5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23000" cy="7620000"/>
            <a:chOff x="7467600" y="0"/>
            <a:chExt cx="4724400" cy="6858000"/>
          </a:xfrm>
        </p:grpSpPr>
        <p:sp>
          <p:nvSpPr>
            <p:cNvPr id="11" name="Rectangle 10">
              <a:extLst>
                <a:ext uri="{FF2B5EF4-FFF2-40B4-BE49-F238E27FC236}">
                  <a16:creationId xmlns:a16="http://schemas.microsoft.com/office/drawing/2014/main" id="{C1EF744A-E0CA-4659-9909-4B77BF70D3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09C8437-171E-4687-AA5E-A46A56AEE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4FEFA667-DE58-4745-9E9D-C6E61CB06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41416" cy="7620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00666"/>
            <a:ext cx="9398000" cy="5418667"/>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571500" y="1862666"/>
            <a:ext cx="3175000" cy="3894667"/>
          </a:xfrm>
        </p:spPr>
        <p:txBody>
          <a:bodyPr anchor="t">
            <a:normAutofit/>
          </a:bodyPr>
          <a:lstStyle/>
          <a:p>
            <a:r>
              <a:rPr lang="en-US" sz="3900"/>
              <a:t>Diagnostic tests</a:t>
            </a:r>
          </a:p>
        </p:txBody>
      </p:sp>
      <p:sp>
        <p:nvSpPr>
          <p:cNvPr id="3" name="Content Placeholder 2"/>
          <p:cNvSpPr>
            <a:spLocks noGrp="1"/>
          </p:cNvSpPr>
          <p:nvPr>
            <p:ph idx="1"/>
          </p:nvPr>
        </p:nvSpPr>
        <p:spPr>
          <a:xfrm>
            <a:off x="3937003" y="1862666"/>
            <a:ext cx="4698997" cy="3894667"/>
          </a:xfrm>
        </p:spPr>
        <p:txBody>
          <a:bodyPr>
            <a:normAutofit/>
          </a:bodyPr>
          <a:lstStyle/>
          <a:p>
            <a:pPr marL="0" indent="0">
              <a:buNone/>
            </a:pPr>
            <a:r>
              <a:rPr lang="en-US" sz="2000">
                <a:solidFill>
                  <a:schemeClr val="tx1">
                    <a:alpha val="55000"/>
                  </a:schemeClr>
                </a:solidFill>
              </a:rPr>
              <a:t>The test results for each subject may or may not match the subject's actual status.</a:t>
            </a:r>
          </a:p>
          <a:p>
            <a:pPr marL="0" indent="0">
              <a:buNone/>
            </a:pPr>
            <a:endParaRPr lang="en-US" sz="2000">
              <a:solidFill>
                <a:schemeClr val="tx1">
                  <a:alpha val="55000"/>
                </a:schemeClr>
              </a:solidFill>
            </a:endParaRPr>
          </a:p>
          <a:p>
            <a:pPr marL="342900" indent="-342900"/>
            <a:r>
              <a:rPr lang="en-US" sz="2000">
                <a:solidFill>
                  <a:schemeClr val="tx1">
                    <a:alpha val="55000"/>
                  </a:schemeClr>
                </a:solidFill>
              </a:rPr>
              <a:t>True positive: Sick people correctly identified as sick</a:t>
            </a:r>
          </a:p>
          <a:p>
            <a:pPr marL="342900" indent="-342900"/>
            <a:r>
              <a:rPr lang="en-US" sz="2000">
                <a:solidFill>
                  <a:schemeClr val="tx1">
                    <a:alpha val="55000"/>
                  </a:schemeClr>
                </a:solidFill>
              </a:rPr>
              <a:t>False positive: Healthy people incorrectly identified as sick</a:t>
            </a:r>
          </a:p>
          <a:p>
            <a:pPr marL="342900" indent="-342900"/>
            <a:r>
              <a:rPr lang="en-US" sz="2000">
                <a:solidFill>
                  <a:schemeClr val="tx1">
                    <a:alpha val="55000"/>
                  </a:schemeClr>
                </a:solidFill>
              </a:rPr>
              <a:t>True negative: Healthy people correctly identified as healthy</a:t>
            </a:r>
          </a:p>
          <a:p>
            <a:pPr marL="342900" indent="-342900"/>
            <a:r>
              <a:rPr lang="en-US" sz="2000">
                <a:solidFill>
                  <a:schemeClr val="tx1">
                    <a:alpha val="55000"/>
                  </a:schemeClr>
                </a:solidFill>
              </a:rPr>
              <a:t>False negative: Sick people incorrectly identified as healthy</a:t>
            </a:r>
          </a:p>
        </p:txBody>
      </p:sp>
    </p:spTree>
    <p:extLst>
      <p:ext uri="{BB962C8B-B14F-4D97-AF65-F5344CB8AC3E}">
        <p14:creationId xmlns:p14="http://schemas.microsoft.com/office/powerpoint/2010/main" val="1976525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D9F3D8-0DA3-9F6F-5747-63F355474C57}"/>
              </a:ext>
            </a:extLst>
          </p:cNvPr>
          <p:cNvPicPr>
            <a:picLocks noChangeAspect="1"/>
          </p:cNvPicPr>
          <p:nvPr/>
        </p:nvPicPr>
        <p:blipFill>
          <a:blip r:embed="rId2"/>
          <a:stretch>
            <a:fillRect/>
          </a:stretch>
        </p:blipFill>
        <p:spPr>
          <a:xfrm>
            <a:off x="2711450" y="637647"/>
            <a:ext cx="4483100" cy="2908300"/>
          </a:xfrm>
          <a:prstGeom prst="rect">
            <a:avLst/>
          </a:prstGeom>
        </p:spPr>
      </p:pic>
      <p:sp>
        <p:nvSpPr>
          <p:cNvPr id="15" name="Content Placeholder 14">
            <a:extLst>
              <a:ext uri="{FF2B5EF4-FFF2-40B4-BE49-F238E27FC236}">
                <a16:creationId xmlns:a16="http://schemas.microsoft.com/office/drawing/2014/main" id="{D2DA2383-7BBA-B8DF-B645-7F00DDD95102}"/>
              </a:ext>
            </a:extLst>
          </p:cNvPr>
          <p:cNvSpPr>
            <a:spLocks noGrp="1"/>
          </p:cNvSpPr>
          <p:nvPr>
            <p:ph idx="1"/>
          </p:nvPr>
        </p:nvSpPr>
        <p:spPr>
          <a:xfrm>
            <a:off x="698500" y="3721100"/>
            <a:ext cx="8763000" cy="3142192"/>
          </a:xfrm>
        </p:spPr>
        <p:txBody>
          <a:bodyPr/>
          <a:lstStyle/>
          <a:p>
            <a:pPr marL="82550" indent="0">
              <a:buNone/>
            </a:pPr>
            <a:r>
              <a:rPr lang="en-US" dirty="0"/>
              <a:t>Where are the true positives?</a:t>
            </a:r>
          </a:p>
          <a:p>
            <a:pPr marL="82550" indent="0">
              <a:buNone/>
            </a:pPr>
            <a:r>
              <a:rPr lang="en-US" dirty="0"/>
              <a:t>Where are the true negatives?</a:t>
            </a:r>
          </a:p>
          <a:p>
            <a:pPr marL="82550" indent="0">
              <a:buNone/>
            </a:pPr>
            <a:r>
              <a:rPr lang="en-US" dirty="0"/>
              <a:t>Where are the false positives?</a:t>
            </a:r>
          </a:p>
          <a:p>
            <a:pPr marL="82550" indent="0">
              <a:buNone/>
            </a:pPr>
            <a:r>
              <a:rPr lang="en-US" dirty="0"/>
              <a:t>Where are the false negatives?</a:t>
            </a:r>
          </a:p>
        </p:txBody>
      </p:sp>
    </p:spTree>
    <p:extLst>
      <p:ext uri="{BB962C8B-B14F-4D97-AF65-F5344CB8AC3E}">
        <p14:creationId xmlns:p14="http://schemas.microsoft.com/office/powerpoint/2010/main" val="3267240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50FA4D-B6B4-FF84-B73E-BC44BE174CCF}"/>
              </a:ext>
            </a:extLst>
          </p:cNvPr>
          <p:cNvPicPr>
            <a:picLocks noChangeAspect="1"/>
          </p:cNvPicPr>
          <p:nvPr/>
        </p:nvPicPr>
        <p:blipFill>
          <a:blip r:embed="rId2"/>
          <a:stretch>
            <a:fillRect/>
          </a:stretch>
        </p:blipFill>
        <p:spPr>
          <a:xfrm>
            <a:off x="1619250" y="6216650"/>
            <a:ext cx="6743700" cy="1130300"/>
          </a:xfrm>
          <a:prstGeom prst="rect">
            <a:avLst/>
          </a:prstGeom>
        </p:spPr>
      </p:pic>
      <p:pic>
        <p:nvPicPr>
          <p:cNvPr id="7" name="Picture 6">
            <a:extLst>
              <a:ext uri="{FF2B5EF4-FFF2-40B4-BE49-F238E27FC236}">
                <a16:creationId xmlns:a16="http://schemas.microsoft.com/office/drawing/2014/main" id="{AFB53BAD-BBB1-87EE-386C-A4195BAFC6C0}"/>
              </a:ext>
            </a:extLst>
          </p:cNvPr>
          <p:cNvPicPr>
            <a:picLocks noChangeAspect="1"/>
          </p:cNvPicPr>
          <p:nvPr/>
        </p:nvPicPr>
        <p:blipFill>
          <a:blip r:embed="rId3"/>
          <a:stretch>
            <a:fillRect/>
          </a:stretch>
        </p:blipFill>
        <p:spPr>
          <a:xfrm>
            <a:off x="2209800" y="5213350"/>
            <a:ext cx="5562600" cy="1003300"/>
          </a:xfrm>
          <a:prstGeom prst="rect">
            <a:avLst/>
          </a:prstGeom>
        </p:spPr>
      </p:pic>
      <p:pic>
        <p:nvPicPr>
          <p:cNvPr id="9" name="Picture 8">
            <a:extLst>
              <a:ext uri="{FF2B5EF4-FFF2-40B4-BE49-F238E27FC236}">
                <a16:creationId xmlns:a16="http://schemas.microsoft.com/office/drawing/2014/main" id="{88A66E24-F125-8CE3-3320-785CCE356E32}"/>
              </a:ext>
            </a:extLst>
          </p:cNvPr>
          <p:cNvPicPr>
            <a:picLocks noChangeAspect="1"/>
          </p:cNvPicPr>
          <p:nvPr/>
        </p:nvPicPr>
        <p:blipFill>
          <a:blip r:embed="rId4"/>
          <a:stretch>
            <a:fillRect/>
          </a:stretch>
        </p:blipFill>
        <p:spPr>
          <a:xfrm>
            <a:off x="2209800" y="4184650"/>
            <a:ext cx="5486400" cy="1028700"/>
          </a:xfrm>
          <a:prstGeom prst="rect">
            <a:avLst/>
          </a:prstGeom>
        </p:spPr>
      </p:pic>
      <p:pic>
        <p:nvPicPr>
          <p:cNvPr id="11" name="Picture 10">
            <a:extLst>
              <a:ext uri="{FF2B5EF4-FFF2-40B4-BE49-F238E27FC236}">
                <a16:creationId xmlns:a16="http://schemas.microsoft.com/office/drawing/2014/main" id="{66D9F3D8-0DA3-9F6F-5747-63F355474C57}"/>
              </a:ext>
            </a:extLst>
          </p:cNvPr>
          <p:cNvPicPr>
            <a:picLocks noChangeAspect="1"/>
          </p:cNvPicPr>
          <p:nvPr/>
        </p:nvPicPr>
        <p:blipFill>
          <a:blip r:embed="rId5"/>
          <a:stretch>
            <a:fillRect/>
          </a:stretch>
        </p:blipFill>
        <p:spPr>
          <a:xfrm>
            <a:off x="2711450" y="637647"/>
            <a:ext cx="4483100" cy="2908300"/>
          </a:xfrm>
          <a:prstGeom prst="rect">
            <a:avLst/>
          </a:prstGeom>
        </p:spPr>
      </p:pic>
    </p:spTree>
    <p:extLst>
      <p:ext uri="{BB962C8B-B14F-4D97-AF65-F5344CB8AC3E}">
        <p14:creationId xmlns:p14="http://schemas.microsoft.com/office/powerpoint/2010/main" val="967133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tests</a:t>
            </a:r>
            <a:endParaRPr dirty="0"/>
          </a:p>
        </p:txBody>
      </p:sp>
      <p:sp>
        <p:nvSpPr>
          <p:cNvPr id="3" name="Content Placeholder 2"/>
          <p:cNvSpPr>
            <a:spLocks noGrp="1"/>
          </p:cNvSpPr>
          <p:nvPr>
            <p:ph idx="1"/>
          </p:nvPr>
        </p:nvSpPr>
        <p:spPr/>
        <p:txBody>
          <a:bodyPr/>
          <a:lstStyle/>
          <a:p>
            <a:pPr marL="0" indent="0">
              <a:buNone/>
            </a:pPr>
            <a:r>
              <a:rPr lang="en-US" dirty="0"/>
              <a:t>Questions:</a:t>
            </a:r>
          </a:p>
          <a:p>
            <a:pPr marL="0" indent="0">
              <a:buNone/>
            </a:pPr>
            <a:endParaRPr lang="en-US" dirty="0"/>
          </a:p>
          <a:p>
            <a:pPr marL="342900" indent="-342900"/>
            <a:r>
              <a:rPr lang="en-US" dirty="0"/>
              <a:t>How can we force a test have a sensitivity of 100%?</a:t>
            </a:r>
          </a:p>
          <a:p>
            <a:pPr marL="342900" indent="-342900"/>
            <a:r>
              <a:rPr lang="en-US" dirty="0"/>
              <a:t>How can we force a test have a specificity of 100%?</a:t>
            </a:r>
          </a:p>
          <a:p>
            <a:pPr marL="342900" indent="-342900"/>
            <a:r>
              <a:rPr lang="en-US" dirty="0"/>
              <a:t>If everybody tests positive what is the specificity?</a:t>
            </a:r>
          </a:p>
          <a:p>
            <a:pPr marL="342900" indent="-342900"/>
            <a:r>
              <a:rPr lang="en-US" dirty="0"/>
              <a:t>If everybody tests negative what is the sensitivity?</a:t>
            </a:r>
          </a:p>
        </p:txBody>
      </p:sp>
    </p:spTree>
    <p:extLst>
      <p:ext uri="{BB962C8B-B14F-4D97-AF65-F5344CB8AC3E}">
        <p14:creationId xmlns:p14="http://schemas.microsoft.com/office/powerpoint/2010/main" val="240544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3" name="Content Placeholder 2"/>
          <p:cNvSpPr>
            <a:spLocks noGrp="1"/>
          </p:cNvSpPr>
          <p:nvPr>
            <p:ph idx="1"/>
          </p:nvPr>
        </p:nvSpPr>
        <p:spPr/>
        <p:txBody>
          <a:bodyPr/>
          <a:lstStyle/>
          <a:p>
            <a:pPr marL="0" indent="0">
              <a:buNone/>
            </a:pPr>
            <a:r>
              <a:rPr lang="en-US" dirty="0"/>
              <a:t>In the diagnostic testing example, we begin with a prior probability (the disease prevalence) and update it based on the testing results.</a:t>
            </a:r>
          </a:p>
          <a:p>
            <a:pPr marL="0" indent="0">
              <a:buNone/>
            </a:pPr>
            <a:endParaRPr lang="en-US" dirty="0"/>
          </a:p>
          <a:p>
            <a:pPr marL="0" indent="0">
              <a:buNone/>
            </a:pPr>
            <a:r>
              <a:rPr lang="en-US" dirty="0"/>
              <a:t>We can use </a:t>
            </a:r>
            <a:r>
              <a:rPr lang="en-US" dirty="0" err="1"/>
              <a:t>Baye’s</a:t>
            </a:r>
            <a:r>
              <a:rPr lang="en-US" dirty="0"/>
              <a:t> rule to formalize this.</a:t>
            </a:r>
          </a:p>
        </p:txBody>
      </p:sp>
    </p:spTree>
    <p:extLst>
      <p:ext uri="{BB962C8B-B14F-4D97-AF65-F5344CB8AC3E}">
        <p14:creationId xmlns:p14="http://schemas.microsoft.com/office/powerpoint/2010/main" val="387849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152900" cy="4834820"/>
          </a:xfrm>
        </p:spPr>
        <p:txBody>
          <a:bodyPr/>
          <a:lstStyle/>
          <a:p>
            <a:pPr marL="82550" indent="0">
              <a:buNone/>
            </a:pPr>
            <a:r>
              <a:rPr lang="en-US" dirty="0"/>
              <a:t>What is the prevalence?</a:t>
            </a:r>
          </a:p>
          <a:p>
            <a:pPr marL="82550" indent="0">
              <a:buNone/>
            </a:pPr>
            <a:endParaRPr lang="en-US" dirty="0"/>
          </a:p>
          <a:p>
            <a:pPr marL="82550" indent="0">
              <a:buNone/>
            </a:pPr>
            <a:r>
              <a:rPr lang="en-US" dirty="0"/>
              <a:t>What is the sensitivity?</a:t>
            </a:r>
          </a:p>
          <a:p>
            <a:pPr marL="82550" indent="0">
              <a:buNone/>
            </a:pPr>
            <a:endParaRPr lang="en-US" dirty="0"/>
          </a:p>
          <a:p>
            <a:pPr marL="82550" indent="0">
              <a:buNone/>
            </a:pPr>
            <a:r>
              <a:rPr lang="en-US" dirty="0"/>
              <a:t>What is the specificity?</a:t>
            </a:r>
          </a:p>
          <a:p>
            <a:pPr marL="82550" indent="0">
              <a:buNone/>
            </a:pPr>
            <a:endParaRPr lang="en-US" dirty="0"/>
          </a:p>
          <a:p>
            <a:pPr marL="82550" indent="0">
              <a:buNone/>
            </a:pPr>
            <a:r>
              <a:rPr lang="en-US" dirty="0"/>
              <a:t>What is P(D|+)?</a:t>
            </a:r>
          </a:p>
          <a:p>
            <a:pPr marL="82550" indent="0">
              <a:buNone/>
            </a:pPr>
            <a:endParaRPr lang="en-US" dirty="0"/>
          </a:p>
          <a:p>
            <a:pPr marL="82550" indent="0">
              <a:buNone/>
            </a:pPr>
            <a:r>
              <a:rPr lang="en-US" dirty="0"/>
              <a:t>What is P(D|++), the probability of disease given two successive (independent) tests?</a:t>
            </a:r>
          </a:p>
          <a:p>
            <a:pPr marL="82550" indent="0">
              <a:buNone/>
            </a:pPr>
            <a:endParaRPr lang="en-US" dirty="0"/>
          </a:p>
        </p:txBody>
      </p:sp>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2"/>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473338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152900" cy="4834820"/>
          </a:xfrm>
        </p:spPr>
        <p:txBody>
          <a:bodyPr/>
          <a:lstStyle/>
          <a:p>
            <a:pPr marL="82550" indent="0">
              <a:buNone/>
            </a:pPr>
            <a:r>
              <a:rPr lang="en-US" dirty="0"/>
              <a:t>What is the prevalence?</a:t>
            </a:r>
          </a:p>
          <a:p>
            <a:pPr marL="82550" indent="0">
              <a:buNone/>
            </a:pPr>
            <a:r>
              <a:rPr lang="en-US" dirty="0"/>
              <a:t>	100/1000=0.1</a:t>
            </a:r>
          </a:p>
          <a:p>
            <a:pPr marL="82550" indent="0">
              <a:buNone/>
            </a:pPr>
            <a:r>
              <a:rPr lang="en-US" dirty="0"/>
              <a:t>What is the sensitivity?</a:t>
            </a:r>
          </a:p>
          <a:p>
            <a:pPr marL="82550" indent="0">
              <a:buNone/>
            </a:pPr>
            <a:r>
              <a:rPr lang="en-US" dirty="0"/>
              <a:t>	80/100=0.8</a:t>
            </a:r>
          </a:p>
          <a:p>
            <a:pPr marL="82550" indent="0">
              <a:buNone/>
            </a:pPr>
            <a:r>
              <a:rPr lang="en-US" dirty="0"/>
              <a:t>What is the specificity?</a:t>
            </a:r>
          </a:p>
          <a:p>
            <a:pPr marL="82550" indent="0">
              <a:buNone/>
            </a:pPr>
            <a:r>
              <a:rPr lang="en-US" dirty="0"/>
              <a:t>	810/900=0.9</a:t>
            </a:r>
          </a:p>
          <a:p>
            <a:pPr marL="82550" indent="0">
              <a:buNone/>
            </a:pPr>
            <a:r>
              <a:rPr lang="en-US" dirty="0"/>
              <a:t>What is P(D|+)?</a:t>
            </a:r>
          </a:p>
          <a:p>
            <a:pPr marL="82550" indent="0">
              <a:buNone/>
            </a:pPr>
            <a:endParaRPr lang="en-US" dirty="0"/>
          </a:p>
          <a:p>
            <a:pPr marL="82550" indent="0">
              <a:buNone/>
            </a:pPr>
            <a:r>
              <a:rPr lang="en-US" dirty="0"/>
              <a:t>What is P(D|++), the probability of disease given two successive (independent) tests?</a:t>
            </a:r>
          </a:p>
          <a:p>
            <a:pPr marL="82550" indent="0">
              <a:buNone/>
            </a:pPr>
            <a:endParaRPr lang="en-US" dirty="0"/>
          </a:p>
        </p:txBody>
      </p:sp>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2"/>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4016384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152900" cy="4834820"/>
              </a:xfrm>
            </p:spPr>
            <p:txBody>
              <a:bodyPr/>
              <a:lstStyle/>
              <a:p>
                <a:pPr marL="82550" indent="0">
                  <a:buNone/>
                </a:pPr>
                <a:r>
                  <a:rPr lang="en-US" dirty="0"/>
                  <a:t>What is P(D|+)?</a:t>
                </a:r>
              </a:p>
              <a:p>
                <a:pPr marL="82550" indent="0">
                  <a:buNone/>
                </a:pPr>
                <a:endParaRPr lang="en-US" dirty="0"/>
              </a:p>
              <a:p>
                <a:pPr marL="82550" indent="0">
                  <a:buNone/>
                </a:pPr>
                <a:r>
                  <a:rPr lang="en-US" dirty="0"/>
                  <a:t>P(D|+)P(+)=P(+|D)P(D)</a:t>
                </a:r>
              </a:p>
              <a:p>
                <a:pPr marL="82550" indent="0">
                  <a:buNone/>
                </a:pPr>
                <a:endParaRPr lang="en-US" dirty="0"/>
              </a:p>
              <a:p>
                <a:pPr marL="82550" indent="0">
                  <a:buNone/>
                </a:pPr>
                <a:r>
                  <a:rPr lang="en-US" dirty="0"/>
                  <a:t>P(D|+) =P(+|D)P(D)/P(+)</a:t>
                </a:r>
              </a:p>
              <a:p>
                <a:pPr marL="82550" indent="0">
                  <a:buNone/>
                </a:pPr>
                <a:endParaRPr lang="en-US" dirty="0"/>
              </a:p>
              <a:p>
                <a:pPr marL="82550" indent="0">
                  <a:buNone/>
                </a:pPr>
                <a:r>
                  <a:rPr lang="en-US" dirty="0"/>
                  <a:t>P(+)=P(+|D)P(D)+P(+|</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𝐷</m:t>
                        </m:r>
                      </m:e>
                    </m:acc>
                  </m:oMath>
                </a14:m>
                <a:r>
                  <a:rPr lang="en-US" dirty="0"/>
                  <a:t>)P(</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𝐷</m:t>
                        </m:r>
                      </m:e>
                    </m:acc>
                  </m:oMath>
                </a14:m>
                <a:r>
                  <a:rPr lang="en-US" dirty="0"/>
                  <a:t>)</a:t>
                </a:r>
              </a:p>
              <a:p>
                <a:pPr marL="82550" indent="0">
                  <a:buNone/>
                </a:pPr>
                <a:endParaRPr lang="en-US" dirty="0"/>
              </a:p>
              <a:p>
                <a:pPr marL="82550" indent="0">
                  <a:buNone/>
                </a:pPr>
                <a:r>
                  <a:rPr lang="en-US" dirty="0"/>
                  <a:t>P(+)=0.8•0.1+ 0.1•0.9</a:t>
                </a:r>
              </a:p>
              <a:p>
                <a:pPr marL="82550" indent="0">
                  <a:buNone/>
                </a:pPr>
                <a:endParaRPr lang="en-US" dirty="0"/>
              </a:p>
              <a:p>
                <a:pPr marL="82550" indent="0">
                  <a:buNone/>
                </a:pPr>
                <a:r>
                  <a:rPr lang="en-US" dirty="0"/>
                  <a:t>P(+)=0.17</a:t>
                </a:r>
              </a:p>
              <a:p>
                <a:pPr marL="82550" indent="0">
                  <a:buNone/>
                </a:pPr>
                <a:endParaRPr lang="en-US" dirty="0"/>
              </a:p>
              <a:p>
                <a:pPr marL="82550" indent="0">
                  <a:buNone/>
                </a:pPr>
                <a:r>
                  <a:rPr lang="en-US" i="1" dirty="0"/>
                  <a:t>(or (80+90)/1000 = 0.17)</a:t>
                </a:r>
              </a:p>
              <a:p>
                <a:pPr marL="82550" indent="0">
                  <a:buNone/>
                </a:pPr>
                <a:endParaRPr lang="en-US" dirty="0"/>
              </a:p>
              <a:p>
                <a:pPr marL="82550" indent="0">
                  <a:buNone/>
                </a:pPr>
                <a:endParaRPr lang="en-US" dirty="0"/>
              </a:p>
            </p:txBody>
          </p:sp>
        </mc:Choice>
        <mc:Fallback xmlns="">
          <p:sp>
            <p:nvSpPr>
              <p:cNvPr id="14" name="Content Placeholder 13">
                <a:extLst>
                  <a:ext uri="{FF2B5EF4-FFF2-40B4-BE49-F238E27FC236}">
                    <a16:creationId xmlns:a16="http://schemas.microsoft.com/office/drawing/2014/main" id="{68BAD17E-349B-B454-6BD8-2EDE940CDE1E}"/>
                  </a:ext>
                </a:extLst>
              </p:cNvPr>
              <p:cNvSpPr>
                <a:spLocks noGrp="1" noRot="1" noChangeAspect="1" noMove="1" noResize="1" noEditPoints="1" noAdjustHandles="1" noChangeArrowheads="1" noChangeShapeType="1" noTextEdit="1"/>
              </p:cNvSpPr>
              <p:nvPr>
                <p:ph idx="1"/>
              </p:nvPr>
            </p:nvSpPr>
            <p:spPr>
              <a:xfrm>
                <a:off x="5308600" y="2028472"/>
                <a:ext cx="4152900" cy="4834820"/>
              </a:xfrm>
              <a:blipFill>
                <a:blip r:embed="rId2"/>
                <a:stretch>
                  <a:fillRect b="-18063"/>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3"/>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3880157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152900" cy="4834820"/>
          </a:xfrm>
        </p:spPr>
        <p:txBody>
          <a:bodyPr anchor="ctr"/>
          <a:lstStyle/>
          <a:p>
            <a:pPr marL="82550" indent="0">
              <a:buNone/>
            </a:pPr>
            <a:r>
              <a:rPr lang="en-US" dirty="0"/>
              <a:t>What is P(D|+)?</a:t>
            </a:r>
          </a:p>
          <a:p>
            <a:pPr marL="82550" indent="0">
              <a:buNone/>
            </a:pPr>
            <a:endParaRPr lang="en-US" dirty="0"/>
          </a:p>
          <a:p>
            <a:pPr marL="82550" indent="0">
              <a:buNone/>
            </a:pPr>
            <a:r>
              <a:rPr lang="en-US" dirty="0"/>
              <a:t>P(D|+) =P(+|D)P(D) /P(+)</a:t>
            </a:r>
          </a:p>
          <a:p>
            <a:pPr marL="82550" indent="0">
              <a:buNone/>
            </a:pPr>
            <a:endParaRPr lang="en-US" dirty="0"/>
          </a:p>
          <a:p>
            <a:pPr marL="82550" indent="0">
              <a:buNone/>
            </a:pPr>
            <a:r>
              <a:rPr lang="en-US" dirty="0"/>
              <a:t>P(+)=0.17</a:t>
            </a:r>
          </a:p>
          <a:p>
            <a:pPr marL="82550" indent="0">
              <a:buNone/>
            </a:pPr>
            <a:endParaRPr lang="en-US" dirty="0"/>
          </a:p>
          <a:p>
            <a:pPr marL="82550" indent="0">
              <a:buNone/>
            </a:pPr>
            <a:r>
              <a:rPr lang="en-US" dirty="0"/>
              <a:t>P(D|+)=0.8•0.1/0.17=8/17</a:t>
            </a:r>
          </a:p>
          <a:p>
            <a:pPr marL="82550" indent="0">
              <a:buNone/>
            </a:pPr>
            <a:endParaRPr lang="en-US" dirty="0"/>
          </a:p>
        </p:txBody>
      </p:sp>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2"/>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418982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Outline</a:t>
            </a:r>
          </a:p>
        </p:txBody>
      </p:sp>
      <p:sp>
        <p:nvSpPr>
          <p:cNvPr id="3" name="Content Placeholder 2"/>
          <p:cNvSpPr>
            <a:spLocks noGrp="1"/>
          </p:cNvSpPr>
          <p:nvPr>
            <p:ph idx="1"/>
          </p:nvPr>
        </p:nvSpPr>
        <p:spPr/>
        <p:txBody>
          <a:bodyPr/>
          <a:lstStyle/>
          <a:p>
            <a:pPr marL="507995" indent="-507995">
              <a:buAutoNum type="arabicPeriod"/>
            </a:pPr>
            <a:r>
              <a:rPr lang="en-US" dirty="0"/>
              <a:t>Classifier concept</a:t>
            </a:r>
          </a:p>
          <a:p>
            <a:pPr marL="507995" indent="-507995">
              <a:buAutoNum type="arabicPeriod"/>
            </a:pPr>
            <a:r>
              <a:rPr lang="en-US" dirty="0"/>
              <a:t>Priors and successive tests</a:t>
            </a:r>
          </a:p>
          <a:p>
            <a:pPr marL="507995" indent="-507995">
              <a:buAutoNum type="arabicPeriod"/>
            </a:pPr>
            <a:r>
              <a:rPr lang="en-US" dirty="0"/>
              <a:t>Screening tests</a:t>
            </a:r>
          </a:p>
          <a:p>
            <a:pPr marL="507995" indent="-507995">
              <a:buAutoNum type="arabicPeriod"/>
            </a:pPr>
            <a:r>
              <a:rPr lang="en-US" dirty="0"/>
              <a:t>Evaluation</a:t>
            </a:r>
          </a:p>
          <a:p>
            <a:pPr marL="965195" lvl="1" indent="-507995">
              <a:buAutoNum type="arabicPeriod"/>
            </a:pPr>
            <a:r>
              <a:rPr lang="en-US" dirty="0"/>
              <a:t>Confusion matrices</a:t>
            </a:r>
          </a:p>
          <a:p>
            <a:pPr marL="965195" lvl="1" indent="-507995">
              <a:buAutoNum type="arabicPeriod"/>
            </a:pPr>
            <a:r>
              <a:rPr lang="en-US" dirty="0"/>
              <a:t>Sensitivity, Specificity, F1, etc.</a:t>
            </a:r>
            <a:endParaRPr dirty="0"/>
          </a:p>
          <a:p>
            <a:pPr marL="507995" indent="-507995">
              <a:buFont typeface="Arial"/>
              <a:buAutoNum type="arabicPeriod"/>
            </a:pPr>
            <a:r>
              <a:rPr lang="en-US" dirty="0"/>
              <a:t>ROC curves</a:t>
            </a:r>
          </a:p>
          <a:p>
            <a:pPr marL="507995" indent="-507995">
              <a:buFont typeface="Arial"/>
              <a:buAutoNum type="arabicPeriod"/>
            </a:pPr>
            <a:r>
              <a:rPr lang="en-US" dirty="0"/>
              <a:t>Naïve Bayes classifiers</a:t>
            </a:r>
            <a:endParaRPr dirty="0"/>
          </a:p>
        </p:txBody>
      </p:sp>
    </p:spTree>
    <p:extLst>
      <p:ext uri="{BB962C8B-B14F-4D97-AF65-F5344CB8AC3E}">
        <p14:creationId xmlns:p14="http://schemas.microsoft.com/office/powerpoint/2010/main" val="3373286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152900" cy="4834820"/>
          </a:xfrm>
        </p:spPr>
        <p:txBody>
          <a:bodyPr anchor="ctr"/>
          <a:lstStyle/>
          <a:p>
            <a:pPr marL="82550" indent="0">
              <a:buNone/>
            </a:pPr>
            <a:r>
              <a:rPr lang="en-US" dirty="0"/>
              <a:t>The prior probability was the disease prevalence, P(D).</a:t>
            </a:r>
          </a:p>
          <a:p>
            <a:pPr marL="82550" indent="0">
              <a:buNone/>
            </a:pPr>
            <a:endParaRPr lang="en-US" dirty="0"/>
          </a:p>
          <a:p>
            <a:pPr marL="82550" indent="0">
              <a:buNone/>
            </a:pPr>
            <a:r>
              <a:rPr lang="en-US" dirty="0"/>
              <a:t>The posterior probability is the prior revised after applying </a:t>
            </a:r>
            <a:r>
              <a:rPr lang="en-US" dirty="0" err="1"/>
              <a:t>Baye’s</a:t>
            </a:r>
            <a:r>
              <a:rPr lang="en-US" dirty="0"/>
              <a:t> theorem.</a:t>
            </a:r>
          </a:p>
          <a:p>
            <a:pPr marL="82550" indent="0">
              <a:buNone/>
            </a:pPr>
            <a:endParaRPr lang="en-US" dirty="0"/>
          </a:p>
          <a:p>
            <a:pPr marL="82550" indent="0">
              <a:buNone/>
            </a:pPr>
            <a:r>
              <a:rPr lang="en-US" dirty="0"/>
              <a:t>If we do a second test, the prior is now the posterior, 8/17.</a:t>
            </a:r>
          </a:p>
        </p:txBody>
      </p:sp>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2"/>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3107859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152900" cy="4834820"/>
          </a:xfrm>
        </p:spPr>
        <p:txBody>
          <a:bodyPr anchor="ctr"/>
          <a:lstStyle/>
          <a:p>
            <a:pPr marL="82550" indent="0">
              <a:buNone/>
            </a:pPr>
            <a:r>
              <a:rPr lang="en-US" dirty="0"/>
              <a:t>The prior probability was the disease prevalence, P(D).</a:t>
            </a:r>
          </a:p>
          <a:p>
            <a:pPr marL="82550" indent="0">
              <a:buNone/>
            </a:pPr>
            <a:endParaRPr lang="en-US" dirty="0"/>
          </a:p>
          <a:p>
            <a:pPr marL="82550" indent="0">
              <a:buNone/>
            </a:pPr>
            <a:r>
              <a:rPr lang="en-US" dirty="0"/>
              <a:t>The posterior probability is the prior revised after applying </a:t>
            </a:r>
            <a:r>
              <a:rPr lang="en-US" dirty="0" err="1"/>
              <a:t>Baye’s</a:t>
            </a:r>
            <a:r>
              <a:rPr lang="en-US" dirty="0"/>
              <a:t> theorem.</a:t>
            </a:r>
          </a:p>
          <a:p>
            <a:pPr marL="82550" indent="0">
              <a:buNone/>
            </a:pPr>
            <a:endParaRPr lang="en-US" dirty="0"/>
          </a:p>
          <a:p>
            <a:pPr marL="82550" indent="0">
              <a:buNone/>
            </a:pPr>
            <a:r>
              <a:rPr lang="en-US" dirty="0"/>
              <a:t>If we do a second test, the prior is now the posterior, 8/17.</a:t>
            </a:r>
          </a:p>
          <a:p>
            <a:pPr marL="82550" indent="0">
              <a:buNone/>
            </a:pPr>
            <a:endParaRPr lang="en-US" dirty="0"/>
          </a:p>
          <a:p>
            <a:pPr marL="82550" indent="0">
              <a:buNone/>
            </a:pPr>
            <a:r>
              <a:rPr lang="en-US" dirty="0"/>
              <a:t>What is P(D|++)?</a:t>
            </a:r>
          </a:p>
        </p:txBody>
      </p:sp>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2"/>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1870874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749800" cy="4834820"/>
              </a:xfrm>
            </p:spPr>
            <p:txBody>
              <a:bodyPr anchor="ctr"/>
              <a:lstStyle/>
              <a:p>
                <a:pPr marL="82550" indent="0">
                  <a:buNone/>
                </a:pPr>
                <a:r>
                  <a:rPr lang="en-US" dirty="0"/>
                  <a:t>P(D|+)=P(+|D)P(D)/P(+)</a:t>
                </a:r>
              </a:p>
              <a:p>
                <a:pPr marL="82550" indent="0">
                  <a:buNone/>
                </a:pPr>
                <a:endParaRPr lang="en-US" dirty="0"/>
              </a:p>
              <a:p>
                <a:pPr marL="82550" indent="0">
                  <a:buNone/>
                </a:pPr>
                <a:r>
                  <a:rPr lang="en-US" dirty="0"/>
                  <a:t>P(+) = P(+|D)•P(D)+P(+|</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𝐷</m:t>
                        </m:r>
                      </m:e>
                    </m:acc>
                  </m:oMath>
                </a14:m>
                <a:r>
                  <a:rPr lang="en-US" dirty="0"/>
                  <a:t>)•P(</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𝐷</m:t>
                        </m:r>
                      </m:e>
                    </m:acc>
                  </m:oMath>
                </a14:m>
                <a:r>
                  <a:rPr lang="en-US" dirty="0"/>
                  <a:t>)</a:t>
                </a:r>
              </a:p>
              <a:p>
                <a:pPr marL="82550" indent="0">
                  <a:buNone/>
                </a:pPr>
                <a:endParaRPr lang="en-US" dirty="0"/>
              </a:p>
              <a:p>
                <a:pPr marL="82550" indent="0">
                  <a:buNone/>
                </a:pPr>
                <a:r>
                  <a:rPr lang="en-US" dirty="0"/>
                  <a:t>P(+) = P(+|D)•8/17+P(+|</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𝐷</m:t>
                        </m:r>
                      </m:e>
                    </m:acc>
                  </m:oMath>
                </a14:m>
                <a:r>
                  <a:rPr lang="en-US" dirty="0"/>
                  <a:t>)•9/17</a:t>
                </a:r>
              </a:p>
              <a:p>
                <a:pPr marL="82550" indent="0">
                  <a:buNone/>
                </a:pPr>
                <a:endParaRPr lang="en-US" dirty="0"/>
              </a:p>
              <a:p>
                <a:pPr marL="82550" indent="0">
                  <a:buNone/>
                </a:pPr>
                <a:r>
                  <a:rPr lang="en-US" dirty="0"/>
                  <a:t>P(+) = (8/10)(8/17)+(1/10)(9/17)</a:t>
                </a:r>
              </a:p>
              <a:p>
                <a:pPr marL="82550" indent="0">
                  <a:buNone/>
                </a:pPr>
                <a:endParaRPr lang="en-US" dirty="0"/>
              </a:p>
              <a:p>
                <a:pPr marL="82550" indent="0">
                  <a:buNone/>
                </a:pPr>
                <a:r>
                  <a:rPr lang="en-US" dirty="0"/>
                  <a:t>P(+) = 64/170+ 9/170</a:t>
                </a:r>
              </a:p>
              <a:p>
                <a:pPr marL="82550" indent="0">
                  <a:buNone/>
                </a:pPr>
                <a:endParaRPr lang="en-US" dirty="0"/>
              </a:p>
              <a:p>
                <a:pPr marL="82550" indent="0">
                  <a:buNone/>
                </a:pPr>
                <a:r>
                  <a:rPr lang="en-US" dirty="0"/>
                  <a:t>P(+|D)P(D)=(8/10)•(8/17)=64/170</a:t>
                </a:r>
              </a:p>
              <a:p>
                <a:pPr marL="82550" indent="0">
                  <a:buNone/>
                </a:pPr>
                <a:endParaRPr lang="en-US" dirty="0"/>
              </a:p>
              <a:p>
                <a:pPr marL="82550" indent="0">
                  <a:buNone/>
                </a:pPr>
                <a:r>
                  <a:rPr lang="en-US" dirty="0"/>
                  <a:t>P(D|+)=(64/170)/(64/170+9/170)</a:t>
                </a:r>
              </a:p>
              <a:p>
                <a:pPr marL="82550" indent="0">
                  <a:buNone/>
                </a:pPr>
                <a:endParaRPr lang="en-US" dirty="0"/>
              </a:p>
              <a:p>
                <a:pPr marL="82550" indent="0">
                  <a:buNone/>
                </a:pPr>
                <a:r>
                  <a:rPr lang="en-US" dirty="0"/>
                  <a:t>P(D|+)=64/73</a:t>
                </a:r>
              </a:p>
              <a:p>
                <a:pPr marL="82550" indent="0">
                  <a:buNone/>
                </a:pPr>
                <a:endParaRPr lang="en-US" dirty="0"/>
              </a:p>
            </p:txBody>
          </p:sp>
        </mc:Choice>
        <mc:Fallback xmlns="">
          <p:sp>
            <p:nvSpPr>
              <p:cNvPr id="14" name="Content Placeholder 13">
                <a:extLst>
                  <a:ext uri="{FF2B5EF4-FFF2-40B4-BE49-F238E27FC236}">
                    <a16:creationId xmlns:a16="http://schemas.microsoft.com/office/drawing/2014/main" id="{68BAD17E-349B-B454-6BD8-2EDE940CDE1E}"/>
                  </a:ext>
                </a:extLst>
              </p:cNvPr>
              <p:cNvSpPr>
                <a:spLocks noGrp="1" noRot="1" noChangeAspect="1" noMove="1" noResize="1" noEditPoints="1" noAdjustHandles="1" noChangeArrowheads="1" noChangeShapeType="1" noTextEdit="1"/>
              </p:cNvSpPr>
              <p:nvPr>
                <p:ph idx="1"/>
              </p:nvPr>
            </p:nvSpPr>
            <p:spPr>
              <a:xfrm>
                <a:off x="5308600" y="2028472"/>
                <a:ext cx="4749800" cy="4834820"/>
              </a:xfrm>
              <a:blipFill>
                <a:blip r:embed="rId2"/>
                <a:stretch>
                  <a:fillRect t="-19634" b="-14136"/>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3"/>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3523939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749800" cy="4834820"/>
          </a:xfrm>
        </p:spPr>
        <p:txBody>
          <a:bodyPr anchor="ctr"/>
          <a:lstStyle/>
          <a:p>
            <a:pPr marL="82550" indent="0">
              <a:buNone/>
            </a:pPr>
            <a:endParaRPr lang="en-US" dirty="0"/>
          </a:p>
          <a:p>
            <a:pPr marL="82550" indent="0">
              <a:buNone/>
            </a:pPr>
            <a:r>
              <a:rPr lang="en-US" dirty="0"/>
              <a:t>Prior: 8/10</a:t>
            </a:r>
          </a:p>
          <a:p>
            <a:pPr marL="82550" indent="0">
              <a:buNone/>
            </a:pPr>
            <a:r>
              <a:rPr lang="en-US" dirty="0"/>
              <a:t>Posterior (1): 8/17</a:t>
            </a:r>
          </a:p>
          <a:p>
            <a:pPr marL="82550" indent="0">
              <a:buNone/>
            </a:pPr>
            <a:r>
              <a:rPr lang="en-US" dirty="0"/>
              <a:t>Posterior (2): 64/73</a:t>
            </a:r>
          </a:p>
        </p:txBody>
      </p:sp>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2"/>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2711256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00DA-7CE7-FA4C-7491-D0944B3A0C9D}"/>
              </a:ext>
            </a:extLst>
          </p:cNvPr>
          <p:cNvSpPr>
            <a:spLocks noGrp="1"/>
          </p:cNvSpPr>
          <p:nvPr>
            <p:ph type="title"/>
          </p:nvPr>
        </p:nvSpPr>
        <p:spPr>
          <a:xfrm>
            <a:off x="698500" y="3073576"/>
            <a:ext cx="8763000" cy="1472848"/>
          </a:xfrm>
        </p:spPr>
        <p:txBody>
          <a:bodyPr/>
          <a:lstStyle/>
          <a:p>
            <a:r>
              <a:rPr lang="en-US" dirty="0"/>
              <a:t>Screening tests</a:t>
            </a:r>
          </a:p>
        </p:txBody>
      </p:sp>
    </p:spTree>
    <p:extLst>
      <p:ext uri="{BB962C8B-B14F-4D97-AF65-F5344CB8AC3E}">
        <p14:creationId xmlns:p14="http://schemas.microsoft.com/office/powerpoint/2010/main" val="580499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9A89-7867-9287-925B-54EC53F476EE}"/>
              </a:ext>
            </a:extLst>
          </p:cNvPr>
          <p:cNvSpPr>
            <a:spLocks noGrp="1"/>
          </p:cNvSpPr>
          <p:nvPr>
            <p:ph type="title"/>
          </p:nvPr>
        </p:nvSpPr>
        <p:spPr/>
        <p:txBody>
          <a:bodyPr/>
          <a:lstStyle/>
          <a:p>
            <a:r>
              <a:rPr lang="en-US" dirty="0"/>
              <a:t>Screening Tests</a:t>
            </a:r>
          </a:p>
        </p:txBody>
      </p:sp>
      <p:sp>
        <p:nvSpPr>
          <p:cNvPr id="3" name="Content Placeholder 2">
            <a:extLst>
              <a:ext uri="{FF2B5EF4-FFF2-40B4-BE49-F238E27FC236}">
                <a16:creationId xmlns:a16="http://schemas.microsoft.com/office/drawing/2014/main" id="{FFDB4E24-6796-FFD2-82E6-37C0D8BDEC4B}"/>
              </a:ext>
            </a:extLst>
          </p:cNvPr>
          <p:cNvSpPr>
            <a:spLocks noGrp="1"/>
          </p:cNvSpPr>
          <p:nvPr>
            <p:ph idx="1"/>
          </p:nvPr>
        </p:nvSpPr>
        <p:spPr/>
        <p:txBody>
          <a:bodyPr/>
          <a:lstStyle/>
          <a:p>
            <a:pPr marL="82550" indent="0">
              <a:buNone/>
            </a:pPr>
            <a:r>
              <a:rPr lang="en-US" dirty="0"/>
              <a:t>When you screen (rather than test) for a disease, in the context of an observational study, when you compare a screened group to an unscreened group, you get:</a:t>
            </a:r>
          </a:p>
          <a:p>
            <a:pPr marL="82550" indent="0">
              <a:buNone/>
            </a:pPr>
            <a:endParaRPr lang="en-US" dirty="0"/>
          </a:p>
          <a:p>
            <a:pPr marL="82550" indent="0">
              <a:buNone/>
            </a:pPr>
            <a:r>
              <a:rPr lang="en-US" dirty="0"/>
              <a:t>Prognostic selection bias</a:t>
            </a:r>
          </a:p>
          <a:p>
            <a:pPr marL="82550" indent="0">
              <a:buNone/>
            </a:pPr>
            <a:r>
              <a:rPr lang="en-US" sz="1600" i="1" dirty="0">
                <a:solidFill>
                  <a:schemeClr val="bg1"/>
                </a:solidFill>
              </a:rPr>
              <a:t>Those who volunteer to get screened will differ in many ways from those who refuse to be screened.  Some of these differences may be related to the outcome.</a:t>
            </a:r>
          </a:p>
          <a:p>
            <a:pPr marL="82550" indent="0">
              <a:buNone/>
            </a:pPr>
            <a:r>
              <a:rPr lang="en-US" dirty="0"/>
              <a:t>Lead-time bias</a:t>
            </a:r>
          </a:p>
          <a:p>
            <a:pPr marL="82550" indent="0">
              <a:buNone/>
            </a:pPr>
            <a:r>
              <a:rPr lang="en-US" sz="1600" i="1" dirty="0">
                <a:solidFill>
                  <a:schemeClr val="bg1"/>
                </a:solidFill>
              </a:rPr>
              <a:t>The success of a treatment (e.g., for cancer) is often measured in terms of survival time. Screening will move ahead the time of diagnosis. Therefore, screening can appear to lengthen the survival time from diagnosis even if the treatment has no effect.</a:t>
            </a:r>
          </a:p>
          <a:p>
            <a:pPr marL="82550" indent="0">
              <a:buNone/>
            </a:pPr>
            <a:r>
              <a:rPr lang="en-US" dirty="0"/>
              <a:t>Length-biased sampling</a:t>
            </a:r>
          </a:p>
          <a:p>
            <a:pPr marL="82550" indent="0">
              <a:buNone/>
            </a:pPr>
            <a:r>
              <a:rPr lang="en-US" sz="1600" i="1" dirty="0">
                <a:solidFill>
                  <a:schemeClr val="bg1"/>
                </a:solidFill>
              </a:rPr>
              <a:t>Diseases progress at various rates. Screening tends to select slower progressing cases (the more aggressive cases have less person-time to be screened), so the screened patients may appear to live longer.</a:t>
            </a:r>
          </a:p>
          <a:p>
            <a:pPr marL="82550" indent="0">
              <a:buNone/>
            </a:pPr>
            <a:endParaRPr lang="en-US" dirty="0"/>
          </a:p>
        </p:txBody>
      </p:sp>
    </p:spTree>
    <p:extLst>
      <p:ext uri="{BB962C8B-B14F-4D97-AF65-F5344CB8AC3E}">
        <p14:creationId xmlns:p14="http://schemas.microsoft.com/office/powerpoint/2010/main" val="2987796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9A89-7867-9287-925B-54EC53F476EE}"/>
              </a:ext>
            </a:extLst>
          </p:cNvPr>
          <p:cNvSpPr>
            <a:spLocks noGrp="1"/>
          </p:cNvSpPr>
          <p:nvPr>
            <p:ph type="title"/>
          </p:nvPr>
        </p:nvSpPr>
        <p:spPr/>
        <p:txBody>
          <a:bodyPr/>
          <a:lstStyle/>
          <a:p>
            <a:r>
              <a:rPr lang="en-US" dirty="0"/>
              <a:t>Screening Tests</a:t>
            </a:r>
          </a:p>
        </p:txBody>
      </p:sp>
      <p:sp>
        <p:nvSpPr>
          <p:cNvPr id="3" name="Content Placeholder 2">
            <a:extLst>
              <a:ext uri="{FF2B5EF4-FFF2-40B4-BE49-F238E27FC236}">
                <a16:creationId xmlns:a16="http://schemas.microsoft.com/office/drawing/2014/main" id="{FFDB4E24-6796-FFD2-82E6-37C0D8BDEC4B}"/>
              </a:ext>
            </a:extLst>
          </p:cNvPr>
          <p:cNvSpPr>
            <a:spLocks noGrp="1"/>
          </p:cNvSpPr>
          <p:nvPr>
            <p:ph idx="1"/>
          </p:nvPr>
        </p:nvSpPr>
        <p:spPr/>
        <p:txBody>
          <a:bodyPr/>
          <a:lstStyle/>
          <a:p>
            <a:pPr marL="82550" indent="0">
              <a:buNone/>
            </a:pPr>
            <a:r>
              <a:rPr lang="en-US" dirty="0"/>
              <a:t>When you screen (rather than test) for a disease, in the context of an observational study, when you compare a screened group to an unscreened group, you get:</a:t>
            </a:r>
          </a:p>
          <a:p>
            <a:pPr marL="82550" indent="0">
              <a:buNone/>
            </a:pPr>
            <a:endParaRPr lang="en-US" dirty="0"/>
          </a:p>
          <a:p>
            <a:pPr marL="82550" indent="0">
              <a:buNone/>
            </a:pPr>
            <a:r>
              <a:rPr lang="en-US" dirty="0"/>
              <a:t>Prognostic selection bias</a:t>
            </a:r>
          </a:p>
          <a:p>
            <a:pPr marL="82550" indent="0">
              <a:buNone/>
            </a:pPr>
            <a:r>
              <a:rPr lang="en-US" sz="1600" i="1" dirty="0"/>
              <a:t>Those who volunteer to get screened will differ in many ways from those who refuse to be screened.  Some of these differences may be related to the outcome.</a:t>
            </a:r>
          </a:p>
          <a:p>
            <a:pPr marL="82550" indent="0">
              <a:buNone/>
            </a:pPr>
            <a:r>
              <a:rPr lang="en-US" dirty="0"/>
              <a:t>Lead-time bias</a:t>
            </a:r>
          </a:p>
          <a:p>
            <a:pPr marL="82550" indent="0">
              <a:buNone/>
            </a:pPr>
            <a:r>
              <a:rPr lang="en-US" sz="1600" i="1" dirty="0"/>
              <a:t>The success of a treatment (e.g., for cancer) is often measured in terms of survival time. Screening will move ahead the time of diagnosis. Therefore, screening can appear to lengthen the survival time from diagnosis even if the treatment has no effect.</a:t>
            </a:r>
          </a:p>
          <a:p>
            <a:pPr marL="82550" indent="0">
              <a:buNone/>
            </a:pPr>
            <a:r>
              <a:rPr lang="en-US" dirty="0"/>
              <a:t>Length-biased sampling</a:t>
            </a:r>
          </a:p>
          <a:p>
            <a:pPr marL="82550" indent="0">
              <a:buNone/>
            </a:pPr>
            <a:r>
              <a:rPr lang="en-US" sz="1600" i="1" dirty="0"/>
              <a:t>Diseases progress at various rates. Screening tends to select slower progressing cases (the more aggressive cases have less person-time to be screened), so the screened patients may appear to live longer.</a:t>
            </a:r>
          </a:p>
          <a:p>
            <a:pPr marL="82550" indent="0">
              <a:buNone/>
            </a:pPr>
            <a:endParaRPr lang="en-US" dirty="0"/>
          </a:p>
        </p:txBody>
      </p:sp>
    </p:spTree>
    <p:extLst>
      <p:ext uri="{BB962C8B-B14F-4D97-AF65-F5344CB8AC3E}">
        <p14:creationId xmlns:p14="http://schemas.microsoft.com/office/powerpoint/2010/main" val="3052171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00DA-7CE7-FA4C-7491-D0944B3A0C9D}"/>
              </a:ext>
            </a:extLst>
          </p:cNvPr>
          <p:cNvSpPr>
            <a:spLocks noGrp="1"/>
          </p:cNvSpPr>
          <p:nvPr>
            <p:ph type="title"/>
          </p:nvPr>
        </p:nvSpPr>
        <p:spPr>
          <a:xfrm>
            <a:off x="698500" y="3073576"/>
            <a:ext cx="8763000" cy="1472848"/>
          </a:xfrm>
        </p:spPr>
        <p:txBody>
          <a:bodyPr/>
          <a:lstStyle/>
          <a:p>
            <a:r>
              <a:rPr lang="en-US" dirty="0"/>
              <a:t>Evaluation</a:t>
            </a:r>
          </a:p>
        </p:txBody>
      </p:sp>
    </p:spTree>
    <p:extLst>
      <p:ext uri="{BB962C8B-B14F-4D97-AF65-F5344CB8AC3E}">
        <p14:creationId xmlns:p14="http://schemas.microsoft.com/office/powerpoint/2010/main" val="3498178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Confusion matrices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404268" cy="4834820"/>
          </a:xfrm>
        </p:spPr>
        <p:txBody>
          <a:bodyPr/>
          <a:lstStyle/>
          <a:p>
            <a:pPr marL="82550" indent="0">
              <a:buNone/>
            </a:pPr>
            <a:r>
              <a:rPr lang="en-US" sz="2000" dirty="0"/>
              <a:t>The most straightforward way to assess classifier performance is to examine the </a:t>
            </a:r>
            <a:r>
              <a:rPr lang="en-US" sz="2000" b="1" i="1" dirty="0"/>
              <a:t>confusion matrix</a:t>
            </a:r>
            <a:r>
              <a:rPr lang="en-US" sz="2000" dirty="0"/>
              <a:t>.</a:t>
            </a:r>
          </a:p>
          <a:p>
            <a:pPr marL="82550" indent="0">
              <a:buNone/>
            </a:pPr>
            <a:r>
              <a:rPr lang="en-US" sz="2000" dirty="0"/>
              <a:t>The matrix compares the actual target values with those predicted by the machine learning model.</a:t>
            </a:r>
          </a:p>
          <a:p>
            <a:pPr marL="82550" indent="0">
              <a:buNone/>
            </a:pPr>
            <a:r>
              <a:rPr lang="en-US" sz="2000" dirty="0"/>
              <a:t>Binary classification confusion matrices are 2x2; multi-class problems produce matrices essentially the same.</a:t>
            </a:r>
          </a:p>
        </p:txBody>
      </p:sp>
      <p:pic>
        <p:nvPicPr>
          <p:cNvPr id="8" name="Picture 7">
            <a:extLst>
              <a:ext uri="{FF2B5EF4-FFF2-40B4-BE49-F238E27FC236}">
                <a16:creationId xmlns:a16="http://schemas.microsoft.com/office/drawing/2014/main" id="{434394D2-2E93-4C43-BB39-2DD4AED614A3}"/>
              </a:ext>
            </a:extLst>
          </p:cNvPr>
          <p:cNvPicPr>
            <a:picLocks noChangeAspect="1"/>
          </p:cNvPicPr>
          <p:nvPr/>
        </p:nvPicPr>
        <p:blipFill>
          <a:blip r:embed="rId2"/>
          <a:stretch>
            <a:fillRect/>
          </a:stretch>
        </p:blipFill>
        <p:spPr>
          <a:xfrm>
            <a:off x="5305423" y="1565807"/>
            <a:ext cx="3416300" cy="1854200"/>
          </a:xfrm>
          <a:prstGeom prst="rect">
            <a:avLst/>
          </a:prstGeom>
        </p:spPr>
      </p:pic>
      <p:pic>
        <p:nvPicPr>
          <p:cNvPr id="10" name="Picture 9">
            <a:extLst>
              <a:ext uri="{FF2B5EF4-FFF2-40B4-BE49-F238E27FC236}">
                <a16:creationId xmlns:a16="http://schemas.microsoft.com/office/drawing/2014/main" id="{395CE8DE-61EF-C3D1-8963-08958F8BF6B9}"/>
              </a:ext>
            </a:extLst>
          </p:cNvPr>
          <p:cNvPicPr>
            <a:picLocks noChangeAspect="1"/>
          </p:cNvPicPr>
          <p:nvPr/>
        </p:nvPicPr>
        <p:blipFill>
          <a:blip r:embed="rId3"/>
          <a:stretch>
            <a:fillRect/>
          </a:stretch>
        </p:blipFill>
        <p:spPr>
          <a:xfrm>
            <a:off x="4214811" y="3810000"/>
            <a:ext cx="5597525" cy="3238381"/>
          </a:xfrm>
          <a:prstGeom prst="rect">
            <a:avLst/>
          </a:prstGeom>
        </p:spPr>
      </p:pic>
    </p:spTree>
    <p:extLst>
      <p:ext uri="{BB962C8B-B14F-4D97-AF65-F5344CB8AC3E}">
        <p14:creationId xmlns:p14="http://schemas.microsoft.com/office/powerpoint/2010/main" val="3435829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Confusion matrices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2159000" cy="4834820"/>
          </a:xfrm>
        </p:spPr>
        <p:txBody>
          <a:bodyPr/>
          <a:lstStyle/>
          <a:p>
            <a:pPr marL="82550" indent="0">
              <a:buNone/>
            </a:pPr>
            <a:r>
              <a:rPr lang="en-US" sz="2000" dirty="0"/>
              <a:t>Confusion matrices provide most of the information on the main diagonal, but the structure of the matrix can provide valuable insight into how a classifier is working.</a:t>
            </a:r>
          </a:p>
          <a:p>
            <a:pPr marL="82550" indent="0">
              <a:buNone/>
            </a:pPr>
            <a:r>
              <a:rPr lang="en-US" sz="2000" dirty="0"/>
              <a:t>What do you notice about this classifier?</a:t>
            </a:r>
          </a:p>
          <a:p>
            <a:pPr marL="82550" indent="0">
              <a:buNone/>
            </a:pPr>
            <a:r>
              <a:rPr lang="en-US" sz="2000" dirty="0"/>
              <a:t>What would you do about it?</a:t>
            </a:r>
          </a:p>
          <a:p>
            <a:pPr marL="82550" indent="0">
              <a:buNone/>
            </a:pPr>
            <a:endParaRPr lang="en-US" sz="2000" dirty="0"/>
          </a:p>
        </p:txBody>
      </p:sp>
      <p:graphicFrame>
        <p:nvGraphicFramePr>
          <p:cNvPr id="5" name="Table 5">
            <a:extLst>
              <a:ext uri="{FF2B5EF4-FFF2-40B4-BE49-F238E27FC236}">
                <a16:creationId xmlns:a16="http://schemas.microsoft.com/office/drawing/2014/main" id="{F5A6A5B8-32ED-6698-8AEB-1D0EAE7AD266}"/>
              </a:ext>
            </a:extLst>
          </p:cNvPr>
          <p:cNvGraphicFramePr>
            <a:graphicFrameLocks noGrp="1"/>
          </p:cNvGraphicFramePr>
          <p:nvPr>
            <p:extLst>
              <p:ext uri="{D42A27DB-BD31-4B8C-83A1-F6EECF244321}">
                <p14:modId xmlns:p14="http://schemas.microsoft.com/office/powerpoint/2010/main" val="2982926346"/>
              </p:ext>
            </p:extLst>
          </p:nvPr>
        </p:nvGraphicFramePr>
        <p:xfrm>
          <a:off x="3162300" y="2743730"/>
          <a:ext cx="6781800" cy="3404304"/>
        </p:xfrm>
        <a:graphic>
          <a:graphicData uri="http://schemas.openxmlformats.org/drawingml/2006/table">
            <a:tbl>
              <a:tblPr firstRow="1" bandRow="1">
                <a:tableStyleId>{D9591F34-6BE0-48BB-932A-1E305F9E1863}</a:tableStyleId>
              </a:tblPr>
              <a:tblGrid>
                <a:gridCol w="1130300">
                  <a:extLst>
                    <a:ext uri="{9D8B030D-6E8A-4147-A177-3AD203B41FA5}">
                      <a16:colId xmlns:a16="http://schemas.microsoft.com/office/drawing/2014/main" val="952745793"/>
                    </a:ext>
                  </a:extLst>
                </a:gridCol>
                <a:gridCol w="1130300">
                  <a:extLst>
                    <a:ext uri="{9D8B030D-6E8A-4147-A177-3AD203B41FA5}">
                      <a16:colId xmlns:a16="http://schemas.microsoft.com/office/drawing/2014/main" val="1358754207"/>
                    </a:ext>
                  </a:extLst>
                </a:gridCol>
                <a:gridCol w="1130300">
                  <a:extLst>
                    <a:ext uri="{9D8B030D-6E8A-4147-A177-3AD203B41FA5}">
                      <a16:colId xmlns:a16="http://schemas.microsoft.com/office/drawing/2014/main" val="3506146589"/>
                    </a:ext>
                  </a:extLst>
                </a:gridCol>
                <a:gridCol w="1130300">
                  <a:extLst>
                    <a:ext uri="{9D8B030D-6E8A-4147-A177-3AD203B41FA5}">
                      <a16:colId xmlns:a16="http://schemas.microsoft.com/office/drawing/2014/main" val="3041902189"/>
                    </a:ext>
                  </a:extLst>
                </a:gridCol>
                <a:gridCol w="1130300">
                  <a:extLst>
                    <a:ext uri="{9D8B030D-6E8A-4147-A177-3AD203B41FA5}">
                      <a16:colId xmlns:a16="http://schemas.microsoft.com/office/drawing/2014/main" val="4018871100"/>
                    </a:ext>
                  </a:extLst>
                </a:gridCol>
                <a:gridCol w="1130300">
                  <a:extLst>
                    <a:ext uri="{9D8B030D-6E8A-4147-A177-3AD203B41FA5}">
                      <a16:colId xmlns:a16="http://schemas.microsoft.com/office/drawing/2014/main" val="4155169522"/>
                    </a:ext>
                  </a:extLst>
                </a:gridCol>
              </a:tblGrid>
              <a:tr h="567384">
                <a:tc>
                  <a:txBody>
                    <a:bodyPr/>
                    <a:lstStyle/>
                    <a:p>
                      <a:endParaRPr lang="en-US" sz="1200"/>
                    </a:p>
                  </a:txBody>
                  <a:tcPr/>
                </a:tc>
                <a:tc>
                  <a:txBody>
                    <a:bodyPr/>
                    <a:lstStyle/>
                    <a:p>
                      <a:r>
                        <a:rPr lang="en-US" sz="1200" dirty="0"/>
                        <a:t>Maine Coon</a:t>
                      </a:r>
                    </a:p>
                  </a:txBody>
                  <a:tcPr/>
                </a:tc>
                <a:tc>
                  <a:txBody>
                    <a:bodyPr/>
                    <a:lstStyle/>
                    <a:p>
                      <a:r>
                        <a:rPr lang="en-US" sz="1200" dirty="0"/>
                        <a:t>Siamese</a:t>
                      </a:r>
                    </a:p>
                  </a:txBody>
                  <a:tcPr/>
                </a:tc>
                <a:tc>
                  <a:txBody>
                    <a:bodyPr/>
                    <a:lstStyle/>
                    <a:p>
                      <a:r>
                        <a:rPr lang="en-US" sz="1200" dirty="0"/>
                        <a:t>Labrador</a:t>
                      </a:r>
                    </a:p>
                  </a:txBody>
                  <a:tcPr/>
                </a:tc>
                <a:tc>
                  <a:txBody>
                    <a:bodyPr/>
                    <a:lstStyle/>
                    <a:p>
                      <a:r>
                        <a:rPr lang="en-US" sz="1200" dirty="0"/>
                        <a:t>Frenchie</a:t>
                      </a:r>
                    </a:p>
                  </a:txBody>
                  <a:tcPr/>
                </a:tc>
                <a:tc>
                  <a:txBody>
                    <a:bodyPr/>
                    <a:lstStyle/>
                    <a:p>
                      <a:r>
                        <a:rPr lang="en-US" sz="1200" dirty="0"/>
                        <a:t>Dachshund</a:t>
                      </a:r>
                    </a:p>
                  </a:txBody>
                  <a:tcPr/>
                </a:tc>
                <a:extLst>
                  <a:ext uri="{0D108BD9-81ED-4DB2-BD59-A6C34878D82A}">
                    <a16:rowId xmlns:a16="http://schemas.microsoft.com/office/drawing/2014/main" val="3459745984"/>
                  </a:ext>
                </a:extLst>
              </a:tr>
              <a:tr h="567384">
                <a:tc>
                  <a:txBody>
                    <a:bodyPr/>
                    <a:lstStyle/>
                    <a:p>
                      <a:r>
                        <a:rPr lang="en-US" sz="1200" dirty="0"/>
                        <a:t>Maine Coon</a:t>
                      </a:r>
                    </a:p>
                  </a:txBody>
                  <a:tcPr/>
                </a:tc>
                <a:tc>
                  <a:txBody>
                    <a:bodyPr/>
                    <a:lstStyle/>
                    <a:p>
                      <a:r>
                        <a:rPr lang="en-US" sz="1200" dirty="0"/>
                        <a:t>22</a:t>
                      </a:r>
                    </a:p>
                  </a:txBody>
                  <a:tcPr/>
                </a:tc>
                <a:tc>
                  <a:txBody>
                    <a:bodyPr/>
                    <a:lstStyle/>
                    <a:p>
                      <a:r>
                        <a:rPr lang="en-US" sz="1200" dirty="0"/>
                        <a:t>3</a:t>
                      </a:r>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100482026"/>
                  </a:ext>
                </a:extLst>
              </a:tr>
              <a:tr h="567384">
                <a:tc>
                  <a:txBody>
                    <a:bodyPr/>
                    <a:lstStyle/>
                    <a:p>
                      <a:r>
                        <a:rPr lang="en-US" sz="1200" dirty="0"/>
                        <a:t>Siamese</a:t>
                      </a:r>
                    </a:p>
                  </a:txBody>
                  <a:tcPr/>
                </a:tc>
                <a:tc>
                  <a:txBody>
                    <a:bodyPr/>
                    <a:lstStyle/>
                    <a:p>
                      <a:endParaRPr lang="en-US" sz="1200" dirty="0"/>
                    </a:p>
                  </a:txBody>
                  <a:tcPr/>
                </a:tc>
                <a:tc>
                  <a:txBody>
                    <a:bodyPr/>
                    <a:lstStyle/>
                    <a:p>
                      <a:r>
                        <a:rPr lang="en-US" sz="1200" dirty="0"/>
                        <a:t>24</a:t>
                      </a:r>
                    </a:p>
                  </a:txBody>
                  <a:tcPr/>
                </a:tc>
                <a:tc>
                  <a:txBody>
                    <a:bodyPr/>
                    <a:lstStyle/>
                    <a:p>
                      <a:endParaRPr lang="en-US" sz="1200" dirty="0"/>
                    </a:p>
                  </a:txBody>
                  <a:tcPr/>
                </a:tc>
                <a:tc>
                  <a:txBody>
                    <a:bodyPr/>
                    <a:lstStyle/>
                    <a:p>
                      <a:r>
                        <a:rPr lang="en-US" sz="1200" dirty="0"/>
                        <a:t>1</a:t>
                      </a:r>
                    </a:p>
                  </a:txBody>
                  <a:tcPr/>
                </a:tc>
                <a:tc>
                  <a:txBody>
                    <a:bodyPr/>
                    <a:lstStyle/>
                    <a:p>
                      <a:endParaRPr lang="en-US" sz="1200"/>
                    </a:p>
                  </a:txBody>
                  <a:tcPr/>
                </a:tc>
                <a:extLst>
                  <a:ext uri="{0D108BD9-81ED-4DB2-BD59-A6C34878D82A}">
                    <a16:rowId xmlns:a16="http://schemas.microsoft.com/office/drawing/2014/main" val="3803590799"/>
                  </a:ext>
                </a:extLst>
              </a:tr>
              <a:tr h="567384">
                <a:tc>
                  <a:txBody>
                    <a:bodyPr/>
                    <a:lstStyle/>
                    <a:p>
                      <a:r>
                        <a:rPr lang="en-US" sz="1200" dirty="0"/>
                        <a:t>Labrador</a:t>
                      </a:r>
                    </a:p>
                  </a:txBody>
                  <a:tcPr/>
                </a:tc>
                <a:tc>
                  <a:txBody>
                    <a:bodyPr/>
                    <a:lstStyle/>
                    <a:p>
                      <a:endParaRPr lang="en-US" sz="1200" dirty="0"/>
                    </a:p>
                  </a:txBody>
                  <a:tcPr/>
                </a:tc>
                <a:tc>
                  <a:txBody>
                    <a:bodyPr/>
                    <a:lstStyle/>
                    <a:p>
                      <a:endParaRPr lang="en-US" sz="1200" dirty="0"/>
                    </a:p>
                  </a:txBody>
                  <a:tcPr/>
                </a:tc>
                <a:tc>
                  <a:txBody>
                    <a:bodyPr/>
                    <a:lstStyle/>
                    <a:p>
                      <a:r>
                        <a:rPr lang="en-US" sz="1200" dirty="0"/>
                        <a:t>25</a:t>
                      </a:r>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2020020160"/>
                  </a:ext>
                </a:extLst>
              </a:tr>
              <a:tr h="567384">
                <a:tc>
                  <a:txBody>
                    <a:bodyPr/>
                    <a:lstStyle/>
                    <a:p>
                      <a:r>
                        <a:rPr lang="en-US" sz="1200" dirty="0"/>
                        <a:t>Frenchie</a:t>
                      </a:r>
                    </a:p>
                  </a:txBody>
                  <a:tcPr/>
                </a:tc>
                <a:tc>
                  <a:txBody>
                    <a:bodyPr/>
                    <a:lstStyle/>
                    <a:p>
                      <a:endParaRPr lang="en-US" sz="1200" dirty="0"/>
                    </a:p>
                  </a:txBody>
                  <a:tcPr/>
                </a:tc>
                <a:tc>
                  <a:txBody>
                    <a:bodyPr/>
                    <a:lstStyle/>
                    <a:p>
                      <a:r>
                        <a:rPr lang="en-US" sz="1200" dirty="0"/>
                        <a:t>20</a:t>
                      </a:r>
                    </a:p>
                  </a:txBody>
                  <a:tcPr/>
                </a:tc>
                <a:tc>
                  <a:txBody>
                    <a:bodyPr/>
                    <a:lstStyle/>
                    <a:p>
                      <a:endParaRPr lang="en-US" sz="1200" dirty="0"/>
                    </a:p>
                  </a:txBody>
                  <a:tcPr/>
                </a:tc>
                <a:tc>
                  <a:txBody>
                    <a:bodyPr/>
                    <a:lstStyle/>
                    <a:p>
                      <a:r>
                        <a:rPr lang="en-US" sz="1200" dirty="0"/>
                        <a:t>2</a:t>
                      </a:r>
                    </a:p>
                  </a:txBody>
                  <a:tcPr/>
                </a:tc>
                <a:tc>
                  <a:txBody>
                    <a:bodyPr/>
                    <a:lstStyle/>
                    <a:p>
                      <a:r>
                        <a:rPr lang="en-US" sz="1200" dirty="0"/>
                        <a:t>3</a:t>
                      </a:r>
                    </a:p>
                  </a:txBody>
                  <a:tcPr/>
                </a:tc>
                <a:extLst>
                  <a:ext uri="{0D108BD9-81ED-4DB2-BD59-A6C34878D82A}">
                    <a16:rowId xmlns:a16="http://schemas.microsoft.com/office/drawing/2014/main" val="1670843607"/>
                  </a:ext>
                </a:extLst>
              </a:tr>
              <a:tr h="567384">
                <a:tc>
                  <a:txBody>
                    <a:bodyPr/>
                    <a:lstStyle/>
                    <a:p>
                      <a:r>
                        <a:rPr lang="en-US" sz="1200" dirty="0"/>
                        <a:t>Dachshund</a:t>
                      </a:r>
                    </a:p>
                  </a:txBody>
                  <a:tcPr/>
                </a:tc>
                <a:tc>
                  <a:txBody>
                    <a:bodyPr/>
                    <a:lstStyle/>
                    <a:p>
                      <a:endParaRPr lang="en-US" sz="1200"/>
                    </a:p>
                  </a:txBody>
                  <a:tcPr/>
                </a:tc>
                <a:tc>
                  <a:txBody>
                    <a:bodyPr/>
                    <a:lstStyle/>
                    <a:p>
                      <a:r>
                        <a:rPr lang="en-US" sz="1200" dirty="0"/>
                        <a:t>18</a:t>
                      </a:r>
                    </a:p>
                  </a:txBody>
                  <a:tcPr/>
                </a:tc>
                <a:tc>
                  <a:txBody>
                    <a:bodyPr/>
                    <a:lstStyle/>
                    <a:p>
                      <a:endParaRPr lang="en-US" sz="1200" dirty="0"/>
                    </a:p>
                  </a:txBody>
                  <a:tcPr/>
                </a:tc>
                <a:tc>
                  <a:txBody>
                    <a:bodyPr/>
                    <a:lstStyle/>
                    <a:p>
                      <a:r>
                        <a:rPr lang="en-US" sz="1200" dirty="0"/>
                        <a:t>3</a:t>
                      </a:r>
                    </a:p>
                  </a:txBody>
                  <a:tcPr/>
                </a:tc>
                <a:tc>
                  <a:txBody>
                    <a:bodyPr/>
                    <a:lstStyle/>
                    <a:p>
                      <a:r>
                        <a:rPr lang="en-US" sz="1200" dirty="0"/>
                        <a:t>4</a:t>
                      </a:r>
                    </a:p>
                  </a:txBody>
                  <a:tcPr/>
                </a:tc>
                <a:extLst>
                  <a:ext uri="{0D108BD9-81ED-4DB2-BD59-A6C34878D82A}">
                    <a16:rowId xmlns:a16="http://schemas.microsoft.com/office/drawing/2014/main" val="4034451788"/>
                  </a:ext>
                </a:extLst>
              </a:tr>
            </a:tbl>
          </a:graphicData>
        </a:graphic>
      </p:graphicFrame>
    </p:spTree>
    <p:extLst>
      <p:ext uri="{BB962C8B-B14F-4D97-AF65-F5344CB8AC3E}">
        <p14:creationId xmlns:p14="http://schemas.microsoft.com/office/powerpoint/2010/main" val="167513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8D1E-4BF6-4514-5FDC-D731CDDC1C3F}"/>
              </a:ext>
            </a:extLst>
          </p:cNvPr>
          <p:cNvSpPr>
            <a:spLocks noGrp="1"/>
          </p:cNvSpPr>
          <p:nvPr>
            <p:ph type="title"/>
          </p:nvPr>
        </p:nvSpPr>
        <p:spPr>
          <a:xfrm>
            <a:off x="698500" y="3073576"/>
            <a:ext cx="8763000" cy="1472848"/>
          </a:xfrm>
        </p:spPr>
        <p:txBody>
          <a:bodyPr/>
          <a:lstStyle/>
          <a:p>
            <a:r>
              <a:rPr lang="en-US" dirty="0"/>
              <a:t>Classifier Concept</a:t>
            </a:r>
          </a:p>
        </p:txBody>
      </p:sp>
    </p:spTree>
    <p:extLst>
      <p:ext uri="{BB962C8B-B14F-4D97-AF65-F5344CB8AC3E}">
        <p14:creationId xmlns:p14="http://schemas.microsoft.com/office/powerpoint/2010/main" val="3695813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F38D-2852-7B8A-C52A-6361C5518E3F}"/>
              </a:ext>
            </a:extLst>
          </p:cNvPr>
          <p:cNvSpPr>
            <a:spLocks noGrp="1"/>
          </p:cNvSpPr>
          <p:nvPr>
            <p:ph type="title"/>
          </p:nvPr>
        </p:nvSpPr>
        <p:spPr/>
        <p:txBody>
          <a:bodyPr/>
          <a:lstStyle/>
          <a:p>
            <a:r>
              <a:rPr lang="en-US" dirty="0"/>
              <a:t>F1 score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579655-2302-9801-67FE-3FA6FB75FEA5}"/>
                  </a:ext>
                </a:extLst>
              </p:cNvPr>
              <p:cNvSpPr>
                <a:spLocks noGrp="1"/>
              </p:cNvSpPr>
              <p:nvPr>
                <p:ph idx="1"/>
              </p:nvPr>
            </p:nvSpPr>
            <p:spPr/>
            <p:txBody>
              <a:bodyPr/>
              <a:lstStyle/>
              <a:p>
                <a:pPr marL="82550" indent="0">
                  <a:buNone/>
                </a:pPr>
                <a:r>
                  <a:rPr lang="en-US" dirty="0"/>
                  <a:t>We have discussed sensitivity and specificity earlier.</a:t>
                </a:r>
              </a:p>
              <a:p>
                <a:pPr marL="82550" indent="0">
                  <a:buNone/>
                </a:pPr>
                <a:r>
                  <a:rPr lang="en-US" dirty="0"/>
                  <a:t>We will see in a moment that these metrics have some drawbacks, as they describe the performance of a classifier after a particular cutoff value has been chosen.</a:t>
                </a:r>
              </a:p>
              <a:p>
                <a:pPr marL="82550" indent="0">
                  <a:buNone/>
                </a:pPr>
                <a:r>
                  <a:rPr lang="en-US" dirty="0"/>
                  <a:t>Although popular in medical testing, sensitivity and specificity are much less used in machine learning.</a:t>
                </a:r>
              </a:p>
              <a:p>
                <a:pPr marL="82550" indent="0">
                  <a:buNone/>
                </a:pPr>
                <a:r>
                  <a:rPr lang="en-US" dirty="0"/>
                  <a:t>A more useful metric is F1 score, which does not produce nonsensical values for extreme cases. (Which we will see in a moment.)</a:t>
                </a:r>
              </a:p>
              <a:p>
                <a:pPr marL="82550" indent="0">
                  <a:buNone/>
                </a:pPr>
                <a:endParaRPr lang="en-US" dirty="0"/>
              </a:p>
              <a:p>
                <a:pPr marL="8255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𝐹𝑃</m:t>
                              </m:r>
                              <m:r>
                                <a:rPr lang="en-US" b="0" i="1" smtClean="0">
                                  <a:latin typeface="Cambria Math" panose="02040503050406030204" pitchFamily="18" charset="0"/>
                                </a:rPr>
                                <m:t>+</m:t>
                              </m:r>
                              <m:r>
                                <a:rPr lang="en-US" b="0" i="1" smtClean="0">
                                  <a:latin typeface="Cambria Math" panose="02040503050406030204" pitchFamily="18" charset="0"/>
                                </a:rPr>
                                <m:t>𝐹𝑁</m:t>
                              </m:r>
                            </m:e>
                          </m:d>
                        </m:den>
                      </m:f>
                    </m:oMath>
                  </m:oMathPara>
                </a14:m>
                <a:endParaRPr lang="en-US" dirty="0"/>
              </a:p>
            </p:txBody>
          </p:sp>
        </mc:Choice>
        <mc:Fallback xmlns="">
          <p:sp>
            <p:nvSpPr>
              <p:cNvPr id="3" name="Content Placeholder 2">
                <a:extLst>
                  <a:ext uri="{FF2B5EF4-FFF2-40B4-BE49-F238E27FC236}">
                    <a16:creationId xmlns:a16="http://schemas.microsoft.com/office/drawing/2014/main" id="{B4579655-2302-9801-67FE-3FA6FB75FEA5}"/>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48752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F38D-2852-7B8A-C52A-6361C5518E3F}"/>
              </a:ext>
            </a:extLst>
          </p:cNvPr>
          <p:cNvSpPr>
            <a:spLocks noGrp="1"/>
          </p:cNvSpPr>
          <p:nvPr>
            <p:ph type="title"/>
          </p:nvPr>
        </p:nvSpPr>
        <p:spPr/>
        <p:txBody>
          <a:bodyPr/>
          <a:lstStyle/>
          <a:p>
            <a:r>
              <a:rPr lang="en-US" dirty="0"/>
              <a:t>Relationship between F1 and cell counts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579655-2302-9801-67FE-3FA6FB75FEA5}"/>
                  </a:ext>
                </a:extLst>
              </p:cNvPr>
              <p:cNvSpPr>
                <a:spLocks noGrp="1"/>
              </p:cNvSpPr>
              <p:nvPr>
                <p:ph idx="1"/>
              </p:nvPr>
            </p:nvSpPr>
            <p:spPr/>
            <p:txBody>
              <a:bodyPr/>
              <a:lstStyle/>
              <a:p>
                <a:pPr marL="82550" indent="0">
                  <a:buNone/>
                </a:pPr>
                <a:r>
                  <a:rPr lang="en-US" dirty="0"/>
                  <a:t>Recall = Sensitivity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den>
                    </m:f>
                  </m:oMath>
                </a14:m>
                <a:endParaRPr lang="en-US" dirty="0"/>
              </a:p>
              <a:p>
                <a:pPr marL="82550" indent="0">
                  <a:buNone/>
                </a:pPr>
                <a:r>
                  <a:rPr lang="en-US" dirty="0"/>
                  <a:t>Precision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𝐹𝑃</m:t>
                        </m:r>
                      </m:den>
                    </m:f>
                  </m:oMath>
                </a14:m>
                <a:r>
                  <a:rPr lang="en-US" dirty="0"/>
                  <a:t> , which is not equivalent to Specificity!</a:t>
                </a:r>
              </a:p>
              <a:p>
                <a:pPr marL="82550" indent="0">
                  <a:buNone/>
                </a:pPr>
                <a:endParaRPr lang="en-US" dirty="0"/>
              </a:p>
              <a:p>
                <a:pPr marL="8255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1=2×</m:t>
                      </m:r>
                      <m:f>
                        <m:fPr>
                          <m:ctrlPr>
                            <a:rPr lang="en-US" b="0" i="1" smtClean="0">
                              <a:latin typeface="Cambria Math" panose="02040503050406030204" pitchFamily="18" charset="0"/>
                            </a:rPr>
                          </m:ctrlPr>
                        </m:fPr>
                        <m:num>
                          <m:r>
                            <a:rPr lang="en-US" b="0" i="1" smtClean="0">
                              <a:latin typeface="Cambria Math" panose="02040503050406030204" pitchFamily="18" charset="0"/>
                            </a:rPr>
                            <m:t>𝑃𝑟𝑒𝑐𝑖𝑠𝑖𝑜𝑛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𝑅𝑒𝑐𝑎𝑙𝑙</m:t>
                          </m:r>
                        </m:num>
                        <m:den>
                          <m:r>
                            <a:rPr lang="en-US" i="1">
                              <a:latin typeface="Cambria Math" panose="02040503050406030204" pitchFamily="18" charset="0"/>
                            </a:rPr>
                            <m:t>𝑃𝑟𝑒𝑐𝑖𝑠𝑖𝑜𝑛</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𝑅𝑒𝑐𝑎𝑙𝑙</m:t>
                          </m:r>
                        </m:den>
                      </m:f>
                    </m:oMath>
                  </m:oMathPara>
                </a14:m>
                <a:endParaRPr lang="en-US" dirty="0"/>
              </a:p>
              <a:p>
                <a:pPr marL="82550" indent="0">
                  <a:buNone/>
                </a:pPr>
                <a:endParaRPr lang="en-US" b="0" i="1" dirty="0">
                  <a:latin typeface="Cambria Math" panose="02040503050406030204" pitchFamily="18" charset="0"/>
                </a:endParaRPr>
              </a:p>
              <a:p>
                <a:pPr marL="8255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𝐹𝑃</m:t>
                              </m:r>
                              <m:r>
                                <a:rPr lang="en-US" b="0" i="1" smtClean="0">
                                  <a:latin typeface="Cambria Math" panose="02040503050406030204" pitchFamily="18" charset="0"/>
                                </a:rPr>
                                <m:t>+</m:t>
                              </m:r>
                              <m:r>
                                <a:rPr lang="en-US" b="0" i="1" smtClean="0">
                                  <a:latin typeface="Cambria Math" panose="02040503050406030204" pitchFamily="18" charset="0"/>
                                </a:rPr>
                                <m:t>𝐹𝑁</m:t>
                              </m:r>
                            </m:e>
                          </m:d>
                        </m:den>
                      </m:f>
                    </m:oMath>
                  </m:oMathPara>
                </a14:m>
                <a:endParaRPr lang="en-US" dirty="0"/>
              </a:p>
            </p:txBody>
          </p:sp>
        </mc:Choice>
        <mc:Fallback xmlns="">
          <p:sp>
            <p:nvSpPr>
              <p:cNvPr id="3" name="Content Placeholder 2">
                <a:extLst>
                  <a:ext uri="{FF2B5EF4-FFF2-40B4-BE49-F238E27FC236}">
                    <a16:creationId xmlns:a16="http://schemas.microsoft.com/office/drawing/2014/main" id="{B4579655-2302-9801-67FE-3FA6FB75FEA5}"/>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44781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Multi-class F1</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499" y="2028472"/>
            <a:ext cx="2959101" cy="4834820"/>
          </a:xfrm>
        </p:spPr>
        <p:txBody>
          <a:bodyPr/>
          <a:lstStyle/>
          <a:p>
            <a:pPr marL="82550" indent="0">
              <a:buNone/>
            </a:pPr>
            <a:r>
              <a:rPr lang="en-US" sz="2000" dirty="0"/>
              <a:t>Multi-class prediction is a straightforward extension of binary prediction.</a:t>
            </a:r>
          </a:p>
          <a:p>
            <a:pPr marL="82550" indent="0">
              <a:buNone/>
            </a:pPr>
            <a:r>
              <a:rPr lang="en-US" sz="2000" dirty="0"/>
              <a:t>Precision, Recall, and F1 are calculated separately for each predicted class and averaged to produce an overall F1 score.</a:t>
            </a:r>
          </a:p>
          <a:p>
            <a:pPr marL="82550" indent="0">
              <a:buNone/>
            </a:pPr>
            <a:r>
              <a:rPr lang="en-US" sz="2000" dirty="0"/>
              <a:t>There is no absolute reason to weight classes equally here; if you are more concerned about one class you may use a weighted average during training.</a:t>
            </a:r>
          </a:p>
        </p:txBody>
      </p:sp>
      <p:pic>
        <p:nvPicPr>
          <p:cNvPr id="8" name="Picture 7">
            <a:extLst>
              <a:ext uri="{FF2B5EF4-FFF2-40B4-BE49-F238E27FC236}">
                <a16:creationId xmlns:a16="http://schemas.microsoft.com/office/drawing/2014/main" id="{BE59A279-48A2-F52E-C728-F3A04D5219A3}"/>
              </a:ext>
            </a:extLst>
          </p:cNvPr>
          <p:cNvPicPr>
            <a:picLocks noChangeAspect="1"/>
          </p:cNvPicPr>
          <p:nvPr/>
        </p:nvPicPr>
        <p:blipFill>
          <a:blip r:embed="rId2"/>
          <a:stretch>
            <a:fillRect/>
          </a:stretch>
        </p:blipFill>
        <p:spPr>
          <a:xfrm>
            <a:off x="4398834" y="2250759"/>
            <a:ext cx="5216654" cy="3118481"/>
          </a:xfrm>
          <a:prstGeom prst="rect">
            <a:avLst/>
          </a:prstGeom>
        </p:spPr>
      </p:pic>
    </p:spTree>
    <p:extLst>
      <p:ext uri="{BB962C8B-B14F-4D97-AF65-F5344CB8AC3E}">
        <p14:creationId xmlns:p14="http://schemas.microsoft.com/office/powerpoint/2010/main" val="1560449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00DA-7CE7-FA4C-7491-D0944B3A0C9D}"/>
              </a:ext>
            </a:extLst>
          </p:cNvPr>
          <p:cNvSpPr>
            <a:spLocks noGrp="1"/>
          </p:cNvSpPr>
          <p:nvPr>
            <p:ph type="title"/>
          </p:nvPr>
        </p:nvSpPr>
        <p:spPr>
          <a:xfrm>
            <a:off x="698500" y="3073576"/>
            <a:ext cx="8763000" cy="1472848"/>
          </a:xfrm>
        </p:spPr>
        <p:txBody>
          <a:bodyPr/>
          <a:lstStyle/>
          <a:p>
            <a:r>
              <a:rPr lang="en-US" dirty="0"/>
              <a:t>Receiver-Operator Characteristics</a:t>
            </a:r>
          </a:p>
        </p:txBody>
      </p:sp>
    </p:spTree>
    <p:extLst>
      <p:ext uri="{BB962C8B-B14F-4D97-AF65-F5344CB8AC3E}">
        <p14:creationId xmlns:p14="http://schemas.microsoft.com/office/powerpoint/2010/main" val="3669386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241504" cy="4834820"/>
          </a:xfrm>
        </p:spPr>
        <p:txBody>
          <a:bodyPr/>
          <a:lstStyle/>
          <a:p>
            <a:pPr marL="82550" indent="0">
              <a:buNone/>
            </a:pPr>
            <a:r>
              <a:rPr lang="en-US" dirty="0"/>
              <a:t>An ROC curve describes </a:t>
            </a:r>
            <a:r>
              <a:rPr lang="en-US" i="1" dirty="0"/>
              <a:t>the performance of a decision rule on a continuous predictor variable.</a:t>
            </a:r>
            <a:endParaRPr lang="en-US" dirty="0"/>
          </a:p>
        </p:txBody>
      </p:sp>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rotWithShape="1">
          <a:blip r:embed="rId2"/>
          <a:srcRect l="51698" b="45467"/>
          <a:stretch/>
        </p:blipFill>
        <p:spPr>
          <a:xfrm>
            <a:off x="4203700" y="1516592"/>
            <a:ext cx="5257800" cy="5748110"/>
          </a:xfrm>
          <a:prstGeom prst="rect">
            <a:avLst/>
          </a:prstGeom>
        </p:spPr>
      </p:pic>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p:spTree>
    <p:extLst>
      <p:ext uri="{BB962C8B-B14F-4D97-AF65-F5344CB8AC3E}">
        <p14:creationId xmlns:p14="http://schemas.microsoft.com/office/powerpoint/2010/main" val="2363215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241504" cy="4834820"/>
          </a:xfrm>
        </p:spPr>
        <p:txBody>
          <a:bodyPr/>
          <a:lstStyle/>
          <a:p>
            <a:pPr marL="82550" indent="0">
              <a:buNone/>
            </a:pPr>
            <a:r>
              <a:rPr lang="en-US" dirty="0"/>
              <a:t>An ROC curve describes </a:t>
            </a:r>
            <a:r>
              <a:rPr lang="en-US" i="1" dirty="0"/>
              <a:t>the performance of a decision rule on a continuous predictor variable.</a:t>
            </a:r>
            <a:endParaRPr lang="en-US" dirty="0"/>
          </a:p>
          <a:p>
            <a:pPr marL="82550" indent="0">
              <a:buNone/>
            </a:pPr>
            <a:r>
              <a:rPr lang="en-US" dirty="0"/>
              <a:t>Although the units are a little funny </a:t>
            </a:r>
            <a:r>
              <a:rPr lang="en-US" i="1" dirty="0"/>
              <a:t>(1-specificity?)</a:t>
            </a:r>
            <a:r>
              <a:rPr lang="en-US" dirty="0"/>
              <a:t> they can easily be constructed by hand.</a:t>
            </a:r>
          </a:p>
        </p:txBody>
      </p:sp>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a:blip r:embed="rId2"/>
          <a:stretch>
            <a:fillRect/>
          </a:stretch>
        </p:blipFill>
        <p:spPr>
          <a:xfrm>
            <a:off x="3940004" y="1516592"/>
            <a:ext cx="5521496" cy="5346700"/>
          </a:xfrm>
          <a:prstGeom prst="rect">
            <a:avLst/>
          </a:prstGeom>
        </p:spPr>
      </p:pic>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p:spTree>
    <p:extLst>
      <p:ext uri="{BB962C8B-B14F-4D97-AF65-F5344CB8AC3E}">
        <p14:creationId xmlns:p14="http://schemas.microsoft.com/office/powerpoint/2010/main" val="1821287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4572000" cy="4834820"/>
          </a:xfrm>
        </p:spPr>
        <p:txBody>
          <a:bodyPr/>
          <a:lstStyle/>
          <a:p>
            <a:pPr marL="82550" indent="0">
              <a:buNone/>
            </a:pPr>
            <a:r>
              <a:rPr lang="en-US" dirty="0"/>
              <a:t>Let’s start with these data. It appears that patients (dots) with higher values of an index of lymphocyte reactions (y axis) are more likely to be diagnosed with graft vs. host disease (x axis).</a:t>
            </a:r>
          </a:p>
          <a:p>
            <a:pPr marL="82550" indent="0">
              <a:buNone/>
            </a:pPr>
            <a:r>
              <a:rPr lang="en-US" dirty="0"/>
              <a:t>We could therefore use this index as a disease predictor.</a:t>
            </a:r>
          </a:p>
          <a:p>
            <a:pPr marL="82550" indent="0">
              <a:buNone/>
            </a:pPr>
            <a:r>
              <a:rPr lang="en-US" dirty="0"/>
              <a:t>But </a:t>
            </a:r>
            <a:r>
              <a:rPr lang="en-US" i="1" dirty="0"/>
              <a:t>where do we put the cutoff value?</a:t>
            </a:r>
          </a:p>
        </p:txBody>
      </p:sp>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rotWithShape="1">
          <a:blip r:embed="rId2"/>
          <a:srcRect r="49222"/>
          <a:stretch/>
        </p:blipFill>
        <p:spPr>
          <a:xfrm>
            <a:off x="5897966" y="1516592"/>
            <a:ext cx="2803696" cy="5346700"/>
          </a:xfrm>
          <a:prstGeom prst="rect">
            <a:avLst/>
          </a:prstGeom>
        </p:spPr>
      </p:pic>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p:spTree>
    <p:extLst>
      <p:ext uri="{BB962C8B-B14F-4D97-AF65-F5344CB8AC3E}">
        <p14:creationId xmlns:p14="http://schemas.microsoft.com/office/powerpoint/2010/main" val="3327965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rotWithShape="1">
          <a:blip r:embed="rId2"/>
          <a:srcRect r="49222"/>
          <a:stretch/>
        </p:blipFill>
        <p:spPr>
          <a:xfrm>
            <a:off x="5897966" y="1516592"/>
            <a:ext cx="2803696" cy="5346700"/>
          </a:xfrm>
          <a:prstGeom prst="rect">
            <a:avLst/>
          </a:prstGeom>
        </p:spPr>
      </p:pic>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4572000" cy="4834820"/>
          </a:xfrm>
        </p:spPr>
        <p:txBody>
          <a:bodyPr/>
          <a:lstStyle/>
          <a:p>
            <a:pPr marL="82550" indent="0">
              <a:buNone/>
            </a:pPr>
            <a:r>
              <a:rPr lang="en-US" sz="2000" dirty="0"/>
              <a:t>Let’s try 0.</a:t>
            </a:r>
          </a:p>
          <a:p>
            <a:pPr marL="82550" indent="0">
              <a:buNone/>
            </a:pPr>
            <a:r>
              <a:rPr lang="en-US" sz="2000" dirty="0">
                <a:solidFill>
                  <a:srgbClr val="00B050"/>
                </a:solidFill>
              </a:rPr>
              <a:t>TP: 17</a:t>
            </a:r>
          </a:p>
          <a:p>
            <a:pPr marL="82550" indent="0">
              <a:buNone/>
            </a:pPr>
            <a:r>
              <a:rPr lang="en-US" sz="2000" dirty="0">
                <a:solidFill>
                  <a:srgbClr val="C00000"/>
                </a:solidFill>
              </a:rPr>
              <a:t>FP: 20</a:t>
            </a:r>
          </a:p>
          <a:p>
            <a:pPr marL="82550" indent="0">
              <a:buNone/>
            </a:pPr>
            <a:r>
              <a:rPr lang="en-US" sz="2000" dirty="0">
                <a:solidFill>
                  <a:srgbClr val="00B050"/>
                </a:solidFill>
              </a:rPr>
              <a:t>TN: 0</a:t>
            </a:r>
          </a:p>
          <a:p>
            <a:pPr marL="82550" indent="0">
              <a:buNone/>
            </a:pPr>
            <a:r>
              <a:rPr lang="en-US" sz="2000" dirty="0">
                <a:solidFill>
                  <a:srgbClr val="C00000"/>
                </a:solidFill>
              </a:rPr>
              <a:t>FN: 0</a:t>
            </a:r>
          </a:p>
          <a:p>
            <a:pPr marL="82550" indent="0">
              <a:buNone/>
            </a:pPr>
            <a:r>
              <a:rPr lang="en-US" sz="2000" dirty="0">
                <a:solidFill>
                  <a:schemeClr val="tx1"/>
                </a:solidFill>
              </a:rPr>
              <a:t>Sensitivity: TP/(TP+FN)=17/17=1</a:t>
            </a:r>
          </a:p>
          <a:p>
            <a:pPr marL="82550" indent="0">
              <a:buNone/>
            </a:pPr>
            <a:r>
              <a:rPr lang="en-US" sz="2000" dirty="0">
                <a:solidFill>
                  <a:schemeClr val="tx1"/>
                </a:solidFill>
              </a:rPr>
              <a:t>Specificity: TN/(TN+FP)=0/(0+20)=0</a:t>
            </a:r>
          </a:p>
          <a:p>
            <a:pPr marL="82550" indent="0">
              <a:buNone/>
            </a:pPr>
            <a:r>
              <a:rPr lang="en-US" sz="2000" dirty="0">
                <a:solidFill>
                  <a:schemeClr val="tx1"/>
                </a:solidFill>
              </a:rPr>
              <a:t>F1: TP/(TP+(1/2)(FP+FN))</a:t>
            </a:r>
          </a:p>
          <a:p>
            <a:pPr marL="82550" indent="0">
              <a:buNone/>
            </a:pPr>
            <a:r>
              <a:rPr lang="en-US" sz="2000" dirty="0">
                <a:solidFill>
                  <a:schemeClr val="bg1"/>
                </a:solidFill>
              </a:rPr>
              <a:t>F1: </a:t>
            </a:r>
            <a:r>
              <a:rPr lang="en-US" sz="2000" dirty="0">
                <a:solidFill>
                  <a:schemeClr val="tx1"/>
                </a:solidFill>
              </a:rPr>
              <a:t>17/(17+20/2)</a:t>
            </a:r>
          </a:p>
          <a:p>
            <a:pPr marL="82550" indent="0">
              <a:buNone/>
            </a:pPr>
            <a:r>
              <a:rPr lang="en-US" sz="2000" dirty="0">
                <a:solidFill>
                  <a:schemeClr val="bg1"/>
                </a:solidFill>
              </a:rPr>
              <a:t>F1: </a:t>
            </a:r>
            <a:r>
              <a:rPr lang="en-US" sz="2000" dirty="0">
                <a:solidFill>
                  <a:schemeClr val="tx1"/>
                </a:solidFill>
              </a:rPr>
              <a:t>17/27</a:t>
            </a:r>
          </a:p>
          <a:p>
            <a:pPr marL="82550" indent="0">
              <a:buNone/>
            </a:pPr>
            <a:r>
              <a:rPr lang="en-US" sz="2000" dirty="0">
                <a:solidFill>
                  <a:schemeClr val="bg1"/>
                </a:solidFill>
              </a:rPr>
              <a:t>F1: </a:t>
            </a:r>
            <a:r>
              <a:rPr lang="en-US" sz="2000" dirty="0">
                <a:solidFill>
                  <a:schemeClr val="tx1"/>
                </a:solidFill>
              </a:rPr>
              <a:t>0.64</a:t>
            </a:r>
          </a:p>
          <a:p>
            <a:pPr marL="82550" indent="0">
              <a:buNone/>
            </a:pPr>
            <a:endParaRPr lang="en-US" sz="2000" dirty="0">
              <a:solidFill>
                <a:srgbClr val="C00000"/>
              </a:solidFill>
            </a:endParaRPr>
          </a:p>
          <a:p>
            <a:pPr marL="82550" indent="0">
              <a:buNone/>
            </a:pPr>
            <a:endParaRPr lang="en-US" sz="2000" dirty="0"/>
          </a:p>
          <a:p>
            <a:pPr marL="82550" indent="0">
              <a:buNone/>
            </a:pPr>
            <a:endParaRPr lang="en-US" sz="2000" dirty="0"/>
          </a:p>
        </p:txBody>
      </p:sp>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DFF14B0-7068-6585-92A1-CE7A8B2580F5}"/>
                  </a:ext>
                </a:extLst>
              </p14:cNvPr>
              <p14:cNvContentPartPr/>
              <p14:nvPr/>
            </p14:nvContentPartPr>
            <p14:xfrm>
              <a:off x="6425520" y="5763015"/>
              <a:ext cx="2603520" cy="202320"/>
            </p14:xfrm>
          </p:contentPart>
        </mc:Choice>
        <mc:Fallback xmlns="">
          <p:pic>
            <p:nvPicPr>
              <p:cNvPr id="8" name="Ink 7">
                <a:extLst>
                  <a:ext uri="{FF2B5EF4-FFF2-40B4-BE49-F238E27FC236}">
                    <a16:creationId xmlns:a16="http://schemas.microsoft.com/office/drawing/2014/main" id="{BDFF14B0-7068-6585-92A1-CE7A8B2580F5}"/>
                  </a:ext>
                </a:extLst>
              </p:cNvPr>
              <p:cNvPicPr/>
              <p:nvPr/>
            </p:nvPicPr>
            <p:blipFill>
              <a:blip r:embed="rId4"/>
              <a:stretch>
                <a:fillRect/>
              </a:stretch>
            </p:blipFill>
            <p:spPr>
              <a:xfrm>
                <a:off x="6416520" y="5754015"/>
                <a:ext cx="2621160" cy="219960"/>
              </a:xfrm>
              <a:prstGeom prst="rect">
                <a:avLst/>
              </a:prstGeom>
            </p:spPr>
          </p:pic>
        </mc:Fallback>
      </mc:AlternateContent>
      <p:sp>
        <p:nvSpPr>
          <p:cNvPr id="10" name="Rounded Rectangle 9">
            <a:extLst>
              <a:ext uri="{FF2B5EF4-FFF2-40B4-BE49-F238E27FC236}">
                <a16:creationId xmlns:a16="http://schemas.microsoft.com/office/drawing/2014/main" id="{28382E58-7388-21DA-8BC8-60B1A234D0CB}"/>
              </a:ext>
            </a:extLst>
          </p:cNvPr>
          <p:cNvSpPr/>
          <p:nvPr/>
        </p:nvSpPr>
        <p:spPr>
          <a:xfrm>
            <a:off x="6858679" y="3657600"/>
            <a:ext cx="931533" cy="2153701"/>
          </a:xfrm>
          <a:custGeom>
            <a:avLst/>
            <a:gdLst>
              <a:gd name="connsiteX0" fmla="*/ 0 w 931533"/>
              <a:gd name="connsiteY0" fmla="*/ 155259 h 2153701"/>
              <a:gd name="connsiteX1" fmla="*/ 155259 w 931533"/>
              <a:gd name="connsiteY1" fmla="*/ 0 h 2153701"/>
              <a:gd name="connsiteX2" fmla="*/ 459556 w 931533"/>
              <a:gd name="connsiteY2" fmla="*/ 0 h 2153701"/>
              <a:gd name="connsiteX3" fmla="*/ 776274 w 931533"/>
              <a:gd name="connsiteY3" fmla="*/ 0 h 2153701"/>
              <a:gd name="connsiteX4" fmla="*/ 931533 w 931533"/>
              <a:gd name="connsiteY4" fmla="*/ 155259 h 2153701"/>
              <a:gd name="connsiteX5" fmla="*/ 931533 w 931533"/>
              <a:gd name="connsiteY5" fmla="*/ 652918 h 2153701"/>
              <a:gd name="connsiteX6" fmla="*/ 931533 w 931533"/>
              <a:gd name="connsiteY6" fmla="*/ 1132146 h 2153701"/>
              <a:gd name="connsiteX7" fmla="*/ 931533 w 931533"/>
              <a:gd name="connsiteY7" fmla="*/ 1537646 h 2153701"/>
              <a:gd name="connsiteX8" fmla="*/ 931533 w 931533"/>
              <a:gd name="connsiteY8" fmla="*/ 1998442 h 2153701"/>
              <a:gd name="connsiteX9" fmla="*/ 776274 w 931533"/>
              <a:gd name="connsiteY9" fmla="*/ 2153701 h 2153701"/>
              <a:gd name="connsiteX10" fmla="*/ 465767 w 931533"/>
              <a:gd name="connsiteY10" fmla="*/ 2153701 h 2153701"/>
              <a:gd name="connsiteX11" fmla="*/ 155259 w 931533"/>
              <a:gd name="connsiteY11" fmla="*/ 2153701 h 2153701"/>
              <a:gd name="connsiteX12" fmla="*/ 0 w 931533"/>
              <a:gd name="connsiteY12" fmla="*/ 1998442 h 2153701"/>
              <a:gd name="connsiteX13" fmla="*/ 0 w 931533"/>
              <a:gd name="connsiteY13" fmla="*/ 1556078 h 2153701"/>
              <a:gd name="connsiteX14" fmla="*/ 0 w 931533"/>
              <a:gd name="connsiteY14" fmla="*/ 1076851 h 2153701"/>
              <a:gd name="connsiteX15" fmla="*/ 0 w 931533"/>
              <a:gd name="connsiteY15" fmla="*/ 652918 h 2153701"/>
              <a:gd name="connsiteX16" fmla="*/ 0 w 931533"/>
              <a:gd name="connsiteY16" fmla="*/ 155259 h 215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1533" h="2153701" extrusionOk="0">
                <a:moveTo>
                  <a:pt x="0" y="155259"/>
                </a:moveTo>
                <a:cubicBezTo>
                  <a:pt x="-12860" y="78974"/>
                  <a:pt x="78012" y="-1854"/>
                  <a:pt x="155259" y="0"/>
                </a:cubicBezTo>
                <a:cubicBezTo>
                  <a:pt x="256410" y="-8086"/>
                  <a:pt x="313159" y="11709"/>
                  <a:pt x="459556" y="0"/>
                </a:cubicBezTo>
                <a:cubicBezTo>
                  <a:pt x="605953" y="-11709"/>
                  <a:pt x="659728" y="1443"/>
                  <a:pt x="776274" y="0"/>
                </a:cubicBezTo>
                <a:cubicBezTo>
                  <a:pt x="853493" y="7328"/>
                  <a:pt x="945379" y="86358"/>
                  <a:pt x="931533" y="155259"/>
                </a:cubicBezTo>
                <a:cubicBezTo>
                  <a:pt x="980772" y="348499"/>
                  <a:pt x="930924" y="472640"/>
                  <a:pt x="931533" y="652918"/>
                </a:cubicBezTo>
                <a:cubicBezTo>
                  <a:pt x="932142" y="833196"/>
                  <a:pt x="916790" y="965172"/>
                  <a:pt x="931533" y="1132146"/>
                </a:cubicBezTo>
                <a:cubicBezTo>
                  <a:pt x="946276" y="1299120"/>
                  <a:pt x="888277" y="1442353"/>
                  <a:pt x="931533" y="1537646"/>
                </a:cubicBezTo>
                <a:cubicBezTo>
                  <a:pt x="974789" y="1632939"/>
                  <a:pt x="912885" y="1901265"/>
                  <a:pt x="931533" y="1998442"/>
                </a:cubicBezTo>
                <a:cubicBezTo>
                  <a:pt x="937388" y="2084470"/>
                  <a:pt x="866100" y="2161148"/>
                  <a:pt x="776274" y="2153701"/>
                </a:cubicBezTo>
                <a:cubicBezTo>
                  <a:pt x="673579" y="2183809"/>
                  <a:pt x="584558" y="2116747"/>
                  <a:pt x="465767" y="2153701"/>
                </a:cubicBezTo>
                <a:cubicBezTo>
                  <a:pt x="346976" y="2190655"/>
                  <a:pt x="272143" y="2148422"/>
                  <a:pt x="155259" y="2153701"/>
                </a:cubicBezTo>
                <a:cubicBezTo>
                  <a:pt x="73087" y="2160598"/>
                  <a:pt x="8292" y="2062662"/>
                  <a:pt x="0" y="1998442"/>
                </a:cubicBezTo>
                <a:cubicBezTo>
                  <a:pt x="-25024" y="1823591"/>
                  <a:pt x="45060" y="1651844"/>
                  <a:pt x="0" y="1556078"/>
                </a:cubicBezTo>
                <a:cubicBezTo>
                  <a:pt x="-45060" y="1460312"/>
                  <a:pt x="43911" y="1284849"/>
                  <a:pt x="0" y="1076851"/>
                </a:cubicBezTo>
                <a:cubicBezTo>
                  <a:pt x="-43911" y="868853"/>
                  <a:pt x="7302" y="773226"/>
                  <a:pt x="0" y="652918"/>
                </a:cubicBezTo>
                <a:cubicBezTo>
                  <a:pt x="-7302" y="532610"/>
                  <a:pt x="38791" y="279478"/>
                  <a:pt x="0" y="155259"/>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B091A437-B6D2-858F-5A09-7A54EBB9AB26}"/>
              </a:ext>
            </a:extLst>
          </p:cNvPr>
          <p:cNvSpPr/>
          <p:nvPr/>
        </p:nvSpPr>
        <p:spPr>
          <a:xfrm>
            <a:off x="8028983" y="1516593"/>
            <a:ext cx="687962" cy="4294708"/>
          </a:xfrm>
          <a:custGeom>
            <a:avLst/>
            <a:gdLst>
              <a:gd name="connsiteX0" fmla="*/ 0 w 687962"/>
              <a:gd name="connsiteY0" fmla="*/ 114663 h 4294708"/>
              <a:gd name="connsiteX1" fmla="*/ 114663 w 687962"/>
              <a:gd name="connsiteY1" fmla="*/ 0 h 4294708"/>
              <a:gd name="connsiteX2" fmla="*/ 573299 w 687962"/>
              <a:gd name="connsiteY2" fmla="*/ 0 h 4294708"/>
              <a:gd name="connsiteX3" fmla="*/ 687962 w 687962"/>
              <a:gd name="connsiteY3" fmla="*/ 114663 h 4294708"/>
              <a:gd name="connsiteX4" fmla="*/ 687962 w 687962"/>
              <a:gd name="connsiteY4" fmla="*/ 614124 h 4294708"/>
              <a:gd name="connsiteX5" fmla="*/ 687962 w 687962"/>
              <a:gd name="connsiteY5" fmla="*/ 1194893 h 4294708"/>
              <a:gd name="connsiteX6" fmla="*/ 687962 w 687962"/>
              <a:gd name="connsiteY6" fmla="*/ 1694354 h 4294708"/>
              <a:gd name="connsiteX7" fmla="*/ 687962 w 687962"/>
              <a:gd name="connsiteY7" fmla="*/ 2356431 h 4294708"/>
              <a:gd name="connsiteX8" fmla="*/ 687962 w 687962"/>
              <a:gd name="connsiteY8" fmla="*/ 2896546 h 4294708"/>
              <a:gd name="connsiteX9" fmla="*/ 687962 w 687962"/>
              <a:gd name="connsiteY9" fmla="*/ 3396007 h 4294708"/>
              <a:gd name="connsiteX10" fmla="*/ 687962 w 687962"/>
              <a:gd name="connsiteY10" fmla="*/ 4180045 h 4294708"/>
              <a:gd name="connsiteX11" fmla="*/ 573299 w 687962"/>
              <a:gd name="connsiteY11" fmla="*/ 4294708 h 4294708"/>
              <a:gd name="connsiteX12" fmla="*/ 114663 w 687962"/>
              <a:gd name="connsiteY12" fmla="*/ 4294708 h 4294708"/>
              <a:gd name="connsiteX13" fmla="*/ 0 w 687962"/>
              <a:gd name="connsiteY13" fmla="*/ 4180045 h 4294708"/>
              <a:gd name="connsiteX14" fmla="*/ 0 w 687962"/>
              <a:gd name="connsiteY14" fmla="*/ 3599276 h 4294708"/>
              <a:gd name="connsiteX15" fmla="*/ 0 w 687962"/>
              <a:gd name="connsiteY15" fmla="*/ 2937200 h 4294708"/>
              <a:gd name="connsiteX16" fmla="*/ 0 w 687962"/>
              <a:gd name="connsiteY16" fmla="*/ 2478392 h 4294708"/>
              <a:gd name="connsiteX17" fmla="*/ 0 w 687962"/>
              <a:gd name="connsiteY17" fmla="*/ 1816316 h 4294708"/>
              <a:gd name="connsiteX18" fmla="*/ 0 w 687962"/>
              <a:gd name="connsiteY18" fmla="*/ 1194893 h 4294708"/>
              <a:gd name="connsiteX19" fmla="*/ 0 w 687962"/>
              <a:gd name="connsiteY19" fmla="*/ 695432 h 4294708"/>
              <a:gd name="connsiteX20" fmla="*/ 0 w 687962"/>
              <a:gd name="connsiteY20" fmla="*/ 114663 h 429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962" h="4294708" extrusionOk="0">
                <a:moveTo>
                  <a:pt x="0" y="114663"/>
                </a:moveTo>
                <a:cubicBezTo>
                  <a:pt x="7362" y="37475"/>
                  <a:pt x="51687" y="4327"/>
                  <a:pt x="114663" y="0"/>
                </a:cubicBezTo>
                <a:cubicBezTo>
                  <a:pt x="264609" y="-15104"/>
                  <a:pt x="390118" y="19939"/>
                  <a:pt x="573299" y="0"/>
                </a:cubicBezTo>
                <a:cubicBezTo>
                  <a:pt x="639550" y="-12050"/>
                  <a:pt x="671649" y="48733"/>
                  <a:pt x="687962" y="114663"/>
                </a:cubicBezTo>
                <a:cubicBezTo>
                  <a:pt x="738167" y="287461"/>
                  <a:pt x="665628" y="367886"/>
                  <a:pt x="687962" y="614124"/>
                </a:cubicBezTo>
                <a:cubicBezTo>
                  <a:pt x="710296" y="860362"/>
                  <a:pt x="660683" y="935735"/>
                  <a:pt x="687962" y="1194893"/>
                </a:cubicBezTo>
                <a:cubicBezTo>
                  <a:pt x="715241" y="1454051"/>
                  <a:pt x="686925" y="1554013"/>
                  <a:pt x="687962" y="1694354"/>
                </a:cubicBezTo>
                <a:cubicBezTo>
                  <a:pt x="688999" y="1834695"/>
                  <a:pt x="632653" y="2192191"/>
                  <a:pt x="687962" y="2356431"/>
                </a:cubicBezTo>
                <a:cubicBezTo>
                  <a:pt x="743271" y="2520671"/>
                  <a:pt x="686914" y="2692460"/>
                  <a:pt x="687962" y="2896546"/>
                </a:cubicBezTo>
                <a:cubicBezTo>
                  <a:pt x="689010" y="3100633"/>
                  <a:pt x="652065" y="3215263"/>
                  <a:pt x="687962" y="3396007"/>
                </a:cubicBezTo>
                <a:cubicBezTo>
                  <a:pt x="723859" y="3576751"/>
                  <a:pt x="675922" y="3932865"/>
                  <a:pt x="687962" y="4180045"/>
                </a:cubicBezTo>
                <a:cubicBezTo>
                  <a:pt x="678234" y="4241224"/>
                  <a:pt x="639491" y="4294132"/>
                  <a:pt x="573299" y="4294708"/>
                </a:cubicBezTo>
                <a:cubicBezTo>
                  <a:pt x="426114" y="4335836"/>
                  <a:pt x="243969" y="4281575"/>
                  <a:pt x="114663" y="4294708"/>
                </a:cubicBezTo>
                <a:cubicBezTo>
                  <a:pt x="49155" y="4282488"/>
                  <a:pt x="-14285" y="4251335"/>
                  <a:pt x="0" y="4180045"/>
                </a:cubicBezTo>
                <a:cubicBezTo>
                  <a:pt x="-64228" y="3967700"/>
                  <a:pt x="45393" y="3722328"/>
                  <a:pt x="0" y="3599276"/>
                </a:cubicBezTo>
                <a:cubicBezTo>
                  <a:pt x="-45393" y="3476224"/>
                  <a:pt x="46731" y="3169194"/>
                  <a:pt x="0" y="2937200"/>
                </a:cubicBezTo>
                <a:cubicBezTo>
                  <a:pt x="-46731" y="2705206"/>
                  <a:pt x="41952" y="2584921"/>
                  <a:pt x="0" y="2478392"/>
                </a:cubicBezTo>
                <a:cubicBezTo>
                  <a:pt x="-41952" y="2371863"/>
                  <a:pt x="71701" y="2105864"/>
                  <a:pt x="0" y="1816316"/>
                </a:cubicBezTo>
                <a:cubicBezTo>
                  <a:pt x="-71701" y="1526768"/>
                  <a:pt x="72739" y="1401868"/>
                  <a:pt x="0" y="1194893"/>
                </a:cubicBezTo>
                <a:cubicBezTo>
                  <a:pt x="-72739" y="987918"/>
                  <a:pt x="30304" y="812941"/>
                  <a:pt x="0" y="695432"/>
                </a:cubicBezTo>
                <a:cubicBezTo>
                  <a:pt x="-30304" y="577923"/>
                  <a:pt x="23147" y="274008"/>
                  <a:pt x="0" y="114663"/>
                </a:cubicBez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855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rotWithShape="1">
          <a:blip r:embed="rId2"/>
          <a:srcRect r="49222"/>
          <a:stretch/>
        </p:blipFill>
        <p:spPr>
          <a:xfrm>
            <a:off x="5897966" y="1516592"/>
            <a:ext cx="2803696" cy="5346700"/>
          </a:xfrm>
          <a:prstGeom prst="rect">
            <a:avLst/>
          </a:prstGeom>
        </p:spPr>
      </p:pic>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499" y="2028472"/>
            <a:ext cx="4975977" cy="4834820"/>
          </a:xfrm>
        </p:spPr>
        <p:txBody>
          <a:bodyPr/>
          <a:lstStyle/>
          <a:p>
            <a:pPr marL="82550" indent="0">
              <a:buNone/>
            </a:pPr>
            <a:r>
              <a:rPr lang="en-US" sz="2000" dirty="0"/>
              <a:t>Let’s try 3.5.</a:t>
            </a:r>
          </a:p>
          <a:p>
            <a:pPr marL="82550" indent="0">
              <a:buNone/>
            </a:pPr>
            <a:r>
              <a:rPr lang="en-US" sz="2000" dirty="0">
                <a:solidFill>
                  <a:srgbClr val="00B050"/>
                </a:solidFill>
              </a:rPr>
              <a:t>TP: 9</a:t>
            </a:r>
          </a:p>
          <a:p>
            <a:pPr marL="82550" indent="0">
              <a:buNone/>
            </a:pPr>
            <a:r>
              <a:rPr lang="en-US" sz="2000" dirty="0">
                <a:solidFill>
                  <a:srgbClr val="C00000"/>
                </a:solidFill>
              </a:rPr>
              <a:t>FP: 2</a:t>
            </a:r>
          </a:p>
          <a:p>
            <a:pPr marL="82550" indent="0">
              <a:buNone/>
            </a:pPr>
            <a:r>
              <a:rPr lang="en-US" sz="2000" dirty="0">
                <a:solidFill>
                  <a:srgbClr val="00B050"/>
                </a:solidFill>
              </a:rPr>
              <a:t>TN: 18</a:t>
            </a:r>
          </a:p>
          <a:p>
            <a:pPr marL="82550" indent="0">
              <a:buNone/>
            </a:pPr>
            <a:r>
              <a:rPr lang="en-US" sz="2000" dirty="0">
                <a:solidFill>
                  <a:srgbClr val="C00000"/>
                </a:solidFill>
              </a:rPr>
              <a:t>FN: 8</a:t>
            </a:r>
          </a:p>
          <a:p>
            <a:pPr marL="82550" indent="0">
              <a:buNone/>
            </a:pPr>
            <a:r>
              <a:rPr lang="en-US" sz="2000" dirty="0">
                <a:solidFill>
                  <a:schemeClr val="tx1"/>
                </a:solidFill>
              </a:rPr>
              <a:t>Sensitivity: TP/(TP+FN)=9/17=0.53</a:t>
            </a:r>
          </a:p>
          <a:p>
            <a:pPr marL="82550" indent="0">
              <a:buNone/>
            </a:pPr>
            <a:r>
              <a:rPr lang="en-US" sz="2000" dirty="0">
                <a:solidFill>
                  <a:schemeClr val="tx1"/>
                </a:solidFill>
              </a:rPr>
              <a:t>Specificity: TN/(TN+FP)=18/26=0.69</a:t>
            </a:r>
          </a:p>
          <a:p>
            <a:pPr marL="82550" indent="0">
              <a:buNone/>
            </a:pPr>
            <a:r>
              <a:rPr lang="en-US" sz="2000" dirty="0">
                <a:solidFill>
                  <a:schemeClr val="tx1"/>
                </a:solidFill>
              </a:rPr>
              <a:t>F1: TP/(TP+(1/2)(FP+FN))</a:t>
            </a:r>
          </a:p>
          <a:p>
            <a:pPr marL="82550" indent="0">
              <a:buNone/>
            </a:pPr>
            <a:r>
              <a:rPr lang="en-US" sz="2000" dirty="0">
                <a:solidFill>
                  <a:schemeClr val="bg1"/>
                </a:solidFill>
              </a:rPr>
              <a:t>F1: </a:t>
            </a:r>
            <a:r>
              <a:rPr lang="en-US" sz="2000" dirty="0">
                <a:solidFill>
                  <a:schemeClr val="tx1"/>
                </a:solidFill>
              </a:rPr>
              <a:t>9/(9+10/2)</a:t>
            </a:r>
          </a:p>
          <a:p>
            <a:pPr marL="82550" indent="0">
              <a:buNone/>
            </a:pPr>
            <a:r>
              <a:rPr lang="en-US" sz="2000" dirty="0">
                <a:solidFill>
                  <a:schemeClr val="bg1"/>
                </a:solidFill>
              </a:rPr>
              <a:t>F1: </a:t>
            </a:r>
            <a:r>
              <a:rPr lang="en-US" sz="2000" dirty="0">
                <a:solidFill>
                  <a:schemeClr val="tx1"/>
                </a:solidFill>
              </a:rPr>
              <a:t>9/14</a:t>
            </a:r>
          </a:p>
          <a:p>
            <a:pPr marL="82550" indent="0">
              <a:buNone/>
            </a:pPr>
            <a:r>
              <a:rPr lang="en-US" sz="2000" dirty="0">
                <a:solidFill>
                  <a:schemeClr val="bg1"/>
                </a:solidFill>
              </a:rPr>
              <a:t>F1: </a:t>
            </a:r>
            <a:r>
              <a:rPr lang="en-US" sz="2000" dirty="0">
                <a:solidFill>
                  <a:schemeClr val="tx1"/>
                </a:solidFill>
              </a:rPr>
              <a:t>0.64</a:t>
            </a:r>
          </a:p>
          <a:p>
            <a:pPr marL="82550" indent="0">
              <a:buNone/>
            </a:pPr>
            <a:endParaRPr lang="en-US" sz="2000" dirty="0">
              <a:solidFill>
                <a:srgbClr val="C00000"/>
              </a:solidFill>
            </a:endParaRPr>
          </a:p>
          <a:p>
            <a:pPr marL="82550" indent="0">
              <a:buNone/>
            </a:pPr>
            <a:endParaRPr lang="en-US" sz="2000" dirty="0"/>
          </a:p>
          <a:p>
            <a:pPr marL="82550" indent="0">
              <a:buNone/>
            </a:pPr>
            <a:endParaRPr lang="en-US" sz="2000" dirty="0"/>
          </a:p>
        </p:txBody>
      </p:sp>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DFF14B0-7068-6585-92A1-CE7A8B2580F5}"/>
                  </a:ext>
                </a:extLst>
              </p14:cNvPr>
              <p14:cNvContentPartPr/>
              <p14:nvPr/>
            </p14:nvContentPartPr>
            <p14:xfrm>
              <a:off x="6425520" y="4397360"/>
              <a:ext cx="2603520" cy="202320"/>
            </p14:xfrm>
          </p:contentPart>
        </mc:Choice>
        <mc:Fallback xmlns="">
          <p:pic>
            <p:nvPicPr>
              <p:cNvPr id="8" name="Ink 7">
                <a:extLst>
                  <a:ext uri="{FF2B5EF4-FFF2-40B4-BE49-F238E27FC236}">
                    <a16:creationId xmlns:a16="http://schemas.microsoft.com/office/drawing/2014/main" id="{BDFF14B0-7068-6585-92A1-CE7A8B2580F5}"/>
                  </a:ext>
                </a:extLst>
              </p:cNvPr>
              <p:cNvPicPr/>
              <p:nvPr/>
            </p:nvPicPr>
            <p:blipFill>
              <a:blip r:embed="rId4"/>
              <a:stretch>
                <a:fillRect/>
              </a:stretch>
            </p:blipFill>
            <p:spPr>
              <a:xfrm>
                <a:off x="6416880" y="4388360"/>
                <a:ext cx="2621160" cy="219960"/>
              </a:xfrm>
              <a:prstGeom prst="rect">
                <a:avLst/>
              </a:prstGeom>
            </p:spPr>
          </p:pic>
        </mc:Fallback>
      </mc:AlternateContent>
      <p:sp>
        <p:nvSpPr>
          <p:cNvPr id="9" name="Rounded Rectangle 8">
            <a:extLst>
              <a:ext uri="{FF2B5EF4-FFF2-40B4-BE49-F238E27FC236}">
                <a16:creationId xmlns:a16="http://schemas.microsoft.com/office/drawing/2014/main" id="{6035C102-A0FE-4CB2-12EC-711FD377A742}"/>
              </a:ext>
            </a:extLst>
          </p:cNvPr>
          <p:cNvSpPr/>
          <p:nvPr/>
        </p:nvSpPr>
        <p:spPr>
          <a:xfrm>
            <a:off x="8013700" y="1516592"/>
            <a:ext cx="687962" cy="2880768"/>
          </a:xfr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28382E58-7388-21DA-8BC8-60B1A234D0CB}"/>
              </a:ext>
            </a:extLst>
          </p:cNvPr>
          <p:cNvSpPr/>
          <p:nvPr/>
        </p:nvSpPr>
        <p:spPr>
          <a:xfrm>
            <a:off x="6858679" y="4512622"/>
            <a:ext cx="931533" cy="1298679"/>
          </a:xfrm>
          <a:custGeom>
            <a:avLst/>
            <a:gdLst>
              <a:gd name="connsiteX0" fmla="*/ 0 w 931533"/>
              <a:gd name="connsiteY0" fmla="*/ 155259 h 1298679"/>
              <a:gd name="connsiteX1" fmla="*/ 155259 w 931533"/>
              <a:gd name="connsiteY1" fmla="*/ 0 h 1298679"/>
              <a:gd name="connsiteX2" fmla="*/ 459556 w 931533"/>
              <a:gd name="connsiteY2" fmla="*/ 0 h 1298679"/>
              <a:gd name="connsiteX3" fmla="*/ 776274 w 931533"/>
              <a:gd name="connsiteY3" fmla="*/ 0 h 1298679"/>
              <a:gd name="connsiteX4" fmla="*/ 931533 w 931533"/>
              <a:gd name="connsiteY4" fmla="*/ 155259 h 1298679"/>
              <a:gd name="connsiteX5" fmla="*/ 931533 w 931533"/>
              <a:gd name="connsiteY5" fmla="*/ 669103 h 1298679"/>
              <a:gd name="connsiteX6" fmla="*/ 931533 w 931533"/>
              <a:gd name="connsiteY6" fmla="*/ 1143420 h 1298679"/>
              <a:gd name="connsiteX7" fmla="*/ 776274 w 931533"/>
              <a:gd name="connsiteY7" fmla="*/ 1298679 h 1298679"/>
              <a:gd name="connsiteX8" fmla="*/ 453346 w 931533"/>
              <a:gd name="connsiteY8" fmla="*/ 1298679 h 1298679"/>
              <a:gd name="connsiteX9" fmla="*/ 155259 w 931533"/>
              <a:gd name="connsiteY9" fmla="*/ 1298679 h 1298679"/>
              <a:gd name="connsiteX10" fmla="*/ 0 w 931533"/>
              <a:gd name="connsiteY10" fmla="*/ 1143420 h 1298679"/>
              <a:gd name="connsiteX11" fmla="*/ 0 w 931533"/>
              <a:gd name="connsiteY11" fmla="*/ 659221 h 1298679"/>
              <a:gd name="connsiteX12" fmla="*/ 0 w 931533"/>
              <a:gd name="connsiteY12" fmla="*/ 155259 h 129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1533" h="1298679" extrusionOk="0">
                <a:moveTo>
                  <a:pt x="0" y="155259"/>
                </a:moveTo>
                <a:cubicBezTo>
                  <a:pt x="-12860" y="78974"/>
                  <a:pt x="78012" y="-1854"/>
                  <a:pt x="155259" y="0"/>
                </a:cubicBezTo>
                <a:cubicBezTo>
                  <a:pt x="256410" y="-8086"/>
                  <a:pt x="313159" y="11709"/>
                  <a:pt x="459556" y="0"/>
                </a:cubicBezTo>
                <a:cubicBezTo>
                  <a:pt x="605953" y="-11709"/>
                  <a:pt x="659728" y="1443"/>
                  <a:pt x="776274" y="0"/>
                </a:cubicBezTo>
                <a:cubicBezTo>
                  <a:pt x="853493" y="7328"/>
                  <a:pt x="945379" y="86358"/>
                  <a:pt x="931533" y="155259"/>
                </a:cubicBezTo>
                <a:cubicBezTo>
                  <a:pt x="945381" y="271527"/>
                  <a:pt x="918988" y="465601"/>
                  <a:pt x="931533" y="669103"/>
                </a:cubicBezTo>
                <a:cubicBezTo>
                  <a:pt x="944078" y="872605"/>
                  <a:pt x="930393" y="983601"/>
                  <a:pt x="931533" y="1143420"/>
                </a:cubicBezTo>
                <a:cubicBezTo>
                  <a:pt x="929283" y="1231857"/>
                  <a:pt x="849666" y="1292550"/>
                  <a:pt x="776274" y="1298679"/>
                </a:cubicBezTo>
                <a:cubicBezTo>
                  <a:pt x="651060" y="1325411"/>
                  <a:pt x="538529" y="1297034"/>
                  <a:pt x="453346" y="1298679"/>
                </a:cubicBezTo>
                <a:cubicBezTo>
                  <a:pt x="368163" y="1300324"/>
                  <a:pt x="263741" y="1265907"/>
                  <a:pt x="155259" y="1298679"/>
                </a:cubicBezTo>
                <a:cubicBezTo>
                  <a:pt x="82916" y="1307532"/>
                  <a:pt x="11804" y="1241825"/>
                  <a:pt x="0" y="1143420"/>
                </a:cubicBezTo>
                <a:cubicBezTo>
                  <a:pt x="-12791" y="981358"/>
                  <a:pt x="46760" y="897194"/>
                  <a:pt x="0" y="659221"/>
                </a:cubicBezTo>
                <a:cubicBezTo>
                  <a:pt x="-46760" y="421248"/>
                  <a:pt x="27183" y="328771"/>
                  <a:pt x="0" y="155259"/>
                </a:cubicBez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B091A437-B6D2-858F-5A09-7A54EBB9AB26}"/>
              </a:ext>
            </a:extLst>
          </p:cNvPr>
          <p:cNvSpPr/>
          <p:nvPr/>
        </p:nvSpPr>
        <p:spPr>
          <a:xfrm>
            <a:off x="8028983" y="4512621"/>
            <a:ext cx="687962" cy="1298679"/>
          </a:xfrm>
          <a:custGeom>
            <a:avLst/>
            <a:gdLst>
              <a:gd name="connsiteX0" fmla="*/ 0 w 687962"/>
              <a:gd name="connsiteY0" fmla="*/ 114663 h 1298679"/>
              <a:gd name="connsiteX1" fmla="*/ 114663 w 687962"/>
              <a:gd name="connsiteY1" fmla="*/ 0 h 1298679"/>
              <a:gd name="connsiteX2" fmla="*/ 573299 w 687962"/>
              <a:gd name="connsiteY2" fmla="*/ 0 h 1298679"/>
              <a:gd name="connsiteX3" fmla="*/ 687962 w 687962"/>
              <a:gd name="connsiteY3" fmla="*/ 114663 h 1298679"/>
              <a:gd name="connsiteX4" fmla="*/ 687962 w 687962"/>
              <a:gd name="connsiteY4" fmla="*/ 627952 h 1298679"/>
              <a:gd name="connsiteX5" fmla="*/ 687962 w 687962"/>
              <a:gd name="connsiteY5" fmla="*/ 1184016 h 1298679"/>
              <a:gd name="connsiteX6" fmla="*/ 573299 w 687962"/>
              <a:gd name="connsiteY6" fmla="*/ 1298679 h 1298679"/>
              <a:gd name="connsiteX7" fmla="*/ 114663 w 687962"/>
              <a:gd name="connsiteY7" fmla="*/ 1298679 h 1298679"/>
              <a:gd name="connsiteX8" fmla="*/ 0 w 687962"/>
              <a:gd name="connsiteY8" fmla="*/ 1184016 h 1298679"/>
              <a:gd name="connsiteX9" fmla="*/ 0 w 687962"/>
              <a:gd name="connsiteY9" fmla="*/ 638646 h 1298679"/>
              <a:gd name="connsiteX10" fmla="*/ 0 w 687962"/>
              <a:gd name="connsiteY10" fmla="*/ 114663 h 129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962" h="1298679" extrusionOk="0">
                <a:moveTo>
                  <a:pt x="0" y="114663"/>
                </a:moveTo>
                <a:cubicBezTo>
                  <a:pt x="7362" y="37475"/>
                  <a:pt x="51687" y="4327"/>
                  <a:pt x="114663" y="0"/>
                </a:cubicBezTo>
                <a:cubicBezTo>
                  <a:pt x="264609" y="-15104"/>
                  <a:pt x="390118" y="19939"/>
                  <a:pt x="573299" y="0"/>
                </a:cubicBezTo>
                <a:cubicBezTo>
                  <a:pt x="639550" y="-12050"/>
                  <a:pt x="671649" y="48733"/>
                  <a:pt x="687962" y="114663"/>
                </a:cubicBezTo>
                <a:cubicBezTo>
                  <a:pt x="728875" y="219167"/>
                  <a:pt x="649363" y="380474"/>
                  <a:pt x="687962" y="627952"/>
                </a:cubicBezTo>
                <a:cubicBezTo>
                  <a:pt x="726561" y="875430"/>
                  <a:pt x="659459" y="1000548"/>
                  <a:pt x="687962" y="1184016"/>
                </a:cubicBezTo>
                <a:cubicBezTo>
                  <a:pt x="678049" y="1241957"/>
                  <a:pt x="640023" y="1310344"/>
                  <a:pt x="573299" y="1298679"/>
                </a:cubicBezTo>
                <a:cubicBezTo>
                  <a:pt x="379105" y="1318523"/>
                  <a:pt x="275354" y="1244759"/>
                  <a:pt x="114663" y="1298679"/>
                </a:cubicBezTo>
                <a:cubicBezTo>
                  <a:pt x="43639" y="1288595"/>
                  <a:pt x="5183" y="1255117"/>
                  <a:pt x="0" y="1184016"/>
                </a:cubicBezTo>
                <a:cubicBezTo>
                  <a:pt x="-31880" y="955024"/>
                  <a:pt x="10939" y="761648"/>
                  <a:pt x="0" y="638646"/>
                </a:cubicBezTo>
                <a:cubicBezTo>
                  <a:pt x="-10939" y="515644"/>
                  <a:pt x="17009" y="249309"/>
                  <a:pt x="0" y="114663"/>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C843300B-F978-4EFA-4858-BF1A16D60BA4}"/>
              </a:ext>
            </a:extLst>
          </p:cNvPr>
          <p:cNvSpPr/>
          <p:nvPr/>
        </p:nvSpPr>
        <p:spPr>
          <a:xfrm>
            <a:off x="6858679" y="3621974"/>
            <a:ext cx="931532" cy="784083"/>
          </a:xfrm>
          <a:custGeom>
            <a:avLst/>
            <a:gdLst>
              <a:gd name="connsiteX0" fmla="*/ 0 w 931532"/>
              <a:gd name="connsiteY0" fmla="*/ 130683 h 784083"/>
              <a:gd name="connsiteX1" fmla="*/ 130683 w 931532"/>
              <a:gd name="connsiteY1" fmla="*/ 0 h 784083"/>
              <a:gd name="connsiteX2" fmla="*/ 465766 w 931532"/>
              <a:gd name="connsiteY2" fmla="*/ 0 h 784083"/>
              <a:gd name="connsiteX3" fmla="*/ 800849 w 931532"/>
              <a:gd name="connsiteY3" fmla="*/ 0 h 784083"/>
              <a:gd name="connsiteX4" fmla="*/ 931532 w 931532"/>
              <a:gd name="connsiteY4" fmla="*/ 130683 h 784083"/>
              <a:gd name="connsiteX5" fmla="*/ 931532 w 931532"/>
              <a:gd name="connsiteY5" fmla="*/ 653400 h 784083"/>
              <a:gd name="connsiteX6" fmla="*/ 800849 w 931532"/>
              <a:gd name="connsiteY6" fmla="*/ 784083 h 784083"/>
              <a:gd name="connsiteX7" fmla="*/ 465766 w 931532"/>
              <a:gd name="connsiteY7" fmla="*/ 784083 h 784083"/>
              <a:gd name="connsiteX8" fmla="*/ 130683 w 931532"/>
              <a:gd name="connsiteY8" fmla="*/ 784083 h 784083"/>
              <a:gd name="connsiteX9" fmla="*/ 0 w 931532"/>
              <a:gd name="connsiteY9" fmla="*/ 653400 h 784083"/>
              <a:gd name="connsiteX10" fmla="*/ 0 w 931532"/>
              <a:gd name="connsiteY10" fmla="*/ 130683 h 78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532" h="784083" extrusionOk="0">
                <a:moveTo>
                  <a:pt x="0" y="130683"/>
                </a:moveTo>
                <a:cubicBezTo>
                  <a:pt x="6061" y="47099"/>
                  <a:pt x="59422" y="11241"/>
                  <a:pt x="130683" y="0"/>
                </a:cubicBezTo>
                <a:cubicBezTo>
                  <a:pt x="272110" y="-21204"/>
                  <a:pt x="311378" y="6161"/>
                  <a:pt x="465766" y="0"/>
                </a:cubicBezTo>
                <a:cubicBezTo>
                  <a:pt x="620154" y="-6161"/>
                  <a:pt x="730716" y="8995"/>
                  <a:pt x="800849" y="0"/>
                </a:cubicBezTo>
                <a:cubicBezTo>
                  <a:pt x="871929" y="4837"/>
                  <a:pt x="933644" y="65922"/>
                  <a:pt x="931532" y="130683"/>
                </a:cubicBezTo>
                <a:cubicBezTo>
                  <a:pt x="933579" y="291665"/>
                  <a:pt x="902665" y="402005"/>
                  <a:pt x="931532" y="653400"/>
                </a:cubicBezTo>
                <a:cubicBezTo>
                  <a:pt x="929084" y="724244"/>
                  <a:pt x="876021" y="794379"/>
                  <a:pt x="800849" y="784083"/>
                </a:cubicBezTo>
                <a:cubicBezTo>
                  <a:pt x="721372" y="796377"/>
                  <a:pt x="576603" y="755186"/>
                  <a:pt x="465766" y="784083"/>
                </a:cubicBezTo>
                <a:cubicBezTo>
                  <a:pt x="354929" y="812980"/>
                  <a:pt x="258085" y="760225"/>
                  <a:pt x="130683" y="784083"/>
                </a:cubicBezTo>
                <a:cubicBezTo>
                  <a:pt x="72350" y="776299"/>
                  <a:pt x="-5502" y="717665"/>
                  <a:pt x="0" y="653400"/>
                </a:cubicBezTo>
                <a:cubicBezTo>
                  <a:pt x="-39627" y="502721"/>
                  <a:pt x="32707" y="324457"/>
                  <a:pt x="0" y="130683"/>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0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rotWithShape="1">
          <a:blip r:embed="rId2"/>
          <a:srcRect r="49222"/>
          <a:stretch/>
        </p:blipFill>
        <p:spPr>
          <a:xfrm>
            <a:off x="5897966" y="1516592"/>
            <a:ext cx="2803696" cy="5346700"/>
          </a:xfrm>
          <a:prstGeom prst="rect">
            <a:avLst/>
          </a:prstGeom>
        </p:spPr>
      </p:pic>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499" y="2028472"/>
            <a:ext cx="4960695" cy="4834820"/>
          </a:xfrm>
        </p:spPr>
        <p:txBody>
          <a:bodyPr/>
          <a:lstStyle/>
          <a:p>
            <a:pPr marL="82550" indent="0">
              <a:buNone/>
            </a:pPr>
            <a:r>
              <a:rPr lang="en-US" sz="2000" dirty="0"/>
              <a:t>Let’s try 12.</a:t>
            </a:r>
          </a:p>
          <a:p>
            <a:pPr marL="82550" indent="0">
              <a:buNone/>
            </a:pPr>
            <a:r>
              <a:rPr lang="en-US" sz="2000" dirty="0">
                <a:solidFill>
                  <a:srgbClr val="00B050"/>
                </a:solidFill>
              </a:rPr>
              <a:t>TP: 0</a:t>
            </a:r>
          </a:p>
          <a:p>
            <a:pPr marL="82550" indent="0">
              <a:buNone/>
            </a:pPr>
            <a:r>
              <a:rPr lang="en-US" sz="2000" dirty="0">
                <a:solidFill>
                  <a:srgbClr val="C00000"/>
                </a:solidFill>
              </a:rPr>
              <a:t>FP: 0</a:t>
            </a:r>
          </a:p>
          <a:p>
            <a:pPr marL="82550" indent="0">
              <a:buNone/>
            </a:pPr>
            <a:r>
              <a:rPr lang="en-US" sz="2000" dirty="0">
                <a:solidFill>
                  <a:srgbClr val="00B050"/>
                </a:solidFill>
              </a:rPr>
              <a:t>TN: 20</a:t>
            </a:r>
          </a:p>
          <a:p>
            <a:pPr marL="82550" indent="0">
              <a:buNone/>
            </a:pPr>
            <a:r>
              <a:rPr lang="en-US" sz="2000" dirty="0">
                <a:solidFill>
                  <a:srgbClr val="C00000"/>
                </a:solidFill>
              </a:rPr>
              <a:t>FN: 17</a:t>
            </a:r>
          </a:p>
          <a:p>
            <a:pPr marL="82550" indent="0">
              <a:buNone/>
            </a:pPr>
            <a:r>
              <a:rPr lang="en-US" sz="2000" dirty="0">
                <a:solidFill>
                  <a:schemeClr val="tx1"/>
                </a:solidFill>
              </a:rPr>
              <a:t>Sensitivity: TP/(TP+FN)=0</a:t>
            </a:r>
          </a:p>
          <a:p>
            <a:pPr marL="82550" indent="0">
              <a:buNone/>
            </a:pPr>
            <a:r>
              <a:rPr lang="en-US" sz="2000" dirty="0">
                <a:solidFill>
                  <a:schemeClr val="tx1"/>
                </a:solidFill>
              </a:rPr>
              <a:t>Specificity: TN/(TN+FP)=1</a:t>
            </a:r>
          </a:p>
          <a:p>
            <a:pPr marL="82550" indent="0">
              <a:buNone/>
            </a:pPr>
            <a:r>
              <a:rPr lang="en-US" sz="2000" dirty="0">
                <a:solidFill>
                  <a:schemeClr val="tx1"/>
                </a:solidFill>
              </a:rPr>
              <a:t>F1: TP/(TP+(1/2)(FP+FN))</a:t>
            </a:r>
          </a:p>
          <a:p>
            <a:pPr marL="82550" indent="0">
              <a:buNone/>
            </a:pPr>
            <a:r>
              <a:rPr lang="en-US" sz="2000" dirty="0">
                <a:solidFill>
                  <a:schemeClr val="bg1"/>
                </a:solidFill>
              </a:rPr>
              <a:t>F1: </a:t>
            </a:r>
            <a:r>
              <a:rPr lang="en-US" sz="2000" dirty="0">
                <a:solidFill>
                  <a:schemeClr val="tx1"/>
                </a:solidFill>
              </a:rPr>
              <a:t>9/(9+10/2)</a:t>
            </a:r>
          </a:p>
          <a:p>
            <a:pPr marL="82550" indent="0">
              <a:buNone/>
            </a:pPr>
            <a:r>
              <a:rPr lang="en-US" sz="2000" dirty="0">
                <a:solidFill>
                  <a:schemeClr val="bg1"/>
                </a:solidFill>
              </a:rPr>
              <a:t>F1: </a:t>
            </a:r>
            <a:r>
              <a:rPr lang="en-US" sz="2000" dirty="0">
                <a:solidFill>
                  <a:schemeClr val="tx1"/>
                </a:solidFill>
              </a:rPr>
              <a:t>9/14</a:t>
            </a:r>
          </a:p>
          <a:p>
            <a:pPr marL="82550" indent="0">
              <a:buNone/>
            </a:pPr>
            <a:r>
              <a:rPr lang="en-US" sz="2000" dirty="0">
                <a:solidFill>
                  <a:schemeClr val="bg1"/>
                </a:solidFill>
              </a:rPr>
              <a:t>F1: </a:t>
            </a:r>
            <a:r>
              <a:rPr lang="en-US" sz="2000" dirty="0">
                <a:solidFill>
                  <a:schemeClr val="tx1"/>
                </a:solidFill>
              </a:rPr>
              <a:t>0.64</a:t>
            </a:r>
          </a:p>
        </p:txBody>
      </p:sp>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DFF14B0-7068-6585-92A1-CE7A8B2580F5}"/>
                  </a:ext>
                </a:extLst>
              </p14:cNvPr>
              <p14:cNvContentPartPr/>
              <p14:nvPr/>
            </p14:nvContentPartPr>
            <p14:xfrm>
              <a:off x="6425520" y="1189619"/>
              <a:ext cx="2603520" cy="202320"/>
            </p14:xfrm>
          </p:contentPart>
        </mc:Choice>
        <mc:Fallback xmlns="">
          <p:pic>
            <p:nvPicPr>
              <p:cNvPr id="8" name="Ink 7">
                <a:extLst>
                  <a:ext uri="{FF2B5EF4-FFF2-40B4-BE49-F238E27FC236}">
                    <a16:creationId xmlns:a16="http://schemas.microsoft.com/office/drawing/2014/main" id="{BDFF14B0-7068-6585-92A1-CE7A8B2580F5}"/>
                  </a:ext>
                </a:extLst>
              </p:cNvPr>
              <p:cNvPicPr/>
              <p:nvPr/>
            </p:nvPicPr>
            <p:blipFill>
              <a:blip r:embed="rId4"/>
              <a:stretch>
                <a:fillRect/>
              </a:stretch>
            </p:blipFill>
            <p:spPr>
              <a:xfrm>
                <a:off x="6416520" y="1180619"/>
                <a:ext cx="2621160" cy="219960"/>
              </a:xfrm>
              <a:prstGeom prst="rect">
                <a:avLst/>
              </a:prstGeom>
            </p:spPr>
          </p:pic>
        </mc:Fallback>
      </mc:AlternateContent>
      <p:sp>
        <p:nvSpPr>
          <p:cNvPr id="10" name="Rounded Rectangle 9">
            <a:extLst>
              <a:ext uri="{FF2B5EF4-FFF2-40B4-BE49-F238E27FC236}">
                <a16:creationId xmlns:a16="http://schemas.microsoft.com/office/drawing/2014/main" id="{28382E58-7388-21DA-8BC8-60B1A234D0CB}"/>
              </a:ext>
            </a:extLst>
          </p:cNvPr>
          <p:cNvSpPr/>
          <p:nvPr/>
        </p:nvSpPr>
        <p:spPr>
          <a:xfrm>
            <a:off x="6858679" y="3538848"/>
            <a:ext cx="931533" cy="2272454"/>
          </a:xfrm>
          <a:custGeom>
            <a:avLst/>
            <a:gdLst>
              <a:gd name="connsiteX0" fmla="*/ 0 w 931533"/>
              <a:gd name="connsiteY0" fmla="*/ 155259 h 2272454"/>
              <a:gd name="connsiteX1" fmla="*/ 155259 w 931533"/>
              <a:gd name="connsiteY1" fmla="*/ 0 h 2272454"/>
              <a:gd name="connsiteX2" fmla="*/ 459556 w 931533"/>
              <a:gd name="connsiteY2" fmla="*/ 0 h 2272454"/>
              <a:gd name="connsiteX3" fmla="*/ 776274 w 931533"/>
              <a:gd name="connsiteY3" fmla="*/ 0 h 2272454"/>
              <a:gd name="connsiteX4" fmla="*/ 931533 w 931533"/>
              <a:gd name="connsiteY4" fmla="*/ 155259 h 2272454"/>
              <a:gd name="connsiteX5" fmla="*/ 931533 w 931533"/>
              <a:gd name="connsiteY5" fmla="*/ 684982 h 2272454"/>
              <a:gd name="connsiteX6" fmla="*/ 931533 w 931533"/>
              <a:gd name="connsiteY6" fmla="*/ 1195085 h 2272454"/>
              <a:gd name="connsiteX7" fmla="*/ 931533 w 931533"/>
              <a:gd name="connsiteY7" fmla="*/ 1626711 h 2272454"/>
              <a:gd name="connsiteX8" fmla="*/ 931533 w 931533"/>
              <a:gd name="connsiteY8" fmla="*/ 2117195 h 2272454"/>
              <a:gd name="connsiteX9" fmla="*/ 776274 w 931533"/>
              <a:gd name="connsiteY9" fmla="*/ 2272454 h 2272454"/>
              <a:gd name="connsiteX10" fmla="*/ 465767 w 931533"/>
              <a:gd name="connsiteY10" fmla="*/ 2272454 h 2272454"/>
              <a:gd name="connsiteX11" fmla="*/ 155259 w 931533"/>
              <a:gd name="connsiteY11" fmla="*/ 2272454 h 2272454"/>
              <a:gd name="connsiteX12" fmla="*/ 0 w 931533"/>
              <a:gd name="connsiteY12" fmla="*/ 2117195 h 2272454"/>
              <a:gd name="connsiteX13" fmla="*/ 0 w 931533"/>
              <a:gd name="connsiteY13" fmla="*/ 1646330 h 2272454"/>
              <a:gd name="connsiteX14" fmla="*/ 0 w 931533"/>
              <a:gd name="connsiteY14" fmla="*/ 1136227 h 2272454"/>
              <a:gd name="connsiteX15" fmla="*/ 0 w 931533"/>
              <a:gd name="connsiteY15" fmla="*/ 684982 h 2272454"/>
              <a:gd name="connsiteX16" fmla="*/ 0 w 931533"/>
              <a:gd name="connsiteY16" fmla="*/ 155259 h 227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1533" h="2272454" extrusionOk="0">
                <a:moveTo>
                  <a:pt x="0" y="155259"/>
                </a:moveTo>
                <a:cubicBezTo>
                  <a:pt x="-12860" y="78974"/>
                  <a:pt x="78012" y="-1854"/>
                  <a:pt x="155259" y="0"/>
                </a:cubicBezTo>
                <a:cubicBezTo>
                  <a:pt x="256410" y="-8086"/>
                  <a:pt x="313159" y="11709"/>
                  <a:pt x="459556" y="0"/>
                </a:cubicBezTo>
                <a:cubicBezTo>
                  <a:pt x="605953" y="-11709"/>
                  <a:pt x="659728" y="1443"/>
                  <a:pt x="776274" y="0"/>
                </a:cubicBezTo>
                <a:cubicBezTo>
                  <a:pt x="853493" y="7328"/>
                  <a:pt x="945379" y="86358"/>
                  <a:pt x="931533" y="155259"/>
                </a:cubicBezTo>
                <a:cubicBezTo>
                  <a:pt x="989158" y="341908"/>
                  <a:pt x="885113" y="546306"/>
                  <a:pt x="931533" y="684982"/>
                </a:cubicBezTo>
                <a:cubicBezTo>
                  <a:pt x="977953" y="823658"/>
                  <a:pt x="882404" y="1019190"/>
                  <a:pt x="931533" y="1195085"/>
                </a:cubicBezTo>
                <a:cubicBezTo>
                  <a:pt x="980662" y="1370980"/>
                  <a:pt x="910095" y="1511075"/>
                  <a:pt x="931533" y="1626711"/>
                </a:cubicBezTo>
                <a:cubicBezTo>
                  <a:pt x="952971" y="1742347"/>
                  <a:pt x="918271" y="1957693"/>
                  <a:pt x="931533" y="2117195"/>
                </a:cubicBezTo>
                <a:cubicBezTo>
                  <a:pt x="937388" y="2203223"/>
                  <a:pt x="866100" y="2279901"/>
                  <a:pt x="776274" y="2272454"/>
                </a:cubicBezTo>
                <a:cubicBezTo>
                  <a:pt x="673579" y="2302562"/>
                  <a:pt x="584558" y="2235500"/>
                  <a:pt x="465767" y="2272454"/>
                </a:cubicBezTo>
                <a:cubicBezTo>
                  <a:pt x="346976" y="2309408"/>
                  <a:pt x="272143" y="2267175"/>
                  <a:pt x="155259" y="2272454"/>
                </a:cubicBezTo>
                <a:cubicBezTo>
                  <a:pt x="73087" y="2279351"/>
                  <a:pt x="8292" y="2181415"/>
                  <a:pt x="0" y="2117195"/>
                </a:cubicBezTo>
                <a:cubicBezTo>
                  <a:pt x="-44408" y="1923082"/>
                  <a:pt x="2441" y="1799980"/>
                  <a:pt x="0" y="1646330"/>
                </a:cubicBezTo>
                <a:cubicBezTo>
                  <a:pt x="-2441" y="1492680"/>
                  <a:pt x="52789" y="1270033"/>
                  <a:pt x="0" y="1136227"/>
                </a:cubicBezTo>
                <a:cubicBezTo>
                  <a:pt x="-52789" y="1002421"/>
                  <a:pt x="38691" y="873750"/>
                  <a:pt x="0" y="684982"/>
                </a:cubicBezTo>
                <a:cubicBezTo>
                  <a:pt x="-38691" y="496215"/>
                  <a:pt x="10400" y="266064"/>
                  <a:pt x="0" y="155259"/>
                </a:cubicBez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B091A437-B6D2-858F-5A09-7A54EBB9AB26}"/>
              </a:ext>
            </a:extLst>
          </p:cNvPr>
          <p:cNvSpPr/>
          <p:nvPr/>
        </p:nvSpPr>
        <p:spPr>
          <a:xfrm>
            <a:off x="8028983" y="1516593"/>
            <a:ext cx="687962" cy="4294708"/>
          </a:xfrm>
          <a:custGeom>
            <a:avLst/>
            <a:gdLst>
              <a:gd name="connsiteX0" fmla="*/ 0 w 687962"/>
              <a:gd name="connsiteY0" fmla="*/ 114663 h 4294708"/>
              <a:gd name="connsiteX1" fmla="*/ 114663 w 687962"/>
              <a:gd name="connsiteY1" fmla="*/ 0 h 4294708"/>
              <a:gd name="connsiteX2" fmla="*/ 573299 w 687962"/>
              <a:gd name="connsiteY2" fmla="*/ 0 h 4294708"/>
              <a:gd name="connsiteX3" fmla="*/ 687962 w 687962"/>
              <a:gd name="connsiteY3" fmla="*/ 114663 h 4294708"/>
              <a:gd name="connsiteX4" fmla="*/ 687962 w 687962"/>
              <a:gd name="connsiteY4" fmla="*/ 614124 h 4294708"/>
              <a:gd name="connsiteX5" fmla="*/ 687962 w 687962"/>
              <a:gd name="connsiteY5" fmla="*/ 1194893 h 4294708"/>
              <a:gd name="connsiteX6" fmla="*/ 687962 w 687962"/>
              <a:gd name="connsiteY6" fmla="*/ 1694354 h 4294708"/>
              <a:gd name="connsiteX7" fmla="*/ 687962 w 687962"/>
              <a:gd name="connsiteY7" fmla="*/ 2356431 h 4294708"/>
              <a:gd name="connsiteX8" fmla="*/ 687962 w 687962"/>
              <a:gd name="connsiteY8" fmla="*/ 2896546 h 4294708"/>
              <a:gd name="connsiteX9" fmla="*/ 687962 w 687962"/>
              <a:gd name="connsiteY9" fmla="*/ 3396007 h 4294708"/>
              <a:gd name="connsiteX10" fmla="*/ 687962 w 687962"/>
              <a:gd name="connsiteY10" fmla="*/ 4180045 h 4294708"/>
              <a:gd name="connsiteX11" fmla="*/ 573299 w 687962"/>
              <a:gd name="connsiteY11" fmla="*/ 4294708 h 4294708"/>
              <a:gd name="connsiteX12" fmla="*/ 114663 w 687962"/>
              <a:gd name="connsiteY12" fmla="*/ 4294708 h 4294708"/>
              <a:gd name="connsiteX13" fmla="*/ 0 w 687962"/>
              <a:gd name="connsiteY13" fmla="*/ 4180045 h 4294708"/>
              <a:gd name="connsiteX14" fmla="*/ 0 w 687962"/>
              <a:gd name="connsiteY14" fmla="*/ 3599276 h 4294708"/>
              <a:gd name="connsiteX15" fmla="*/ 0 w 687962"/>
              <a:gd name="connsiteY15" fmla="*/ 2937200 h 4294708"/>
              <a:gd name="connsiteX16" fmla="*/ 0 w 687962"/>
              <a:gd name="connsiteY16" fmla="*/ 2478392 h 4294708"/>
              <a:gd name="connsiteX17" fmla="*/ 0 w 687962"/>
              <a:gd name="connsiteY17" fmla="*/ 1816316 h 4294708"/>
              <a:gd name="connsiteX18" fmla="*/ 0 w 687962"/>
              <a:gd name="connsiteY18" fmla="*/ 1194893 h 4294708"/>
              <a:gd name="connsiteX19" fmla="*/ 0 w 687962"/>
              <a:gd name="connsiteY19" fmla="*/ 695432 h 4294708"/>
              <a:gd name="connsiteX20" fmla="*/ 0 w 687962"/>
              <a:gd name="connsiteY20" fmla="*/ 114663 h 429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962" h="4294708" extrusionOk="0">
                <a:moveTo>
                  <a:pt x="0" y="114663"/>
                </a:moveTo>
                <a:cubicBezTo>
                  <a:pt x="7362" y="37475"/>
                  <a:pt x="51687" y="4327"/>
                  <a:pt x="114663" y="0"/>
                </a:cubicBezTo>
                <a:cubicBezTo>
                  <a:pt x="264609" y="-15104"/>
                  <a:pt x="390118" y="19939"/>
                  <a:pt x="573299" y="0"/>
                </a:cubicBezTo>
                <a:cubicBezTo>
                  <a:pt x="639550" y="-12050"/>
                  <a:pt x="671649" y="48733"/>
                  <a:pt x="687962" y="114663"/>
                </a:cubicBezTo>
                <a:cubicBezTo>
                  <a:pt x="738167" y="287461"/>
                  <a:pt x="665628" y="367886"/>
                  <a:pt x="687962" y="614124"/>
                </a:cubicBezTo>
                <a:cubicBezTo>
                  <a:pt x="710296" y="860362"/>
                  <a:pt x="660683" y="935735"/>
                  <a:pt x="687962" y="1194893"/>
                </a:cubicBezTo>
                <a:cubicBezTo>
                  <a:pt x="715241" y="1454051"/>
                  <a:pt x="686925" y="1554013"/>
                  <a:pt x="687962" y="1694354"/>
                </a:cubicBezTo>
                <a:cubicBezTo>
                  <a:pt x="688999" y="1834695"/>
                  <a:pt x="632653" y="2192191"/>
                  <a:pt x="687962" y="2356431"/>
                </a:cubicBezTo>
                <a:cubicBezTo>
                  <a:pt x="743271" y="2520671"/>
                  <a:pt x="686914" y="2692460"/>
                  <a:pt x="687962" y="2896546"/>
                </a:cubicBezTo>
                <a:cubicBezTo>
                  <a:pt x="689010" y="3100633"/>
                  <a:pt x="652065" y="3215263"/>
                  <a:pt x="687962" y="3396007"/>
                </a:cubicBezTo>
                <a:cubicBezTo>
                  <a:pt x="723859" y="3576751"/>
                  <a:pt x="675922" y="3932865"/>
                  <a:pt x="687962" y="4180045"/>
                </a:cubicBezTo>
                <a:cubicBezTo>
                  <a:pt x="678234" y="4241224"/>
                  <a:pt x="639491" y="4294132"/>
                  <a:pt x="573299" y="4294708"/>
                </a:cubicBezTo>
                <a:cubicBezTo>
                  <a:pt x="426114" y="4335836"/>
                  <a:pt x="243969" y="4281575"/>
                  <a:pt x="114663" y="4294708"/>
                </a:cubicBezTo>
                <a:cubicBezTo>
                  <a:pt x="49155" y="4282488"/>
                  <a:pt x="-14285" y="4251335"/>
                  <a:pt x="0" y="4180045"/>
                </a:cubicBezTo>
                <a:cubicBezTo>
                  <a:pt x="-64228" y="3967700"/>
                  <a:pt x="45393" y="3722328"/>
                  <a:pt x="0" y="3599276"/>
                </a:cubicBezTo>
                <a:cubicBezTo>
                  <a:pt x="-45393" y="3476224"/>
                  <a:pt x="46731" y="3169194"/>
                  <a:pt x="0" y="2937200"/>
                </a:cubicBezTo>
                <a:cubicBezTo>
                  <a:pt x="-46731" y="2705206"/>
                  <a:pt x="41952" y="2584921"/>
                  <a:pt x="0" y="2478392"/>
                </a:cubicBezTo>
                <a:cubicBezTo>
                  <a:pt x="-41952" y="2371863"/>
                  <a:pt x="71701" y="2105864"/>
                  <a:pt x="0" y="1816316"/>
                </a:cubicBezTo>
                <a:cubicBezTo>
                  <a:pt x="-71701" y="1526768"/>
                  <a:pt x="72739" y="1401868"/>
                  <a:pt x="0" y="1194893"/>
                </a:cubicBezTo>
                <a:cubicBezTo>
                  <a:pt x="-72739" y="987918"/>
                  <a:pt x="30304" y="812941"/>
                  <a:pt x="0" y="695432"/>
                </a:cubicBezTo>
                <a:cubicBezTo>
                  <a:pt x="-30304" y="577923"/>
                  <a:pt x="23147" y="274008"/>
                  <a:pt x="0" y="114663"/>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29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Classifier Concept</a:t>
            </a:r>
            <a:endParaRPr dirty="0"/>
          </a:p>
        </p:txBody>
      </p:sp>
      <p:pic>
        <p:nvPicPr>
          <p:cNvPr id="4" name="Picture 3">
            <a:extLst>
              <a:ext uri="{FF2B5EF4-FFF2-40B4-BE49-F238E27FC236}">
                <a16:creationId xmlns:a16="http://schemas.microsoft.com/office/drawing/2014/main" id="{A32889DF-D19E-7980-8445-C622E922064F}"/>
              </a:ext>
            </a:extLst>
          </p:cNvPr>
          <p:cNvPicPr>
            <a:picLocks noChangeAspect="1"/>
          </p:cNvPicPr>
          <p:nvPr/>
        </p:nvPicPr>
        <p:blipFill>
          <a:blip r:embed="rId2"/>
          <a:stretch>
            <a:fillRect/>
          </a:stretch>
        </p:blipFill>
        <p:spPr>
          <a:xfrm>
            <a:off x="4523742" y="1878544"/>
            <a:ext cx="4749800" cy="3962400"/>
          </a:xfrm>
          <a:prstGeom prst="rect">
            <a:avLst/>
          </a:prstGeom>
        </p:spPr>
      </p:pic>
      <p:sp>
        <p:nvSpPr>
          <p:cNvPr id="7" name="Content Placeholder 2">
            <a:extLst>
              <a:ext uri="{FF2B5EF4-FFF2-40B4-BE49-F238E27FC236}">
                <a16:creationId xmlns:a16="http://schemas.microsoft.com/office/drawing/2014/main" id="{0250F64F-1EFD-197F-4886-507FC4FAA436}"/>
              </a:ext>
            </a:extLst>
          </p:cNvPr>
          <p:cNvSpPr>
            <a:spLocks noGrp="1"/>
          </p:cNvSpPr>
          <p:nvPr>
            <p:ph idx="1"/>
          </p:nvPr>
        </p:nvSpPr>
        <p:spPr>
          <a:xfrm>
            <a:off x="698500" y="2028472"/>
            <a:ext cx="2562860" cy="4834820"/>
          </a:xfrm>
        </p:spPr>
        <p:txBody>
          <a:bodyPr/>
          <a:lstStyle/>
          <a:p>
            <a:pPr marL="0" indent="0">
              <a:buNone/>
            </a:pPr>
            <a:r>
              <a:rPr lang="en-US" dirty="0"/>
              <a:t>In machine learning, binary classification is a supervised learning problem that categorizes new observations into one of two classes.</a:t>
            </a:r>
            <a:endParaRPr dirty="0"/>
          </a:p>
        </p:txBody>
      </p:sp>
    </p:spTree>
    <p:extLst>
      <p:ext uri="{BB962C8B-B14F-4D97-AF65-F5344CB8AC3E}">
        <p14:creationId xmlns:p14="http://schemas.microsoft.com/office/powerpoint/2010/main" val="866966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rotWithShape="1">
          <a:blip r:embed="rId2"/>
          <a:srcRect l="51698" b="45467"/>
          <a:stretch/>
        </p:blipFill>
        <p:spPr>
          <a:xfrm>
            <a:off x="3149600" y="2490128"/>
            <a:ext cx="3860800" cy="4220834"/>
          </a:xfrm>
          <a:prstGeom prst="rect">
            <a:avLst/>
          </a:prstGeom>
        </p:spPr>
      </p:pic>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p:pic>
        <p:nvPicPr>
          <p:cNvPr id="9" name="Picture 8">
            <a:extLst>
              <a:ext uri="{FF2B5EF4-FFF2-40B4-BE49-F238E27FC236}">
                <a16:creationId xmlns:a16="http://schemas.microsoft.com/office/drawing/2014/main" id="{B877FED9-CE0B-23F1-01DA-FAB03DEE8FCD}"/>
              </a:ext>
            </a:extLst>
          </p:cNvPr>
          <p:cNvPicPr>
            <a:picLocks noChangeAspect="1"/>
          </p:cNvPicPr>
          <p:nvPr/>
        </p:nvPicPr>
        <p:blipFill>
          <a:blip r:embed="rId3"/>
          <a:stretch>
            <a:fillRect/>
          </a:stretch>
        </p:blipFill>
        <p:spPr>
          <a:xfrm>
            <a:off x="6512720" y="1502866"/>
            <a:ext cx="731520" cy="1183045"/>
          </a:xfrm>
          <a:prstGeom prst="rect">
            <a:avLst/>
          </a:prstGeom>
        </p:spPr>
      </p:pic>
      <p:pic>
        <p:nvPicPr>
          <p:cNvPr id="11" name="Picture 10">
            <a:extLst>
              <a:ext uri="{FF2B5EF4-FFF2-40B4-BE49-F238E27FC236}">
                <a16:creationId xmlns:a16="http://schemas.microsoft.com/office/drawing/2014/main" id="{FAF60E44-BD4E-8A59-E096-2B53378D84CA}"/>
              </a:ext>
            </a:extLst>
          </p:cNvPr>
          <p:cNvPicPr>
            <a:picLocks noChangeAspect="1"/>
          </p:cNvPicPr>
          <p:nvPr/>
        </p:nvPicPr>
        <p:blipFill>
          <a:blip r:embed="rId4"/>
          <a:stretch>
            <a:fillRect/>
          </a:stretch>
        </p:blipFill>
        <p:spPr>
          <a:xfrm>
            <a:off x="3982720" y="1399796"/>
            <a:ext cx="731520" cy="1263289"/>
          </a:xfrm>
          <a:prstGeom prst="rect">
            <a:avLst/>
          </a:prstGeom>
        </p:spPr>
      </p:pic>
      <p:pic>
        <p:nvPicPr>
          <p:cNvPr id="13" name="Picture 12">
            <a:extLst>
              <a:ext uri="{FF2B5EF4-FFF2-40B4-BE49-F238E27FC236}">
                <a16:creationId xmlns:a16="http://schemas.microsoft.com/office/drawing/2014/main" id="{5E831915-7988-C36A-B105-2F8104116BFD}"/>
              </a:ext>
            </a:extLst>
          </p:cNvPr>
          <p:cNvPicPr>
            <a:picLocks noChangeAspect="1"/>
          </p:cNvPicPr>
          <p:nvPr/>
        </p:nvPicPr>
        <p:blipFill>
          <a:blip r:embed="rId5"/>
          <a:stretch>
            <a:fillRect/>
          </a:stretch>
        </p:blipFill>
        <p:spPr>
          <a:xfrm>
            <a:off x="2376660" y="5931373"/>
            <a:ext cx="731520" cy="1282931"/>
          </a:xfrm>
          <a:prstGeom prst="rect">
            <a:avLst/>
          </a:prstGeom>
        </p:spPr>
      </p:pic>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FA70A249-CF32-91BC-CD41-9CA3CDBF7A9D}"/>
                  </a:ext>
                </a:extLst>
              </p14:cNvPr>
              <p14:cNvContentPartPr/>
              <p14:nvPr/>
            </p14:nvContentPartPr>
            <p14:xfrm>
              <a:off x="4301640" y="2722440"/>
              <a:ext cx="163440" cy="1442520"/>
            </p14:xfrm>
          </p:contentPart>
        </mc:Choice>
        <mc:Fallback xmlns="">
          <p:pic>
            <p:nvPicPr>
              <p:cNvPr id="14" name="Ink 13">
                <a:extLst>
                  <a:ext uri="{FF2B5EF4-FFF2-40B4-BE49-F238E27FC236}">
                    <a16:creationId xmlns:a16="http://schemas.microsoft.com/office/drawing/2014/main" id="{FA70A249-CF32-91BC-CD41-9CA3CDBF7A9D}"/>
                  </a:ext>
                </a:extLst>
              </p:cNvPr>
              <p:cNvPicPr/>
              <p:nvPr/>
            </p:nvPicPr>
            <p:blipFill>
              <a:blip r:embed="rId7"/>
              <a:stretch>
                <a:fillRect/>
              </a:stretch>
            </p:blipFill>
            <p:spPr>
              <a:xfrm>
                <a:off x="4292640" y="2713440"/>
                <a:ext cx="181080" cy="146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C447CB7F-17C6-D1F1-766A-84A504B893B8}"/>
                  </a:ext>
                </a:extLst>
              </p14:cNvPr>
              <p14:cNvContentPartPr/>
              <p14:nvPr/>
            </p14:nvContentPartPr>
            <p14:xfrm>
              <a:off x="6517800" y="2625600"/>
              <a:ext cx="87120" cy="152640"/>
            </p14:xfrm>
          </p:contentPart>
        </mc:Choice>
        <mc:Fallback xmlns="">
          <p:pic>
            <p:nvPicPr>
              <p:cNvPr id="15" name="Ink 14">
                <a:extLst>
                  <a:ext uri="{FF2B5EF4-FFF2-40B4-BE49-F238E27FC236}">
                    <a16:creationId xmlns:a16="http://schemas.microsoft.com/office/drawing/2014/main" id="{C447CB7F-17C6-D1F1-766A-84A504B893B8}"/>
                  </a:ext>
                </a:extLst>
              </p:cNvPr>
              <p:cNvPicPr/>
              <p:nvPr/>
            </p:nvPicPr>
            <p:blipFill>
              <a:blip r:embed="rId9"/>
              <a:stretch>
                <a:fillRect/>
              </a:stretch>
            </p:blipFill>
            <p:spPr>
              <a:xfrm>
                <a:off x="6509160" y="2616600"/>
                <a:ext cx="104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F0CF7294-06DE-5026-C2FB-7080A96303C2}"/>
                  </a:ext>
                </a:extLst>
              </p14:cNvPr>
              <p14:cNvContentPartPr/>
              <p14:nvPr/>
            </p14:nvContentPartPr>
            <p14:xfrm>
              <a:off x="3232440" y="5709000"/>
              <a:ext cx="769320" cy="934920"/>
            </p14:xfrm>
          </p:contentPart>
        </mc:Choice>
        <mc:Fallback xmlns="">
          <p:pic>
            <p:nvPicPr>
              <p:cNvPr id="16" name="Ink 15">
                <a:extLst>
                  <a:ext uri="{FF2B5EF4-FFF2-40B4-BE49-F238E27FC236}">
                    <a16:creationId xmlns:a16="http://schemas.microsoft.com/office/drawing/2014/main" id="{F0CF7294-06DE-5026-C2FB-7080A96303C2}"/>
                  </a:ext>
                </a:extLst>
              </p:cNvPr>
              <p:cNvPicPr/>
              <p:nvPr/>
            </p:nvPicPr>
            <p:blipFill>
              <a:blip r:embed="rId11"/>
              <a:stretch>
                <a:fillRect/>
              </a:stretch>
            </p:blipFill>
            <p:spPr>
              <a:xfrm>
                <a:off x="3223800" y="5700360"/>
                <a:ext cx="786960" cy="952560"/>
              </a:xfrm>
              <a:prstGeom prst="rect">
                <a:avLst/>
              </a:prstGeom>
            </p:spPr>
          </p:pic>
        </mc:Fallback>
      </mc:AlternateContent>
    </p:spTree>
    <p:extLst>
      <p:ext uri="{BB962C8B-B14F-4D97-AF65-F5344CB8AC3E}">
        <p14:creationId xmlns:p14="http://schemas.microsoft.com/office/powerpoint/2010/main" val="1004035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Visual interpretation of ROC curves</a:t>
            </a:r>
          </a:p>
        </p:txBody>
      </p:sp>
      <p:sp>
        <p:nvSpPr>
          <p:cNvPr id="3" name="Content Placeholder 2">
            <a:extLst>
              <a:ext uri="{FF2B5EF4-FFF2-40B4-BE49-F238E27FC236}">
                <a16:creationId xmlns:a16="http://schemas.microsoft.com/office/drawing/2014/main" id="{184DD364-4B96-7446-C8C9-D4F78B01A5E4}"/>
              </a:ext>
            </a:extLst>
          </p:cNvPr>
          <p:cNvSpPr>
            <a:spLocks noGrp="1"/>
          </p:cNvSpPr>
          <p:nvPr>
            <p:ph idx="1"/>
          </p:nvPr>
        </p:nvSpPr>
        <p:spPr/>
        <p:txBody>
          <a:bodyPr/>
          <a:lstStyle/>
          <a:p>
            <a:pPr marL="82550" indent="0">
              <a:buNone/>
            </a:pPr>
            <a:r>
              <a:rPr lang="en-US" dirty="0"/>
              <a:t>A perfect classifier with a large sample size will result in an ROC curve that fills the top left of the graph.</a:t>
            </a:r>
          </a:p>
          <a:p>
            <a:pPr marL="82550" indent="0">
              <a:buNone/>
            </a:pPr>
            <a:endParaRPr lang="en-US" dirty="0"/>
          </a:p>
          <a:p>
            <a:pPr marL="82550" indent="0">
              <a:buNone/>
            </a:pPr>
            <a:r>
              <a:rPr lang="en-US" dirty="0"/>
              <a:t>A random classifier ROC curve will fall on the unity line.</a:t>
            </a:r>
          </a:p>
          <a:p>
            <a:pPr marL="82550" indent="0">
              <a:buNone/>
            </a:pPr>
            <a:endParaRPr lang="en-US" dirty="0"/>
          </a:p>
          <a:p>
            <a:pPr marL="82550" indent="0">
              <a:buNone/>
            </a:pPr>
            <a:r>
              <a:rPr lang="en-US" dirty="0"/>
              <a:t>An ROC curve with large steps should tell you that the sample size is inadequate, because additional samples at intermediate values could strongly influence the area under the curve (AUC).</a:t>
            </a:r>
          </a:p>
          <a:p>
            <a:pPr marL="82550" indent="0">
              <a:buNone/>
            </a:pPr>
            <a:endParaRPr lang="en-US" dirty="0"/>
          </a:p>
          <a:p>
            <a:pPr marL="82550" indent="0">
              <a:buNone/>
            </a:pPr>
            <a:r>
              <a:rPr lang="en-US" dirty="0"/>
              <a:t>(Let’s draw a few.)</a:t>
            </a:r>
          </a:p>
        </p:txBody>
      </p:sp>
    </p:spTree>
    <p:extLst>
      <p:ext uri="{BB962C8B-B14F-4D97-AF65-F5344CB8AC3E}">
        <p14:creationId xmlns:p14="http://schemas.microsoft.com/office/powerpoint/2010/main" val="3220531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00DA-7CE7-FA4C-7491-D0944B3A0C9D}"/>
              </a:ext>
            </a:extLst>
          </p:cNvPr>
          <p:cNvSpPr>
            <a:spLocks noGrp="1"/>
          </p:cNvSpPr>
          <p:nvPr>
            <p:ph type="title"/>
          </p:nvPr>
        </p:nvSpPr>
        <p:spPr>
          <a:xfrm>
            <a:off x="698500" y="3073576"/>
            <a:ext cx="8763000" cy="1472848"/>
          </a:xfrm>
        </p:spPr>
        <p:txBody>
          <a:bodyPr/>
          <a:lstStyle/>
          <a:p>
            <a:r>
              <a:rPr lang="en-US" dirty="0"/>
              <a:t>Naïve Bayes</a:t>
            </a:r>
          </a:p>
        </p:txBody>
      </p:sp>
    </p:spTree>
    <p:extLst>
      <p:ext uri="{BB962C8B-B14F-4D97-AF65-F5344CB8AC3E}">
        <p14:creationId xmlns:p14="http://schemas.microsoft.com/office/powerpoint/2010/main" val="1393304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A0F79B-7535-7712-3097-FC35418BC2A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6B7B3-F5F6-AE94-87CB-F403C0EC4C05}"/>
              </a:ext>
            </a:extLst>
          </p:cNvPr>
          <p:cNvSpPr>
            <a:spLocks noGrp="1"/>
          </p:cNvSpPr>
          <p:nvPr>
            <p:ph type="title"/>
          </p:nvPr>
        </p:nvSpPr>
        <p:spPr>
          <a:xfrm>
            <a:off x="698500" y="405694"/>
            <a:ext cx="4632074" cy="1472848"/>
          </a:xfrm>
        </p:spPr>
        <p:txBody>
          <a:bodyPr>
            <a:normAutofit/>
          </a:bodyPr>
          <a:lstStyle/>
          <a:p>
            <a:r>
              <a:rPr lang="en-US" dirty="0"/>
              <a:t>Naïve Bayes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7245" y="1"/>
            <a:ext cx="945889" cy="53110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9684CE4-F3F2-6CC6-79C6-3747F8E8BA27}"/>
              </a:ext>
            </a:extLst>
          </p:cNvPr>
          <p:cNvSpPr>
            <a:spLocks noGrp="1"/>
          </p:cNvSpPr>
          <p:nvPr>
            <p:ph idx="1"/>
          </p:nvPr>
        </p:nvSpPr>
        <p:spPr>
          <a:xfrm>
            <a:off x="698500" y="2028472"/>
            <a:ext cx="4632074" cy="4834820"/>
          </a:xfrm>
        </p:spPr>
        <p:txBody>
          <a:bodyPr>
            <a:normAutofit/>
          </a:bodyPr>
          <a:lstStyle/>
          <a:p>
            <a:r>
              <a:rPr lang="en-US" dirty="0"/>
              <a:t>A Naïve Bayes classifier is a probabilistic machine learning model based on Bayes' theorem with the assumption of conditional independence between features. It is commonly used for classification tasks such as spam filtering, text classification, and medical diagnosis.</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4425" y="2916087"/>
            <a:ext cx="677022" cy="90269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95403" y="1685534"/>
            <a:ext cx="2652889" cy="1989667"/>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4425" y="0"/>
            <a:ext cx="1929375" cy="1723324"/>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70531" y="1479524"/>
            <a:ext cx="0" cy="177523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71291" y="4568978"/>
            <a:ext cx="988709" cy="196850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5072450" y="4605691"/>
            <a:ext cx="3402860" cy="4537147"/>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4425" y="5514077"/>
            <a:ext cx="2202793" cy="2105924"/>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144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p:txBody>
          <a:bodyPr/>
          <a:lstStyle/>
          <a:p>
            <a:r>
              <a:rPr lang="en-US" dirty="0"/>
              <a:t>Naïve Bayes Classifiers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p:txBody>
              <a:bodyPr/>
              <a:lstStyle/>
              <a:p>
                <a:pPr marL="0" lvl="0" indent="0">
                  <a:buNone/>
                </a:pPr>
                <a:r>
                  <a:rPr lang="en-US" dirty="0"/>
                  <a:t>Naive Bayes Classifiers assign probabilities </a:t>
                </a:r>
                <a14:m>
                  <m:oMath xmlns:m="http://schemas.openxmlformats.org/officeDocument/2006/math">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oMath>
                </a14:m>
                <a:r>
                  <a:rPr lang="ar-AE" dirty="0"/>
                  <a:t> </a:t>
                </a:r>
                <a:r>
                  <a:rPr lang="en-US" dirty="0"/>
                  <a:t>for each of the </a:t>
                </a:r>
                <a14:m>
                  <m:oMath xmlns:m="http://schemas.openxmlformats.org/officeDocument/2006/math">
                    <m:r>
                      <a:rPr lang="en-US">
                        <a:latin typeface="Cambria Math" panose="02040503050406030204" pitchFamily="18" charset="0"/>
                      </a:rPr>
                      <m:t>𝐾</m:t>
                    </m:r>
                  </m:oMath>
                </a14:m>
                <a:r>
                  <a:rPr lang="en-US" dirty="0"/>
                  <a:t> possible classes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oMath>
                </a14:m>
                <a:r>
                  <a:rPr lang="ar-AE" dirty="0"/>
                  <a:t> </a:t>
                </a:r>
                <a:r>
                  <a:rPr lang="en-US" dirty="0"/>
                  <a:t>given a problem instance to be classified, represented by a vector </a:t>
                </a:r>
                <a14:m>
                  <m:oMath xmlns:m="http://schemas.openxmlformats.org/officeDocument/2006/math">
                    <m:r>
                      <a:rPr lang="en-US">
                        <a:latin typeface="Cambria Math" panose="02040503050406030204" pitchFamily="18" charset="0"/>
                      </a:rPr>
                      <m:t>𝐱</m:t>
                    </m:r>
                    <m:r>
                      <a:rPr lang="en-US">
                        <a:latin typeface="Cambria Math" panose="02040503050406030204" pitchFamily="18" charset="0"/>
                      </a:rPr>
                      <m:t>=</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oMath>
                </a14:m>
                <a:r>
                  <a:rPr lang="ar-AE" dirty="0"/>
                  <a:t> </a:t>
                </a:r>
                <a:r>
                  <a:rPr lang="en-US" dirty="0"/>
                  <a:t>encoding some </a:t>
                </a:r>
                <a14:m>
                  <m:oMath xmlns:m="http://schemas.openxmlformats.org/officeDocument/2006/math">
                    <m:r>
                      <a:rPr lang="en-US">
                        <a:latin typeface="Cambria Math" panose="02040503050406030204" pitchFamily="18" charset="0"/>
                      </a:rPr>
                      <m:t>𝑛</m:t>
                    </m:r>
                  </m:oMath>
                </a14:m>
                <a:r>
                  <a:rPr lang="en-US" dirty="0"/>
                  <a:t> features.</a:t>
                </a:r>
              </a:p>
              <a:p>
                <a:pPr marL="0" lvl="0" indent="0">
                  <a:buNone/>
                </a:pPr>
                <a:endParaRPr lang="en-US" dirty="0"/>
              </a:p>
              <a:p>
                <a:pPr marL="0" lvl="0" indent="0">
                  <a:buNone/>
                </a:pPr>
                <a:r>
                  <a:rPr lang="en-US" dirty="0"/>
                  <a:t>Using Bayes’ theorem, the conditional probability can be decomposed as:</a:t>
                </a:r>
              </a:p>
              <a:p>
                <a:pPr marL="0" lvl="0" indent="0">
                  <a:buNone/>
                </a:pPr>
                <a:endParaRPr lang="en-US" dirty="0"/>
              </a:p>
              <a:p>
                <a:pPr marL="0" lvl="0" indent="0">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r>
                            <a:rPr lang="ar-AE">
                              <a:latin typeface="Cambria Math" panose="02040503050406030204" pitchFamily="18" charset="0"/>
                            </a:rPr>
                            <m:t>𝐱</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num>
                        <m:den>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e>
                          </m:d>
                        </m:den>
                      </m:f>
                      <m:r>
                        <a:rPr lang="ar-AE">
                          <a:latin typeface="Cambria Math" panose="02040503050406030204" pitchFamily="18" charset="0"/>
                        </a:rPr>
                        <m:t> </m:t>
                      </m:r>
                    </m:oMath>
                  </m:oMathPara>
                </a14:m>
                <a:endParaRPr lang="ar-AE" dirty="0"/>
              </a:p>
              <a:p>
                <a:pPr marL="82550" indent="0">
                  <a:buNone/>
                </a:pPr>
                <a:endParaRPr lang="en-US" dirty="0"/>
              </a:p>
            </p:txBody>
          </p:sp>
        </mc:Choice>
        <mc:Fallback xmlns="">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blipFill>
                <a:blip r:embed="rId2"/>
                <a:stretch>
                  <a:fillRect l="-1014" r="-725"/>
                </a:stretch>
              </a:blipFill>
            </p:spPr>
            <p:txBody>
              <a:bodyPr/>
              <a:lstStyle/>
              <a:p>
                <a:r>
                  <a:rPr lang="en-US">
                    <a:noFill/>
                  </a:rPr>
                  <a:t> </a:t>
                </a:r>
              </a:p>
            </p:txBody>
          </p:sp>
        </mc:Fallback>
      </mc:AlternateContent>
    </p:spTree>
    <p:extLst>
      <p:ext uri="{BB962C8B-B14F-4D97-AF65-F5344CB8AC3E}">
        <p14:creationId xmlns:p14="http://schemas.microsoft.com/office/powerpoint/2010/main" val="203894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p:txBody>
          <a:bodyPr/>
          <a:lstStyle/>
          <a:p>
            <a:r>
              <a:rPr lang="en-US" dirty="0"/>
              <a:t>Naïve Bayes Classifiers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p:txBody>
              <a:bodyPr/>
              <a:lstStyle/>
              <a:p>
                <a:pPr marL="0" lvl="0" indent="0">
                  <a:buNone/>
                </a:pPr>
                <a:r>
                  <a:rPr lang="en-US" dirty="0"/>
                  <a:t>With a little rearranging, we can describe this as:</a:t>
                </a:r>
              </a:p>
              <a:p>
                <a:pPr marL="0" lvl="0" indent="0">
                  <a:buNone/>
                </a:pPr>
                <a:endParaRPr lang="en-US" dirty="0"/>
              </a:p>
              <a:p>
                <a:pPr marL="0" lvl="0" indent="0">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r>
                            <a:rPr lang="ar-AE">
                              <a:latin typeface="Cambria Math" panose="02040503050406030204" pitchFamily="18" charset="0"/>
                            </a:rPr>
                            <m:t>𝐱</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num>
                        <m:den>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e>
                          </m:d>
                        </m:den>
                      </m:f>
                      <m:r>
                        <a:rPr lang="ar-AE">
                          <a:latin typeface="Cambria Math" panose="02040503050406030204" pitchFamily="18" charset="0"/>
                        </a:rPr>
                        <m:t> </m:t>
                      </m:r>
                    </m:oMath>
                  </m:oMathPara>
                </a14:m>
                <a:endParaRPr lang="ar-AE" dirty="0"/>
              </a:p>
              <a:p>
                <a:pPr marL="0" lvl="0" indent="0">
                  <a:buNone/>
                </a:pPr>
                <a:r>
                  <a:rPr lang="en-US" dirty="0"/>
                  <a:t>or:</a:t>
                </a:r>
              </a:p>
              <a:p>
                <a:pPr marL="0" lvl="0" indent="0">
                  <a:buNone/>
                </a:pPr>
                <a:endParaRPr lang="en-US" dirty="0"/>
              </a:p>
              <a:p>
                <a:pPr marL="0" lvl="0" indent="0">
                  <a:buNone/>
                </a:pPr>
                <a14:m>
                  <m:oMathPara xmlns:m="http://schemas.openxmlformats.org/officeDocument/2006/math">
                    <m:oMathParaPr>
                      <m:jc m:val="centerGroup"/>
                    </m:oMathParaPr>
                    <m:oMath xmlns:m="http://schemas.openxmlformats.org/officeDocument/2006/math">
                      <m:r>
                        <m:rPr>
                          <m:nor/>
                        </m:rPr>
                        <a:rPr lang="en-US"/>
                        <m:t>posterior</m:t>
                      </m:r>
                      <m:r>
                        <a:rPr lang="en-US">
                          <a:latin typeface="Cambria Math" panose="02040503050406030204" pitchFamily="18" charset="0"/>
                        </a:rPr>
                        <m:t>=</m:t>
                      </m:r>
                      <m:f>
                        <m:fPr>
                          <m:ctrlPr>
                            <a:rPr lang="ar-AE" i="1">
                              <a:latin typeface="Cambria Math" panose="02040503050406030204" pitchFamily="18" charset="0"/>
                            </a:rPr>
                          </m:ctrlPr>
                        </m:fPr>
                        <m:num>
                          <m:r>
                            <m:rPr>
                              <m:nor/>
                            </m:rPr>
                            <a:rPr lang="en-US"/>
                            <m:t>prior</m:t>
                          </m:r>
                          <m:r>
                            <a:rPr lang="en-US">
                              <a:latin typeface="Cambria Math" panose="02040503050406030204" pitchFamily="18" charset="0"/>
                            </a:rPr>
                            <m:t>×</m:t>
                          </m:r>
                          <m:r>
                            <m:rPr>
                              <m:nor/>
                            </m:rPr>
                            <a:rPr lang="en-US"/>
                            <m:t>likelihood</m:t>
                          </m:r>
                        </m:num>
                        <m:den>
                          <m:r>
                            <m:rPr>
                              <m:nor/>
                            </m:rPr>
                            <a:rPr lang="en-US"/>
                            <m:t>evidence</m:t>
                          </m:r>
                        </m:den>
                      </m:f>
                      <m:r>
                        <a:rPr lang="ar-AE">
                          <a:latin typeface="Cambria Math" panose="02040503050406030204" pitchFamily="18" charset="0"/>
                        </a:rPr>
                        <m:t> </m:t>
                      </m:r>
                    </m:oMath>
                  </m:oMathPara>
                </a14:m>
                <a:endParaRPr lang="ar-AE" dirty="0"/>
              </a:p>
            </p:txBody>
          </p:sp>
        </mc:Choice>
        <mc:Fallback xmlns="">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2806655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p:txBody>
          <a:bodyPr/>
          <a:lstStyle/>
          <a:p>
            <a:r>
              <a:rPr lang="en-US" dirty="0"/>
              <a:t>Naïve Bayes Classifiers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p:txBody>
              <a:bodyPr/>
              <a:lstStyle/>
              <a:p>
                <a:pPr marL="0" lvl="0" indent="0">
                  <a:buNone/>
                </a:pPr>
                <a:r>
                  <a:rPr lang="en-US" dirty="0"/>
                  <a:t>Note that the numerator </a:t>
                </a:r>
                <a14:m>
                  <m:oMath xmlns:m="http://schemas.openxmlformats.org/officeDocument/2006/math">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oMath>
                </a14:m>
                <a:r>
                  <a:rPr lang="ar-AE" dirty="0"/>
                  <a:t> </a:t>
                </a:r>
                <a:r>
                  <a:rPr lang="en-US" dirty="0"/>
                  <a:t>is equivalent to the joint probability </a:t>
                </a:r>
                <a14:m>
                  <m:oMath xmlns:m="http://schemas.openxmlformats.org/officeDocument/2006/math">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en-US">
                        <a:latin typeface="Cambria Math" panose="02040503050406030204" pitchFamily="18" charset="0"/>
                      </a:rPr>
                      <m:t>=</m:t>
                    </m:r>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𝑘</m:t>
                            </m:r>
                          </m:sub>
                        </m:sSub>
                      </m:e>
                    </m:d>
                    <m:r>
                      <a:rPr lang="en-US" b="0" i="0" smtClean="0">
                        <a:latin typeface="Cambria Math" panose="02040503050406030204" pitchFamily="18" charset="0"/>
                      </a:rPr>
                      <m:t>=</m:t>
                    </m:r>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r>
                      <a:rPr lang="ar-AE">
                        <a:latin typeface="Cambria Math" panose="02040503050406030204" pitchFamily="18" charset="0"/>
                      </a:rPr>
                      <m:t> </m:t>
                    </m:r>
                  </m:oMath>
                </a14:m>
                <a:r>
                  <a:rPr lang="ar-AE" dirty="0"/>
                  <a:t>. </a:t>
                </a:r>
                <a:endParaRPr lang="en-US" dirty="0"/>
              </a:p>
              <a:p>
                <a:pPr marL="0" lvl="0" indent="0">
                  <a:buNone/>
                </a:pPr>
                <a:r>
                  <a:rPr lang="en-US" dirty="0"/>
                  <a:t>Therefore:</a:t>
                </a:r>
              </a:p>
              <a:p>
                <a:pPr marL="0" lvl="0" indent="0">
                  <a:buNone/>
                </a:pPr>
                <a14:m>
                  <m:oMath xmlns:m="http://schemas.openxmlformats.org/officeDocument/2006/math">
                    <m:r>
                      <a:rPr lang="ar-AE" sz="1800" smtClean="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e>
                    </m:d>
                    <m:r>
                      <a:rPr lang="en-US" sz="1800" b="0" i="1" smtClean="0">
                        <a:latin typeface="Cambria Math" panose="02040503050406030204" pitchFamily="18" charset="0"/>
                      </a:rPr>
                      <m:t>=</m:t>
                    </m:r>
                  </m:oMath>
                </a14:m>
                <a:r>
                  <a:rPr lang="ar-AE" sz="1800" dirty="0"/>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dirty="0"/>
              </a:p>
              <a:p>
                <a:pPr mar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solidFill>
                      <a:schemeClr val="bg1"/>
                    </a:solidFill>
                  </a:rPr>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ar-AE" sz="1800">
                        <a:latin typeface="Cambria Math" panose="02040503050406030204" pitchFamily="18" charset="0"/>
                      </a:rPr>
                      <m:t> </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dirty="0"/>
              </a:p>
              <a:p>
                <a:pPr marL="0" lv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dirty="0"/>
              </a:p>
              <a:p>
                <a:pPr mar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ar-AE" sz="1800">
                        <a:latin typeface="Cambria Math" panose="02040503050406030204" pitchFamily="18" charset="0"/>
                      </a:rPr>
                      <m:t> </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i="1" dirty="0">
                  <a:latin typeface="Cambria Math" panose="02040503050406030204" pitchFamily="18" charset="0"/>
                </a:endParaRPr>
              </a:p>
              <a:p>
                <a:pPr marL="0" lvl="0" indent="0">
                  <a:buNone/>
                </a:pPr>
                <a14:m>
                  <m:oMathPara xmlns:m="http://schemas.openxmlformats.org/officeDocument/2006/math">
                    <m:oMathParaPr>
                      <m:jc m:val="left"/>
                    </m:oMathParaPr>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oMath>
                  </m:oMathPara>
                </a14:m>
                <a:endParaRPr lang="en-US" sz="1800" b="0" dirty="0">
                  <a:ea typeface="Cambria Math" panose="02040503050406030204" pitchFamily="18" charset="0"/>
                </a:endParaRPr>
              </a:p>
              <a:p>
                <a:pPr mar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solidFill>
                      <a:schemeClr val="bg1"/>
                    </a:solidFill>
                  </a:rPr>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en-US" sz="1800" i="1">
                        <a:latin typeface="Cambria Math" panose="02040503050406030204" pitchFamily="18" charset="0"/>
                        <a:ea typeface="Cambria Math" panose="02040503050406030204" pitchFamily="18" charset="0"/>
                      </a:rPr>
                      <m:t>⋯</m:t>
                    </m:r>
                    <m:r>
                      <a:rPr lang="ar-AE" sz="1800">
                        <a:latin typeface="Cambria Math" panose="02040503050406030204" pitchFamily="18" charset="0"/>
                      </a:rPr>
                      <m:t> </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m:rPr>
                                <m:sty m:val="p"/>
                              </m:rPr>
                              <a:rPr lang="en-US" sz="1800" b="0" i="0" smtClean="0">
                                <a:latin typeface="Cambria Math" panose="02040503050406030204" pitchFamily="18" charset="0"/>
                              </a:rPr>
                              <m:t>n</m:t>
                            </m:r>
                            <m:r>
                              <a:rPr lang="en-US" sz="1800" b="0" i="0" smtClean="0">
                                <a:latin typeface="Cambria Math" panose="02040503050406030204" pitchFamily="18" charset="0"/>
                              </a:rPr>
                              <m:t>−1</m:t>
                            </m:r>
                          </m:sub>
                        </m:sSub>
                        <m:r>
                          <a:rPr lang="en-US" sz="1800" b="0" i="1" smtClean="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i="1" dirty="0">
                  <a:latin typeface="Cambria Math" panose="02040503050406030204" pitchFamily="18" charset="0"/>
                </a:endParaRPr>
              </a:p>
              <a:p>
                <a:pPr marL="0" lvl="0" indent="0">
                  <a:buNone/>
                </a:pPr>
                <a:endParaRPr lang="en-US" sz="1800" dirty="0"/>
              </a:p>
              <a:p>
                <a:pPr marL="0" lvl="0" indent="0">
                  <a:buNone/>
                </a:pPr>
                <a:endParaRPr lang="en-US" sz="1800" b="0" dirty="0">
                  <a:ea typeface="Cambria Math" panose="02040503050406030204" pitchFamily="18" charset="0"/>
                </a:endParaRPr>
              </a:p>
              <a:p>
                <a:pPr marL="0" lvl="0" indent="0">
                  <a:buNone/>
                </a:pPr>
                <a:endParaRPr lang="ar-AE" sz="1800" dirty="0"/>
              </a:p>
            </p:txBody>
          </p:sp>
        </mc:Choice>
        <mc:Fallback xmlns="">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2609316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p:txBody>
          <a:bodyPr/>
          <a:lstStyle/>
          <a:p>
            <a:r>
              <a:rPr lang="en-US" dirty="0"/>
              <a:t>Naïve Bayes Classifiers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p:txBody>
              <a:bodyPr/>
              <a:lstStyle/>
              <a:p>
                <a:pPr marL="0" lvl="0" indent="0">
                  <a:buNone/>
                </a:pPr>
                <a:r>
                  <a:rPr lang="en-US" dirty="0"/>
                  <a:t>Note that the </a:t>
                </a:r>
                <a:r>
                  <a:rPr lang="en-US" b="1" dirty="0"/>
                  <a:t>numerator</a:t>
                </a:r>
                <a:r>
                  <a:rPr lang="en-US" dirty="0"/>
                  <a:t> </a:t>
                </a:r>
                <a14:m>
                  <m:oMath xmlns:m="http://schemas.openxmlformats.org/officeDocument/2006/math">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oMath>
                </a14:m>
                <a:r>
                  <a:rPr lang="ar-AE" dirty="0"/>
                  <a:t> </a:t>
                </a:r>
                <a:r>
                  <a:rPr lang="en-US" dirty="0"/>
                  <a:t>is equivalent to the joint probability </a:t>
                </a:r>
                <a14:m>
                  <m:oMath xmlns:m="http://schemas.openxmlformats.org/officeDocument/2006/math">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en-US">
                        <a:latin typeface="Cambria Math" panose="02040503050406030204" pitchFamily="18" charset="0"/>
                      </a:rPr>
                      <m:t>=</m:t>
                    </m:r>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𝑘</m:t>
                            </m:r>
                          </m:sub>
                        </m:sSub>
                      </m:e>
                    </m:d>
                    <m:r>
                      <a:rPr lang="en-US">
                        <a:latin typeface="Cambria Math" panose="02040503050406030204" pitchFamily="18" charset="0"/>
                      </a:rPr>
                      <m:t>=</m:t>
                    </m:r>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r>
                      <a:rPr lang="ar-AE">
                        <a:latin typeface="Cambria Math" panose="02040503050406030204" pitchFamily="18" charset="0"/>
                      </a:rPr>
                      <m:t> </m:t>
                    </m:r>
                  </m:oMath>
                </a14:m>
                <a:r>
                  <a:rPr lang="ar-AE" dirty="0"/>
                  <a:t>. </a:t>
                </a:r>
                <a:endParaRPr lang="en-US" dirty="0"/>
              </a:p>
              <a:p>
                <a:pPr marL="0" lvl="0" indent="0">
                  <a:buNone/>
                </a:pPr>
                <a:r>
                  <a:rPr lang="en-US" dirty="0"/>
                  <a:t>Therefore:</a:t>
                </a:r>
              </a:p>
              <a:p>
                <a:pPr marL="0" lvl="0" indent="0">
                  <a:buNone/>
                </a:pPr>
                <a14:m>
                  <m:oMath xmlns:m="http://schemas.openxmlformats.org/officeDocument/2006/math">
                    <m:r>
                      <a:rPr lang="ar-AE" sz="1800" smtClean="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e>
                    </m:d>
                    <m:r>
                      <a:rPr lang="en-US" sz="1800" b="0" i="1" smtClean="0">
                        <a:latin typeface="Cambria Math" panose="02040503050406030204" pitchFamily="18" charset="0"/>
                      </a:rPr>
                      <m:t>=</m:t>
                    </m:r>
                  </m:oMath>
                </a14:m>
                <a:r>
                  <a:rPr lang="ar-AE" sz="1800" dirty="0"/>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dirty="0"/>
              </a:p>
              <a:p>
                <a:pPr mar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solidFill>
                      <a:schemeClr val="bg1"/>
                    </a:solidFill>
                  </a:rPr>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ar-AE" sz="1800">
                        <a:latin typeface="Cambria Math" panose="02040503050406030204" pitchFamily="18" charset="0"/>
                      </a:rPr>
                      <m:t> </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dirty="0"/>
              </a:p>
              <a:p>
                <a:pPr marL="0" lv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dirty="0"/>
              </a:p>
              <a:p>
                <a:pPr mar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ar-AE" sz="1800">
                        <a:latin typeface="Cambria Math" panose="02040503050406030204" pitchFamily="18" charset="0"/>
                      </a:rPr>
                      <m:t> </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i="1" dirty="0">
                  <a:latin typeface="Cambria Math" panose="02040503050406030204" pitchFamily="18" charset="0"/>
                </a:endParaRPr>
              </a:p>
              <a:p>
                <a:pPr marL="0" lvl="0" indent="0">
                  <a:buNone/>
                </a:pPr>
                <a14:m>
                  <m:oMathPara xmlns:m="http://schemas.openxmlformats.org/officeDocument/2006/math">
                    <m:oMathParaPr>
                      <m:jc m:val="left"/>
                    </m:oMathParaPr>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oMath>
                  </m:oMathPara>
                </a14:m>
                <a:endParaRPr lang="en-US" sz="1800" b="0" dirty="0">
                  <a:ea typeface="Cambria Math" panose="02040503050406030204" pitchFamily="18" charset="0"/>
                </a:endParaRPr>
              </a:p>
              <a:p>
                <a:pPr mar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solidFill>
                      <a:schemeClr val="bg1"/>
                    </a:solidFill>
                  </a:rPr>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en-US" sz="1800" i="1">
                        <a:latin typeface="Cambria Math" panose="02040503050406030204" pitchFamily="18" charset="0"/>
                        <a:ea typeface="Cambria Math" panose="02040503050406030204" pitchFamily="18" charset="0"/>
                      </a:rPr>
                      <m:t>⋯</m:t>
                    </m:r>
                    <m:r>
                      <a:rPr lang="ar-AE" sz="1800">
                        <a:latin typeface="Cambria Math" panose="02040503050406030204" pitchFamily="18" charset="0"/>
                      </a:rPr>
                      <m:t> </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m:rPr>
                                <m:sty m:val="p"/>
                              </m:rPr>
                              <a:rPr lang="en-US" sz="1800" b="0" i="0" smtClean="0">
                                <a:latin typeface="Cambria Math" panose="02040503050406030204" pitchFamily="18" charset="0"/>
                              </a:rPr>
                              <m:t>n</m:t>
                            </m:r>
                            <m:r>
                              <a:rPr lang="en-US" sz="1800" b="0" i="0" smtClean="0">
                                <a:latin typeface="Cambria Math" panose="02040503050406030204" pitchFamily="18" charset="0"/>
                              </a:rPr>
                              <m:t>−1</m:t>
                            </m:r>
                          </m:sub>
                        </m:sSub>
                        <m:r>
                          <a:rPr lang="en-US" sz="1800" b="0" i="1" smtClean="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m:rPr>
                                <m:sty m:val="p"/>
                              </m:rPr>
                              <a:rPr lang="en-US" sz="1800">
                                <a:latin typeface="Cambria Math" panose="02040503050406030204" pitchFamily="18" charset="0"/>
                              </a:rPr>
                              <m:t>n</m:t>
                            </m:r>
                          </m:sub>
                        </m:sSub>
                        <m:r>
                          <a:rPr lang="en-US" sz="1800" i="1">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en-US" sz="1800" b="0" i="1" smtClean="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i="1" dirty="0">
                  <a:latin typeface="Cambria Math" panose="02040503050406030204" pitchFamily="18" charset="0"/>
                </a:endParaRPr>
              </a:p>
              <a:p>
                <a:pPr marL="0" lvl="0" indent="0">
                  <a:buNone/>
                </a:pPr>
                <a:endParaRPr lang="en-US" sz="1800" dirty="0"/>
              </a:p>
              <a:p>
                <a:pPr marL="0" lvl="0" indent="0">
                  <a:buNone/>
                </a:pPr>
                <a:r>
                  <a:rPr lang="en-US" sz="1800" dirty="0"/>
                  <a:t>Now assume that all features </a:t>
                </a:r>
                <a14:m>
                  <m:oMath xmlns:m="http://schemas.openxmlformats.org/officeDocument/2006/math">
                    <m:sSub>
                      <m:sSubPr>
                        <m:ctrlPr>
                          <a:rPr lang="ar-AE" sz="1800" i="1">
                            <a:latin typeface="Cambria Math" panose="02040503050406030204" pitchFamily="18" charset="0"/>
                          </a:rPr>
                        </m:ctrlPr>
                      </m:sSubPr>
                      <m:e>
                        <m:r>
                          <a:rPr lang="ar-AE" sz="1800">
                            <a:latin typeface="Cambria Math" panose="02040503050406030204" pitchFamily="18" charset="0"/>
                          </a:rPr>
                          <m:t>𝑥</m:t>
                        </m:r>
                      </m:e>
                      <m:sub>
                        <m:r>
                          <m:rPr>
                            <m:sty m:val="p"/>
                          </m:rPr>
                          <a:rPr lang="en-US" sz="1800" b="0" i="0" smtClean="0">
                            <a:latin typeface="Cambria Math" panose="02040503050406030204" pitchFamily="18" charset="0"/>
                          </a:rPr>
                          <m:t>i</m:t>
                        </m:r>
                      </m:sub>
                    </m:sSub>
                  </m:oMath>
                </a14:m>
                <a:r>
                  <a:rPr lang="en-US" sz="1800" dirty="0"/>
                  <a:t> in </a:t>
                </a:r>
                <a14:m>
                  <m:oMath xmlns:m="http://schemas.openxmlformats.org/officeDocument/2006/math">
                    <m:r>
                      <a:rPr lang="en-US" sz="1800">
                        <a:latin typeface="Cambria Math" panose="02040503050406030204" pitchFamily="18" charset="0"/>
                      </a:rPr>
                      <m:t>𝐱</m:t>
                    </m:r>
                  </m:oMath>
                </a14:m>
                <a:r>
                  <a:rPr lang="en-US" sz="1800" dirty="0"/>
                  <a:t> are mutually independent, conditional on the category </a:t>
                </a:r>
                <a14:m>
                  <m:oMath xmlns:m="http://schemas.openxmlformats.org/officeDocument/2006/math">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oMath>
                </a14:m>
                <a:r>
                  <a:rPr lang="ar-AE" sz="1800" dirty="0"/>
                  <a:t>.</a:t>
                </a:r>
                <a:r>
                  <a:rPr lang="en-US" sz="1800" dirty="0"/>
                  <a:t> Under this assumption:</a:t>
                </a:r>
              </a:p>
              <a:p>
                <a:pPr marL="0" lvl="0" indent="0">
                  <a:buNone/>
                </a:pPr>
                <a:endParaRPr lang="en-US" sz="1800" dirty="0"/>
              </a:p>
              <a:p>
                <a:pPr marL="0" lvl="0" indent="0">
                  <a:buNone/>
                </a:pPr>
                <a14:m>
                  <m:oMath xmlns:m="http://schemas.openxmlformats.org/officeDocument/2006/math">
                    <m:r>
                      <a:rPr lang="en-US"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𝑖</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𝑖</m:t>
                            </m:r>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en-US" sz="1800" b="0" i="1" smtClean="0">
                        <a:latin typeface="Cambria Math" panose="02040503050406030204" pitchFamily="18" charset="0"/>
                      </a:rPr>
                      <m:t>=</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𝑖</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en-US" sz="1800" i="1">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ar-AE" sz="1800">
                        <a:latin typeface="Cambria Math" panose="02040503050406030204" pitchFamily="18" charset="0"/>
                      </a:rPr>
                      <m:t> </m:t>
                    </m:r>
                  </m:oMath>
                </a14:m>
                <a:r>
                  <a:rPr lang="ar-AE" sz="1800" dirty="0"/>
                  <a:t>.</a:t>
                </a:r>
              </a:p>
              <a:p>
                <a:pPr marL="0" lvl="0" indent="0">
                  <a:buNone/>
                </a:pPr>
                <a:endParaRPr lang="en-US" sz="1800" b="0" dirty="0">
                  <a:ea typeface="Cambria Math" panose="02040503050406030204" pitchFamily="18" charset="0"/>
                </a:endParaRPr>
              </a:p>
              <a:p>
                <a:pPr marL="0" lvl="0" indent="0">
                  <a:buNone/>
                </a:pPr>
                <a:endParaRPr lang="ar-AE" sz="1800" dirty="0"/>
              </a:p>
            </p:txBody>
          </p:sp>
        </mc:Choice>
        <mc:Fallback xmlns="">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blipFill>
                <a:blip r:embed="rId2"/>
                <a:stretch>
                  <a:fillRect l="-1014" r="-435" b="-18325"/>
                </a:stretch>
              </a:blipFill>
            </p:spPr>
            <p:txBody>
              <a:bodyPr/>
              <a:lstStyle/>
              <a:p>
                <a:r>
                  <a:rPr lang="en-US">
                    <a:noFill/>
                  </a:rPr>
                  <a:t> </a:t>
                </a:r>
              </a:p>
            </p:txBody>
          </p:sp>
        </mc:Fallback>
      </mc:AlternateContent>
    </p:spTree>
    <p:extLst>
      <p:ext uri="{BB962C8B-B14F-4D97-AF65-F5344CB8AC3E}">
        <p14:creationId xmlns:p14="http://schemas.microsoft.com/office/powerpoint/2010/main" val="2604169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159998"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02039" cy="2539998"/>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a:xfrm>
            <a:off x="634835" y="389106"/>
            <a:ext cx="3872420" cy="1805022"/>
          </a:xfrm>
        </p:spPr>
        <p:txBody>
          <a:bodyPr anchor="ctr">
            <a:normAutofit/>
          </a:bodyPr>
          <a:lstStyle/>
          <a:p>
            <a:r>
              <a:rPr lang="en-US" sz="3900"/>
              <a:t>Naïve Bayes Classifiers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a:xfrm>
                <a:off x="634835" y="3048000"/>
                <a:ext cx="3872420" cy="4014610"/>
              </a:xfrm>
            </p:spPr>
            <p:txBody>
              <a:bodyPr anchor="ctr">
                <a:normAutofit/>
              </a:bodyPr>
              <a:lstStyle/>
              <a:p>
                <a:pPr marL="0" lvl="0" indent="0">
                  <a:buNone/>
                </a:pPr>
                <a:r>
                  <a:rPr lang="en-US" sz="1600" dirty="0"/>
                  <a:t>The source of the naïveté:</a:t>
                </a:r>
              </a:p>
              <a:p>
                <a:pPr marL="0" lvl="0" indent="0">
                  <a:buNone/>
                </a:pPr>
                <a:endParaRPr lang="en-US" sz="1600" dirty="0"/>
              </a:p>
              <a:p>
                <a:pPr marL="0" lvl="0" indent="0">
                  <a:buNone/>
                </a:pPr>
                <a:r>
                  <a:rPr lang="en-US" sz="1600" dirty="0"/>
                  <a:t>Assume that all features in </a:t>
                </a:r>
                <a14:m>
                  <m:oMath xmlns:m="http://schemas.openxmlformats.org/officeDocument/2006/math">
                    <m:r>
                      <a:rPr lang="en-US" sz="1600">
                        <a:latin typeface="Cambria Math" panose="02040503050406030204" pitchFamily="18" charset="0"/>
                      </a:rPr>
                      <m:t>𝐱</m:t>
                    </m:r>
                  </m:oMath>
                </a14:m>
                <a:r>
                  <a:rPr lang="en-US" sz="1600" dirty="0"/>
                  <a:t> are mutually independent, conditional on the category </a:t>
                </a:r>
                <a14:m>
                  <m:oMath xmlns:m="http://schemas.openxmlformats.org/officeDocument/2006/math">
                    <m:sSub>
                      <m:sSubPr>
                        <m:ctrlPr>
                          <a:rPr lang="ar-AE" sz="1600" i="1">
                            <a:latin typeface="Cambria Math" panose="02040503050406030204" pitchFamily="18" charset="0"/>
                          </a:rPr>
                        </m:ctrlPr>
                      </m:sSubPr>
                      <m:e>
                        <m:r>
                          <a:rPr lang="ar-AE" sz="1600">
                            <a:latin typeface="Cambria Math" panose="02040503050406030204" pitchFamily="18" charset="0"/>
                          </a:rPr>
                          <m:t>𝐶</m:t>
                        </m:r>
                      </m:e>
                      <m:sub>
                        <m:r>
                          <a:rPr lang="ar-AE" sz="1600">
                            <a:latin typeface="Cambria Math" panose="02040503050406030204" pitchFamily="18" charset="0"/>
                          </a:rPr>
                          <m:t>𝑘</m:t>
                        </m:r>
                      </m:sub>
                    </m:sSub>
                  </m:oMath>
                </a14:m>
                <a:r>
                  <a:rPr lang="ar-AE" sz="1600" dirty="0"/>
                  <a:t>.</a:t>
                </a:r>
                <a:endParaRPr lang="en-US" sz="1600" b="0" dirty="0">
                  <a:ea typeface="Cambria Math" panose="02040503050406030204" pitchFamily="18" charset="0"/>
                </a:endParaRPr>
              </a:p>
              <a:p>
                <a:pPr marL="0" lvl="0" indent="0">
                  <a:buNone/>
                </a:pPr>
                <a:endParaRPr lang="en-US" sz="1600" dirty="0"/>
              </a:p>
              <a:p>
                <a:pPr marL="0" lvl="0" indent="0">
                  <a:buNone/>
                </a:pPr>
                <a:r>
                  <a:rPr lang="en-US" sz="1600" dirty="0"/>
                  <a:t>Are blood pressure and age independent once you account for sex? Probably not!</a:t>
                </a:r>
              </a:p>
              <a:p>
                <a:pPr marL="0" lvl="0" indent="0">
                  <a:buNone/>
                </a:pPr>
                <a:endParaRPr lang="en-US" sz="1600" dirty="0"/>
              </a:p>
              <a:p>
                <a:pPr marL="0" lvl="0" indent="0">
                  <a:buNone/>
                </a:pPr>
                <a:r>
                  <a:rPr lang="en-US" sz="1600" dirty="0"/>
                  <a:t>This assumption is certainly naïve, but makes designing the classifier much easier.</a:t>
                </a:r>
                <a:endParaRPr lang="ar-AE" sz="1600" dirty="0"/>
              </a:p>
            </p:txBody>
          </p:sp>
        </mc:Choice>
        <mc:Fallback>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xfrm>
                <a:off x="634835" y="3048000"/>
                <a:ext cx="3872420" cy="4014610"/>
              </a:xfrm>
              <a:blipFill>
                <a:blip r:embed="rId2"/>
                <a:stretch>
                  <a:fillRect l="-327"/>
                </a:stretch>
              </a:blipFill>
            </p:spPr>
            <p:txBody>
              <a:bodyPr/>
              <a:lstStyle/>
              <a:p>
                <a:r>
                  <a:rPr lang="en-US">
                    <a:noFill/>
                  </a:rPr>
                  <a:t> </a:t>
                </a:r>
              </a:p>
            </p:txBody>
          </p:sp>
        </mc:Fallback>
      </mc:AlternateContent>
      <p:pic>
        <p:nvPicPr>
          <p:cNvPr id="5" name="Picture 4" descr="Blue push pin surrounded by circle of red push pins">
            <a:extLst>
              <a:ext uri="{FF2B5EF4-FFF2-40B4-BE49-F238E27FC236}">
                <a16:creationId xmlns:a16="http://schemas.microsoft.com/office/drawing/2014/main" id="{22389404-05D8-CFBF-A73A-ECC82F4953B4}"/>
              </a:ext>
            </a:extLst>
          </p:cNvPr>
          <p:cNvPicPr>
            <a:picLocks noChangeAspect="1"/>
          </p:cNvPicPr>
          <p:nvPr/>
        </p:nvPicPr>
        <p:blipFill>
          <a:blip r:embed="rId3"/>
          <a:srcRect l="27686" r="27764" b="-1"/>
          <a:stretch/>
        </p:blipFill>
        <p:spPr>
          <a:xfrm>
            <a:off x="5080000" y="1"/>
            <a:ext cx="5085687" cy="7620000"/>
          </a:xfrm>
          <a:prstGeom prst="rect">
            <a:avLst/>
          </a:prstGeom>
        </p:spPr>
      </p:pic>
    </p:spTree>
    <p:extLst>
      <p:ext uri="{BB962C8B-B14F-4D97-AF65-F5344CB8AC3E}">
        <p14:creationId xmlns:p14="http://schemas.microsoft.com/office/powerpoint/2010/main" val="18179885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p:txBody>
          <a:bodyPr/>
          <a:lstStyle/>
          <a:p>
            <a:r>
              <a:rPr lang="en-US" dirty="0"/>
              <a:t>Naïve Bayes Classifiers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p:txBody>
              <a:bodyPr/>
              <a:lstStyle/>
              <a:p>
                <a:pPr marL="0" lvl="0" indent="0">
                  <a:buNone/>
                </a:pPr>
                <a:r>
                  <a:rPr lang="en-US" dirty="0"/>
                  <a:t>Another note: we started with the equation:</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r>
                            <a:rPr lang="ar-AE">
                              <a:latin typeface="Cambria Math" panose="02040503050406030204" pitchFamily="18" charset="0"/>
                            </a:rPr>
                            <m:t>𝐱</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num>
                        <m:den>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e>
                          </m:d>
                        </m:den>
                      </m:f>
                      <m:r>
                        <a:rPr lang="ar-AE">
                          <a:latin typeface="Cambria Math" panose="02040503050406030204" pitchFamily="18" charset="0"/>
                        </a:rPr>
                        <m:t> </m:t>
                      </m:r>
                    </m:oMath>
                  </m:oMathPara>
                </a14:m>
                <a:endParaRPr lang="ar-AE" dirty="0"/>
              </a:p>
              <a:p>
                <a:pPr marL="0" lvl="0" indent="0">
                  <a:buNone/>
                </a:pPr>
                <a:endParaRPr lang="en-US" dirty="0"/>
              </a:p>
              <a:p>
                <a:pPr marL="0" lvl="0" indent="0">
                  <a:buNone/>
                </a:pPr>
                <a:r>
                  <a:rPr lang="en-US" dirty="0"/>
                  <a:t>And have now found an expression that equals the </a:t>
                </a:r>
                <a:r>
                  <a:rPr lang="en-US" i="1" dirty="0"/>
                  <a:t>numerator only:</a:t>
                </a:r>
              </a:p>
              <a:p>
                <a:pPr marL="0" lvl="0" indent="0">
                  <a:buNone/>
                </a:pPr>
                <a:endParaRPr lang="en-US" sz="2400" dirty="0">
                  <a:latin typeface="Cambria Math" panose="02040503050406030204" pitchFamily="18" charset="0"/>
                </a:endParaRPr>
              </a:p>
              <a:p>
                <a:pPr marL="0" lvl="0" indent="0">
                  <a:buNone/>
                </a:pPr>
                <a14:m>
                  <m:oMathPara xmlns:m="http://schemas.openxmlformats.org/officeDocument/2006/math">
                    <m:oMathParaPr>
                      <m:jc m:val="centerGroup"/>
                    </m:oMathParaPr>
                    <m:oMath xmlns:m="http://schemas.openxmlformats.org/officeDocument/2006/math">
                      <m:r>
                        <a:rPr lang="ar-AE" sz="2400">
                          <a:latin typeface="Cambria Math" panose="02040503050406030204" pitchFamily="18" charset="0"/>
                        </a:rPr>
                        <m:t>𝑝</m:t>
                      </m:r>
                      <m:d>
                        <m:dPr>
                          <m:ctrlPr>
                            <a:rPr lang="ar-AE" sz="2400" i="1">
                              <a:latin typeface="Cambria Math" panose="02040503050406030204" pitchFamily="18" charset="0"/>
                            </a:rPr>
                          </m:ctrlPr>
                        </m:dPr>
                        <m:e>
                          <m:sSub>
                            <m:sSubPr>
                              <m:ctrlPr>
                                <a:rPr lang="ar-AE" sz="2400" i="1">
                                  <a:latin typeface="Cambria Math" panose="02040503050406030204" pitchFamily="18" charset="0"/>
                                </a:rPr>
                              </m:ctrlPr>
                            </m:sSubPr>
                            <m:e>
                              <m:r>
                                <a:rPr lang="ar-AE" sz="2400">
                                  <a:latin typeface="Cambria Math" panose="02040503050406030204" pitchFamily="18" charset="0"/>
                                </a:rPr>
                                <m:t>𝐶</m:t>
                              </m:r>
                            </m:e>
                            <m:sub>
                              <m:r>
                                <a:rPr lang="ar-AE" sz="2400">
                                  <a:latin typeface="Cambria Math" panose="02040503050406030204" pitchFamily="18" charset="0"/>
                                </a:rPr>
                                <m:t>𝑘</m:t>
                              </m:r>
                            </m:sub>
                          </m:sSub>
                        </m:e>
                      </m:d>
                      <m:r>
                        <a:rPr lang="ar-AE" sz="2400" smtClean="0">
                          <a:latin typeface="Cambria Math" panose="02040503050406030204" pitchFamily="18" charset="0"/>
                        </a:rPr>
                        <m:t>𝑝</m:t>
                      </m:r>
                      <m:d>
                        <m:dPr>
                          <m:ctrlPr>
                            <a:rPr lang="ar-AE" sz="2400" i="1">
                              <a:latin typeface="Cambria Math" panose="02040503050406030204" pitchFamily="18" charset="0"/>
                            </a:rPr>
                          </m:ctrlPr>
                        </m:dPr>
                        <m:e>
                          <m:sSub>
                            <m:sSubPr>
                              <m:ctrlPr>
                                <a:rPr lang="ar-AE" sz="2400" i="1">
                                  <a:latin typeface="Cambria Math" panose="02040503050406030204" pitchFamily="18" charset="0"/>
                                </a:rPr>
                              </m:ctrlPr>
                            </m:sSubPr>
                            <m:e>
                              <m:r>
                                <a:rPr lang="ar-AE" sz="2400">
                                  <a:latin typeface="Cambria Math" panose="02040503050406030204" pitchFamily="18" charset="0"/>
                                </a:rPr>
                                <m:t>𝑥</m:t>
                              </m:r>
                            </m:e>
                            <m:sub>
                              <m:r>
                                <a:rPr lang="en-US" sz="2400" b="0" i="0" smtClean="0">
                                  <a:latin typeface="Cambria Math" panose="02040503050406030204" pitchFamily="18" charset="0"/>
                                </a:rPr>
                                <m:t>1</m:t>
                              </m:r>
                            </m:sub>
                          </m:sSub>
                          <m:r>
                            <a:rPr lang="ar-AE" sz="2400">
                              <a:latin typeface="Cambria Math" panose="02040503050406030204" pitchFamily="18" charset="0"/>
                            </a:rPr>
                            <m:t>∣</m:t>
                          </m:r>
                          <m:sSub>
                            <m:sSubPr>
                              <m:ctrlPr>
                                <a:rPr lang="ar-AE" sz="2400" i="1">
                                  <a:latin typeface="Cambria Math" panose="02040503050406030204" pitchFamily="18" charset="0"/>
                                </a:rPr>
                              </m:ctrlPr>
                            </m:sSubPr>
                            <m:e>
                              <m:r>
                                <a:rPr lang="ar-AE" sz="2400">
                                  <a:latin typeface="Cambria Math" panose="02040503050406030204" pitchFamily="18" charset="0"/>
                                </a:rPr>
                                <m:t>𝐶</m:t>
                              </m:r>
                            </m:e>
                            <m:sub>
                              <m:r>
                                <a:rPr lang="ar-AE" sz="2400">
                                  <a:latin typeface="Cambria Math" panose="02040503050406030204" pitchFamily="18" charset="0"/>
                                </a:rPr>
                                <m:t>𝑘</m:t>
                              </m:r>
                            </m:sub>
                          </m:sSub>
                        </m:e>
                      </m:d>
                      <m:r>
                        <a:rPr lang="ar-AE" sz="2400">
                          <a:latin typeface="Cambria Math" panose="02040503050406030204" pitchFamily="18" charset="0"/>
                        </a:rPr>
                        <m:t>𝑝</m:t>
                      </m:r>
                      <m:d>
                        <m:dPr>
                          <m:ctrlPr>
                            <a:rPr lang="ar-AE" sz="2400" i="1">
                              <a:latin typeface="Cambria Math" panose="02040503050406030204" pitchFamily="18" charset="0"/>
                            </a:rPr>
                          </m:ctrlPr>
                        </m:dPr>
                        <m:e>
                          <m:sSub>
                            <m:sSubPr>
                              <m:ctrlPr>
                                <a:rPr lang="ar-AE" sz="2400" i="1">
                                  <a:latin typeface="Cambria Math" panose="02040503050406030204" pitchFamily="18" charset="0"/>
                                </a:rPr>
                              </m:ctrlPr>
                            </m:sSubPr>
                            <m:e>
                              <m:r>
                                <a:rPr lang="ar-AE" sz="2400">
                                  <a:latin typeface="Cambria Math" panose="02040503050406030204" pitchFamily="18" charset="0"/>
                                </a:rPr>
                                <m:t>𝑥</m:t>
                              </m:r>
                            </m:e>
                            <m:sub>
                              <m:r>
                                <a:rPr lang="en-US" sz="2400" b="0" i="0" smtClean="0">
                                  <a:latin typeface="Cambria Math" panose="02040503050406030204" pitchFamily="18" charset="0"/>
                                </a:rPr>
                                <m:t>2</m:t>
                              </m:r>
                            </m:sub>
                          </m:sSub>
                          <m:r>
                            <a:rPr lang="ar-AE" sz="2400">
                              <a:latin typeface="Cambria Math" panose="02040503050406030204" pitchFamily="18" charset="0"/>
                            </a:rPr>
                            <m:t>∣</m:t>
                          </m:r>
                          <m:sSub>
                            <m:sSubPr>
                              <m:ctrlPr>
                                <a:rPr lang="ar-AE" sz="2400" i="1">
                                  <a:latin typeface="Cambria Math" panose="02040503050406030204" pitchFamily="18" charset="0"/>
                                </a:rPr>
                              </m:ctrlPr>
                            </m:sSubPr>
                            <m:e>
                              <m:r>
                                <a:rPr lang="ar-AE" sz="2400">
                                  <a:latin typeface="Cambria Math" panose="02040503050406030204" pitchFamily="18" charset="0"/>
                                </a:rPr>
                                <m:t>𝐶</m:t>
                              </m:r>
                            </m:e>
                            <m:sub>
                              <m:r>
                                <a:rPr lang="ar-AE" sz="2400">
                                  <a:latin typeface="Cambria Math" panose="02040503050406030204" pitchFamily="18" charset="0"/>
                                </a:rPr>
                                <m:t>𝑘</m:t>
                              </m:r>
                            </m:sub>
                          </m:sSub>
                        </m:e>
                      </m:d>
                      <m:r>
                        <a:rPr lang="ar-AE" sz="2400" i="1" smtClean="0">
                          <a:latin typeface="Cambria Math" panose="02040503050406030204" pitchFamily="18" charset="0"/>
                          <a:ea typeface="Cambria Math" panose="02040503050406030204" pitchFamily="18" charset="0"/>
                        </a:rPr>
                        <m:t>⋯</m:t>
                      </m:r>
                      <m:r>
                        <a:rPr lang="ar-AE" sz="2400">
                          <a:latin typeface="Cambria Math" panose="02040503050406030204" pitchFamily="18" charset="0"/>
                        </a:rPr>
                        <m:t>𝑝</m:t>
                      </m:r>
                      <m:d>
                        <m:dPr>
                          <m:ctrlPr>
                            <a:rPr lang="ar-AE" sz="2400" i="1">
                              <a:latin typeface="Cambria Math" panose="02040503050406030204" pitchFamily="18" charset="0"/>
                            </a:rPr>
                          </m:ctrlPr>
                        </m:dPr>
                        <m:e>
                          <m:sSub>
                            <m:sSubPr>
                              <m:ctrlPr>
                                <a:rPr lang="ar-AE" sz="2400" i="1">
                                  <a:latin typeface="Cambria Math" panose="02040503050406030204" pitchFamily="18" charset="0"/>
                                </a:rPr>
                              </m:ctrlPr>
                            </m:sSubPr>
                            <m:e>
                              <m:r>
                                <a:rPr lang="ar-AE" sz="2400">
                                  <a:latin typeface="Cambria Math" panose="02040503050406030204" pitchFamily="18" charset="0"/>
                                </a:rPr>
                                <m:t>𝑥</m:t>
                              </m:r>
                            </m:e>
                            <m:sub>
                              <m:r>
                                <m:rPr>
                                  <m:sty m:val="p"/>
                                </m:rPr>
                                <a:rPr lang="en-US" sz="2400" b="0" i="0" smtClean="0">
                                  <a:latin typeface="Cambria Math" panose="02040503050406030204" pitchFamily="18" charset="0"/>
                                </a:rPr>
                                <m:t>n</m:t>
                              </m:r>
                            </m:sub>
                          </m:sSub>
                          <m:r>
                            <a:rPr lang="ar-AE" sz="2400">
                              <a:latin typeface="Cambria Math" panose="02040503050406030204" pitchFamily="18" charset="0"/>
                            </a:rPr>
                            <m:t>∣</m:t>
                          </m:r>
                          <m:sSub>
                            <m:sSubPr>
                              <m:ctrlPr>
                                <a:rPr lang="ar-AE" sz="2400" i="1">
                                  <a:latin typeface="Cambria Math" panose="02040503050406030204" pitchFamily="18" charset="0"/>
                                </a:rPr>
                              </m:ctrlPr>
                            </m:sSubPr>
                            <m:e>
                              <m:r>
                                <a:rPr lang="ar-AE" sz="2400">
                                  <a:latin typeface="Cambria Math" panose="02040503050406030204" pitchFamily="18" charset="0"/>
                                </a:rPr>
                                <m:t>𝐶</m:t>
                              </m:r>
                            </m:e>
                            <m:sub>
                              <m:r>
                                <a:rPr lang="ar-AE" sz="2400">
                                  <a:latin typeface="Cambria Math" panose="02040503050406030204" pitchFamily="18" charset="0"/>
                                </a:rPr>
                                <m:t>𝑘</m:t>
                              </m:r>
                            </m:sub>
                          </m:sSub>
                        </m:e>
                      </m:d>
                      <m:r>
                        <a:rPr lang="ar-AE" sz="2400">
                          <a:latin typeface="Cambria Math" panose="02040503050406030204" pitchFamily="18" charset="0"/>
                        </a:rPr>
                        <m:t> </m:t>
                      </m:r>
                    </m:oMath>
                  </m:oMathPara>
                </a14:m>
                <a:endParaRPr lang="en-US" dirty="0"/>
              </a:p>
              <a:p>
                <a:pPr marL="0" lvl="0" indent="0">
                  <a:buNone/>
                </a:pPr>
                <a:endParaRPr lang="en-US" dirty="0"/>
              </a:p>
              <a:p>
                <a:pPr marL="0" lvl="0" indent="0">
                  <a:buNone/>
                </a:pPr>
                <a:r>
                  <a:rPr lang="en-US" dirty="0"/>
                  <a:t>This means that although this expression is in units of probability, the sum of probabilities will not equal 1; it will probably be a larger number as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ar-AE">
                            <a:latin typeface="Cambria Math" panose="02040503050406030204" pitchFamily="18" charset="0"/>
                          </a:rPr>
                          <m:t>𝐱</m:t>
                        </m:r>
                      </m:e>
                    </m:d>
                    <m:r>
                      <a:rPr lang="en-US" b="0" i="1" smtClean="0">
                        <a:latin typeface="Cambria Math" panose="02040503050406030204" pitchFamily="18" charset="0"/>
                      </a:rPr>
                      <m:t>&lt;1</m:t>
                    </m:r>
                  </m:oMath>
                </a14:m>
                <a:r>
                  <a:rPr lang="en-US" dirty="0"/>
                  <a:t>.</a:t>
                </a:r>
                <a:endParaRPr lang="ar-AE" dirty="0"/>
              </a:p>
            </p:txBody>
          </p:sp>
        </mc:Choice>
        <mc:Fallback>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blipFill>
                <a:blip r:embed="rId2"/>
                <a:stretch>
                  <a:fillRect l="-1014" r="-1159"/>
                </a:stretch>
              </a:blipFill>
            </p:spPr>
            <p:txBody>
              <a:bodyPr/>
              <a:lstStyle/>
              <a:p>
                <a:r>
                  <a:rPr lang="en-US">
                    <a:noFill/>
                  </a:rPr>
                  <a:t> </a:t>
                </a:r>
              </a:p>
            </p:txBody>
          </p:sp>
        </mc:Fallback>
      </mc:AlternateContent>
    </p:spTree>
    <p:extLst>
      <p:ext uri="{BB962C8B-B14F-4D97-AF65-F5344CB8AC3E}">
        <p14:creationId xmlns:p14="http://schemas.microsoft.com/office/powerpoint/2010/main" val="350016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Classifier Concept</a:t>
            </a:r>
            <a:endParaRPr dirty="0"/>
          </a:p>
        </p:txBody>
      </p:sp>
      <p:sp>
        <p:nvSpPr>
          <p:cNvPr id="3" name="Content Placeholder 2"/>
          <p:cNvSpPr>
            <a:spLocks noGrp="1"/>
          </p:cNvSpPr>
          <p:nvPr>
            <p:ph idx="1"/>
          </p:nvPr>
        </p:nvSpPr>
        <p:spPr>
          <a:xfrm>
            <a:off x="698500" y="2028472"/>
            <a:ext cx="2562860" cy="4834820"/>
          </a:xfrm>
        </p:spPr>
        <p:txBody>
          <a:bodyPr/>
          <a:lstStyle/>
          <a:p>
            <a:pPr marL="0" indent="0">
              <a:buNone/>
            </a:pPr>
            <a:r>
              <a:rPr lang="en-US" dirty="0"/>
              <a:t>In machine learning, binary classification is a supervised learning problem that categorizes new observations into one of two classes.</a:t>
            </a:r>
          </a:p>
          <a:p>
            <a:pPr marL="0" indent="0">
              <a:buNone/>
            </a:pPr>
            <a:endParaRPr lang="en-US" dirty="0"/>
          </a:p>
          <a:p>
            <a:pPr marL="0" indent="0">
              <a:buNone/>
            </a:pPr>
            <a:r>
              <a:rPr lang="en-US" dirty="0"/>
              <a:t>This can be extended to multiclass but the fundamentals are the same.</a:t>
            </a:r>
            <a:endParaRPr dirty="0"/>
          </a:p>
        </p:txBody>
      </p:sp>
      <p:pic>
        <p:nvPicPr>
          <p:cNvPr id="6" name="Picture 5">
            <a:extLst>
              <a:ext uri="{FF2B5EF4-FFF2-40B4-BE49-F238E27FC236}">
                <a16:creationId xmlns:a16="http://schemas.microsoft.com/office/drawing/2014/main" id="{2D466969-14AD-A0DD-3174-6F523CF98295}"/>
              </a:ext>
            </a:extLst>
          </p:cNvPr>
          <p:cNvPicPr>
            <a:picLocks noChangeAspect="1"/>
          </p:cNvPicPr>
          <p:nvPr/>
        </p:nvPicPr>
        <p:blipFill>
          <a:blip r:embed="rId2"/>
          <a:stretch>
            <a:fillRect/>
          </a:stretch>
        </p:blipFill>
        <p:spPr>
          <a:xfrm>
            <a:off x="3261360" y="1878544"/>
            <a:ext cx="6477000" cy="4737100"/>
          </a:xfrm>
          <a:prstGeom prst="rect">
            <a:avLst/>
          </a:prstGeom>
        </p:spPr>
      </p:pic>
    </p:spTree>
    <p:extLst>
      <p:ext uri="{BB962C8B-B14F-4D97-AF65-F5344CB8AC3E}">
        <p14:creationId xmlns:p14="http://schemas.microsoft.com/office/powerpoint/2010/main" val="3109238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p:txBody>
          <a:bodyPr/>
          <a:lstStyle/>
          <a:p>
            <a:r>
              <a:rPr lang="en-US" dirty="0"/>
              <a:t>Naïve Bayes Classifiers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p:txBody>
              <a:bodyPr/>
              <a:lstStyle/>
              <a:p>
                <a:pPr marL="0" lvl="0" indent="0">
                  <a:buNone/>
                </a:pPr>
                <a14:m>
                  <m:oMathPara xmlns:m="http://schemas.openxmlformats.org/officeDocument/2006/math">
                    <m:oMathParaPr>
                      <m:jc m:val="center"/>
                    </m:oMathParaPr>
                    <m:oMath xmlns:m="http://schemas.openxmlformats.org/officeDocument/2006/math">
                      <m:r>
                        <a:rPr lang="ar-AE" smtClean="0">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r>
                        <a:rPr lang="ar-AE">
                          <a:latin typeface="Cambria Math" panose="02040503050406030204" pitchFamily="18" charset="0"/>
                        </a:rPr>
                        <m:t>∝</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oMath>
                  </m:oMathPara>
                </a14:m>
                <a:endParaRPr lang="en-US" dirty="0"/>
              </a:p>
              <a:p>
                <a:pPr marL="0" lvl="0" indent="0">
                  <a:buNone/>
                </a:pPr>
                <a:endParaRPr lang="ar-AE" dirty="0"/>
              </a:p>
              <a:p>
                <a:pPr marL="0" lv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r>
                        <a:rPr lang="ar-AE">
                          <a:latin typeface="Cambria Math" panose="02040503050406030204" pitchFamily="18" charset="0"/>
                        </a:rPr>
                        <m:t>∝</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oMath>
                  </m:oMathPara>
                </a14:m>
                <a:endParaRPr lang="ar-AE" dirty="0"/>
              </a:p>
              <a:p>
                <a:pPr marL="0" lvl="0" indent="0">
                  <a:buNone/>
                </a:pPr>
                <a:endParaRPr lang="en-US" dirty="0">
                  <a:latin typeface="Cambria Math" panose="02040503050406030204" pitchFamily="18" charset="0"/>
                </a:endParaRPr>
              </a:p>
              <a:p>
                <a:pPr marL="0" lv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r>
                        <a:rPr lang="ar-AE">
                          <a:latin typeface="Cambria Math" panose="02040503050406030204" pitchFamily="18" charset="0"/>
                        </a:rPr>
                        <m:t>∝</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=1</m:t>
                          </m:r>
                        </m:sub>
                        <m:sup>
                          <m:r>
                            <a:rPr lang="ar-AE">
                              <a:latin typeface="Cambria Math" panose="02040503050406030204" pitchFamily="18" charset="0"/>
                            </a:rPr>
                            <m:t>𝑛</m:t>
                          </m:r>
                        </m:sup>
                        <m:e>
                          <m:r>
                            <a:rPr lang="ar-AE">
                              <a:latin typeface="Cambria Math" panose="02040503050406030204" pitchFamily="18" charset="0"/>
                            </a:rPr>
                            <m:t>𝑝</m:t>
                          </m:r>
                        </m:e>
                      </m:nary>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oMath>
                  </m:oMathPara>
                </a14:m>
                <a:endParaRPr lang="ar-AE" dirty="0"/>
              </a:p>
              <a:p>
                <a:pPr marL="0" lvl="0" indent="0">
                  <a:buNone/>
                </a:pPr>
                <a:endParaRPr lang="en-US" i="1" dirty="0">
                  <a:latin typeface="Cambria Math" panose="02040503050406030204" pitchFamily="18" charset="0"/>
                </a:endParaRPr>
              </a:p>
              <a:p>
                <a:pPr marL="0" lvl="0" indent="0">
                  <a:buNone/>
                </a:pPr>
                <a14:m>
                  <m:oMathPara xmlns:m="http://schemas.openxmlformats.org/officeDocument/2006/math">
                    <m:oMathParaPr>
                      <m:jc m:val="center"/>
                    </m:oMathParaPr>
                    <m:oMath xmlns:m="http://schemas.openxmlformats.org/officeDocument/2006/math">
                      <m:acc>
                        <m:accPr>
                          <m:chr m:val="̂"/>
                          <m:ctrlPr>
                            <a:rPr lang="ar-AE" i="1">
                              <a:latin typeface="Cambria Math" panose="02040503050406030204" pitchFamily="18" charset="0"/>
                            </a:rPr>
                          </m:ctrlPr>
                        </m:accPr>
                        <m:e>
                          <m:r>
                            <a:rPr lang="ar-AE">
                              <a:latin typeface="Cambria Math" panose="02040503050406030204" pitchFamily="18" charset="0"/>
                            </a:rPr>
                            <m:t>𝑦</m:t>
                          </m:r>
                        </m:e>
                      </m:acc>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argmax</m:t>
                          </m:r>
                        </m:e>
                        <m:lim>
                          <m:r>
                            <a:rPr lang="ar-AE">
                              <a:latin typeface="Cambria Math" panose="02040503050406030204" pitchFamily="18" charset="0"/>
                            </a:rPr>
                            <m:t>𝑘</m:t>
                          </m:r>
                          <m:r>
                            <a:rPr lang="ar-AE">
                              <a:latin typeface="Cambria Math" panose="02040503050406030204" pitchFamily="18" charset="0"/>
                            </a:rPr>
                            <m:t>∈{1,…,</m:t>
                          </m:r>
                          <m:r>
                            <a:rPr lang="ar-AE">
                              <a:latin typeface="Cambria Math" panose="02040503050406030204" pitchFamily="18" charset="0"/>
                            </a:rPr>
                            <m:t>𝐾</m:t>
                          </m:r>
                          <m:r>
                            <a:rPr lang="ar-AE">
                              <a:latin typeface="Cambria Math" panose="02040503050406030204" pitchFamily="18" charset="0"/>
                            </a:rPr>
                            <m:t>}</m:t>
                          </m:r>
                        </m:lim>
                      </m:limLow>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=1</m:t>
                          </m:r>
                        </m:sub>
                        <m:sup>
                          <m:r>
                            <a:rPr lang="ar-AE">
                              <a:latin typeface="Cambria Math" panose="02040503050406030204" pitchFamily="18" charset="0"/>
                            </a:rPr>
                            <m:t>𝑛</m:t>
                          </m:r>
                        </m:sup>
                        <m:e>
                          <m:r>
                            <a:rPr lang="ar-AE">
                              <a:latin typeface="Cambria Math" panose="02040503050406030204" pitchFamily="18" charset="0"/>
                            </a:rPr>
                            <m:t>𝑝</m:t>
                          </m:r>
                        </m:e>
                      </m:nary>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oMath>
                  </m:oMathPara>
                </a14:m>
                <a:endParaRPr lang="ar-AE" dirty="0"/>
              </a:p>
            </p:txBody>
          </p:sp>
        </mc:Choice>
        <mc:Fallback xmlns="">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blipFill>
                <a:blip r:embed="rId2"/>
                <a:stretch>
                  <a:fillRect l="-1014" b="-13613"/>
                </a:stretch>
              </a:blipFill>
            </p:spPr>
            <p:txBody>
              <a:bodyPr/>
              <a:lstStyle/>
              <a:p>
                <a:r>
                  <a:rPr lang="en-US">
                    <a:noFill/>
                  </a:rPr>
                  <a:t> </a:t>
                </a:r>
              </a:p>
            </p:txBody>
          </p:sp>
        </mc:Fallback>
      </mc:AlternateContent>
    </p:spTree>
    <p:extLst>
      <p:ext uri="{BB962C8B-B14F-4D97-AF65-F5344CB8AC3E}">
        <p14:creationId xmlns:p14="http://schemas.microsoft.com/office/powerpoint/2010/main" val="800111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0FCAA-B97B-F942-F9FC-D1721E772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8CEC6-D189-2AC9-4EB4-55576FF1B9CC}"/>
              </a:ext>
            </a:extLst>
          </p:cNvPr>
          <p:cNvSpPr>
            <a:spLocks noGrp="1"/>
          </p:cNvSpPr>
          <p:nvPr>
            <p:ph type="title"/>
          </p:nvPr>
        </p:nvSpPr>
        <p:spPr/>
        <p:txBody>
          <a:bodyPr/>
          <a:lstStyle/>
          <a:p>
            <a:r>
              <a:t>Outline</a:t>
            </a:r>
          </a:p>
        </p:txBody>
      </p:sp>
      <p:sp>
        <p:nvSpPr>
          <p:cNvPr id="3" name="Content Placeholder 2">
            <a:extLst>
              <a:ext uri="{FF2B5EF4-FFF2-40B4-BE49-F238E27FC236}">
                <a16:creationId xmlns:a16="http://schemas.microsoft.com/office/drawing/2014/main" id="{4C5D0A89-0A24-1671-980A-23263ACE9C56}"/>
              </a:ext>
            </a:extLst>
          </p:cNvPr>
          <p:cNvSpPr>
            <a:spLocks noGrp="1"/>
          </p:cNvSpPr>
          <p:nvPr>
            <p:ph idx="1"/>
          </p:nvPr>
        </p:nvSpPr>
        <p:spPr/>
        <p:txBody>
          <a:bodyPr/>
          <a:lstStyle/>
          <a:p>
            <a:pPr marL="507995" indent="-507995">
              <a:buAutoNum type="arabicPeriod"/>
            </a:pPr>
            <a:r>
              <a:rPr lang="en-US" dirty="0"/>
              <a:t>Classifier concept</a:t>
            </a:r>
          </a:p>
          <a:p>
            <a:pPr marL="507995" indent="-507995">
              <a:buAutoNum type="arabicPeriod"/>
            </a:pPr>
            <a:r>
              <a:rPr lang="en-US" dirty="0"/>
              <a:t>Priors and successive tests</a:t>
            </a:r>
          </a:p>
          <a:p>
            <a:pPr marL="507995" indent="-507995">
              <a:buAutoNum type="arabicPeriod"/>
            </a:pPr>
            <a:r>
              <a:rPr lang="en-US" dirty="0"/>
              <a:t>Screening tests</a:t>
            </a:r>
          </a:p>
          <a:p>
            <a:pPr marL="507995" indent="-507995">
              <a:buAutoNum type="arabicPeriod"/>
            </a:pPr>
            <a:r>
              <a:rPr lang="en-US" dirty="0"/>
              <a:t>Evaluation</a:t>
            </a:r>
          </a:p>
          <a:p>
            <a:pPr marL="965195" lvl="1" indent="-507995">
              <a:buAutoNum type="arabicPeriod"/>
            </a:pPr>
            <a:r>
              <a:rPr lang="en-US" dirty="0"/>
              <a:t>Confusion matrices</a:t>
            </a:r>
          </a:p>
          <a:p>
            <a:pPr marL="965195" lvl="1" indent="-507995">
              <a:buAutoNum type="arabicPeriod"/>
            </a:pPr>
            <a:r>
              <a:rPr lang="en-US" dirty="0"/>
              <a:t>Sensitivity, Specificity, F1, etc.</a:t>
            </a:r>
            <a:endParaRPr dirty="0"/>
          </a:p>
          <a:p>
            <a:pPr marL="507995" indent="-507995">
              <a:buFont typeface="Arial"/>
              <a:buAutoNum type="arabicPeriod"/>
            </a:pPr>
            <a:r>
              <a:rPr lang="en-US" dirty="0"/>
              <a:t>ROC curves</a:t>
            </a:r>
          </a:p>
          <a:p>
            <a:pPr marL="507995" indent="-507995">
              <a:buFont typeface="Arial"/>
              <a:buAutoNum type="arabicPeriod"/>
            </a:pPr>
            <a:r>
              <a:rPr lang="en-US" dirty="0"/>
              <a:t>Naïve Bayes classifiers</a:t>
            </a:r>
            <a:endParaRPr dirty="0"/>
          </a:p>
        </p:txBody>
      </p:sp>
    </p:spTree>
    <p:extLst>
      <p:ext uri="{BB962C8B-B14F-4D97-AF65-F5344CB8AC3E}">
        <p14:creationId xmlns:p14="http://schemas.microsoft.com/office/powerpoint/2010/main" val="166524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t>Classification problems: </a:t>
            </a:r>
            <a:r>
              <a:rPr lang="en-US" i="1"/>
              <a:t>diagnostic</a:t>
            </a:r>
            <a:endParaRPr lang="en-US" i="1" dirty="0"/>
          </a:p>
        </p:txBody>
      </p:sp>
      <p:graphicFrame>
        <p:nvGraphicFramePr>
          <p:cNvPr id="10" name="Content Placeholder 2">
            <a:extLst>
              <a:ext uri="{FF2B5EF4-FFF2-40B4-BE49-F238E27FC236}">
                <a16:creationId xmlns:a16="http://schemas.microsoft.com/office/drawing/2014/main" id="{463DDBFD-272A-D913-7C2B-60C9C63958F6}"/>
              </a:ext>
            </a:extLst>
          </p:cNvPr>
          <p:cNvGraphicFramePr>
            <a:graphicFrameLocks noGrp="1"/>
          </p:cNvGraphicFramePr>
          <p:nvPr>
            <p:ph idx="1"/>
          </p:nvPr>
        </p:nvGraphicFramePr>
        <p:xfrm>
          <a:off x="698500" y="2028472"/>
          <a:ext cx="8763000" cy="483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59AA352-A4B4-9CCF-8F64-C1020FEBABA1}"/>
              </a:ext>
            </a:extLst>
          </p:cNvPr>
          <p:cNvSpPr txBox="1"/>
          <p:nvPr/>
        </p:nvSpPr>
        <p:spPr>
          <a:xfrm>
            <a:off x="5897966" y="7322546"/>
            <a:ext cx="4262034" cy="297454"/>
          </a:xfrm>
          <a:prstGeom prst="rect">
            <a:avLst/>
          </a:prstGeom>
          <a:noFill/>
        </p:spPr>
        <p:txBody>
          <a:bodyPr wrap="square" rtlCol="0">
            <a:spAutoFit/>
          </a:bodyPr>
          <a:lstStyle/>
          <a:p>
            <a:pPr algn="r"/>
            <a:r>
              <a:rPr lang="en-US" sz="1333" i="1"/>
              <a:t>*Scary!</a:t>
            </a:r>
            <a:endParaRPr lang="en-US" sz="1333" i="1" dirty="0"/>
          </a:p>
        </p:txBody>
      </p:sp>
    </p:spTree>
    <p:extLst>
      <p:ext uri="{BB962C8B-B14F-4D97-AF65-F5344CB8AC3E}">
        <p14:creationId xmlns:p14="http://schemas.microsoft.com/office/powerpoint/2010/main" val="1359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6338"/>
            <a:ext cx="10159992" cy="188260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042" y="708624"/>
            <a:ext cx="8240413" cy="1000146"/>
          </a:xfrm>
        </p:spPr>
        <p:txBody>
          <a:bodyPr anchor="t">
            <a:normAutofit/>
          </a:bodyPr>
          <a:lstStyle/>
          <a:p>
            <a:r>
              <a:rPr lang="en-US" sz="3900">
                <a:solidFill>
                  <a:schemeClr val="bg1"/>
                </a:solidFill>
              </a:rPr>
              <a:t>Classification problems: </a:t>
            </a:r>
            <a:r>
              <a:rPr lang="en-US" sz="3900" i="1">
                <a:solidFill>
                  <a:schemeClr val="bg1"/>
                </a:solidFill>
              </a:rPr>
              <a:t>predictive</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76267"/>
            <a:ext cx="10159991" cy="57437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042" y="2234175"/>
            <a:ext cx="380992" cy="50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62956" y="2463714"/>
            <a:ext cx="8234078" cy="4399577"/>
          </a:xfrm>
        </p:spPr>
        <p:txBody>
          <a:bodyPr>
            <a:normAutofit/>
          </a:bodyPr>
          <a:lstStyle/>
          <a:p>
            <a:pPr marL="0" indent="0">
              <a:buNone/>
            </a:pPr>
            <a:r>
              <a:rPr lang="en-US" sz="2000" dirty="0"/>
              <a:t>In ML, we also often use classifiers to </a:t>
            </a:r>
            <a:r>
              <a:rPr lang="en-US" sz="2000" b="1" dirty="0"/>
              <a:t>predict outcomes</a:t>
            </a:r>
            <a:r>
              <a:rPr lang="en-US" sz="2000" dirty="0"/>
              <a:t> for a given patient based on other variables. e.g.:</a:t>
            </a:r>
          </a:p>
          <a:p>
            <a:pPr marL="380993" indent="-380993">
              <a:buAutoNum type="arabicPeriod"/>
            </a:pPr>
            <a:r>
              <a:rPr lang="en-US" sz="2000" dirty="0"/>
              <a:t>Given DNA sequence data for a number of patients with and without a given disease, how could we identify which DNA mutations are associated with developing the disease in a new patient?</a:t>
            </a:r>
          </a:p>
          <a:p>
            <a:pPr marL="380993" indent="-380993">
              <a:buAutoNum type="arabicPeriod"/>
            </a:pPr>
            <a:r>
              <a:rPr lang="en-US" sz="2000" dirty="0"/>
              <a:t>Given the raw purchase history of a large number of people who did and did not default on their mortgage, how could we identify which new mortgage applicants were likely to default?</a:t>
            </a:r>
          </a:p>
          <a:p>
            <a:pPr marL="0" indent="0">
              <a:buNone/>
            </a:pPr>
            <a:r>
              <a:rPr lang="en-US" sz="2000" dirty="0"/>
              <a:t>Both of these scenarios also involve using training data to create a classifier that can aid decision making for "out of sample” incoming test data.</a:t>
            </a:r>
          </a:p>
          <a:p>
            <a:pPr marL="0" indent="0">
              <a:buNone/>
            </a:pPr>
            <a:r>
              <a:rPr lang="en-US" sz="2000" dirty="0"/>
              <a:t>For convenience, we often use </a:t>
            </a:r>
            <a:r>
              <a:rPr lang="en-US" sz="2000" b="1" i="1" dirty="0"/>
              <a:t>prediction</a:t>
            </a:r>
            <a:r>
              <a:rPr lang="en-US" sz="2000" dirty="0"/>
              <a:t> to describe classifier assessments of events in the past, present, and future. This drives some people crazy.</a:t>
            </a:r>
          </a:p>
        </p:txBody>
      </p:sp>
    </p:spTree>
    <p:extLst>
      <p:ext uri="{BB962C8B-B14F-4D97-AF65-F5344CB8AC3E}">
        <p14:creationId xmlns:p14="http://schemas.microsoft.com/office/powerpoint/2010/main" val="243480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AC81D7C1-744C-B173-AA7F-A654A002254D}"/>
              </a:ext>
            </a:extLst>
          </p:cNvPr>
          <p:cNvPicPr>
            <a:picLocks noChangeAspect="1"/>
          </p:cNvPicPr>
          <p:nvPr/>
        </p:nvPicPr>
        <p:blipFill>
          <a:blip r:embed="rId2"/>
          <a:srcRect l="12494" r="43057" b="-1"/>
          <a:stretch/>
        </p:blipFill>
        <p:spPr>
          <a:xfrm>
            <a:off x="5085855" y="10"/>
            <a:ext cx="5074143" cy="7619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85854" cy="7620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85854" cy="2539994"/>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a:xfrm>
            <a:off x="634834" y="365013"/>
            <a:ext cx="3981989" cy="1809967"/>
          </a:xfrm>
        </p:spPr>
        <p:txBody>
          <a:bodyPr anchor="ctr">
            <a:normAutofit/>
          </a:bodyPr>
          <a:lstStyle/>
          <a:p>
            <a:r>
              <a:rPr lang="en-US" sz="3900"/>
              <a:t>Two types of predictions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34834" y="3205476"/>
            <a:ext cx="3883130" cy="3749041"/>
          </a:xfrm>
        </p:spPr>
        <p:txBody>
          <a:bodyPr anchor="ctr">
            <a:normAutofit/>
          </a:bodyPr>
          <a:lstStyle/>
          <a:p>
            <a:pPr marL="82550" indent="0">
              <a:buNone/>
            </a:pPr>
            <a:r>
              <a:rPr lang="en-US" sz="1300"/>
              <a:t>Classification models usually generate two types of predictions:</a:t>
            </a:r>
          </a:p>
          <a:p>
            <a:pPr marL="539750" indent="-457200">
              <a:buFont typeface="+mj-lt"/>
              <a:buAutoNum type="arabicPeriod"/>
            </a:pPr>
            <a:r>
              <a:rPr lang="en-US" sz="1300"/>
              <a:t>A predicted </a:t>
            </a:r>
            <a:r>
              <a:rPr lang="en-US" sz="1300" b="1" i="1"/>
              <a:t>continuous value</a:t>
            </a:r>
            <a:r>
              <a:rPr lang="en-US" sz="1300"/>
              <a:t>, usually in the form of a probability (i.e., the predicted values of class membership, where predicted values for any individual sample sum to 1).</a:t>
            </a:r>
          </a:p>
          <a:p>
            <a:pPr marL="539750" indent="-457200">
              <a:buFont typeface="+mj-lt"/>
              <a:buAutoNum type="arabicPeriod"/>
            </a:pPr>
            <a:r>
              <a:rPr lang="en-US" sz="1300"/>
              <a:t>A predicted </a:t>
            </a:r>
            <a:r>
              <a:rPr lang="en-US" sz="1300" b="1" i="1"/>
              <a:t>class</a:t>
            </a:r>
            <a:r>
              <a:rPr lang="en-US" sz="1300"/>
              <a:t>, which comes in the form of a discrete category. For most practical applications, a discrete category prediction is required in order to make a decision. (email is/is not spam, patient is/is not in trouble).</a:t>
            </a:r>
          </a:p>
          <a:p>
            <a:pPr marL="82550" indent="0">
              <a:buNone/>
            </a:pPr>
            <a:endParaRPr lang="en-US" sz="1300"/>
          </a:p>
          <a:p>
            <a:pPr marL="82550" indent="0">
              <a:buNone/>
            </a:pPr>
            <a:r>
              <a:rPr lang="en-US" sz="1300"/>
              <a:t>Often the focus is on the discrete prediction rather than the continuous prediction. However, the probability estimates for each class can be very useful for gauging the model's </a:t>
            </a:r>
            <a:r>
              <a:rPr lang="en-US" sz="1300" i="1"/>
              <a:t>confidence</a:t>
            </a:r>
            <a:r>
              <a:rPr lang="en-US" sz="1300"/>
              <a:t> about the predicted classification.</a:t>
            </a:r>
          </a:p>
        </p:txBody>
      </p:sp>
    </p:spTree>
    <p:extLst>
      <p:ext uri="{BB962C8B-B14F-4D97-AF65-F5344CB8AC3E}">
        <p14:creationId xmlns:p14="http://schemas.microsoft.com/office/powerpoint/2010/main" val="415288670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27021</TotalTime>
  <Words>3187</Words>
  <Application>Microsoft Macintosh PowerPoint</Application>
  <PresentationFormat>Custom</PresentationFormat>
  <Paragraphs>390</Paragraphs>
  <Slides>61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Calibri</vt:lpstr>
      <vt:lpstr>Cambria Math</vt:lpstr>
      <vt:lpstr>Arial</vt:lpstr>
      <vt:lpstr>Office Theme</vt:lpstr>
      <vt:lpstr>BMI 510: Classifiers</vt:lpstr>
      <vt:lpstr>Acknowledgments</vt:lpstr>
      <vt:lpstr>Outline</vt:lpstr>
      <vt:lpstr>Classifier Concept</vt:lpstr>
      <vt:lpstr>Classifier Concept</vt:lpstr>
      <vt:lpstr>Classifier Concept</vt:lpstr>
      <vt:lpstr>Classification problems: diagnostic</vt:lpstr>
      <vt:lpstr>Classification problems: predictive</vt:lpstr>
      <vt:lpstr>Two types of predictions</vt:lpstr>
      <vt:lpstr>Computations on predictions</vt:lpstr>
      <vt:lpstr>Computations on predictions</vt:lpstr>
      <vt:lpstr>Decision rules</vt:lpstr>
      <vt:lpstr>Human intervention</vt:lpstr>
      <vt:lpstr>Human intervention</vt:lpstr>
      <vt:lpstr>Human intervention</vt:lpstr>
      <vt:lpstr>Predictions that are not strictly probabilities</vt:lpstr>
      <vt:lpstr>Softmax</vt:lpstr>
      <vt:lpstr>Softmax</vt:lpstr>
      <vt:lpstr>Priors and successive tests</vt:lpstr>
      <vt:lpstr>Diagnostic tests</vt:lpstr>
      <vt:lpstr>Diagnostic tests</vt:lpstr>
      <vt:lpstr>PowerPoint Presentation</vt:lpstr>
      <vt:lpstr>PowerPoint Presentation</vt:lpstr>
      <vt:lpstr>Diagnostic tests</vt:lpstr>
      <vt:lpstr>Priors and Successive Tests</vt:lpstr>
      <vt:lpstr>Priors and Successive Tests</vt:lpstr>
      <vt:lpstr>Priors and Successive Tests</vt:lpstr>
      <vt:lpstr>Priors and Successive Tests</vt:lpstr>
      <vt:lpstr>Priors and Successive Tests</vt:lpstr>
      <vt:lpstr>Priors and Successive Tests</vt:lpstr>
      <vt:lpstr>Priors and Successive Tests</vt:lpstr>
      <vt:lpstr>Priors and Successive Tests</vt:lpstr>
      <vt:lpstr>Priors and Successive Tests</vt:lpstr>
      <vt:lpstr>Screening tests</vt:lpstr>
      <vt:lpstr>Screening Tests</vt:lpstr>
      <vt:lpstr>Screening Tests</vt:lpstr>
      <vt:lpstr>Evaluation</vt:lpstr>
      <vt:lpstr>Confusion matrices</vt:lpstr>
      <vt:lpstr>Confusion matrices</vt:lpstr>
      <vt:lpstr>F1 score</vt:lpstr>
      <vt:lpstr>Relationship between F1 and cell counts</vt:lpstr>
      <vt:lpstr>Multi-class F1</vt:lpstr>
      <vt:lpstr>Receiver-Operator Characteristics</vt:lpstr>
      <vt:lpstr>Receiver-operator characteristic (ROC) curves</vt:lpstr>
      <vt:lpstr>Receiver-operator characteristic (ROC) curves</vt:lpstr>
      <vt:lpstr>Receiver-operator characteristic (ROC) curves</vt:lpstr>
      <vt:lpstr>Receiver-operator characteristic (ROC) curves</vt:lpstr>
      <vt:lpstr>Receiver-operator characteristic (ROC) curves</vt:lpstr>
      <vt:lpstr>Receiver-operator characteristic (ROC) curves</vt:lpstr>
      <vt:lpstr>Receiver-operator characteristic (ROC) curves</vt:lpstr>
      <vt:lpstr>Visual interpretation of ROC curves</vt:lpstr>
      <vt:lpstr>Naïve Bayes</vt:lpstr>
      <vt:lpstr>Naïve Bayes</vt:lpstr>
      <vt:lpstr>Naïve Bayes Classifiers</vt:lpstr>
      <vt:lpstr>Naïve Bayes Classifiers</vt:lpstr>
      <vt:lpstr>Naïve Bayes Classifiers</vt:lpstr>
      <vt:lpstr>Naïve Bayes Classifiers</vt:lpstr>
      <vt:lpstr>Naïve Bayes Classifiers</vt:lpstr>
      <vt:lpstr>Naïve Bayes Classifiers</vt:lpstr>
      <vt:lpstr>Naïve Bayes Classifiers</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Lucas</cp:lastModifiedBy>
  <cp:revision>886</cp:revision>
  <dcterms:modified xsi:type="dcterms:W3CDTF">2025-03-17T18:28:10Z</dcterms:modified>
</cp:coreProperties>
</file>