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3"/>
  </p:notesMasterIdLst>
  <p:sldIdLst>
    <p:sldId id="431" r:id="rId2"/>
    <p:sldId id="444" r:id="rId3"/>
    <p:sldId id="445" r:id="rId4"/>
    <p:sldId id="455" r:id="rId5"/>
    <p:sldId id="447" r:id="rId6"/>
    <p:sldId id="449" r:id="rId7"/>
    <p:sldId id="450" r:id="rId8"/>
    <p:sldId id="452" r:id="rId9"/>
    <p:sldId id="451" r:id="rId10"/>
    <p:sldId id="453" r:id="rId11"/>
    <p:sldId id="454" r:id="rId12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B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0" autoAdjust="0"/>
    <p:restoredTop sz="86395"/>
  </p:normalViewPr>
  <p:slideViewPr>
    <p:cSldViewPr snapToGrid="0" snapToObjects="1">
      <p:cViewPr varScale="1">
        <p:scale>
          <a:sx n="99" d="100"/>
          <a:sy n="99" d="100"/>
        </p:scale>
        <p:origin x="576" y="16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2" r:id="rId3"/>
    <p:sldLayoutId id="2147483663" r:id="rId4"/>
    <p:sldLayoutId id="2147483664" r:id="rId5"/>
    <p:sldLayoutId id="2147483665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510: Table One</a:t>
            </a: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0159997" cy="176749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762754" cy="1767491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62749" y="-1"/>
            <a:ext cx="3397248" cy="1767491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791" y="-1"/>
            <a:ext cx="9777205" cy="177492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9873-2DD7-91D7-5607-8E496422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327264"/>
            <a:ext cx="8246626" cy="1148521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tableone::</a:t>
            </a:r>
            <a:r>
              <a:rPr lang="en-US" sz="3900">
                <a:solidFill>
                  <a:srgbClr val="FFFFFF"/>
                </a:solidFill>
                <a:effectLst/>
              </a:rPr>
              <a:t>CreateTableOne</a:t>
            </a:r>
            <a:endParaRPr lang="en-US" sz="39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3CB2-B69B-A319-81B4-31646C9E3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575774"/>
            <a:ext cx="8103359" cy="4092620"/>
          </a:xfrm>
        </p:spPr>
        <p:txBody>
          <a:bodyPr anchor="ctr">
            <a:normAutofit/>
          </a:bodyPr>
          <a:lstStyle/>
          <a:p>
            <a:r>
              <a:rPr lang="en-US" sz="1900"/>
              <a:t>Similar functionality to arsenal::tableby </a:t>
            </a:r>
          </a:p>
        </p:txBody>
      </p:sp>
    </p:spTree>
    <p:extLst>
      <p:ext uri="{BB962C8B-B14F-4D97-AF65-F5344CB8AC3E}">
        <p14:creationId xmlns:p14="http://schemas.microsoft.com/office/powerpoint/2010/main" val="39318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51557"/>
            <a:ext cx="10159997" cy="176749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55750"/>
            <a:ext cx="10154441" cy="17674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62749" y="5850606"/>
            <a:ext cx="3397248" cy="176749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112" y="5848314"/>
            <a:ext cx="10159999" cy="177492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D9CFC-F91D-3642-F42E-4BCA1930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122503"/>
            <a:ext cx="8246626" cy="1148521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DT::datatable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5EEDD2-581B-C255-5F25-7C2BEDDD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14" y="447300"/>
            <a:ext cx="6837370" cy="3572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54192-7F0D-7B3E-305D-BA4981A8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880" y="4259110"/>
            <a:ext cx="6944021" cy="1244424"/>
          </a:xfrm>
        </p:spPr>
        <p:txBody>
          <a:bodyPr anchor="ctr">
            <a:normAutofit/>
          </a:bodyPr>
          <a:lstStyle/>
          <a:p>
            <a:r>
              <a:rPr lang="en-US" sz="1900" dirty="0"/>
              <a:t>Creates sortable JavaScript tables in markdown format, very useful for display of tabular data</a:t>
            </a:r>
          </a:p>
          <a:p>
            <a:r>
              <a:rPr lang="en-US" sz="1900" dirty="0"/>
              <a:t>Can enable manual hand correction</a:t>
            </a:r>
          </a:p>
        </p:txBody>
      </p:sp>
    </p:spTree>
    <p:extLst>
      <p:ext uri="{BB962C8B-B14F-4D97-AF65-F5344CB8AC3E}">
        <p14:creationId xmlns:p14="http://schemas.microsoft.com/office/powerpoint/2010/main" val="349601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one in an observational study</a:t>
            </a:r>
          </a:p>
          <a:p>
            <a:r>
              <a:rPr lang="en-US" dirty="0"/>
              <a:t>Table one in a randomized trial</a:t>
            </a:r>
          </a:p>
          <a:p>
            <a:r>
              <a:rPr lang="en-US" dirty="0"/>
              <a:t>Table two</a:t>
            </a:r>
          </a:p>
          <a:p>
            <a:r>
              <a:rPr lang="en-US" dirty="0"/>
              <a:t>Table one pitfalls</a:t>
            </a:r>
          </a:p>
          <a:p>
            <a:r>
              <a:rPr lang="en-US" dirty="0"/>
              <a:t>Interactive lab</a:t>
            </a:r>
          </a:p>
          <a:p>
            <a:pPr lvl="1"/>
            <a:r>
              <a:rPr lang="en-US" dirty="0"/>
              <a:t>Arsenal package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11198" cy="7620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16C2B-AF0B-9544-92C0-C46DCB39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677333"/>
            <a:ext cx="3116117" cy="1478710"/>
          </a:xfrm>
        </p:spPr>
        <p:txBody>
          <a:bodyPr>
            <a:normAutofit/>
          </a:bodyPr>
          <a:lstStyle/>
          <a:p>
            <a:r>
              <a:rPr lang="en-US" sz="2900"/>
              <a:t>Table one in an observational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FF2C-11D5-374D-A27B-B5876364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38" y="2437891"/>
            <a:ext cx="2855834" cy="4342873"/>
          </a:xfrm>
        </p:spPr>
        <p:txBody>
          <a:bodyPr>
            <a:normAutofit/>
          </a:bodyPr>
          <a:lstStyle/>
          <a:p>
            <a:r>
              <a:rPr lang="en-US" sz="1900"/>
              <a:t>Establishes general study power</a:t>
            </a:r>
          </a:p>
          <a:p>
            <a:r>
              <a:rPr lang="en-US" sz="1900"/>
              <a:t>Establishes (lack of) external validity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C128C-49AA-FA4D-6F0A-BB694281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136" y="1121080"/>
            <a:ext cx="5616544" cy="53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F40CFF-5180-3EF4-E99F-B05EEE75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10159999" cy="175106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74046" cy="1750512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10160001" cy="1749234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DFC43-E092-61B0-4ECE-7F475532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4" y="275597"/>
            <a:ext cx="5886434" cy="128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Table one in a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6BF2-7058-4DAA-7C82-F16C3169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9" y="434257"/>
            <a:ext cx="2694654" cy="970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Reports (im)balance between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C88FA-A5AC-4B70-BEA0-CBFA751A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81" y="2184770"/>
            <a:ext cx="5276635" cy="49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10159999" cy="175106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74046" cy="1750512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10160001" cy="1749234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E1C69-9432-874A-8C6A-379B5534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4" y="275597"/>
            <a:ext cx="5886434" cy="128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Table 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36612-4109-B446-8708-932BE6B1D597}"/>
              </a:ext>
            </a:extLst>
          </p:cNvPr>
          <p:cNvSpPr txBox="1"/>
          <p:nvPr/>
        </p:nvSpPr>
        <p:spPr>
          <a:xfrm>
            <a:off x="7143749" y="434257"/>
            <a:ext cx="2694654" cy="970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Reports main outcome stratified by independent variable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2741C-78CE-F645-8A03-3FA868592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231" y="2184770"/>
            <a:ext cx="2881536" cy="49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7619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FC926-62A1-5F48-A382-CB6F44D4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74" y="755256"/>
            <a:ext cx="3476661" cy="41517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Table two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A0B7A-D1A3-1549-BDD4-0FFEE079BAD3}"/>
              </a:ext>
            </a:extLst>
          </p:cNvPr>
          <p:cNvSpPr txBox="1"/>
          <p:nvPr/>
        </p:nvSpPr>
        <p:spPr>
          <a:xfrm>
            <a:off x="499674" y="5205875"/>
            <a:ext cx="3476661" cy="115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10.1212/WNL.0000000000012869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47026" y="1"/>
            <a:ext cx="203865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8831" y="299248"/>
            <a:ext cx="5097316" cy="6898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9C61B-CF88-8246-923E-A4ECAB05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76" y="1610202"/>
            <a:ext cx="4674025" cy="42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" y="-6338"/>
            <a:ext cx="10159992" cy="18826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028A-97C5-A197-678D-D800791C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42" y="708624"/>
            <a:ext cx="8240413" cy="1000146"/>
          </a:xfrm>
        </p:spPr>
        <p:txBody>
          <a:bodyPr anchor="t">
            <a:normAutofit/>
          </a:bodyPr>
          <a:lstStyle/>
          <a:p>
            <a:r>
              <a:rPr lang="en-US" sz="3900">
                <a:solidFill>
                  <a:schemeClr val="bg1"/>
                </a:solidFill>
              </a:rPr>
              <a:t>Table One Pitfalls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76267"/>
            <a:ext cx="10159991" cy="5743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042" y="2234175"/>
            <a:ext cx="380992" cy="50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DB84-89C5-81C6-B519-EC18B5E3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956" y="2463714"/>
            <a:ext cx="8234078" cy="4399577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2100"/>
              <a:t>Table One can require dozens of revisions as you work on a clinical project.</a:t>
            </a:r>
          </a:p>
          <a:p>
            <a:pPr marL="82550" indent="0">
              <a:buNone/>
            </a:pPr>
            <a:endParaRPr lang="en-US" sz="2100"/>
          </a:p>
          <a:p>
            <a:pPr marL="82550" indent="0">
              <a:buNone/>
            </a:pPr>
            <a:r>
              <a:rPr lang="en-US" sz="2100"/>
              <a:t>Different elements of data will be discovered to be missing, some variables will need to be revised, some patients will turn out to have a different disease and need to be excluded. These changes are difficult to track precisely.</a:t>
            </a:r>
          </a:p>
          <a:p>
            <a:pPr marL="82550" indent="0">
              <a:buNone/>
            </a:pPr>
            <a:endParaRPr lang="en-US" sz="2100"/>
          </a:p>
          <a:p>
            <a:pPr marL="82550" indent="0">
              <a:buNone/>
            </a:pPr>
            <a:r>
              <a:rPr lang="en-US" sz="2100"/>
              <a:t>Trading spreadsheets with colleagues will create versioning problems.</a:t>
            </a:r>
          </a:p>
          <a:p>
            <a:pPr marL="82550" indent="0">
              <a:buNone/>
            </a:pPr>
            <a:endParaRPr lang="en-US" sz="2100"/>
          </a:p>
          <a:p>
            <a:pPr marL="82550" indent="0">
              <a:buNone/>
            </a:pPr>
            <a:r>
              <a:rPr lang="en-US" sz="2100"/>
              <a:t>Reviewers will add up the N’s in your Table One. If there are missing patients, you will have to track down the error.</a:t>
            </a:r>
          </a:p>
          <a:p>
            <a:pPr marL="82550" indent="0">
              <a:buNone/>
            </a:pPr>
            <a:endParaRPr lang="en-US" sz="2100"/>
          </a:p>
          <a:p>
            <a:pPr marL="82550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54409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36257" y="2136257"/>
            <a:ext cx="7639798" cy="3367287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1000" y="9424"/>
            <a:ext cx="2973563" cy="7620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290616" y="1902661"/>
            <a:ext cx="5342558" cy="3407222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37914" y="3516108"/>
            <a:ext cx="4839549" cy="3367285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028A-97C5-A197-678D-D800791C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16" y="3180523"/>
            <a:ext cx="2534836" cy="323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is a much bigger problem than you might think</a:t>
            </a:r>
          </a:p>
        </p:txBody>
      </p:sp>
      <p:pic>
        <p:nvPicPr>
          <p:cNvPr id="4" name="Picture 3" descr="A screenshot of a calendar and a vase of tulips&#10;&#10;AI-generated content may be incorrect.">
            <a:extLst>
              <a:ext uri="{FF2B5EF4-FFF2-40B4-BE49-F238E27FC236}">
                <a16:creationId xmlns:a16="http://schemas.microsoft.com/office/drawing/2014/main" id="{5637234C-5AAE-0306-2B59-DC662B39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200" y="1176353"/>
            <a:ext cx="2822981" cy="2350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32ED3-4338-4AAD-E595-073AB940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08" y="1175554"/>
            <a:ext cx="2849611" cy="2350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FB195-27D6-DF30-20AA-E261892A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200" y="3810000"/>
            <a:ext cx="5927019" cy="17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3197591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028A-97C5-A197-678D-D800791C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701040"/>
            <a:ext cx="2999740" cy="162560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arsenal::tableby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55899" y="1506220"/>
            <a:ext cx="1727200" cy="15240"/>
          </a:xfrm>
          <a:custGeom>
            <a:avLst/>
            <a:gdLst>
              <a:gd name="connsiteX0" fmla="*/ 0 w 1727200"/>
              <a:gd name="connsiteY0" fmla="*/ 0 h 15240"/>
              <a:gd name="connsiteX1" fmla="*/ 610277 w 1727200"/>
              <a:gd name="connsiteY1" fmla="*/ 0 h 15240"/>
              <a:gd name="connsiteX2" fmla="*/ 1203283 w 1727200"/>
              <a:gd name="connsiteY2" fmla="*/ 0 h 15240"/>
              <a:gd name="connsiteX3" fmla="*/ 1727200 w 1727200"/>
              <a:gd name="connsiteY3" fmla="*/ 0 h 15240"/>
              <a:gd name="connsiteX4" fmla="*/ 1727200 w 1727200"/>
              <a:gd name="connsiteY4" fmla="*/ 15240 h 15240"/>
              <a:gd name="connsiteX5" fmla="*/ 1186011 w 1727200"/>
              <a:gd name="connsiteY5" fmla="*/ 15240 h 15240"/>
              <a:gd name="connsiteX6" fmla="*/ 610277 w 1727200"/>
              <a:gd name="connsiteY6" fmla="*/ 15240 h 15240"/>
              <a:gd name="connsiteX7" fmla="*/ 0 w 1727200"/>
              <a:gd name="connsiteY7" fmla="*/ 15240 h 15240"/>
              <a:gd name="connsiteX8" fmla="*/ 0 w 1727200"/>
              <a:gd name="connsiteY8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5240" fill="none" extrusionOk="0">
                <a:moveTo>
                  <a:pt x="0" y="0"/>
                </a:moveTo>
                <a:cubicBezTo>
                  <a:pt x="186104" y="2614"/>
                  <a:pt x="417752" y="15259"/>
                  <a:pt x="610277" y="0"/>
                </a:cubicBezTo>
                <a:cubicBezTo>
                  <a:pt x="802802" y="-15259"/>
                  <a:pt x="914156" y="-23001"/>
                  <a:pt x="1203283" y="0"/>
                </a:cubicBezTo>
                <a:cubicBezTo>
                  <a:pt x="1492410" y="23001"/>
                  <a:pt x="1531748" y="4384"/>
                  <a:pt x="1727200" y="0"/>
                </a:cubicBezTo>
                <a:cubicBezTo>
                  <a:pt x="1727531" y="6973"/>
                  <a:pt x="1726781" y="8137"/>
                  <a:pt x="1727200" y="15240"/>
                </a:cubicBezTo>
                <a:cubicBezTo>
                  <a:pt x="1548565" y="-4957"/>
                  <a:pt x="1359401" y="22033"/>
                  <a:pt x="1186011" y="15240"/>
                </a:cubicBezTo>
                <a:cubicBezTo>
                  <a:pt x="1012621" y="8447"/>
                  <a:pt x="821525" y="-1483"/>
                  <a:pt x="610277" y="15240"/>
                </a:cubicBezTo>
                <a:cubicBezTo>
                  <a:pt x="399029" y="31963"/>
                  <a:pt x="126819" y="19417"/>
                  <a:pt x="0" y="15240"/>
                </a:cubicBezTo>
                <a:cubicBezTo>
                  <a:pt x="-198" y="11512"/>
                  <a:pt x="-53" y="6132"/>
                  <a:pt x="0" y="0"/>
                </a:cubicBezTo>
                <a:close/>
              </a:path>
              <a:path w="1727200" h="15240" stroke="0" extrusionOk="0">
                <a:moveTo>
                  <a:pt x="0" y="0"/>
                </a:moveTo>
                <a:cubicBezTo>
                  <a:pt x="195170" y="-19310"/>
                  <a:pt x="363144" y="26771"/>
                  <a:pt x="558461" y="0"/>
                </a:cubicBezTo>
                <a:cubicBezTo>
                  <a:pt x="753778" y="-26771"/>
                  <a:pt x="943753" y="22882"/>
                  <a:pt x="1082379" y="0"/>
                </a:cubicBezTo>
                <a:cubicBezTo>
                  <a:pt x="1221005" y="-22882"/>
                  <a:pt x="1565152" y="10097"/>
                  <a:pt x="1727200" y="0"/>
                </a:cubicBezTo>
                <a:cubicBezTo>
                  <a:pt x="1727485" y="6418"/>
                  <a:pt x="1727622" y="10707"/>
                  <a:pt x="1727200" y="15240"/>
                </a:cubicBezTo>
                <a:cubicBezTo>
                  <a:pt x="1562401" y="34157"/>
                  <a:pt x="1373103" y="19949"/>
                  <a:pt x="1186011" y="15240"/>
                </a:cubicBezTo>
                <a:cubicBezTo>
                  <a:pt x="998919" y="10531"/>
                  <a:pt x="857392" y="29623"/>
                  <a:pt x="575733" y="15240"/>
                </a:cubicBezTo>
                <a:cubicBezTo>
                  <a:pt x="294074" y="857"/>
                  <a:pt x="144629" y="2693"/>
                  <a:pt x="0" y="15240"/>
                </a:cubicBezTo>
                <a:cubicBezTo>
                  <a:pt x="729" y="7753"/>
                  <a:pt x="727" y="640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DB84-89C5-81C6-B519-EC18B5E3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718" y="701040"/>
            <a:ext cx="5895341" cy="1625600"/>
          </a:xfrm>
        </p:spPr>
        <p:txBody>
          <a:bodyPr anchor="ctr">
            <a:normAutofit/>
          </a:bodyPr>
          <a:lstStyle/>
          <a:p>
            <a:pPr marL="82550" indent="0">
              <a:buNone/>
            </a:pPr>
            <a:r>
              <a:rPr lang="en-US" sz="1600">
                <a:solidFill>
                  <a:srgbClr val="FFFFFF"/>
                </a:solidFill>
              </a:rPr>
              <a:t>The arsenal package will programmatically create a Table One for you from hot-off-the-presses data.</a:t>
            </a:r>
          </a:p>
          <a:p>
            <a:pPr marL="82550" indent="0">
              <a:buNone/>
            </a:pPr>
            <a:endParaRPr lang="en-US" sz="1600">
              <a:solidFill>
                <a:srgbClr val="FFFFFF"/>
              </a:solidFill>
            </a:endParaRPr>
          </a:p>
          <a:p>
            <a:pPr marL="82550" indent="0">
              <a:buNone/>
            </a:pPr>
            <a:r>
              <a:rPr lang="en-US" sz="1600">
                <a:solidFill>
                  <a:srgbClr val="FFFFFF"/>
                </a:solidFill>
              </a:rPr>
              <a:t>It can be easily integrated with repositories like REDCap to prevent versioning errors.</a:t>
            </a:r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F3EE21AD-9EB8-773B-5F9E-22E0770F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3462946"/>
            <a:ext cx="9098280" cy="33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22605</TotalTime>
  <Words>291</Words>
  <Application>Microsoft Macintosh PowerPoint</Application>
  <PresentationFormat>Custom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BMI 510: Table One</vt:lpstr>
      <vt:lpstr>Outline</vt:lpstr>
      <vt:lpstr>Table one in an observational study</vt:lpstr>
      <vt:lpstr>Table one in a Clinical Trial</vt:lpstr>
      <vt:lpstr>Table two</vt:lpstr>
      <vt:lpstr>Table two</vt:lpstr>
      <vt:lpstr>Table One Pitfalls</vt:lpstr>
      <vt:lpstr>This is a much bigger problem than you might think</vt:lpstr>
      <vt:lpstr>arsenal::tableby</vt:lpstr>
      <vt:lpstr>tableone::CreateTableOne</vt:lpstr>
      <vt:lpstr>DT::datatable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Lucas</cp:lastModifiedBy>
  <cp:revision>784</cp:revision>
  <dcterms:modified xsi:type="dcterms:W3CDTF">2025-03-05T16:29:55Z</dcterms:modified>
</cp:coreProperties>
</file>