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29"/>
  </p:notesMasterIdLst>
  <p:sldIdLst>
    <p:sldId id="431" r:id="rId2"/>
    <p:sldId id="257" r:id="rId3"/>
    <p:sldId id="450" r:id="rId4"/>
    <p:sldId id="449" r:id="rId5"/>
    <p:sldId id="258" r:id="rId6"/>
    <p:sldId id="259" r:id="rId7"/>
    <p:sldId id="261" r:id="rId8"/>
    <p:sldId id="262" r:id="rId9"/>
    <p:sldId id="432" r:id="rId10"/>
    <p:sldId id="263" r:id="rId11"/>
    <p:sldId id="267" r:id="rId12"/>
    <p:sldId id="268" r:id="rId13"/>
    <p:sldId id="269" r:id="rId14"/>
    <p:sldId id="444" r:id="rId15"/>
    <p:sldId id="270" r:id="rId16"/>
    <p:sldId id="433" r:id="rId17"/>
    <p:sldId id="436" r:id="rId18"/>
    <p:sldId id="440" r:id="rId19"/>
    <p:sldId id="437" r:id="rId20"/>
    <p:sldId id="439" r:id="rId21"/>
    <p:sldId id="438" r:id="rId22"/>
    <p:sldId id="442" r:id="rId23"/>
    <p:sldId id="445" r:id="rId24"/>
    <p:sldId id="446" r:id="rId25"/>
    <p:sldId id="447" r:id="rId26"/>
    <p:sldId id="448" r:id="rId27"/>
    <p:sldId id="441" r:id="rId28"/>
  </p:sldIdLst>
  <p:sldSz cx="10160000" cy="7620000"/>
  <p:notesSz cx="7620000" cy="10160000"/>
  <p:embeddedFontLst>
    <p:embeddedFont>
      <p:font typeface="Cambria Math" panose="02040503050406030204" pitchFamily="18" charset="0"/>
      <p:regular r:id="rId30"/>
    </p:embeddedFont>
    <p:embeddedFont>
      <p:font typeface="Courier" panose="02070309020205020404" pitchFamily="49"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7" autoAdjust="0"/>
    <p:restoredTop sz="86395"/>
  </p:normalViewPr>
  <p:slideViewPr>
    <p:cSldViewPr snapToGrid="0" snapToObjects="1">
      <p:cViewPr varScale="1">
        <p:scale>
          <a:sx n="99" d="100"/>
          <a:sy n="99" d="100"/>
        </p:scale>
        <p:origin x="1984" y="168"/>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73487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62" r:id="rId3"/>
    <p:sldLayoutId id="2147483663" r:id="rId4"/>
    <p:sldLayoutId id="2147483664" r:id="rId5"/>
    <p:sldLayoutId id="2147483665"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dirty="0"/>
              <a:t>BMI 510: Confidence Intervals</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 is often expressed as standard deviations, standard errors, or 95% CI</a:t>
            </a:r>
            <a:endParaRP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40971550"/>
              </p:ext>
            </p:extLst>
          </p:nvPr>
        </p:nvGraphicFramePr>
        <p:xfrm>
          <a:off x="698500" y="3016491"/>
          <a:ext cx="4764750" cy="2794002"/>
        </p:xfrm>
        <a:graphic>
          <a:graphicData uri="http://schemas.openxmlformats.org/drawingml/2006/table">
            <a:tbl>
              <a:tblPr firstRow="1" bandRow="1">
                <a:tableStyleId>{5C22544A-7EE6-4342-B048-85BDC9FD1C3A}</a:tableStyleId>
              </a:tblPr>
              <a:tblGrid>
                <a:gridCol w="952950">
                  <a:extLst>
                    <a:ext uri="{9D8B030D-6E8A-4147-A177-3AD203B41FA5}">
                      <a16:colId xmlns:a16="http://schemas.microsoft.com/office/drawing/2014/main" val="20000"/>
                    </a:ext>
                  </a:extLst>
                </a:gridCol>
                <a:gridCol w="952950">
                  <a:extLst>
                    <a:ext uri="{9D8B030D-6E8A-4147-A177-3AD203B41FA5}">
                      <a16:colId xmlns:a16="http://schemas.microsoft.com/office/drawing/2014/main" val="20001"/>
                    </a:ext>
                  </a:extLst>
                </a:gridCol>
                <a:gridCol w="952950">
                  <a:extLst>
                    <a:ext uri="{9D8B030D-6E8A-4147-A177-3AD203B41FA5}">
                      <a16:colId xmlns:a16="http://schemas.microsoft.com/office/drawing/2014/main" val="20002"/>
                    </a:ext>
                  </a:extLst>
                </a:gridCol>
                <a:gridCol w="952950">
                  <a:extLst>
                    <a:ext uri="{9D8B030D-6E8A-4147-A177-3AD203B41FA5}">
                      <a16:colId xmlns:a16="http://schemas.microsoft.com/office/drawing/2014/main" val="20003"/>
                    </a:ext>
                  </a:extLst>
                </a:gridCol>
                <a:gridCol w="952950">
                  <a:extLst>
                    <a:ext uri="{9D8B030D-6E8A-4147-A177-3AD203B41FA5}">
                      <a16:colId xmlns:a16="http://schemas.microsoft.com/office/drawing/2014/main" val="20004"/>
                    </a:ext>
                  </a:extLst>
                </a:gridCol>
              </a:tblGrid>
              <a:tr h="931334">
                <a:tc>
                  <a:txBody>
                    <a:bodyPr/>
                    <a:lstStyle/>
                    <a:p>
                      <a:pPr marL="0" lvl="0" indent="0" algn="ctr">
                        <a:buNone/>
                      </a:pPr>
                      <a:r>
                        <a:rPr sz="1600" dirty="0"/>
                        <a:t>Sample</a:t>
                      </a:r>
                    </a:p>
                  </a:txBody>
                  <a:tcPr marL="101600" marR="101600" marT="50800" marB="50800"/>
                </a:tc>
                <a:tc>
                  <a:txBody>
                    <a:bodyPr/>
                    <a:lstStyle/>
                    <a:p>
                      <a:pPr marL="0" lvl="0" indent="0" algn="ctr">
                        <a:buNone/>
                      </a:pPr>
                      <a:r>
                        <a:rPr lang="en-US" sz="1600" dirty="0"/>
                        <a:t>Sample Mean</a:t>
                      </a:r>
                      <a:endParaRPr sz="1600" dirty="0"/>
                    </a:p>
                  </a:txBody>
                  <a:tcPr marL="101600" marR="101600" marT="50800" marB="50800"/>
                </a:tc>
                <a:tc>
                  <a:txBody>
                    <a:bodyPr/>
                    <a:lstStyle/>
                    <a:p>
                      <a:pPr marL="0" lvl="0" indent="0" algn="ctr">
                        <a:buNone/>
                      </a:pPr>
                      <a:r>
                        <a:rPr lang="en-US" sz="1600" dirty="0"/>
                        <a:t>Sample</a:t>
                      </a:r>
                    </a:p>
                    <a:p>
                      <a:pPr marL="0" lvl="0" indent="0" algn="ctr">
                        <a:buNone/>
                      </a:pPr>
                      <a:r>
                        <a:rPr lang="en-US" sz="1600" dirty="0"/>
                        <a:t>SD</a:t>
                      </a:r>
                      <a:endParaRPr sz="1600" dirty="0"/>
                    </a:p>
                  </a:txBody>
                  <a:tcPr marL="101600" marR="101600" marT="50800" marB="50800"/>
                </a:tc>
                <a:tc>
                  <a:txBody>
                    <a:bodyPr/>
                    <a:lstStyle/>
                    <a:p>
                      <a:pPr marL="0" lvl="0" indent="0" algn="ctr">
                        <a:buNone/>
                      </a:pPr>
                      <a:r>
                        <a:rPr lang="en-US" sz="1600" dirty="0"/>
                        <a:t>Sample</a:t>
                      </a:r>
                    </a:p>
                    <a:p>
                      <a:pPr marL="0" lvl="0" indent="0" algn="ctr">
                        <a:buNone/>
                      </a:pPr>
                      <a:r>
                        <a:rPr lang="en-US" sz="1600" dirty="0"/>
                        <a:t>SEM</a:t>
                      </a:r>
                      <a:endParaRPr sz="1600" dirty="0"/>
                    </a:p>
                  </a:txBody>
                  <a:tcPr marL="101600" marR="101600" marT="50800" marB="50800"/>
                </a:tc>
                <a:tc>
                  <a:txBody>
                    <a:bodyPr/>
                    <a:lstStyle/>
                    <a:p>
                      <a:pPr marL="0" lvl="0" indent="0" algn="ctr">
                        <a:buNone/>
                      </a:pPr>
                      <a:r>
                        <a:rPr lang="en-US" sz="1600" dirty="0"/>
                        <a:t>Sample 95%CI</a:t>
                      </a:r>
                      <a:endParaRPr sz="1600" dirty="0"/>
                    </a:p>
                  </a:txBody>
                  <a:tcPr marL="101600" marR="101600" marT="50800" marB="50800"/>
                </a:tc>
                <a:extLst>
                  <a:ext uri="{0D108BD9-81ED-4DB2-BD59-A6C34878D82A}">
                    <a16:rowId xmlns:a16="http://schemas.microsoft.com/office/drawing/2014/main" val="10000"/>
                  </a:ext>
                </a:extLst>
              </a:tr>
              <a:tr h="931334">
                <a:tc>
                  <a:txBody>
                    <a:bodyPr/>
                    <a:lstStyle/>
                    <a:p>
                      <a:pPr marL="0" lvl="0" indent="0" algn="ctr">
                        <a:buNone/>
                      </a:pPr>
                      <a:r>
                        <a:rPr sz="1600"/>
                        <a:t>A</a:t>
                      </a:r>
                    </a:p>
                  </a:txBody>
                  <a:tcPr marL="101600" marR="101600" marT="50800" marB="50800"/>
                </a:tc>
                <a:tc>
                  <a:txBody>
                    <a:bodyPr/>
                    <a:lstStyle/>
                    <a:p>
                      <a:pPr marL="0" lvl="0" indent="0" algn="ctr">
                        <a:buNone/>
                      </a:pPr>
                      <a:r>
                        <a:rPr sz="1600" dirty="0"/>
                        <a:t>2.0</a:t>
                      </a:r>
                    </a:p>
                  </a:txBody>
                  <a:tcPr marL="101600" marR="101600" marT="50800" marB="50800"/>
                </a:tc>
                <a:tc>
                  <a:txBody>
                    <a:bodyPr/>
                    <a:lstStyle/>
                    <a:p>
                      <a:pPr marL="0" lvl="0" indent="0" algn="ctr">
                        <a:buNone/>
                      </a:pPr>
                      <a:r>
                        <a:rPr sz="1600" dirty="0"/>
                        <a:t>0.</a:t>
                      </a:r>
                      <a:r>
                        <a:rPr lang="en-US" sz="1600" dirty="0"/>
                        <a:t>2</a:t>
                      </a:r>
                      <a:endParaRPr sz="1600" dirty="0"/>
                    </a:p>
                  </a:txBody>
                  <a:tcPr marL="101600" marR="101600" marT="50800" marB="50800"/>
                </a:tc>
                <a:tc>
                  <a:txBody>
                    <a:bodyPr/>
                    <a:lstStyle/>
                    <a:p>
                      <a:pPr marL="0" lvl="0" indent="0" algn="ctr">
                        <a:buNone/>
                      </a:pPr>
                      <a:r>
                        <a:rPr sz="1600" dirty="0"/>
                        <a:t>0.</a:t>
                      </a:r>
                      <a:r>
                        <a:rPr lang="en-US" sz="1600" dirty="0"/>
                        <a:t>1</a:t>
                      </a:r>
                      <a:endParaRPr sz="1600" dirty="0"/>
                    </a:p>
                  </a:txBody>
                  <a:tcPr marL="101600" marR="101600" marT="50800" marB="50800"/>
                </a:tc>
                <a:tc>
                  <a:txBody>
                    <a:bodyPr/>
                    <a:lstStyle/>
                    <a:p>
                      <a:pPr marL="0" lvl="0" indent="0" algn="ctr">
                        <a:buNone/>
                      </a:pPr>
                      <a:r>
                        <a:rPr sz="1600" dirty="0"/>
                        <a:t>0.2</a:t>
                      </a:r>
                    </a:p>
                  </a:txBody>
                  <a:tcPr marL="101600" marR="101600" marT="50800" marB="50800"/>
                </a:tc>
                <a:extLst>
                  <a:ext uri="{0D108BD9-81ED-4DB2-BD59-A6C34878D82A}">
                    <a16:rowId xmlns:a16="http://schemas.microsoft.com/office/drawing/2014/main" val="10001"/>
                  </a:ext>
                </a:extLst>
              </a:tr>
              <a:tr h="931334">
                <a:tc>
                  <a:txBody>
                    <a:bodyPr/>
                    <a:lstStyle/>
                    <a:p>
                      <a:pPr marL="0" lvl="0" indent="0" algn="ctr">
                        <a:buNone/>
                      </a:pPr>
                      <a:r>
                        <a:rPr sz="1600"/>
                        <a:t>B</a:t>
                      </a:r>
                    </a:p>
                  </a:txBody>
                  <a:tcPr marL="101600" marR="101600" marT="50800" marB="50800"/>
                </a:tc>
                <a:tc>
                  <a:txBody>
                    <a:bodyPr/>
                    <a:lstStyle/>
                    <a:p>
                      <a:pPr marL="0" lvl="0" indent="0" algn="ctr">
                        <a:buNone/>
                      </a:pPr>
                      <a:r>
                        <a:rPr sz="1600" dirty="0"/>
                        <a:t>2.1</a:t>
                      </a:r>
                    </a:p>
                  </a:txBody>
                  <a:tcPr marL="101600" marR="101600" marT="50800" marB="50800"/>
                </a:tc>
                <a:tc>
                  <a:txBody>
                    <a:bodyPr/>
                    <a:lstStyle/>
                    <a:p>
                      <a:pPr marL="0" lvl="0" indent="0" algn="ctr">
                        <a:buNone/>
                      </a:pPr>
                      <a:r>
                        <a:rPr sz="1600" dirty="0"/>
                        <a:t>1.5</a:t>
                      </a:r>
                    </a:p>
                  </a:txBody>
                  <a:tcPr marL="101600" marR="101600" marT="50800" marB="50800"/>
                </a:tc>
                <a:tc>
                  <a:txBody>
                    <a:bodyPr/>
                    <a:lstStyle/>
                    <a:p>
                      <a:pPr marL="0" lvl="0" indent="0" algn="ctr">
                        <a:buNone/>
                      </a:pPr>
                      <a:r>
                        <a:rPr sz="1600" dirty="0"/>
                        <a:t>0.</a:t>
                      </a:r>
                      <a:r>
                        <a:rPr lang="en-US" sz="1600" dirty="0"/>
                        <a:t>7</a:t>
                      </a:r>
                      <a:endParaRPr sz="1600" dirty="0"/>
                    </a:p>
                  </a:txBody>
                  <a:tcPr marL="101600" marR="101600" marT="50800" marB="50800"/>
                </a:tc>
                <a:tc>
                  <a:txBody>
                    <a:bodyPr/>
                    <a:lstStyle/>
                    <a:p>
                      <a:pPr marL="0" lvl="0" indent="0" algn="ctr">
                        <a:buNone/>
                      </a:pPr>
                      <a:r>
                        <a:rPr sz="1600" dirty="0"/>
                        <a:t>1.</a:t>
                      </a:r>
                      <a:r>
                        <a:rPr lang="en-US" sz="1600" dirty="0"/>
                        <a:t>9</a:t>
                      </a:r>
                      <a:endParaRPr sz="1600" dirty="0"/>
                    </a:p>
                  </a:txBody>
                  <a:tcPr marL="101600" marR="101600" marT="50800" marB="50800"/>
                </a:tc>
                <a:extLst>
                  <a:ext uri="{0D108BD9-81ED-4DB2-BD59-A6C34878D82A}">
                    <a16:rowId xmlns:a16="http://schemas.microsoft.com/office/drawing/2014/main" val="10002"/>
                  </a:ext>
                </a:extLst>
              </a:tr>
            </a:tbl>
          </a:graphicData>
        </a:graphic>
      </p:graphicFrame>
      <p:sp>
        <p:nvSpPr>
          <p:cNvPr id="3" name="Rectangle 2">
            <a:extLst>
              <a:ext uri="{FF2B5EF4-FFF2-40B4-BE49-F238E27FC236}">
                <a16:creationId xmlns:a16="http://schemas.microsoft.com/office/drawing/2014/main" id="{F95B35BC-259E-9746-BF33-4561B494D617}"/>
              </a:ext>
            </a:extLst>
          </p:cNvPr>
          <p:cNvSpPr/>
          <p:nvPr/>
        </p:nvSpPr>
        <p:spPr>
          <a:xfrm>
            <a:off x="5584142" y="2599801"/>
            <a:ext cx="3877358" cy="3985706"/>
          </a:xfrm>
          <a:prstGeom prst="rect">
            <a:avLst/>
          </a:prstGeom>
        </p:spPr>
        <p:txBody>
          <a:bodyPr wrap="square">
            <a:spAutoFit/>
          </a:bodyPr>
          <a:lstStyle/>
          <a:p>
            <a:r>
              <a:rPr lang="en-US" sz="2300" dirty="0">
                <a:latin typeface="Calibri" panose="020F0502020204030204" pitchFamily="34" charset="0"/>
                <a:cs typeface="Calibri" panose="020F0502020204030204" pitchFamily="34" charset="0"/>
              </a:rPr>
              <a:t>Depending on the field, using one or the other of these may be more or less favored.</a:t>
            </a:r>
          </a:p>
          <a:p>
            <a:endParaRPr lang="en-US" sz="2300" dirty="0">
              <a:latin typeface="Calibri" panose="020F0502020204030204" pitchFamily="34" charset="0"/>
              <a:cs typeface="Calibri" panose="020F0502020204030204" pitchFamily="34" charset="0"/>
            </a:endParaRPr>
          </a:p>
          <a:p>
            <a:r>
              <a:rPr lang="en-US" sz="2300" dirty="0">
                <a:latin typeface="Calibri" panose="020F0502020204030204" pitchFamily="34" charset="0"/>
                <a:cs typeface="Calibri" panose="020F0502020204030204" pitchFamily="34" charset="0"/>
              </a:rPr>
              <a:t>You often see Mean±SD or Mean [95%CI: x-x] quoted.</a:t>
            </a:r>
          </a:p>
          <a:p>
            <a:endParaRPr lang="en-US" sz="2300" dirty="0">
              <a:latin typeface="Calibri" panose="020F0502020204030204" pitchFamily="34" charset="0"/>
              <a:cs typeface="Calibri" panose="020F0502020204030204" pitchFamily="34" charset="0"/>
            </a:endParaRPr>
          </a:p>
          <a:p>
            <a:r>
              <a:rPr lang="en-US" sz="2300" dirty="0">
                <a:latin typeface="Calibri" panose="020F0502020204030204" pitchFamily="34" charset="0"/>
                <a:cs typeface="Calibri" panose="020F0502020204030204" pitchFamily="34" charset="0"/>
              </a:rPr>
              <a:t>Quoting SEM is discouraged because it can be confused with SD, depending on audience.</a:t>
            </a:r>
          </a:p>
        </p:txBody>
      </p:sp>
    </p:spTree>
    <p:extLst>
      <p:ext uri="{BB962C8B-B14F-4D97-AF65-F5344CB8AC3E}">
        <p14:creationId xmlns:p14="http://schemas.microsoft.com/office/powerpoint/2010/main" val="339605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Mean ± sample standard deviation</a:t>
            </a:r>
          </a:p>
        </p:txBody>
      </p:sp>
      <p:pic>
        <p:nvPicPr>
          <p:cNvPr id="3" name="Picture 1" descr="confidence-intervals_files/figure-pptx/unnamed-chunk-7-1.png"/>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53089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Mean [95% CI]</a:t>
            </a:r>
          </a:p>
        </p:txBody>
      </p:sp>
      <p:pic>
        <p:nvPicPr>
          <p:cNvPr id="3" name="Picture 1" descr="confidence-intervals_files/figure-pptx/unnamed-chunk-8-1.png"/>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282952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Mean ± sample standard error</a:t>
            </a:r>
          </a:p>
        </p:txBody>
      </p:sp>
      <p:pic>
        <p:nvPicPr>
          <p:cNvPr id="3" name="Picture 1" descr="confidence-intervals_files/figure-pptx/unnamed-chunk-9-1.png"/>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156662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Outline</a:t>
            </a:r>
          </a:p>
        </p:txBody>
      </p:sp>
      <p:sp>
        <p:nvSpPr>
          <p:cNvPr id="3" name="Content Placeholder 2"/>
          <p:cNvSpPr>
            <a:spLocks noGrp="1"/>
          </p:cNvSpPr>
          <p:nvPr>
            <p:ph idx="1"/>
          </p:nvPr>
        </p:nvSpPr>
        <p:spPr/>
        <p:txBody>
          <a:bodyPr/>
          <a:lstStyle/>
          <a:p>
            <a:pPr lvl="1"/>
            <a:r>
              <a:rPr dirty="0"/>
              <a:t>Concept</a:t>
            </a:r>
          </a:p>
          <a:p>
            <a:pPr lvl="1"/>
            <a:r>
              <a:rPr dirty="0"/>
              <a:t>Confidence interval for the population mean (t-type)</a:t>
            </a:r>
          </a:p>
          <a:p>
            <a:pPr lvl="2"/>
            <a:r>
              <a:rPr dirty="0"/>
              <a:t>Closed form confidence intervals</a:t>
            </a:r>
          </a:p>
          <a:p>
            <a:pPr lvl="2"/>
            <a:r>
              <a:rPr dirty="0"/>
              <a:t>Resampling confidence intervals</a:t>
            </a:r>
          </a:p>
          <a:p>
            <a:pPr lvl="1"/>
            <a:r>
              <a:rPr dirty="0"/>
              <a:t>Confidence interval for the population proportion</a:t>
            </a:r>
            <a:endParaRPr lang="en-US" dirty="0"/>
          </a:p>
          <a:p>
            <a:pPr lvl="2"/>
            <a:r>
              <a:rPr lang="en-US" dirty="0"/>
              <a:t>Wald and Wilson confidence intervals</a:t>
            </a:r>
          </a:p>
          <a:p>
            <a:pPr lvl="2"/>
            <a:r>
              <a:rPr lang="en-US" dirty="0"/>
              <a:t>Add4 and similar confidence intervals</a:t>
            </a:r>
          </a:p>
          <a:p>
            <a:pPr lvl="1"/>
            <a:endParaRPr dirty="0"/>
          </a:p>
        </p:txBody>
      </p:sp>
    </p:spTree>
    <p:extLst>
      <p:ext uri="{BB962C8B-B14F-4D97-AF65-F5344CB8AC3E}">
        <p14:creationId xmlns:p14="http://schemas.microsoft.com/office/powerpoint/2010/main" val="3360048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Confidence interval for a proportion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We are sometimes interested in estimating a population proportion </a:t>
                </a:r>
                <a14:m>
                  <m:oMath xmlns:m="http://schemas.openxmlformats.org/officeDocument/2006/math">
                    <m:r>
                      <a:rPr>
                        <a:latin typeface="Cambria Math" panose="02040503050406030204" pitchFamily="18" charset="0"/>
                      </a:rPr>
                      <m:t>𝑝</m:t>
                    </m:r>
                  </m:oMath>
                </a14:m>
                <a:r>
                  <a:rPr dirty="0"/>
                  <a:t> based on a sampled estimate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oMath>
                </a14:m>
                <a:r>
                  <a:rPr dirty="0"/>
                  <a:t>. In the large sample case, the sample proportion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oMath>
                </a14:m>
                <a:r>
                  <a:rPr dirty="0"/>
                  <a:t> approximately follows a normal distribution with mean </a:t>
                </a:r>
                <a14:m>
                  <m:oMath xmlns:m="http://schemas.openxmlformats.org/officeDocument/2006/math">
                    <m:r>
                      <a:rPr>
                        <a:latin typeface="Cambria Math" panose="02040503050406030204" pitchFamily="18" charset="0"/>
                      </a:rPr>
                      <m:t>𝑝</m:t>
                    </m:r>
                  </m:oMath>
                </a14:m>
                <a:r>
                  <a:rPr dirty="0"/>
                  <a:t> and variance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𝑝</m:t>
                        </m:r>
                        <m:r>
                          <a:rPr>
                            <a:latin typeface="Cambria Math" panose="02040503050406030204" pitchFamily="18" charset="0"/>
                          </a:rPr>
                          <m:t>(1−</m:t>
                        </m:r>
                        <m:r>
                          <a:rPr>
                            <a:latin typeface="Cambria Math" panose="02040503050406030204" pitchFamily="18" charset="0"/>
                          </a:rPr>
                          <m:t>𝑝</m:t>
                        </m:r>
                        <m:r>
                          <a:rPr>
                            <a:latin typeface="Cambria Math" panose="02040503050406030204" pitchFamily="18" charset="0"/>
                          </a:rPr>
                          <m:t>)</m:t>
                        </m:r>
                      </m:num>
                      <m:den>
                        <m:r>
                          <a:rPr>
                            <a:latin typeface="Cambria Math" panose="02040503050406030204" pitchFamily="18" charset="0"/>
                          </a:rPr>
                          <m:t>𝑛</m:t>
                        </m:r>
                      </m:den>
                    </m:f>
                  </m:oMath>
                </a14:m>
                <a:r>
                  <a:rPr dirty="0"/>
                  <a:t>.</a:t>
                </a:r>
              </a:p>
              <a:p>
                <a:pPr marL="0" indent="0">
                  <a:buNone/>
                </a:pPr>
                <a:endParaRPr lang="en-US" dirty="0"/>
              </a:p>
              <a:p>
                <a:pPr marL="0" indent="0">
                  <a:buNone/>
                </a:pPr>
                <a:r>
                  <a:rPr dirty="0"/>
                  <a:t>If we use the sample proportion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oMath>
                </a14:m>
                <a:r>
                  <a:rPr dirty="0"/>
                  <a:t> to estimate the mean and variance as described above, then a confidence interval can be created based on the </a:t>
                </a:r>
                <a14:m>
                  <m:oMath xmlns:m="http://schemas.openxmlformats.org/officeDocument/2006/math">
                    <m:r>
                      <a:rPr>
                        <a:latin typeface="Cambria Math" panose="02040503050406030204" pitchFamily="18" charset="0"/>
                      </a:rPr>
                      <m:t>𝑍</m:t>
                    </m:r>
                  </m:oMath>
                </a14:m>
                <a:r>
                  <a:rPr dirty="0"/>
                  <a:t> distribution</a:t>
                </a:r>
                <a:r>
                  <a:rPr lang="en-US" dirty="0"/>
                  <a: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868"/>
                </a:stretch>
              </a:blipFill>
            </p:spPr>
            <p:txBody>
              <a:bodyPr/>
              <a:lstStyle/>
              <a:p>
                <a:r>
                  <a:rPr lang="en-US">
                    <a:noFill/>
                  </a:rPr>
                  <a:t> </a:t>
                </a:r>
              </a:p>
            </p:txBody>
          </p:sp>
        </mc:Fallback>
      </mc:AlternateContent>
    </p:spTree>
    <p:extLst>
      <p:ext uri="{BB962C8B-B14F-4D97-AF65-F5344CB8AC3E}">
        <p14:creationId xmlns:p14="http://schemas.microsoft.com/office/powerpoint/2010/main" val="2161197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Confidence interval for a proportion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confidence interval can be constructed as: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acc>
                        <m:accPr>
                          <m:chr m:val="̂"/>
                          <m:ctrlPr>
                            <a:rPr lang="ar-AE" i="1">
                              <a:latin typeface="Cambria Math" panose="02040503050406030204" pitchFamily="18" charset="0"/>
                            </a:rPr>
                          </m:ctrlPr>
                        </m:accPr>
                        <m:e>
                          <m:r>
                            <a:rPr lang="ar-AE">
                              <a:latin typeface="Cambria Math" panose="02040503050406030204" pitchFamily="18" charset="0"/>
                            </a:rPr>
                            <m:t>𝑝</m:t>
                          </m:r>
                        </m:e>
                      </m:acc>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𝑍</m:t>
                          </m:r>
                        </m:e>
                        <m:sub>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2</m:t>
                              </m:r>
                            </m:den>
                          </m:f>
                        </m:sub>
                      </m:sSub>
                      <m:r>
                        <a:rPr lang="ar-AE">
                          <a:latin typeface="Cambria Math" panose="02040503050406030204" pitchFamily="18" charset="0"/>
                        </a:rPr>
                        <m:t>𝑆𝐷</m:t>
                      </m:r>
                    </m:oMath>
                  </m:oMathPara>
                </a14:m>
                <a:endParaRPr lang="ar-AE" dirty="0"/>
              </a:p>
              <a:p>
                <a:pPr marL="0" indent="0">
                  <a:buNone/>
                </a:pPr>
                <a:endParaRPr lang="ar-AE" dirty="0"/>
              </a:p>
              <a:p>
                <a:pPr marL="0" indent="0">
                  <a:buNone/>
                </a:pPr>
                <a:r>
                  <a:rPr lang="en-US" dirty="0"/>
                  <a:t>or, because the SD is the root of the variance described above, </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acc>
                        <m:accPr>
                          <m:chr m:val="̂"/>
                          <m:ctrlPr>
                            <a:rPr lang="ar-AE" i="1">
                              <a:latin typeface="Cambria Math" panose="02040503050406030204" pitchFamily="18" charset="0"/>
                            </a:rPr>
                          </m:ctrlPr>
                        </m:accPr>
                        <m:e>
                          <m:r>
                            <a:rPr lang="ar-AE">
                              <a:latin typeface="Cambria Math" panose="02040503050406030204" pitchFamily="18" charset="0"/>
                            </a:rPr>
                            <m:t>𝑝</m:t>
                          </m:r>
                        </m:e>
                      </m:acc>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𝑍</m:t>
                          </m:r>
                        </m:e>
                        <m:sub>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2</m:t>
                              </m:r>
                            </m:den>
                          </m:f>
                        </m:sub>
                      </m:sSub>
                      <m:rad>
                        <m:radPr>
                          <m:degHide m:val="on"/>
                          <m:ctrlPr>
                            <a:rPr lang="ar-AE" i="1" smtClean="0">
                              <a:latin typeface="Cambria Math" panose="02040503050406030204" pitchFamily="18" charset="0"/>
                            </a:rPr>
                          </m:ctrlPr>
                        </m:radPr>
                        <m:deg/>
                        <m:e>
                          <m:f>
                            <m:fPr>
                              <m:ctrlPr>
                                <a:rPr lang="ar-AE" i="1" smtClean="0">
                                  <a:latin typeface="Cambria Math" panose="02040503050406030204" pitchFamily="18" charset="0"/>
                                </a:rPr>
                              </m:ctrlPr>
                            </m:fPr>
                            <m:num>
                              <m:r>
                                <a:rPr lang="ar-AE"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num>
                            <m:den>
                              <m:r>
                                <a:rPr lang="en-US" b="0" i="1" smtClean="0">
                                  <a:latin typeface="Cambria Math" panose="02040503050406030204" pitchFamily="18" charset="0"/>
                                </a:rPr>
                                <m:t>𝑛</m:t>
                              </m:r>
                            </m:den>
                          </m:f>
                        </m:e>
                      </m:rad>
                    </m:oMath>
                  </m:oMathPara>
                </a14:m>
                <a:endParaRPr lang="ar-AE" dirty="0"/>
              </a:p>
              <a:p>
                <a:pPr marL="0" indent="0">
                  <a:buNone/>
                </a:pPr>
                <a:endParaRPr lang="ar-AE" dirty="0"/>
              </a:p>
              <a:p>
                <a:pPr marL="0" indent="0">
                  <a:buNone/>
                </a:pPr>
                <a:r>
                  <a:rPr lang="en-US" dirty="0"/>
                  <a:t>This is generally appropriate if the expected number of successes (</a:t>
                </a:r>
                <a14:m>
                  <m:oMath xmlns:m="http://schemas.openxmlformats.org/officeDocument/2006/math">
                    <m:r>
                      <a:rPr lang="en-US">
                        <a:latin typeface="Cambria Math" panose="02040503050406030204" pitchFamily="18" charset="0"/>
                      </a:rPr>
                      <m:t>𝑛𝑝</m:t>
                    </m:r>
                  </m:oMath>
                </a14:m>
                <a:r>
                  <a:rPr lang="en-US" dirty="0"/>
                  <a:t>) and failures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(1−</m:t>
                    </m:r>
                    <m:r>
                      <a:rPr lang="en-US">
                        <a:latin typeface="Cambria Math" panose="02040503050406030204" pitchFamily="18" charset="0"/>
                      </a:rPr>
                      <m:t>𝑝</m:t>
                    </m:r>
                    <m:r>
                      <a:rPr lang="en-US">
                        <a:latin typeface="Cambria Math" panose="02040503050406030204" pitchFamily="18" charset="0"/>
                      </a:rPr>
                      <m:t>)</m:t>
                    </m:r>
                  </m:oMath>
                </a14:m>
                <a:r>
                  <a:rPr lang="en-US" dirty="0"/>
                  <a:t>) are both over 5 or so.</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b="-1312"/>
                </a:stretch>
              </a:blipFill>
            </p:spPr>
            <p:txBody>
              <a:bodyPr/>
              <a:lstStyle/>
              <a:p>
                <a:r>
                  <a:rPr lang="en-US">
                    <a:noFill/>
                  </a:rPr>
                  <a:t> </a:t>
                </a:r>
              </a:p>
            </p:txBody>
          </p:sp>
        </mc:Fallback>
      </mc:AlternateContent>
    </p:spTree>
    <p:extLst>
      <p:ext uri="{BB962C8B-B14F-4D97-AF65-F5344CB8AC3E}">
        <p14:creationId xmlns:p14="http://schemas.microsoft.com/office/powerpoint/2010/main" val="197247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have been discussing “Wald” intervals: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confidence interval can be constructed as: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acc>
                        <m:accPr>
                          <m:chr m:val="̂"/>
                          <m:ctrlPr>
                            <a:rPr lang="ar-AE" i="1">
                              <a:latin typeface="Cambria Math" panose="02040503050406030204" pitchFamily="18" charset="0"/>
                            </a:rPr>
                          </m:ctrlPr>
                        </m:accPr>
                        <m:e>
                          <m:r>
                            <a:rPr lang="ar-AE">
                              <a:latin typeface="Cambria Math" panose="02040503050406030204" pitchFamily="18" charset="0"/>
                            </a:rPr>
                            <m:t>𝑝</m:t>
                          </m:r>
                        </m:e>
                      </m:acc>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𝑍</m:t>
                          </m:r>
                        </m:e>
                        <m:sub>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2</m:t>
                              </m:r>
                            </m:den>
                          </m:f>
                        </m:sub>
                      </m:sSub>
                      <m:r>
                        <a:rPr lang="ar-AE">
                          <a:latin typeface="Cambria Math" panose="02040503050406030204" pitchFamily="18" charset="0"/>
                        </a:rPr>
                        <m:t>𝑆𝐷</m:t>
                      </m:r>
                    </m:oMath>
                  </m:oMathPara>
                </a14:m>
                <a:endParaRPr lang="ar-AE" dirty="0"/>
              </a:p>
              <a:p>
                <a:pPr marL="0" indent="0">
                  <a:buNone/>
                </a:pPr>
                <a:endParaRPr lang="ar-AE" dirty="0"/>
              </a:p>
              <a:p>
                <a:pPr marL="0" indent="0">
                  <a:buNone/>
                </a:pPr>
                <a:r>
                  <a:rPr lang="en-US" dirty="0"/>
                  <a:t>or, because the SD is the root of the variance described above, </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acc>
                        <m:accPr>
                          <m:chr m:val="̂"/>
                          <m:ctrlPr>
                            <a:rPr lang="ar-AE" i="1">
                              <a:latin typeface="Cambria Math" panose="02040503050406030204" pitchFamily="18" charset="0"/>
                            </a:rPr>
                          </m:ctrlPr>
                        </m:accPr>
                        <m:e>
                          <m:r>
                            <a:rPr lang="ar-AE">
                              <a:latin typeface="Cambria Math" panose="02040503050406030204" pitchFamily="18" charset="0"/>
                            </a:rPr>
                            <m:t>𝑝</m:t>
                          </m:r>
                        </m:e>
                      </m:acc>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𝑍</m:t>
                          </m:r>
                        </m:e>
                        <m:sub>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2</m:t>
                              </m:r>
                            </m:den>
                          </m:f>
                        </m:sub>
                      </m:sSub>
                      <m:rad>
                        <m:radPr>
                          <m:degHide m:val="on"/>
                          <m:ctrlPr>
                            <a:rPr lang="ar-AE" i="1" smtClean="0">
                              <a:latin typeface="Cambria Math" panose="02040503050406030204" pitchFamily="18" charset="0"/>
                            </a:rPr>
                          </m:ctrlPr>
                        </m:radPr>
                        <m:deg/>
                        <m:e>
                          <m:f>
                            <m:fPr>
                              <m:ctrlPr>
                                <a:rPr lang="ar-AE" i="1" smtClean="0">
                                  <a:latin typeface="Cambria Math" panose="02040503050406030204" pitchFamily="18" charset="0"/>
                                </a:rPr>
                              </m:ctrlPr>
                            </m:fPr>
                            <m:num>
                              <m:acc>
                                <m:accPr>
                                  <m:chr m:val="̂"/>
                                  <m:ctrlPr>
                                    <a:rPr lang="ar-AE" b="0"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(1−</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num>
                            <m:den>
                              <m:r>
                                <a:rPr lang="en-US" b="0" i="1" smtClean="0">
                                  <a:latin typeface="Cambria Math" panose="02040503050406030204" pitchFamily="18" charset="0"/>
                                </a:rPr>
                                <m:t>𝑛</m:t>
                              </m:r>
                            </m:den>
                          </m:f>
                        </m:e>
                      </m:rad>
                    </m:oMath>
                  </m:oMathPara>
                </a14:m>
                <a:endParaRPr lang="ar-AE" dirty="0"/>
              </a:p>
              <a:p>
                <a:pPr marL="0" indent="0">
                  <a:buNone/>
                </a:pPr>
                <a:endParaRPr lang="ar-AE" dirty="0"/>
              </a:p>
              <a:p>
                <a:pPr marL="0" indent="0">
                  <a:buNone/>
                </a:pPr>
                <a:r>
                  <a:rPr lang="en-US" dirty="0"/>
                  <a:t>This is generally appropriate if the expected number of successes (</a:t>
                </a:r>
                <a14:m>
                  <m:oMath xmlns:m="http://schemas.openxmlformats.org/officeDocument/2006/math">
                    <m:r>
                      <a:rPr lang="en-US">
                        <a:latin typeface="Cambria Math" panose="02040503050406030204" pitchFamily="18" charset="0"/>
                      </a:rPr>
                      <m:t>𝑛𝑝</m:t>
                    </m:r>
                  </m:oMath>
                </a14:m>
                <a:r>
                  <a:rPr lang="en-US" dirty="0"/>
                  <a:t>) and failures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(1−</m:t>
                    </m:r>
                    <m:r>
                      <a:rPr lang="en-US">
                        <a:latin typeface="Cambria Math" panose="02040503050406030204" pitchFamily="18" charset="0"/>
                      </a:rPr>
                      <m:t>𝑝</m:t>
                    </m:r>
                    <m:r>
                      <a:rPr lang="en-US">
                        <a:latin typeface="Cambria Math" panose="02040503050406030204" pitchFamily="18" charset="0"/>
                      </a:rPr>
                      <m:t>)</m:t>
                    </m:r>
                  </m:oMath>
                </a14:m>
                <a:r>
                  <a:rPr lang="en-US" dirty="0"/>
                  <a:t>) are both over 5 or so.</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b="-1309"/>
                </a:stretch>
              </a:blipFill>
            </p:spPr>
            <p:txBody>
              <a:bodyPr/>
              <a:lstStyle/>
              <a:p>
                <a:r>
                  <a:rPr lang="en-US">
                    <a:noFill/>
                  </a:rPr>
                  <a:t> </a:t>
                </a:r>
              </a:p>
            </p:txBody>
          </p:sp>
        </mc:Fallback>
      </mc:AlternateContent>
    </p:spTree>
    <p:extLst>
      <p:ext uri="{BB962C8B-B14F-4D97-AF65-F5344CB8AC3E}">
        <p14:creationId xmlns:p14="http://schemas.microsoft.com/office/powerpoint/2010/main" val="108717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have been discussing “Wald” intervals: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Note one piece of additional notation. If </a:t>
                </a:r>
                <a14:m>
                  <m:oMath xmlns:m="http://schemas.openxmlformats.org/officeDocument/2006/math">
                    <m:acc>
                      <m:accPr>
                        <m:chr m:val="̂"/>
                        <m:ctrlPr>
                          <a:rPr lang="ar-AE" i="1" smtClean="0">
                            <a:latin typeface="Cambria Math" panose="02040503050406030204" pitchFamily="18" charset="0"/>
                          </a:rPr>
                        </m:ctrlPr>
                      </m:accPr>
                      <m:e>
                        <m:r>
                          <a:rPr lang="ar-AE">
                            <a:latin typeface="Cambria Math" panose="02040503050406030204" pitchFamily="18" charset="0"/>
                          </a:rPr>
                          <m:t>𝑝</m:t>
                        </m:r>
                      </m:e>
                    </m:acc>
                  </m:oMath>
                </a14:m>
                <a:r>
                  <a:rPr lang="en-US" dirty="0"/>
                  <a:t> is the probability of success, </a:t>
                </a:r>
                <a14:m>
                  <m:oMath xmlns:m="http://schemas.openxmlformats.org/officeDocument/2006/math">
                    <m:acc>
                      <m:accPr>
                        <m:chr m:val="̂"/>
                        <m:ctrlPr>
                          <a:rPr lang="ar-AE" i="1">
                            <a:latin typeface="Cambria Math" panose="02040503050406030204" pitchFamily="18" charset="0"/>
                          </a:rPr>
                        </m:ctrlPr>
                      </m:accPr>
                      <m:e>
                        <m:r>
                          <a:rPr lang="en-US" b="0" i="1" smtClean="0">
                            <a:latin typeface="Cambria Math" panose="02040503050406030204" pitchFamily="18" charset="0"/>
                          </a:rPr>
                          <m:t>𝑞</m:t>
                        </m:r>
                      </m:e>
                    </m:acc>
                    <m:r>
                      <a:rPr lang="en-US" b="0" i="1" smtClean="0">
                        <a:latin typeface="Cambria Math" panose="02040503050406030204" pitchFamily="18" charset="0"/>
                      </a:rPr>
                      <m:t>=</m:t>
                    </m:r>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oMath>
                </a14:m>
                <a:r>
                  <a:rPr lang="en-US" dirty="0"/>
                  <a:t> is the probability of failure, so that:</a:t>
                </a:r>
              </a:p>
              <a:p>
                <a:pPr marL="0" indent="0">
                  <a:buNone/>
                </a:pPr>
                <a:r>
                  <a:rPr lang="en-US" dirty="0"/>
                  <a:t> </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acc>
                        <m:accPr>
                          <m:chr m:val="̂"/>
                          <m:ctrlPr>
                            <a:rPr lang="ar-AE" i="1">
                              <a:latin typeface="Cambria Math" panose="02040503050406030204" pitchFamily="18" charset="0"/>
                            </a:rPr>
                          </m:ctrlPr>
                        </m:accPr>
                        <m:e>
                          <m:r>
                            <a:rPr lang="ar-AE">
                              <a:latin typeface="Cambria Math" panose="02040503050406030204" pitchFamily="18" charset="0"/>
                            </a:rPr>
                            <m:t>𝑝</m:t>
                          </m:r>
                        </m:e>
                      </m:acc>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𝑍</m:t>
                          </m:r>
                        </m:e>
                        <m:sub>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2</m:t>
                              </m:r>
                            </m:den>
                          </m:f>
                        </m:sub>
                      </m:sSub>
                      <m:rad>
                        <m:radPr>
                          <m:degHide m:val="on"/>
                          <m:ctrlPr>
                            <a:rPr lang="ar-AE" i="1" smtClean="0">
                              <a:latin typeface="Cambria Math" panose="02040503050406030204" pitchFamily="18" charset="0"/>
                            </a:rPr>
                          </m:ctrlPr>
                        </m:radPr>
                        <m:deg/>
                        <m:e>
                          <m:f>
                            <m:fPr>
                              <m:ctrlPr>
                                <a:rPr lang="ar-AE" i="1" smtClean="0">
                                  <a:latin typeface="Cambria Math" panose="02040503050406030204" pitchFamily="18" charset="0"/>
                                </a:rPr>
                              </m:ctrlPr>
                            </m:fPr>
                            <m:num>
                              <m:acc>
                                <m:accPr>
                                  <m:chr m:val="̂"/>
                                  <m:ctrlPr>
                                    <a:rPr lang="ar-AE" b="0"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(1−</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num>
                            <m:den>
                              <m:r>
                                <a:rPr lang="en-US" b="0" i="1" smtClean="0">
                                  <a:latin typeface="Cambria Math" panose="02040503050406030204" pitchFamily="18" charset="0"/>
                                </a:rPr>
                                <m:t>𝑛</m:t>
                              </m:r>
                            </m:den>
                          </m:f>
                        </m:e>
                      </m:rad>
                      <m:r>
                        <a:rPr lang="en-US" b="0" i="1" smtClean="0">
                          <a:latin typeface="Cambria Math" panose="02040503050406030204" pitchFamily="18" charset="0"/>
                        </a:rPr>
                        <m:t>=</m:t>
                      </m:r>
                      <m:acc>
                        <m:accPr>
                          <m:chr m:val="̂"/>
                          <m:ctrlPr>
                            <a:rPr lang="ar-AE" i="1">
                              <a:latin typeface="Cambria Math" panose="02040503050406030204" pitchFamily="18" charset="0"/>
                            </a:rPr>
                          </m:ctrlPr>
                        </m:accPr>
                        <m:e>
                          <m:r>
                            <a:rPr lang="ar-AE">
                              <a:latin typeface="Cambria Math" panose="02040503050406030204" pitchFamily="18" charset="0"/>
                            </a:rPr>
                            <m:t>𝑝</m:t>
                          </m:r>
                        </m:e>
                      </m:acc>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𝑍</m:t>
                          </m:r>
                        </m:e>
                        <m:sub>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2</m:t>
                              </m:r>
                            </m:den>
                          </m:f>
                        </m:sub>
                      </m:sSub>
                      <m:rad>
                        <m:radPr>
                          <m:degHide m:val="on"/>
                          <m:ctrlPr>
                            <a:rPr lang="ar-AE" i="1">
                              <a:latin typeface="Cambria Math" panose="02040503050406030204" pitchFamily="18" charset="0"/>
                            </a:rPr>
                          </m:ctrlPr>
                        </m:radPr>
                        <m:deg/>
                        <m:e>
                          <m:f>
                            <m:fPr>
                              <m:ctrlPr>
                                <a:rPr lang="ar-AE" i="1">
                                  <a:latin typeface="Cambria Math" panose="02040503050406030204" pitchFamily="18" charset="0"/>
                                </a:rPr>
                              </m:ctrlPr>
                            </m:fPr>
                            <m:num>
                              <m:acc>
                                <m:accPr>
                                  <m:chr m:val="̂"/>
                                  <m:ctrlPr>
                                    <a:rPr lang="ar-AE" i="1">
                                      <a:latin typeface="Cambria Math" panose="02040503050406030204" pitchFamily="18" charset="0"/>
                                    </a:rPr>
                                  </m:ctrlPr>
                                </m:accPr>
                                <m:e>
                                  <m:r>
                                    <a:rPr lang="en-US" i="1">
                                      <a:latin typeface="Cambria Math" panose="02040503050406030204" pitchFamily="18" charset="0"/>
                                    </a:rPr>
                                    <m:t>𝑝</m:t>
                                  </m:r>
                                </m:e>
                              </m:acc>
                              <m:acc>
                                <m:accPr>
                                  <m:chr m:val="̂"/>
                                  <m:ctrlPr>
                                    <a:rPr lang="ar-AE" i="1">
                                      <a:latin typeface="Cambria Math" panose="02040503050406030204" pitchFamily="18" charset="0"/>
                                    </a:rPr>
                                  </m:ctrlPr>
                                </m:accPr>
                                <m:e>
                                  <m:r>
                                    <a:rPr lang="en-US" b="0" i="1" smtClean="0">
                                      <a:latin typeface="Cambria Math" panose="02040503050406030204" pitchFamily="18" charset="0"/>
                                    </a:rPr>
                                    <m:t>𝑞</m:t>
                                  </m:r>
                                </m:e>
                              </m:acc>
                            </m:num>
                            <m:den>
                              <m:r>
                                <a:rPr lang="en-US" i="1">
                                  <a:latin typeface="Cambria Math" panose="02040503050406030204" pitchFamily="18" charset="0"/>
                                </a:rPr>
                                <m:t>𝑛</m:t>
                              </m:r>
                            </m:den>
                          </m:f>
                        </m:e>
                      </m:rad>
                    </m:oMath>
                  </m:oMathPara>
                </a14:m>
                <a:endParaRPr lang="ar-AE" dirty="0"/>
              </a:p>
              <a:p>
                <a:pPr marL="0" indent="0">
                  <a:buNone/>
                </a:pPr>
                <a:endParaRPr lang="ar-A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372564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9259-AB0B-1183-E600-12B6F67F2296}"/>
              </a:ext>
            </a:extLst>
          </p:cNvPr>
          <p:cNvSpPr>
            <a:spLocks noGrp="1"/>
          </p:cNvSpPr>
          <p:nvPr>
            <p:ph type="title"/>
          </p:nvPr>
        </p:nvSpPr>
        <p:spPr/>
        <p:txBody>
          <a:bodyPr/>
          <a:lstStyle/>
          <a:p>
            <a:r>
              <a:rPr lang="en-US" dirty="0"/>
              <a:t>Wald vs. Wilson intervals</a:t>
            </a:r>
          </a:p>
        </p:txBody>
      </p:sp>
      <p:sp>
        <p:nvSpPr>
          <p:cNvPr id="3" name="Content Placeholder 2">
            <a:extLst>
              <a:ext uri="{FF2B5EF4-FFF2-40B4-BE49-F238E27FC236}">
                <a16:creationId xmlns:a16="http://schemas.microsoft.com/office/drawing/2014/main" id="{BCD78449-830D-7281-28B6-8677677B0B2D}"/>
              </a:ext>
            </a:extLst>
          </p:cNvPr>
          <p:cNvSpPr>
            <a:spLocks noGrp="1"/>
          </p:cNvSpPr>
          <p:nvPr>
            <p:ph idx="1"/>
          </p:nvPr>
        </p:nvSpPr>
        <p:spPr/>
        <p:txBody>
          <a:bodyPr/>
          <a:lstStyle/>
          <a:p>
            <a:pPr marL="82550" indent="0">
              <a:buNone/>
            </a:pPr>
            <a:r>
              <a:rPr lang="en-US" dirty="0"/>
              <a:t>The Wald and Wilson Score CIs both assume that the variable of interest (the number of successes) can be modeled as a Binomial random variable. </a:t>
            </a:r>
          </a:p>
          <a:p>
            <a:pPr marL="82550" indent="0">
              <a:buNone/>
            </a:pPr>
            <a:endParaRPr lang="en-US" dirty="0"/>
          </a:p>
          <a:p>
            <a:pPr marL="82550" indent="0">
              <a:buNone/>
            </a:pPr>
            <a:r>
              <a:rPr lang="en-US" dirty="0"/>
              <a:t>The Wald interval is based on a large sample approximation (notice the </a:t>
            </a:r>
            <a:r>
              <a:rPr lang="en-US" i="1" dirty="0"/>
              <a:t>z</a:t>
            </a:r>
            <a:r>
              <a:rPr lang="en-US" dirty="0"/>
              <a:t> density), and so has reduced accuracy for small samples.</a:t>
            </a:r>
          </a:p>
          <a:p>
            <a:pPr marL="82550" indent="0">
              <a:buNone/>
            </a:pPr>
            <a:endParaRPr lang="en-US" dirty="0"/>
          </a:p>
          <a:p>
            <a:pPr marL="82550" indent="0">
              <a:buNone/>
            </a:pPr>
            <a:r>
              <a:rPr lang="en-US" dirty="0"/>
              <a:t>The Wald interval, being based on </a:t>
            </a:r>
            <a:r>
              <a:rPr lang="en-US" i="1" dirty="0"/>
              <a:t>z</a:t>
            </a:r>
            <a:r>
              <a:rPr lang="en-US" dirty="0"/>
              <a:t>, is also symmetric. For samples with very high or very low success probabilities, this can lead to distortion. (Values outside of the range of probability.)</a:t>
            </a:r>
          </a:p>
        </p:txBody>
      </p:sp>
    </p:spTree>
    <p:extLst>
      <p:ext uri="{BB962C8B-B14F-4D97-AF65-F5344CB8AC3E}">
        <p14:creationId xmlns:p14="http://schemas.microsoft.com/office/powerpoint/2010/main" val="164711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from maximum likelihood</a:t>
            </a:r>
            <a:endParaRPr dirty="0"/>
          </a:p>
        </p:txBody>
      </p:sp>
      <p:sp>
        <p:nvSpPr>
          <p:cNvPr id="3" name="Content Placeholder 2"/>
          <p:cNvSpPr>
            <a:spLocks noGrp="1"/>
          </p:cNvSpPr>
          <p:nvPr>
            <p:ph idx="1"/>
          </p:nvPr>
        </p:nvSpPr>
        <p:spPr/>
        <p:txBody>
          <a:bodyPr/>
          <a:lstStyle/>
          <a:p>
            <a:pPr lvl="1"/>
            <a:r>
              <a:rPr lang="en-US" dirty="0"/>
              <a:t>Probability density functions vs. probability mass functions “come out in the wash” in maximum likelihood</a:t>
            </a:r>
          </a:p>
          <a:p>
            <a:pPr lvl="2"/>
            <a:r>
              <a:rPr lang="en-US" dirty="0"/>
              <a:t>Mass function: p(x)</a:t>
            </a:r>
          </a:p>
          <a:p>
            <a:pPr lvl="2"/>
            <a:r>
              <a:rPr lang="en-US" dirty="0">
                <a:latin typeface="Calibri" panose="020F0502020204030204" pitchFamily="34" charset="0"/>
                <a:cs typeface="Calibri" panose="020F0502020204030204" pitchFamily="34" charset="0"/>
              </a:rPr>
              <a:t>Density function: p(x)=f(x)</a:t>
            </a:r>
            <a:r>
              <a:rPr lang="el-GR" b="0" i="0" dirty="0">
                <a:solidFill>
                  <a:srgbClr val="1F1F1F"/>
                </a:solidFill>
                <a:effectLst/>
                <a:latin typeface="Calibri" panose="020F0502020204030204" pitchFamily="34" charset="0"/>
                <a:cs typeface="Calibri" panose="020F0502020204030204" pitchFamily="34" charset="0"/>
              </a:rPr>
              <a:t>Δ</a:t>
            </a:r>
            <a:r>
              <a:rPr lang="en-US" dirty="0">
                <a:latin typeface="Calibri" panose="020F0502020204030204" pitchFamily="34" charset="0"/>
                <a:cs typeface="Calibri" panose="020F0502020204030204" pitchFamily="34" charset="0"/>
              </a:rPr>
              <a:t>x</a:t>
            </a:r>
          </a:p>
          <a:p>
            <a:pPr lvl="2"/>
            <a:r>
              <a:rPr lang="en-US" dirty="0">
                <a:latin typeface="Calibri" panose="020F0502020204030204" pitchFamily="34" charset="0"/>
                <a:cs typeface="Calibri" panose="020F0502020204030204" pitchFamily="34" charset="0"/>
              </a:rPr>
              <a:t>When we calculate likelihood of one hypothesized value for a parameter (say, </a:t>
            </a:r>
            <a:r>
              <a:rPr lang="el-GR" b="0" i="0" dirty="0">
                <a:solidFill>
                  <a:srgbClr val="1F1F1F"/>
                </a:solidFill>
                <a:effectLst/>
                <a:latin typeface="Calibri" panose="020F0502020204030204" pitchFamily="34" charset="0"/>
                <a:cs typeface="Calibri" panose="020F0502020204030204" pitchFamily="34" charset="0"/>
              </a:rPr>
              <a:t>μ</a:t>
            </a:r>
            <a:r>
              <a:rPr lang="en-US" dirty="0">
                <a:latin typeface="Calibri" panose="020F0502020204030204" pitchFamily="34" charset="0"/>
                <a:cs typeface="Calibri" panose="020F0502020204030204" pitchFamily="34" charset="0"/>
              </a:rPr>
              <a:t>), it is with respect to other hypothesized values for that parameter.</a:t>
            </a:r>
          </a:p>
          <a:p>
            <a:pPr marL="1035050" lvl="2" indent="0">
              <a:buNone/>
            </a:pPr>
            <a:endParaRPr lang="en-US" dirty="0">
              <a:latin typeface="Calibri" panose="020F0502020204030204" pitchFamily="34" charset="0"/>
              <a:cs typeface="Calibri" panose="020F0502020204030204" pitchFamily="34" charset="0"/>
            </a:endParaRPr>
          </a:p>
          <a:p>
            <a:pPr marL="1035050" lvl="2" indent="0">
              <a:buNone/>
            </a:pPr>
            <a:r>
              <a:rPr lang="en-US" dirty="0">
                <a:latin typeface="Calibri" panose="020F0502020204030204" pitchFamily="34" charset="0"/>
                <a:cs typeface="Calibri" panose="020F0502020204030204" pitchFamily="34" charset="0"/>
              </a:rPr>
              <a:t>If in strict probabilities p(data|</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=6)≥</a:t>
            </a:r>
            <a:r>
              <a:rPr lang="en-US" dirty="0">
                <a:latin typeface="Calibri" panose="020F0502020204030204" pitchFamily="34" charset="0"/>
                <a:cs typeface="Calibri" panose="020F0502020204030204" pitchFamily="34" charset="0"/>
              </a:rPr>
              <a:t> p(data|</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=4) then in terms of densities </a:t>
            </a:r>
            <a:r>
              <a:rPr lang="en-US" dirty="0">
                <a:latin typeface="Calibri" panose="020F0502020204030204" pitchFamily="34" charset="0"/>
                <a:cs typeface="Calibri" panose="020F0502020204030204" pitchFamily="34" charset="0"/>
              </a:rPr>
              <a:t>p(data|</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=6)</a:t>
            </a:r>
            <a:r>
              <a:rPr lang="el-GR" b="0" i="0" dirty="0">
                <a:solidFill>
                  <a:srgbClr val="1F1F1F"/>
                </a:solidFill>
                <a:effectLst/>
                <a:latin typeface="Calibri" panose="020F0502020204030204" pitchFamily="34" charset="0"/>
                <a:cs typeface="Calibri" panose="020F0502020204030204" pitchFamily="34" charset="0"/>
              </a:rPr>
              <a:t>Δ</a:t>
            </a:r>
            <a:r>
              <a:rPr lang="en-US" b="0" i="0" dirty="0">
                <a:solidFill>
                  <a:srgbClr val="1F1F1F"/>
                </a:solidFill>
                <a:effectLst/>
                <a:latin typeface="Calibri" panose="020F0502020204030204" pitchFamily="34" charset="0"/>
                <a:cs typeface="Calibri" panose="020F0502020204030204" pitchFamily="34" charset="0"/>
              </a:rPr>
              <a:t>data</a:t>
            </a:r>
            <a:r>
              <a:rPr lang="en-US" dirty="0">
                <a:latin typeface="Calibri" panose="020F0502020204030204" pitchFamily="34" charset="0"/>
                <a:cs typeface="Calibri" panose="020F0502020204030204" pitchFamily="34" charset="0"/>
              </a:rPr>
              <a:t> </a:t>
            </a:r>
            <a:r>
              <a:rPr lang="en-US" b="0" i="0" dirty="0">
                <a:solidFill>
                  <a:srgbClr val="1F1F1F"/>
                </a:solidFill>
                <a:effectLst/>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p(data|</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=4)</a:t>
            </a:r>
            <a:r>
              <a:rPr lang="el-GR" b="0" i="0" dirty="0">
                <a:solidFill>
                  <a:srgbClr val="1F1F1F"/>
                </a:solidFill>
                <a:effectLst/>
                <a:latin typeface="Calibri" panose="020F0502020204030204" pitchFamily="34" charset="0"/>
                <a:cs typeface="Calibri" panose="020F0502020204030204" pitchFamily="34" charset="0"/>
              </a:rPr>
              <a:t>Δ</a:t>
            </a:r>
            <a:r>
              <a:rPr lang="en-US" b="0" i="0" dirty="0">
                <a:solidFill>
                  <a:srgbClr val="1F1F1F"/>
                </a:solidFill>
                <a:effectLst/>
                <a:latin typeface="Calibri" panose="020F0502020204030204" pitchFamily="34" charset="0"/>
                <a:cs typeface="Calibri" panose="020F0502020204030204" pitchFamily="34" charset="0"/>
              </a:rPr>
              <a:t>data</a:t>
            </a:r>
          </a:p>
          <a:p>
            <a:pPr marL="1035050" lvl="2" indent="0">
              <a:buNone/>
            </a:pPr>
            <a:endParaRPr lang="en-US" dirty="0">
              <a:solidFill>
                <a:srgbClr val="1F1F1F"/>
              </a:solidFill>
              <a:latin typeface="Calibri" panose="020F0502020204030204" pitchFamily="34" charset="0"/>
              <a:cs typeface="Calibri" panose="020F0502020204030204" pitchFamily="34" charset="0"/>
            </a:endParaRPr>
          </a:p>
          <a:p>
            <a:pPr marL="1035050" lvl="2" indent="0">
              <a:buNone/>
            </a:pPr>
            <a:r>
              <a:rPr lang="el-GR" b="0" i="0" dirty="0">
                <a:solidFill>
                  <a:srgbClr val="1F1F1F"/>
                </a:solidFill>
                <a:effectLst/>
                <a:latin typeface="Calibri" panose="020F0502020204030204" pitchFamily="34" charset="0"/>
                <a:cs typeface="Calibri" panose="020F0502020204030204" pitchFamily="34" charset="0"/>
              </a:rPr>
              <a:t>Δ</a:t>
            </a:r>
            <a:r>
              <a:rPr lang="en-US" b="0" i="0" dirty="0">
                <a:solidFill>
                  <a:srgbClr val="1F1F1F"/>
                </a:solidFill>
                <a:effectLst/>
                <a:latin typeface="Calibri" panose="020F0502020204030204" pitchFamily="34" charset="0"/>
                <a:cs typeface="Calibri" panose="020F0502020204030204" pitchFamily="34" charset="0"/>
              </a:rPr>
              <a:t>data cancels out</a:t>
            </a:r>
          </a:p>
        </p:txBody>
      </p:sp>
    </p:spTree>
    <p:extLst>
      <p:ext uri="{BB962C8B-B14F-4D97-AF65-F5344CB8AC3E}">
        <p14:creationId xmlns:p14="http://schemas.microsoft.com/office/powerpoint/2010/main" val="323513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9259-AB0B-1183-E600-12B6F67F2296}"/>
              </a:ext>
            </a:extLst>
          </p:cNvPr>
          <p:cNvSpPr>
            <a:spLocks noGrp="1"/>
          </p:cNvSpPr>
          <p:nvPr>
            <p:ph type="title"/>
          </p:nvPr>
        </p:nvSpPr>
        <p:spPr/>
        <p:txBody>
          <a:bodyPr/>
          <a:lstStyle/>
          <a:p>
            <a:r>
              <a:rPr lang="en-US" dirty="0"/>
              <a:t>Wald vs. Wilson intervals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D78449-830D-7281-28B6-8677677B0B2D}"/>
                  </a:ext>
                </a:extLst>
              </p:cNvPr>
              <p:cNvSpPr>
                <a:spLocks noGrp="1"/>
              </p:cNvSpPr>
              <p:nvPr>
                <p:ph idx="1"/>
              </p:nvPr>
            </p:nvSpPr>
            <p:spPr/>
            <p:txBody>
              <a:bodyPr/>
              <a:lstStyle/>
              <a:p>
                <a:pPr marL="82550" indent="0">
                  <a:buNone/>
                </a:pPr>
                <a:r>
                  <a:rPr lang="en-US" dirty="0"/>
                  <a:t>The Wilson approach is more complex, but considers the probabilities of success </a:t>
                </a:r>
                <a14:m>
                  <m:oMath xmlns:m="http://schemas.openxmlformats.org/officeDocument/2006/math">
                    <m:acc>
                      <m:accPr>
                        <m:chr m:val="̂"/>
                        <m:ctrlPr>
                          <a:rPr lang="ar-AE" i="1" smtClean="0">
                            <a:latin typeface="Cambria Math" panose="02040503050406030204" pitchFamily="18" charset="0"/>
                          </a:rPr>
                        </m:ctrlPr>
                      </m:accPr>
                      <m:e>
                        <m:r>
                          <a:rPr lang="en-US" b="0" i="1" smtClean="0">
                            <a:latin typeface="Cambria Math" panose="02040503050406030204" pitchFamily="18" charset="0"/>
                          </a:rPr>
                          <m:t>𝑝</m:t>
                        </m:r>
                      </m:e>
                    </m:acc>
                    <m:r>
                      <a:rPr lang="en-US" i="1">
                        <a:latin typeface="Cambria Math" panose="02040503050406030204" pitchFamily="18" charset="0"/>
                      </a:rPr>
                      <m:t> </m:t>
                    </m:r>
                  </m:oMath>
                </a14:m>
                <a:r>
                  <a:rPr lang="en-US" dirty="0"/>
                  <a:t>and failure </a:t>
                </a:r>
                <a14:m>
                  <m:oMath xmlns:m="http://schemas.openxmlformats.org/officeDocument/2006/math">
                    <m:acc>
                      <m:accPr>
                        <m:chr m:val="̂"/>
                        <m:ctrlPr>
                          <a:rPr lang="ar-AE"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 </m:t>
                    </m:r>
                  </m:oMath>
                </a14:m>
                <a:r>
                  <a:rPr lang="en-US" dirty="0"/>
                  <a:t>separately.</a:t>
                </a:r>
              </a:p>
              <a:p>
                <a:pPr marL="82550" indent="0">
                  <a:buNone/>
                </a:pPr>
                <a:endParaRPr lang="en-US" dirty="0"/>
              </a:p>
              <a:p>
                <a:pPr marL="82550" indent="0">
                  <a:buNone/>
                </a:pPr>
                <a:r>
                  <a:rPr lang="en-US" dirty="0"/>
                  <a:t>This yields asymmetric confidence intervals that perform better for extreme values of </a:t>
                </a:r>
                <a14:m>
                  <m:oMath xmlns:m="http://schemas.openxmlformats.org/officeDocument/2006/math">
                    <m:acc>
                      <m:accPr>
                        <m:chr m:val="̂"/>
                        <m:ctrlPr>
                          <a:rPr lang="ar-AE" i="1" smtClean="0">
                            <a:latin typeface="Cambria Math" panose="02040503050406030204" pitchFamily="18" charset="0"/>
                          </a:rPr>
                        </m:ctrlPr>
                      </m:accPr>
                      <m:e>
                        <m:r>
                          <a:rPr lang="en-US" b="0" i="1" smtClean="0">
                            <a:latin typeface="Cambria Math" panose="02040503050406030204" pitchFamily="18" charset="0"/>
                          </a:rPr>
                          <m:t>𝑝</m:t>
                        </m:r>
                      </m:e>
                    </m:acc>
                    <m:r>
                      <a:rPr lang="en-US" i="1">
                        <a:latin typeface="Cambria Math" panose="02040503050406030204" pitchFamily="18" charset="0"/>
                      </a:rPr>
                      <m:t> </m:t>
                    </m:r>
                  </m:oMath>
                </a14:m>
                <a:r>
                  <a:rPr lang="en-US" dirty="0"/>
                  <a:t>and </a:t>
                </a:r>
                <a14:m>
                  <m:oMath xmlns:m="http://schemas.openxmlformats.org/officeDocument/2006/math">
                    <m:acc>
                      <m:accPr>
                        <m:chr m:val="̂"/>
                        <m:ctrlPr>
                          <a:rPr lang="ar-AE"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oMath>
                </a14:m>
                <a:r>
                  <a:rPr lang="en-US" dirty="0"/>
                  <a:t>.</a:t>
                </a:r>
              </a:p>
              <a:p>
                <a:pPr marL="82550" indent="0">
                  <a:buNone/>
                </a:pPr>
                <a:endParaRPr lang="en-US" dirty="0"/>
              </a:p>
              <a:p>
                <a:pPr marL="82550" indent="0">
                  <a:buNone/>
                </a:pPr>
                <a:r>
                  <a:rPr lang="en-US" dirty="0"/>
                  <a:t>Wilson intervals are generally preferable, but we will usually allow software to calculate them for us.</a:t>
                </a:r>
              </a:p>
            </p:txBody>
          </p:sp>
        </mc:Choice>
        <mc:Fallback xmlns="">
          <p:sp>
            <p:nvSpPr>
              <p:cNvPr id="3" name="Content Placeholder 2">
                <a:extLst>
                  <a:ext uri="{FF2B5EF4-FFF2-40B4-BE49-F238E27FC236}">
                    <a16:creationId xmlns:a16="http://schemas.microsoft.com/office/drawing/2014/main" id="{BCD78449-830D-7281-28B6-8677677B0B2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165B369-4991-71E8-EEED-AF7FFC6EA1EF}"/>
              </a:ext>
            </a:extLst>
          </p:cNvPr>
          <p:cNvPicPr>
            <a:picLocks noChangeAspect="1"/>
          </p:cNvPicPr>
          <p:nvPr/>
        </p:nvPicPr>
        <p:blipFill>
          <a:blip r:embed="rId3"/>
          <a:stretch>
            <a:fillRect/>
          </a:stretch>
        </p:blipFill>
        <p:spPr>
          <a:xfrm>
            <a:off x="3094037" y="5362377"/>
            <a:ext cx="3971925" cy="1799149"/>
          </a:xfrm>
          <a:prstGeom prst="rect">
            <a:avLst/>
          </a:prstGeom>
        </p:spPr>
      </p:pic>
    </p:spTree>
    <p:extLst>
      <p:ext uri="{BB962C8B-B14F-4D97-AF65-F5344CB8AC3E}">
        <p14:creationId xmlns:p14="http://schemas.microsoft.com/office/powerpoint/2010/main" val="269939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9259-AB0B-1183-E600-12B6F67F2296}"/>
              </a:ext>
            </a:extLst>
          </p:cNvPr>
          <p:cNvSpPr>
            <a:spLocks noGrp="1"/>
          </p:cNvSpPr>
          <p:nvPr>
            <p:ph type="title"/>
          </p:nvPr>
        </p:nvSpPr>
        <p:spPr/>
        <p:txBody>
          <a:bodyPr/>
          <a:lstStyle/>
          <a:p>
            <a:r>
              <a:rPr lang="en-US" dirty="0"/>
              <a:t>Coverage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D78449-830D-7281-28B6-8677677B0B2D}"/>
                  </a:ext>
                </a:extLst>
              </p:cNvPr>
              <p:cNvSpPr>
                <a:spLocks noGrp="1"/>
              </p:cNvSpPr>
              <p:nvPr>
                <p:ph idx="1"/>
              </p:nvPr>
            </p:nvSpPr>
            <p:spPr/>
            <p:txBody>
              <a:bodyPr/>
              <a:lstStyle/>
              <a:p>
                <a:pPr marL="82550" indent="0">
                  <a:buNone/>
                </a:pPr>
                <a:r>
                  <a:rPr lang="en-US" dirty="0"/>
                  <a:t>The coverage probability for a confidence interval for a population proportion is nominally, say, 95%; however, it actually depends on both the observed </a:t>
                </a:r>
                <a14:m>
                  <m:oMath xmlns:m="http://schemas.openxmlformats.org/officeDocument/2006/math">
                    <m:acc>
                      <m:accPr>
                        <m:chr m:val="̂"/>
                        <m:ctrlPr>
                          <a:rPr lang="ar-AE"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and the sample size </a:t>
                </a:r>
                <a14:m>
                  <m:oMath xmlns:m="http://schemas.openxmlformats.org/officeDocument/2006/math">
                    <m:r>
                      <a:rPr lang="en-US" b="0" i="1" smtClean="0">
                        <a:latin typeface="Cambria Math" panose="02040503050406030204" pitchFamily="18" charset="0"/>
                      </a:rPr>
                      <m:t>𝑛</m:t>
                    </m:r>
                  </m:oMath>
                </a14:m>
                <a:r>
                  <a:rPr lang="en-US" dirty="0"/>
                  <a:t>.</a:t>
                </a:r>
              </a:p>
              <a:p>
                <a:pPr marL="82550" indent="0">
                  <a:buNone/>
                </a:pPr>
                <a:endParaRPr lang="en-US" dirty="0"/>
              </a:p>
              <a:p>
                <a:pPr marL="82550" indent="0">
                  <a:buNone/>
                </a:pPr>
                <a:r>
                  <a:rPr lang="en-US" dirty="0"/>
                  <a:t>If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is larger than a few hundred, the nominal coverage will be fairly accurate.</a:t>
                </a:r>
              </a:p>
              <a:p>
                <a:pPr marL="82550" indent="0">
                  <a:buNone/>
                </a:pPr>
                <a:endParaRPr lang="en-US" dirty="0"/>
              </a:p>
              <a:p>
                <a:pPr marL="82550" indent="0">
                  <a:buNone/>
                </a:pPr>
                <a:r>
                  <a:rPr lang="en-US" dirty="0"/>
                  <a:t>If not, the coverage will be substantially lower, particularly for extreme values of </a:t>
                </a:r>
                <a14:m>
                  <m:oMath xmlns:m="http://schemas.openxmlformats.org/officeDocument/2006/math">
                    <m:acc>
                      <m:accPr>
                        <m:chr m:val="̂"/>
                        <m:ctrlPr>
                          <a:rPr lang="ar-AE"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a:t>
                </a:r>
              </a:p>
              <a:p>
                <a:pPr marL="82550" indent="0">
                  <a:buNone/>
                </a:pPr>
                <a:endParaRPr lang="en-US" dirty="0"/>
              </a:p>
              <a:p>
                <a:pPr marL="82550" indent="0">
                  <a:buNone/>
                </a:pPr>
                <a:r>
                  <a:rPr lang="en-US" dirty="0"/>
                  <a:t>We can show this through simulation.</a:t>
                </a:r>
              </a:p>
            </p:txBody>
          </p:sp>
        </mc:Choice>
        <mc:Fallback xmlns="">
          <p:sp>
            <p:nvSpPr>
              <p:cNvPr id="3" name="Content Placeholder 2">
                <a:extLst>
                  <a:ext uri="{FF2B5EF4-FFF2-40B4-BE49-F238E27FC236}">
                    <a16:creationId xmlns:a16="http://schemas.microsoft.com/office/drawing/2014/main" id="{BCD78449-830D-7281-28B6-8677677B0B2D}"/>
                  </a:ext>
                </a:extLst>
              </p:cNvPr>
              <p:cNvSpPr>
                <a:spLocks noGrp="1" noRot="1" noChangeAspect="1" noMove="1" noResize="1" noEditPoints="1" noAdjustHandles="1" noChangeArrowheads="1" noChangeShapeType="1" noTextEdit="1"/>
              </p:cNvSpPr>
              <p:nvPr>
                <p:ph idx="1"/>
              </p:nvPr>
            </p:nvSpPr>
            <p:spPr>
              <a:blipFill>
                <a:blip r:embed="rId2"/>
                <a:stretch>
                  <a:fillRect r="-435"/>
                </a:stretch>
              </a:blipFill>
            </p:spPr>
            <p:txBody>
              <a:bodyPr/>
              <a:lstStyle/>
              <a:p>
                <a:r>
                  <a:rPr lang="en-US">
                    <a:noFill/>
                  </a:rPr>
                  <a:t> </a:t>
                </a:r>
              </a:p>
            </p:txBody>
          </p:sp>
        </mc:Fallback>
      </mc:AlternateContent>
    </p:spTree>
    <p:extLst>
      <p:ext uri="{BB962C8B-B14F-4D97-AF65-F5344CB8AC3E}">
        <p14:creationId xmlns:p14="http://schemas.microsoft.com/office/powerpoint/2010/main" val="260608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9259-AB0B-1183-E600-12B6F67F2296}"/>
              </a:ext>
            </a:extLst>
          </p:cNvPr>
          <p:cNvSpPr>
            <a:spLocks noGrp="1"/>
          </p:cNvSpPr>
          <p:nvPr>
            <p:ph type="title"/>
          </p:nvPr>
        </p:nvSpPr>
        <p:spPr/>
        <p:txBody>
          <a:bodyPr/>
          <a:lstStyle/>
          <a:p>
            <a:r>
              <a:rPr lang="en-US" dirty="0"/>
              <a:t>Coverage probability</a:t>
            </a:r>
          </a:p>
        </p:txBody>
      </p:sp>
      <p:pic>
        <p:nvPicPr>
          <p:cNvPr id="7" name="Picture 6">
            <a:extLst>
              <a:ext uri="{FF2B5EF4-FFF2-40B4-BE49-F238E27FC236}">
                <a16:creationId xmlns:a16="http://schemas.microsoft.com/office/drawing/2014/main" id="{28913D7F-7D57-E809-F6BC-6799F000239E}"/>
              </a:ext>
            </a:extLst>
          </p:cNvPr>
          <p:cNvPicPr>
            <a:picLocks noChangeAspect="1"/>
          </p:cNvPicPr>
          <p:nvPr/>
        </p:nvPicPr>
        <p:blipFill>
          <a:blip r:embed="rId2"/>
          <a:stretch>
            <a:fillRect/>
          </a:stretch>
        </p:blipFill>
        <p:spPr>
          <a:xfrm>
            <a:off x="1193800" y="1647585"/>
            <a:ext cx="7772400" cy="5566719"/>
          </a:xfrm>
          <a:prstGeom prst="rect">
            <a:avLst/>
          </a:prstGeom>
        </p:spPr>
      </p:pic>
    </p:spTree>
    <p:extLst>
      <p:ext uri="{BB962C8B-B14F-4D97-AF65-F5344CB8AC3E}">
        <p14:creationId xmlns:p14="http://schemas.microsoft.com/office/powerpoint/2010/main" val="1464885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Outline</a:t>
            </a:r>
          </a:p>
        </p:txBody>
      </p:sp>
      <p:sp>
        <p:nvSpPr>
          <p:cNvPr id="3" name="Content Placeholder 2"/>
          <p:cNvSpPr>
            <a:spLocks noGrp="1"/>
          </p:cNvSpPr>
          <p:nvPr>
            <p:ph idx="1"/>
          </p:nvPr>
        </p:nvSpPr>
        <p:spPr/>
        <p:txBody>
          <a:bodyPr/>
          <a:lstStyle/>
          <a:p>
            <a:pPr lvl="1"/>
            <a:r>
              <a:rPr dirty="0"/>
              <a:t>Concept</a:t>
            </a:r>
          </a:p>
          <a:p>
            <a:pPr lvl="1"/>
            <a:r>
              <a:rPr dirty="0"/>
              <a:t>Confidence interval for the population mean (t-type)</a:t>
            </a:r>
          </a:p>
          <a:p>
            <a:pPr lvl="2"/>
            <a:r>
              <a:rPr dirty="0"/>
              <a:t>Closed form confidence intervals</a:t>
            </a:r>
          </a:p>
          <a:p>
            <a:pPr lvl="2"/>
            <a:r>
              <a:rPr dirty="0"/>
              <a:t>Resampling confidence intervals</a:t>
            </a:r>
          </a:p>
          <a:p>
            <a:pPr lvl="1"/>
            <a:r>
              <a:rPr dirty="0"/>
              <a:t>Confidence interval for the population proportion</a:t>
            </a:r>
            <a:endParaRPr lang="en-US" dirty="0"/>
          </a:p>
          <a:p>
            <a:pPr lvl="2"/>
            <a:r>
              <a:rPr lang="en-US" dirty="0"/>
              <a:t>Wald and Wilson confidence intervals</a:t>
            </a:r>
          </a:p>
          <a:p>
            <a:pPr lvl="2"/>
            <a:r>
              <a:rPr lang="en-US" dirty="0"/>
              <a:t>Add4 and similar confidence intervals</a:t>
            </a:r>
          </a:p>
          <a:p>
            <a:pPr lvl="1"/>
            <a:endParaRPr dirty="0"/>
          </a:p>
        </p:txBody>
      </p:sp>
    </p:spTree>
    <p:extLst>
      <p:ext uri="{BB962C8B-B14F-4D97-AF65-F5344CB8AC3E}">
        <p14:creationId xmlns:p14="http://schemas.microsoft.com/office/powerpoint/2010/main" val="1007622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4AC18-F1AE-6333-9E81-A31397CF725C}"/>
              </a:ext>
            </a:extLst>
          </p:cNvPr>
          <p:cNvPicPr>
            <a:picLocks noChangeAspect="1"/>
          </p:cNvPicPr>
          <p:nvPr/>
        </p:nvPicPr>
        <p:blipFill>
          <a:blip r:embed="rId2"/>
          <a:stretch>
            <a:fillRect/>
          </a:stretch>
        </p:blipFill>
        <p:spPr>
          <a:xfrm>
            <a:off x="2314242" y="0"/>
            <a:ext cx="5531516" cy="7620000"/>
          </a:xfrm>
          <a:prstGeom prst="rect">
            <a:avLst/>
          </a:prstGeom>
        </p:spPr>
      </p:pic>
    </p:spTree>
    <p:extLst>
      <p:ext uri="{BB962C8B-B14F-4D97-AF65-F5344CB8AC3E}">
        <p14:creationId xmlns:p14="http://schemas.microsoft.com/office/powerpoint/2010/main" val="3810624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26165-42D5-660F-7CCD-68492DEC746C}"/>
              </a:ext>
            </a:extLst>
          </p:cNvPr>
          <p:cNvPicPr>
            <a:picLocks noChangeAspect="1"/>
          </p:cNvPicPr>
          <p:nvPr/>
        </p:nvPicPr>
        <p:blipFill>
          <a:blip r:embed="rId2"/>
          <a:stretch>
            <a:fillRect/>
          </a:stretch>
        </p:blipFill>
        <p:spPr>
          <a:xfrm>
            <a:off x="339847" y="1126447"/>
            <a:ext cx="9480305" cy="5367106"/>
          </a:xfrm>
          <a:prstGeom prst="rect">
            <a:avLst/>
          </a:prstGeom>
        </p:spPr>
      </p:pic>
    </p:spTree>
    <p:extLst>
      <p:ext uri="{BB962C8B-B14F-4D97-AF65-F5344CB8AC3E}">
        <p14:creationId xmlns:p14="http://schemas.microsoft.com/office/powerpoint/2010/main" val="4141886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B5A5DC-8CAB-E15A-7F9B-B5E9EB17CE39}"/>
              </a:ext>
            </a:extLst>
          </p:cNvPr>
          <p:cNvPicPr>
            <a:picLocks noChangeAspect="1"/>
          </p:cNvPicPr>
          <p:nvPr/>
        </p:nvPicPr>
        <p:blipFill>
          <a:blip r:embed="rId2"/>
          <a:stretch>
            <a:fillRect/>
          </a:stretch>
        </p:blipFill>
        <p:spPr>
          <a:xfrm>
            <a:off x="2005071" y="0"/>
            <a:ext cx="6149857" cy="7620000"/>
          </a:xfrm>
          <a:prstGeom prst="rect">
            <a:avLst/>
          </a:prstGeom>
        </p:spPr>
      </p:pic>
    </p:spTree>
    <p:extLst>
      <p:ext uri="{BB962C8B-B14F-4D97-AF65-F5344CB8AC3E}">
        <p14:creationId xmlns:p14="http://schemas.microsoft.com/office/powerpoint/2010/main" val="2261016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9259-AB0B-1183-E600-12B6F67F2296}"/>
              </a:ext>
            </a:extLst>
          </p:cNvPr>
          <p:cNvSpPr>
            <a:spLocks noGrp="1"/>
          </p:cNvSpPr>
          <p:nvPr>
            <p:ph type="title"/>
          </p:nvPr>
        </p:nvSpPr>
        <p:spPr/>
        <p:txBody>
          <a:bodyPr/>
          <a:lstStyle/>
          <a:p>
            <a:r>
              <a:rPr lang="en-US" dirty="0"/>
              <a:t>Final note</a:t>
            </a:r>
          </a:p>
        </p:txBody>
      </p:sp>
      <p:sp>
        <p:nvSpPr>
          <p:cNvPr id="3" name="Content Placeholder 2">
            <a:extLst>
              <a:ext uri="{FF2B5EF4-FFF2-40B4-BE49-F238E27FC236}">
                <a16:creationId xmlns:a16="http://schemas.microsoft.com/office/drawing/2014/main" id="{BCD78449-830D-7281-28B6-8677677B0B2D}"/>
              </a:ext>
            </a:extLst>
          </p:cNvPr>
          <p:cNvSpPr>
            <a:spLocks noGrp="1"/>
          </p:cNvSpPr>
          <p:nvPr>
            <p:ph idx="1"/>
          </p:nvPr>
        </p:nvSpPr>
        <p:spPr>
          <a:xfrm>
            <a:off x="698500" y="2028472"/>
            <a:ext cx="3594767" cy="4834820"/>
          </a:xfrm>
        </p:spPr>
        <p:txBody>
          <a:bodyPr/>
          <a:lstStyle/>
          <a:p>
            <a:pPr marL="82550" indent="0">
              <a:buNone/>
            </a:pPr>
            <a:r>
              <a:rPr lang="en-US" dirty="0"/>
              <a:t>Confidence intervals for model fit metrics like F1 score are still very much in development.</a:t>
            </a:r>
          </a:p>
          <a:p>
            <a:pPr marL="82550" indent="0">
              <a:buNone/>
            </a:pPr>
            <a:endParaRPr lang="en-US" dirty="0"/>
          </a:p>
          <a:p>
            <a:pPr marL="82550" indent="0">
              <a:buNone/>
            </a:pPr>
            <a:r>
              <a:rPr lang="en-US" dirty="0"/>
              <a:t>Often, we see z-approximations (Wald or Wilson) in the literature. We will cover these with classifiers.</a:t>
            </a:r>
          </a:p>
          <a:p>
            <a:pPr marL="82550" indent="0">
              <a:buNone/>
            </a:pPr>
            <a:endParaRPr lang="en-US" dirty="0"/>
          </a:p>
        </p:txBody>
      </p:sp>
      <p:pic>
        <p:nvPicPr>
          <p:cNvPr id="5" name="Picture 4">
            <a:extLst>
              <a:ext uri="{FF2B5EF4-FFF2-40B4-BE49-F238E27FC236}">
                <a16:creationId xmlns:a16="http://schemas.microsoft.com/office/drawing/2014/main" id="{F16E09E6-FDB1-BDEC-0099-F0D515A2F16A}"/>
              </a:ext>
            </a:extLst>
          </p:cNvPr>
          <p:cNvPicPr>
            <a:picLocks noChangeAspect="1"/>
          </p:cNvPicPr>
          <p:nvPr/>
        </p:nvPicPr>
        <p:blipFill>
          <a:blip r:embed="rId2"/>
          <a:stretch>
            <a:fillRect/>
          </a:stretch>
        </p:blipFill>
        <p:spPr>
          <a:xfrm>
            <a:off x="4699667" y="1562205"/>
            <a:ext cx="5286741" cy="5105190"/>
          </a:xfrm>
          <a:prstGeom prst="rect">
            <a:avLst/>
          </a:prstGeom>
        </p:spPr>
      </p:pic>
    </p:spTree>
    <p:extLst>
      <p:ext uri="{BB962C8B-B14F-4D97-AF65-F5344CB8AC3E}">
        <p14:creationId xmlns:p14="http://schemas.microsoft.com/office/powerpoint/2010/main" val="425808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17BEA-B18B-D571-DEA6-A8B4DE13B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50FC34-390D-CE77-FD28-6A0736728862}"/>
              </a:ext>
            </a:extLst>
          </p:cNvPr>
          <p:cNvSpPr>
            <a:spLocks noGrp="1"/>
          </p:cNvSpPr>
          <p:nvPr>
            <p:ph type="title"/>
          </p:nvPr>
        </p:nvSpPr>
        <p:spPr/>
        <p:txBody>
          <a:bodyPr/>
          <a:lstStyle/>
          <a:p>
            <a:r>
              <a:rPr lang="en-US" dirty="0"/>
              <a:t>Notes from maximum likelihood</a:t>
            </a:r>
            <a:endParaRPr dirty="0"/>
          </a:p>
        </p:txBody>
      </p:sp>
      <p:sp>
        <p:nvSpPr>
          <p:cNvPr id="3" name="Content Placeholder 2">
            <a:extLst>
              <a:ext uri="{FF2B5EF4-FFF2-40B4-BE49-F238E27FC236}">
                <a16:creationId xmlns:a16="http://schemas.microsoft.com/office/drawing/2014/main" id="{2C4D8171-DEA2-B775-72E4-EB01C93E80F9}"/>
              </a:ext>
            </a:extLst>
          </p:cNvPr>
          <p:cNvSpPr>
            <a:spLocks noGrp="1"/>
          </p:cNvSpPr>
          <p:nvPr>
            <p:ph idx="1"/>
          </p:nvPr>
        </p:nvSpPr>
        <p:spPr/>
        <p:txBody>
          <a:bodyPr/>
          <a:lstStyle/>
          <a:p>
            <a:pPr lvl="1"/>
            <a:r>
              <a:rPr lang="en-US" dirty="0"/>
              <a:t>Minimizing error</a:t>
            </a:r>
          </a:p>
          <a:p>
            <a:pPr lvl="2"/>
            <a:r>
              <a:rPr lang="en-US" dirty="0"/>
              <a:t>error(data</a:t>
            </a:r>
            <a:r>
              <a:rPr lang="en-US" baseline="-25000" dirty="0"/>
              <a:t>1</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=6) + </a:t>
            </a:r>
            <a:r>
              <a:rPr lang="en-US" dirty="0"/>
              <a:t>error(data</a:t>
            </a:r>
            <a:r>
              <a:rPr lang="en-US" baseline="-25000" dirty="0"/>
              <a:t>2</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=6) + </a:t>
            </a:r>
            <a:r>
              <a:rPr lang="en-US" dirty="0"/>
              <a:t>error(data</a:t>
            </a:r>
            <a:r>
              <a:rPr lang="en-US" baseline="-25000" dirty="0"/>
              <a:t>3</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=6) + …</a:t>
            </a:r>
          </a:p>
          <a:p>
            <a:pPr lvl="2"/>
            <a:r>
              <a:rPr lang="en-US" dirty="0">
                <a:solidFill>
                  <a:srgbClr val="1F1F1F"/>
                </a:solidFill>
                <a:latin typeface="Calibri" panose="020F0502020204030204" pitchFamily="34" charset="0"/>
                <a:cs typeface="Calibri" panose="020F0502020204030204" pitchFamily="34" charset="0"/>
              </a:rPr>
              <a:t>vs. </a:t>
            </a:r>
            <a:r>
              <a:rPr lang="en-US" dirty="0"/>
              <a:t>error(data</a:t>
            </a:r>
            <a:r>
              <a:rPr lang="en-US" baseline="-25000" dirty="0"/>
              <a:t>1</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=9) + </a:t>
            </a:r>
            <a:r>
              <a:rPr lang="en-US" dirty="0"/>
              <a:t>error(data</a:t>
            </a:r>
            <a:r>
              <a:rPr lang="en-US" baseline="-25000" dirty="0"/>
              <a:t>2</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=9) + </a:t>
            </a:r>
            <a:r>
              <a:rPr lang="en-US" dirty="0"/>
              <a:t>error(data</a:t>
            </a:r>
            <a:r>
              <a:rPr lang="en-US" baseline="-25000" dirty="0"/>
              <a:t>3</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=9) + …</a:t>
            </a:r>
            <a:endParaRPr lang="en-US" dirty="0"/>
          </a:p>
          <a:p>
            <a:pPr lvl="1"/>
            <a:r>
              <a:rPr lang="en-US" dirty="0"/>
              <a:t>Maximizing likelihood</a:t>
            </a:r>
          </a:p>
          <a:p>
            <a:pPr lvl="2"/>
            <a:r>
              <a:rPr lang="en-US" dirty="0"/>
              <a:t>density(data</a:t>
            </a:r>
            <a:r>
              <a:rPr lang="en-US" baseline="-25000" dirty="0"/>
              <a:t>1</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=6) </a:t>
            </a:r>
            <a:r>
              <a:rPr lang="en-US" b="0" i="0" dirty="0">
                <a:solidFill>
                  <a:srgbClr val="202122"/>
                </a:solidFill>
                <a:effectLst/>
                <a:latin typeface="Arial" panose="020B0604020202020204" pitchFamily="34" charset="0"/>
              </a:rPr>
              <a:t>×</a:t>
            </a:r>
            <a:r>
              <a:rPr lang="en-US" b="0" i="0" dirty="0">
                <a:solidFill>
                  <a:srgbClr val="1F1F1F"/>
                </a:solidFill>
                <a:effectLst/>
                <a:latin typeface="Calibri" panose="020F0502020204030204" pitchFamily="34" charset="0"/>
                <a:cs typeface="Calibri" panose="020F0502020204030204" pitchFamily="34" charset="0"/>
              </a:rPr>
              <a:t> </a:t>
            </a:r>
            <a:r>
              <a:rPr lang="en-US" dirty="0"/>
              <a:t>density(data</a:t>
            </a:r>
            <a:r>
              <a:rPr lang="en-US" baseline="-25000" dirty="0"/>
              <a:t>2</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=6) </a:t>
            </a:r>
            <a:r>
              <a:rPr lang="en-US" b="0" i="0" dirty="0">
                <a:solidFill>
                  <a:srgbClr val="202122"/>
                </a:solidFill>
                <a:effectLst/>
                <a:latin typeface="Arial" panose="020B0604020202020204" pitchFamily="34" charset="0"/>
              </a:rPr>
              <a:t>×</a:t>
            </a:r>
            <a:r>
              <a:rPr lang="en-US" b="0" i="0" dirty="0">
                <a:solidFill>
                  <a:srgbClr val="1F1F1F"/>
                </a:solidFill>
                <a:effectLst/>
                <a:latin typeface="Calibri" panose="020F0502020204030204" pitchFamily="34" charset="0"/>
                <a:cs typeface="Calibri" panose="020F0502020204030204" pitchFamily="34" charset="0"/>
              </a:rPr>
              <a:t> </a:t>
            </a:r>
            <a:r>
              <a:rPr lang="en-US" dirty="0"/>
              <a:t>density(data</a:t>
            </a:r>
            <a:r>
              <a:rPr lang="en-US" baseline="-25000" dirty="0"/>
              <a:t>3</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=6) </a:t>
            </a:r>
            <a:r>
              <a:rPr lang="en-US" b="0" i="0" dirty="0">
                <a:solidFill>
                  <a:srgbClr val="202122"/>
                </a:solidFill>
                <a:effectLst/>
                <a:latin typeface="Arial" panose="020B0604020202020204" pitchFamily="34" charset="0"/>
              </a:rPr>
              <a:t>×</a:t>
            </a:r>
            <a:r>
              <a:rPr lang="en-US" b="0" i="0" dirty="0">
                <a:solidFill>
                  <a:srgbClr val="1F1F1F"/>
                </a:solidFill>
                <a:effectLst/>
                <a:latin typeface="Calibri" panose="020F0502020204030204" pitchFamily="34" charset="0"/>
                <a:cs typeface="Calibri" panose="020F0502020204030204" pitchFamily="34" charset="0"/>
              </a:rPr>
              <a:t> …</a:t>
            </a:r>
          </a:p>
          <a:p>
            <a:pPr lvl="2"/>
            <a:r>
              <a:rPr lang="en-US" dirty="0">
                <a:solidFill>
                  <a:srgbClr val="1F1F1F"/>
                </a:solidFill>
                <a:latin typeface="Calibri" panose="020F0502020204030204" pitchFamily="34" charset="0"/>
                <a:cs typeface="Calibri" panose="020F0502020204030204" pitchFamily="34" charset="0"/>
              </a:rPr>
              <a:t>vs. </a:t>
            </a:r>
            <a:r>
              <a:rPr lang="en-US" dirty="0"/>
              <a:t>density(data</a:t>
            </a:r>
            <a:r>
              <a:rPr lang="en-US" baseline="-25000" dirty="0"/>
              <a:t>1</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=9) </a:t>
            </a:r>
            <a:r>
              <a:rPr lang="en-US" b="0" i="0" dirty="0">
                <a:solidFill>
                  <a:srgbClr val="202122"/>
                </a:solidFill>
                <a:effectLst/>
                <a:latin typeface="Arial" panose="020B0604020202020204" pitchFamily="34" charset="0"/>
              </a:rPr>
              <a:t>×</a:t>
            </a:r>
            <a:r>
              <a:rPr lang="en-US" b="0" i="0" dirty="0">
                <a:solidFill>
                  <a:srgbClr val="1F1F1F"/>
                </a:solidFill>
                <a:effectLst/>
                <a:latin typeface="Calibri" panose="020F0502020204030204" pitchFamily="34" charset="0"/>
                <a:cs typeface="Calibri" panose="020F0502020204030204" pitchFamily="34" charset="0"/>
              </a:rPr>
              <a:t> </a:t>
            </a:r>
            <a:r>
              <a:rPr lang="en-US" dirty="0"/>
              <a:t>density(data</a:t>
            </a:r>
            <a:r>
              <a:rPr lang="en-US" baseline="-25000" dirty="0"/>
              <a:t>2</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=9) </a:t>
            </a:r>
            <a:r>
              <a:rPr lang="en-US" b="0" i="0" dirty="0">
                <a:solidFill>
                  <a:srgbClr val="202122"/>
                </a:solidFill>
                <a:effectLst/>
                <a:latin typeface="Arial" panose="020B0604020202020204" pitchFamily="34" charset="0"/>
              </a:rPr>
              <a:t>×</a:t>
            </a:r>
            <a:r>
              <a:rPr lang="en-US" b="0" i="0" dirty="0">
                <a:solidFill>
                  <a:srgbClr val="1F1F1F"/>
                </a:solidFill>
                <a:effectLst/>
                <a:latin typeface="Calibri" panose="020F0502020204030204" pitchFamily="34" charset="0"/>
                <a:cs typeface="Calibri" panose="020F0502020204030204" pitchFamily="34" charset="0"/>
              </a:rPr>
              <a:t> </a:t>
            </a:r>
            <a:r>
              <a:rPr lang="en-US" dirty="0"/>
              <a:t>density(data</a:t>
            </a:r>
            <a:r>
              <a:rPr lang="en-US" baseline="-25000" dirty="0"/>
              <a:t>3</a:t>
            </a:r>
            <a:r>
              <a:rPr lang="en-US" dirty="0"/>
              <a:t>|</a:t>
            </a:r>
            <a:r>
              <a:rPr lang="el-GR" b="0" i="0" dirty="0">
                <a:solidFill>
                  <a:srgbClr val="1F1F1F"/>
                </a:solidFill>
                <a:effectLst/>
                <a:latin typeface="Calibri" panose="020F0502020204030204" pitchFamily="34" charset="0"/>
                <a:cs typeface="Calibri" panose="020F0502020204030204" pitchFamily="34" charset="0"/>
              </a:rPr>
              <a:t>μ</a:t>
            </a:r>
            <a:r>
              <a:rPr lang="en-US" b="0" i="0" dirty="0">
                <a:solidFill>
                  <a:srgbClr val="1F1F1F"/>
                </a:solidFill>
                <a:effectLst/>
                <a:latin typeface="Calibri" panose="020F0502020204030204" pitchFamily="34" charset="0"/>
                <a:cs typeface="Calibri" panose="020F0502020204030204" pitchFamily="34" charset="0"/>
              </a:rPr>
              <a:t>=9) + …</a:t>
            </a:r>
          </a:p>
          <a:p>
            <a:pPr lvl="1"/>
            <a:r>
              <a:rPr lang="en-US" dirty="0"/>
              <a:t>When you convert to log, you turn:</a:t>
            </a:r>
          </a:p>
          <a:p>
            <a:pPr lvl="2"/>
            <a:r>
              <a:rPr lang="en-US" dirty="0"/>
              <a:t>Product into sum</a:t>
            </a:r>
          </a:p>
          <a:p>
            <a:pPr lvl="2"/>
            <a:r>
              <a:rPr lang="en-US" dirty="0"/>
              <a:t>Maximize probability, maximize log(probability</a:t>
            </a:r>
            <a:r>
              <a:rPr lang="en-US"/>
              <a:t>), however</a:t>
            </a:r>
            <a:endParaRPr lang="en-US" dirty="0"/>
          </a:p>
          <a:p>
            <a:pPr lvl="2"/>
            <a:r>
              <a:rPr lang="en-US" dirty="0"/>
              <a:t>log(number less than 1) is always negative</a:t>
            </a:r>
          </a:p>
          <a:p>
            <a:pPr lvl="2"/>
            <a:endParaRPr lang="en-US" dirty="0"/>
          </a:p>
          <a:p>
            <a:pPr lvl="1"/>
            <a:endParaRPr lang="en-US" dirty="0"/>
          </a:p>
        </p:txBody>
      </p:sp>
    </p:spTree>
    <p:extLst>
      <p:ext uri="{BB962C8B-B14F-4D97-AF65-F5344CB8AC3E}">
        <p14:creationId xmlns:p14="http://schemas.microsoft.com/office/powerpoint/2010/main" val="135216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033DE-0B53-0C39-3676-0F6460337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45D38-6790-B3DC-EEE1-17C48580EFC6}"/>
              </a:ext>
            </a:extLst>
          </p:cNvPr>
          <p:cNvSpPr>
            <a:spLocks noGrp="1"/>
          </p:cNvSpPr>
          <p:nvPr>
            <p:ph type="title"/>
          </p:nvPr>
        </p:nvSpPr>
        <p:spPr/>
        <p:txBody>
          <a:bodyPr/>
          <a:lstStyle/>
          <a:p>
            <a:r>
              <a:t>Outline</a:t>
            </a:r>
          </a:p>
        </p:txBody>
      </p:sp>
      <p:sp>
        <p:nvSpPr>
          <p:cNvPr id="3" name="Content Placeholder 2">
            <a:extLst>
              <a:ext uri="{FF2B5EF4-FFF2-40B4-BE49-F238E27FC236}">
                <a16:creationId xmlns:a16="http://schemas.microsoft.com/office/drawing/2014/main" id="{63E768EB-DB33-79B6-2B2E-27971D13CA80}"/>
              </a:ext>
            </a:extLst>
          </p:cNvPr>
          <p:cNvSpPr>
            <a:spLocks noGrp="1"/>
          </p:cNvSpPr>
          <p:nvPr>
            <p:ph idx="1"/>
          </p:nvPr>
        </p:nvSpPr>
        <p:spPr/>
        <p:txBody>
          <a:bodyPr/>
          <a:lstStyle/>
          <a:p>
            <a:pPr lvl="1"/>
            <a:r>
              <a:rPr dirty="0"/>
              <a:t>Concept</a:t>
            </a:r>
          </a:p>
          <a:p>
            <a:pPr lvl="1"/>
            <a:r>
              <a:rPr dirty="0"/>
              <a:t>Confidence interval for the population mean (t-type)</a:t>
            </a:r>
          </a:p>
          <a:p>
            <a:pPr lvl="2"/>
            <a:r>
              <a:rPr dirty="0"/>
              <a:t>Closed form confidence intervals</a:t>
            </a:r>
          </a:p>
          <a:p>
            <a:pPr lvl="2"/>
            <a:r>
              <a:rPr dirty="0"/>
              <a:t>Resampling confidence intervals</a:t>
            </a:r>
          </a:p>
          <a:p>
            <a:pPr lvl="1"/>
            <a:r>
              <a:rPr dirty="0"/>
              <a:t>Confidence interval for the population proportion</a:t>
            </a:r>
            <a:endParaRPr lang="en-US" dirty="0"/>
          </a:p>
          <a:p>
            <a:pPr lvl="2"/>
            <a:r>
              <a:rPr lang="en-US" dirty="0"/>
              <a:t>Wald and Wilson confidence intervals</a:t>
            </a:r>
          </a:p>
          <a:p>
            <a:pPr lvl="2"/>
            <a:r>
              <a:rPr lang="en-US" dirty="0"/>
              <a:t>Add4 and similar confidence intervals</a:t>
            </a:r>
          </a:p>
          <a:p>
            <a:pPr lvl="1"/>
            <a:r>
              <a:rPr lang="en-US" dirty="0"/>
              <a:t>Lab</a:t>
            </a:r>
          </a:p>
          <a:p>
            <a:pPr lvl="1"/>
            <a:endParaRPr dirty="0"/>
          </a:p>
        </p:txBody>
      </p:sp>
    </p:spTree>
    <p:extLst>
      <p:ext uri="{BB962C8B-B14F-4D97-AF65-F5344CB8AC3E}">
        <p14:creationId xmlns:p14="http://schemas.microsoft.com/office/powerpoint/2010/main" val="285569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Concept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Given a sample </a:t>
                </a:r>
                <a14:m>
                  <m:oMath xmlns:m="http://schemas.openxmlformats.org/officeDocument/2006/math">
                    <m:r>
                      <a:rPr>
                        <a:latin typeface="Cambria Math" panose="02040503050406030204" pitchFamily="18" charset="0"/>
                      </a:rPr>
                      <m:t>𝑥</m:t>
                    </m:r>
                  </m:oMath>
                </a14:m>
                <a:r>
                  <a:rPr dirty="0"/>
                  <a:t>, we sometimes would like to calculate a </a:t>
                </a:r>
                <a:r>
                  <a:rPr i="1" dirty="0"/>
                  <a:t>confidence interval</a:t>
                </a:r>
                <a:r>
                  <a:rPr dirty="0"/>
                  <a:t> for some parameter </a:t>
                </a:r>
                <a14:m>
                  <m:oMath xmlns:m="http://schemas.openxmlformats.org/officeDocument/2006/math">
                    <m:r>
                      <a:rPr>
                        <a:latin typeface="Cambria Math" panose="02040503050406030204" pitchFamily="18" charset="0"/>
                      </a:rPr>
                      <m:t>𝜃</m:t>
                    </m:r>
                  </m:oMath>
                </a14:m>
                <a:r>
                  <a:rPr dirty="0"/>
                  <a:t> of the underlying population that generated </a:t>
                </a:r>
                <a14:m>
                  <m:oMath xmlns:m="http://schemas.openxmlformats.org/officeDocument/2006/math">
                    <m:r>
                      <a:rPr>
                        <a:latin typeface="Cambria Math" panose="02040503050406030204" pitchFamily="18" charset="0"/>
                      </a:rPr>
                      <m:t>𝑥</m:t>
                    </m:r>
                  </m:oMath>
                </a14:m>
                <a:r>
                  <a:rPr dirty="0"/>
                  <a:t>.</a:t>
                </a:r>
                <a:endParaRPr lang="en-US" dirty="0"/>
              </a:p>
              <a:p>
                <a:pPr marL="0" indent="0">
                  <a:buNone/>
                </a:pPr>
                <a:endParaRPr dirty="0"/>
              </a:p>
              <a:p>
                <a:pPr marL="0" indent="0">
                  <a:buNone/>
                </a:pPr>
                <a:r>
                  <a:rPr dirty="0"/>
                  <a:t>Most of the time we are interested in generating confidence intervals for the population mean </a:t>
                </a:r>
                <a14:m>
                  <m:oMath xmlns:m="http://schemas.openxmlformats.org/officeDocument/2006/math">
                    <m:r>
                      <a:rPr>
                        <a:latin typeface="Cambria Math" panose="02040503050406030204" pitchFamily="18" charset="0"/>
                      </a:rPr>
                      <m:t>𝜇</m:t>
                    </m:r>
                  </m:oMath>
                </a14:m>
                <a:r>
                  <a:rPr dirty="0"/>
                  <a:t>, but it is possible to create a confidence interval for any parameter using resampling / </a:t>
                </a:r>
                <a:r>
                  <a:rPr dirty="0" err="1"/>
                  <a:t>boostrapping</a:t>
                </a:r>
                <a:r>
                  <a:rPr dirty="0"/>
                  <a:t> approaches or, in fewer circumstances, closed form equations.</a:t>
                </a:r>
              </a:p>
              <a:p>
                <a:pPr marL="0" indent="0">
                  <a:buNone/>
                </a:pPr>
                <a:endParaRPr lang="en-US" dirty="0"/>
              </a:p>
              <a:p>
                <a:pPr marL="0" indent="0">
                  <a:buNone/>
                </a:pPr>
                <a:r>
                  <a:rPr dirty="0"/>
                  <a:t>Our best estimate of </a:t>
                </a:r>
                <a14:m>
                  <m:oMath xmlns:m="http://schemas.openxmlformats.org/officeDocument/2006/math">
                    <m:r>
                      <a:rPr>
                        <a:latin typeface="Cambria Math" panose="02040503050406030204" pitchFamily="18" charset="0"/>
                      </a:rPr>
                      <m:t>𝜇</m:t>
                    </m:r>
                  </m:oMath>
                </a14:m>
                <a:r>
                  <a:rPr dirty="0"/>
                  <a:t> is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dirty="0"/>
                  <a:t>. But the idea of a confidence interval is to express the range of values that the true underlying population </a:t>
                </a:r>
                <a14:m>
                  <m:oMath xmlns:m="http://schemas.openxmlformats.org/officeDocument/2006/math">
                    <m:r>
                      <a:rPr>
                        <a:latin typeface="Cambria Math" panose="02040503050406030204" pitchFamily="18" charset="0"/>
                      </a:rPr>
                      <m:t>𝜇</m:t>
                    </m:r>
                  </m:oMath>
                </a14:m>
                <a:r>
                  <a:rPr dirty="0"/>
                  <a:t> could take on, given the size and variability of our sample.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870"/>
                </a:stretch>
              </a:blipFill>
            </p:spPr>
            <p:txBody>
              <a:bodyPr/>
              <a:lstStyle/>
              <a:p>
                <a:r>
                  <a:rPr lang="en-US">
                    <a:noFill/>
                  </a:rPr>
                  <a:t> </a:t>
                </a:r>
              </a:p>
            </p:txBody>
          </p:sp>
        </mc:Fallback>
      </mc:AlternateContent>
    </p:spTree>
    <p:extLst>
      <p:ext uri="{BB962C8B-B14F-4D97-AF65-F5344CB8AC3E}">
        <p14:creationId xmlns:p14="http://schemas.microsoft.com/office/powerpoint/2010/main" val="365552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you think the means are?</a:t>
            </a:r>
            <a:endParaRPr dirty="0"/>
          </a:p>
        </p:txBody>
      </p:sp>
      <p:pic>
        <p:nvPicPr>
          <p:cNvPr id="3" name="Picture 1" descr="confidence-intervals_files/figure-pptx/unnamed-chunk-1-1.png"/>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363627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dirty="0"/>
              <a:t>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A confidence interval is a random interval, calculated from the sample, that contains </a:t>
                </a:r>
                <a14:m>
                  <m:oMath xmlns:m="http://schemas.openxmlformats.org/officeDocument/2006/math">
                    <m:r>
                      <a:rPr>
                        <a:latin typeface="Cambria Math" panose="02040503050406030204" pitchFamily="18" charset="0"/>
                      </a:rPr>
                      <m:t>𝜃</m:t>
                    </m:r>
                  </m:oMath>
                </a14:m>
                <a:r>
                  <a:rPr dirty="0"/>
                  <a:t> </a:t>
                </a:r>
                <a:r>
                  <a:rPr lang="en-US" dirty="0"/>
                  <a:t>(</a:t>
                </a:r>
                <a:r>
                  <a:rPr lang="en-US" dirty="0" err="1"/>
                  <a:t>e.g</a:t>
                </a:r>
                <a:r>
                  <a:rPr lang="en-US" dirty="0"/>
                  <a:t>, the mean or some other population parameter) </a:t>
                </a:r>
                <a:r>
                  <a:rPr dirty="0"/>
                  <a:t>with some specified probability.</a:t>
                </a:r>
                <a:endParaRPr lang="en-US" dirty="0"/>
              </a:p>
              <a:p>
                <a:pPr marL="0" indent="0">
                  <a:buNone/>
                </a:pPr>
                <a:r>
                  <a:rPr dirty="0"/>
                  <a:t>For example, a 95% confidence interval for </a:t>
                </a:r>
                <a14:m>
                  <m:oMath xmlns:m="http://schemas.openxmlformats.org/officeDocument/2006/math">
                    <m:r>
                      <a:rPr>
                        <a:latin typeface="Cambria Math" panose="02040503050406030204" pitchFamily="18" charset="0"/>
                      </a:rPr>
                      <m:t>𝜇</m:t>
                    </m:r>
                  </m:oMath>
                </a14:m>
                <a:r>
                  <a:rPr dirty="0"/>
                  <a:t> is a random interval that contains </a:t>
                </a:r>
                <a14:m>
                  <m:oMath xmlns:m="http://schemas.openxmlformats.org/officeDocument/2006/math">
                    <m:r>
                      <a:rPr>
                        <a:latin typeface="Cambria Math" panose="02040503050406030204" pitchFamily="18" charset="0"/>
                      </a:rPr>
                      <m:t>𝜇</m:t>
                    </m:r>
                  </m:oMath>
                </a14:m>
                <a:r>
                  <a:rPr dirty="0"/>
                  <a:t> with probability 0.95.</a:t>
                </a:r>
                <a:endParaRPr lang="en-US" dirty="0"/>
              </a:p>
              <a:p>
                <a:pPr marL="342900" indent="-342900"/>
                <a:r>
                  <a:rPr lang="en-US" dirty="0"/>
                  <a:t>I</a:t>
                </a:r>
                <a:r>
                  <a:rPr dirty="0"/>
                  <a:t>f we were to take many random samples </a:t>
                </a:r>
                <a:r>
                  <a:rPr lang="en-US" dirty="0"/>
                  <a:t>from the population </a:t>
                </a:r>
                <a:r>
                  <a:rPr dirty="0"/>
                  <a:t>and form a confidence interval from each one, 95% of these intervals would contain </a:t>
                </a:r>
                <a14:m>
                  <m:oMath xmlns:m="http://schemas.openxmlformats.org/officeDocument/2006/math">
                    <m:r>
                      <a:rPr>
                        <a:latin typeface="Cambria Math" panose="02040503050406030204" pitchFamily="18" charset="0"/>
                      </a:rPr>
                      <m:t>𝜇</m:t>
                    </m:r>
                  </m:oMath>
                </a14:m>
                <a:r>
                  <a:rPr dirty="0"/>
                  <a:t>.</a:t>
                </a:r>
                <a:endParaRPr lang="en-US" dirty="0"/>
              </a:p>
              <a:p>
                <a:pPr marL="342900" indent="-342900"/>
                <a:r>
                  <a:rPr lang="en-US" dirty="0"/>
                  <a:t>19/20 times your CI contains the parameter of interest; the probability itself is either 0 or 1.</a:t>
                </a:r>
              </a:p>
              <a:p>
                <a:pPr marL="0" indent="0">
                  <a:buNone/>
                </a:pPr>
                <a:r>
                  <a:rPr dirty="0"/>
                  <a:t>If the </a:t>
                </a:r>
                <a:r>
                  <a:rPr i="1" dirty="0"/>
                  <a:t>coverage probability</a:t>
                </a:r>
                <a:r>
                  <a:rPr dirty="0"/>
                  <a:t> is </a:t>
                </a:r>
                <a14:m>
                  <m:oMath xmlns:m="http://schemas.openxmlformats.org/officeDocument/2006/math">
                    <m:r>
                      <a:rPr>
                        <a:latin typeface="Cambria Math" panose="02040503050406030204" pitchFamily="18" charset="0"/>
                      </a:rPr>
                      <m:t>1−</m:t>
                    </m:r>
                    <m:r>
                      <a:rPr>
                        <a:latin typeface="Cambria Math" panose="02040503050406030204" pitchFamily="18" charset="0"/>
                      </a:rPr>
                      <m:t>𝛼</m:t>
                    </m:r>
                  </m:oMath>
                </a14:m>
                <a:r>
                  <a:rPr dirty="0"/>
                  <a:t>, the interval is called a </a:t>
                </a:r>
                <a14:m>
                  <m:oMath xmlns:m="http://schemas.openxmlformats.org/officeDocument/2006/math">
                    <m:r>
                      <a:rPr>
                        <a:latin typeface="Cambria Math" panose="02040503050406030204" pitchFamily="18" charset="0"/>
                      </a:rPr>
                      <m:t>100⋅(1−</m:t>
                    </m:r>
                    <m:r>
                      <a:rPr>
                        <a:latin typeface="Cambria Math" panose="02040503050406030204" pitchFamily="18" charset="0"/>
                      </a:rPr>
                      <m:t>𝛼</m:t>
                    </m:r>
                    <m:r>
                      <a:rPr>
                        <a:latin typeface="Cambria Math" panose="02040503050406030204" pitchFamily="18" charset="0"/>
                      </a:rPr>
                      <m:t>)%</m:t>
                    </m:r>
                  </m:oMath>
                </a14:m>
                <a:r>
                  <a:rPr dirty="0"/>
                  <a:t> confidence interval.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339679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Confidence interval for the population mean</a:t>
            </a:r>
            <a:r>
              <a:rPr lang="en-US" dirty="0"/>
              <a:t>: closed form</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Given a sample </a:t>
                </a:r>
                <a14:m>
                  <m:oMath xmlns:m="http://schemas.openxmlformats.org/officeDocument/2006/math">
                    <m:r>
                      <a:rPr lang="en-US">
                        <a:latin typeface="Cambria Math" panose="02040503050406030204" pitchFamily="18" charset="0"/>
                      </a:rPr>
                      <m:t>𝑥</m:t>
                    </m:r>
                  </m:oMath>
                </a14:m>
                <a:r>
                  <a:rPr lang="en-US" dirty="0"/>
                  <a:t> with a sample mean </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𝑥</m:t>
                        </m:r>
                      </m:e>
                    </m:bar>
                  </m:oMath>
                </a14:m>
                <a:r>
                  <a:rPr lang="ar-AE" dirty="0"/>
                  <a:t>, </a:t>
                </a:r>
                <a:r>
                  <a:rPr lang="en-US" dirty="0"/>
                  <a:t>assuming that the underlying population is normally distributed, a </a:t>
                </a:r>
                <a14:m>
                  <m:oMath xmlns:m="http://schemas.openxmlformats.org/officeDocument/2006/math">
                    <m:r>
                      <a:rPr lang="en-US">
                        <a:latin typeface="Cambria Math" panose="02040503050406030204" pitchFamily="18" charset="0"/>
                      </a:rPr>
                      <m:t>95%</m:t>
                    </m:r>
                  </m:oMath>
                </a14:m>
                <a:r>
                  <a:rPr lang="en-US" dirty="0"/>
                  <a:t> (</a:t>
                </a:r>
                <a14:m>
                  <m:oMath xmlns:m="http://schemas.openxmlformats.org/officeDocument/2006/math">
                    <m:r>
                      <a:rPr lang="en-US">
                        <a:latin typeface="Cambria Math" panose="02040503050406030204" pitchFamily="18" charset="0"/>
                      </a:rPr>
                      <m:t>(1−</m:t>
                    </m:r>
                    <m:r>
                      <a:rPr lang="en-US">
                        <a:latin typeface="Cambria Math" panose="02040503050406030204" pitchFamily="18" charset="0"/>
                      </a:rPr>
                      <m:t>𝛼</m:t>
                    </m:r>
                    <m:r>
                      <a:rPr lang="en-US">
                        <a:latin typeface="Cambria Math" panose="02040503050406030204" pitchFamily="18" charset="0"/>
                      </a:rPr>
                      <m:t>)⋅100%</m:t>
                    </m:r>
                  </m:oMath>
                </a14:m>
                <a:r>
                  <a:rPr lang="en-US" dirty="0"/>
                  <a:t>) confidence interval for </a:t>
                </a:r>
                <a14:m>
                  <m:oMath xmlns:m="http://schemas.openxmlformats.org/officeDocument/2006/math">
                    <m:r>
                      <a:rPr lang="en-US">
                        <a:latin typeface="Cambria Math" panose="02040503050406030204" pitchFamily="18" charset="0"/>
                      </a:rPr>
                      <m:t>𝜇</m:t>
                    </m:r>
                  </m:oMath>
                </a14:m>
                <a:r>
                  <a:rPr lang="en-US" dirty="0"/>
                  <a:t> is given by:</a:t>
                </a:r>
              </a:p>
              <a:p>
                <a:pPr marL="0" indent="0">
                  <a:buNone/>
                </a:pPr>
                <a14:m>
                  <m:oMathPara xmlns:m="http://schemas.openxmlformats.org/officeDocument/2006/math">
                    <m:oMathParaPr>
                      <m:jc m:val="center"/>
                    </m:oMathParaPr>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𝑥</m:t>
                          </m:r>
                        </m:e>
                      </m:ba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𝑛</m:t>
                          </m:r>
                          <m:r>
                            <a:rPr lang="ar-AE">
                              <a:latin typeface="Cambria Math" panose="02040503050406030204" pitchFamily="18" charset="0"/>
                            </a:rPr>
                            <m:t>−1,</m:t>
                          </m:r>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2</m:t>
                              </m:r>
                            </m:den>
                          </m:f>
                        </m:sub>
                      </m:sSub>
                      <m:f>
                        <m:fPr>
                          <m:ctrlPr>
                            <a:rPr lang="ar-AE" i="1">
                              <a:latin typeface="Cambria Math" panose="02040503050406030204" pitchFamily="18" charset="0"/>
                            </a:rPr>
                          </m:ctrlPr>
                        </m:fPr>
                        <m:num>
                          <m:r>
                            <a:rPr lang="ar-AE">
                              <a:latin typeface="Cambria Math" panose="02040503050406030204" pitchFamily="18" charset="0"/>
                            </a:rPr>
                            <m:t>𝑠</m:t>
                          </m:r>
                        </m:num>
                        <m:den>
                          <m:rad>
                            <m:radPr>
                              <m:degHide m:val="on"/>
                              <m:ctrlPr>
                                <a:rPr lang="ar-AE" i="1" smtClean="0">
                                  <a:latin typeface="Cambria Math" panose="02040503050406030204" pitchFamily="18" charset="0"/>
                                </a:rPr>
                              </m:ctrlPr>
                            </m:radPr>
                            <m:deg/>
                            <m:e>
                              <m:r>
                                <a:rPr lang="ar-AE" b="0" i="1" smtClean="0">
                                  <a:latin typeface="Cambria Math" panose="02040503050406030204" pitchFamily="18" charset="0"/>
                                </a:rPr>
                                <m:t>𝑛</m:t>
                              </m:r>
                            </m:e>
                          </m:rad>
                        </m:den>
                      </m:f>
                    </m:oMath>
                  </m:oMathPara>
                </a14:m>
                <a:endParaRPr lang="ar-AE" dirty="0"/>
              </a:p>
              <a:p>
                <a:pPr marL="0" indent="0">
                  <a:buNone/>
                </a:pPr>
                <a:r>
                  <a:rPr lang="en-US" dirty="0"/>
                  <a:t>Where </a:t>
                </a:r>
                <a14:m>
                  <m:oMath xmlns:m="http://schemas.openxmlformats.org/officeDocument/2006/math">
                    <m:r>
                      <a:rPr lang="en-US">
                        <a:latin typeface="Cambria Math" panose="02040503050406030204" pitchFamily="18" charset="0"/>
                      </a:rPr>
                      <m:t>𝑡</m:t>
                    </m:r>
                  </m:oMath>
                </a14:m>
                <a:r>
                  <a:rPr lang="en-US" dirty="0"/>
                  <a:t> is an appropriate percentile of the </a:t>
                </a:r>
                <a14:m>
                  <m:oMath xmlns:m="http://schemas.openxmlformats.org/officeDocument/2006/math">
                    <m:r>
                      <a:rPr lang="en-US">
                        <a:latin typeface="Cambria Math" panose="02040503050406030204" pitchFamily="18" charset="0"/>
                      </a:rPr>
                      <m:t>𝑡</m:t>
                    </m:r>
                  </m:oMath>
                </a14:m>
                <a:r>
                  <a:rPr lang="en-US" dirty="0"/>
                  <a:t> distribution, </a:t>
                </a:r>
                <a14:m>
                  <m:oMath xmlns:m="http://schemas.openxmlformats.org/officeDocument/2006/math">
                    <m:r>
                      <a:rPr lang="en-US">
                        <a:latin typeface="Cambria Math" panose="02040503050406030204" pitchFamily="18" charset="0"/>
                      </a:rPr>
                      <m:t>𝑠</m:t>
                    </m:r>
                  </m:oMath>
                </a14:m>
                <a:r>
                  <a:rPr lang="en-US" dirty="0"/>
                  <a:t> is the sample standard deviation, and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𝑠</m:t>
                        </m:r>
                      </m:num>
                      <m:den>
                        <m:rad>
                          <m:radPr>
                            <m:degHide m:val="on"/>
                            <m:ctrlPr>
                              <a:rPr lang="ar-AE" i="1" smtClean="0">
                                <a:latin typeface="Cambria Math" panose="02040503050406030204" pitchFamily="18" charset="0"/>
                              </a:rPr>
                            </m:ctrlPr>
                          </m:radPr>
                          <m:deg/>
                          <m:e>
                            <m:r>
                              <a:rPr lang="en-US" b="0" i="1" smtClean="0">
                                <a:latin typeface="Cambria Math" panose="02040503050406030204" pitchFamily="18" charset="0"/>
                              </a:rPr>
                              <m:t>𝑛</m:t>
                            </m:r>
                          </m:e>
                        </m:rad>
                      </m:den>
                    </m:f>
                  </m:oMath>
                </a14:m>
                <a:r>
                  <a:rPr lang="ar-AE" dirty="0"/>
                  <a:t> </a:t>
                </a:r>
                <a:r>
                  <a:rPr lang="en-US" dirty="0"/>
                  <a:t>is the standard error of the mean.</a:t>
                </a:r>
              </a:p>
              <a:p>
                <a:pPr marL="0" indent="0">
                  <a:buNone/>
                </a:pPr>
                <a:endParaRPr lang="en-US" dirty="0"/>
              </a:p>
              <a:p>
                <a:pPr marL="0" indent="0">
                  <a:buNone/>
                </a:pPr>
                <a:r>
                  <a:rPr lang="en-US" dirty="0"/>
                  <a:t>Usually we are interested in a </a:t>
                </a:r>
                <a14:m>
                  <m:oMath xmlns:m="http://schemas.openxmlformats.org/officeDocument/2006/math">
                    <m:r>
                      <a:rPr lang="en-US">
                        <a:latin typeface="Cambria Math" panose="02040503050406030204" pitchFamily="18" charset="0"/>
                      </a:rPr>
                      <m:t>95%</m:t>
                    </m:r>
                  </m:oMath>
                </a14:m>
                <a:r>
                  <a:rPr lang="en-US" dirty="0"/>
                  <a:t> confidence interval, so if the sample has, say, 12 observations, we use the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11</m:t>
                        </m:r>
                      </m:sub>
                    </m:sSub>
                  </m:oMath>
                </a14:m>
                <a:r>
                  <a:rPr lang="ar-AE" dirty="0"/>
                  <a:t> </a:t>
                </a:r>
                <a:r>
                  <a:rPr lang="en-US" dirty="0"/>
                  <a:t>distribution. In R, this would be </a:t>
                </a:r>
                <a:r>
                  <a:rPr lang="en-US" dirty="0">
                    <a:latin typeface="Courier"/>
                  </a:rPr>
                  <a:t>qt(0.975,11)</a:t>
                </a:r>
                <a:r>
                  <a:rPr lang="en-US" dirty="0"/>
                  <a:t>.</a:t>
                </a:r>
              </a:p>
              <a:p>
                <a:pPr marL="0" indent="0">
                  <a:buNone/>
                </a:pPr>
                <a:r>
                  <a:rPr lang="en-US" dirty="0"/>
                  <a:t>We divide the </a:t>
                </a:r>
                <a14:m>
                  <m:oMath xmlns:m="http://schemas.openxmlformats.org/officeDocument/2006/math">
                    <m:r>
                      <a:rPr lang="en-US">
                        <a:latin typeface="Cambria Math" panose="02040503050406030204" pitchFamily="18" charset="0"/>
                      </a:rPr>
                      <m:t>𝛼</m:t>
                    </m:r>
                  </m:oMath>
                </a14:m>
                <a:r>
                  <a:rPr lang="en-US" dirty="0"/>
                  <a:t> in half to ensure that half of it lies above and half of it lies below the confidence interval.</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1594" b="-3141"/>
                </a:stretch>
              </a:blipFill>
            </p:spPr>
            <p:txBody>
              <a:bodyPr/>
              <a:lstStyle/>
              <a:p>
                <a:r>
                  <a:rPr lang="en-US">
                    <a:noFill/>
                  </a:rPr>
                  <a:t> </a:t>
                </a:r>
              </a:p>
            </p:txBody>
          </p:sp>
        </mc:Fallback>
      </mc:AlternateContent>
    </p:spTree>
    <p:extLst>
      <p:ext uri="{BB962C8B-B14F-4D97-AF65-F5344CB8AC3E}">
        <p14:creationId xmlns:p14="http://schemas.microsoft.com/office/powerpoint/2010/main" val="199419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Confidence interval for the population mean</a:t>
            </a:r>
            <a:r>
              <a:rPr lang="en-US" dirty="0"/>
              <a:t>: bootstrapped</a:t>
            </a:r>
            <a:endParaRPr dirty="0"/>
          </a:p>
        </p:txBody>
      </p:sp>
      <p:sp>
        <p:nvSpPr>
          <p:cNvPr id="3" name="Content Placeholder 2"/>
          <p:cNvSpPr>
            <a:spLocks noGrp="1"/>
          </p:cNvSpPr>
          <p:nvPr>
            <p:ph idx="1"/>
          </p:nvPr>
        </p:nvSpPr>
        <p:spPr/>
        <p:txBody>
          <a:bodyPr/>
          <a:lstStyle/>
          <a:p>
            <a:pPr marL="0" indent="0">
              <a:buNone/>
            </a:pPr>
            <a:r>
              <a:rPr lang="en-US" dirty="0"/>
              <a:t>If you have a larger sample (no strict rules on this), you may of course resample from it many times, calculate the mean of each sample, sort them, trim off the bottom and top 2.5%, and report the lowest and highest values as your 95% CI.</a:t>
            </a:r>
          </a:p>
          <a:p>
            <a:pPr marL="0" indent="0">
              <a:buNone/>
            </a:pPr>
            <a:endParaRPr lang="en-US" dirty="0"/>
          </a:p>
          <a:p>
            <a:pPr marL="0" indent="0">
              <a:buNone/>
            </a:pPr>
            <a:r>
              <a:rPr lang="en-US" dirty="0"/>
              <a:t>There are variants (bias-corrected, accelerated, studentized) of this technique that provide narrower (and more symmetric, less skewed) intervals for the same amount of cycles, but that is the basic idea.</a:t>
            </a:r>
          </a:p>
          <a:p>
            <a:pPr marL="0" indent="0">
              <a:buNone/>
            </a:pPr>
            <a:endParaRPr lang="en-US" dirty="0"/>
          </a:p>
          <a:p>
            <a:pPr marL="0" indent="0">
              <a:buNone/>
            </a:pPr>
            <a:r>
              <a:rPr lang="en-US" dirty="0"/>
              <a:t>Note that with the closed-form solution, the confidence interval will be symmetric. This is not guaranteed with the bootstrapped interval.</a:t>
            </a:r>
          </a:p>
        </p:txBody>
      </p:sp>
    </p:spTree>
    <p:extLst>
      <p:ext uri="{BB962C8B-B14F-4D97-AF65-F5344CB8AC3E}">
        <p14:creationId xmlns:p14="http://schemas.microsoft.com/office/powerpoint/2010/main" val="428473995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16122</TotalTime>
  <Words>1593</Words>
  <Application>Microsoft Macintosh PowerPoint</Application>
  <PresentationFormat>Custom</PresentationFormat>
  <Paragraphs>158</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Cambria Math</vt:lpstr>
      <vt:lpstr>Courier</vt:lpstr>
      <vt:lpstr>Arial</vt:lpstr>
      <vt:lpstr>Office Theme</vt:lpstr>
      <vt:lpstr>BMI 510: Confidence Intervals</vt:lpstr>
      <vt:lpstr>Notes from maximum likelihood</vt:lpstr>
      <vt:lpstr>Notes from maximum likelihood</vt:lpstr>
      <vt:lpstr>Outline</vt:lpstr>
      <vt:lpstr>Concept</vt:lpstr>
      <vt:lpstr>Where do you think the means are?</vt:lpstr>
      <vt:lpstr>Definition</vt:lpstr>
      <vt:lpstr>Confidence interval for the population mean: closed form</vt:lpstr>
      <vt:lpstr>Confidence interval for the population mean: bootstrapped</vt:lpstr>
      <vt:lpstr>Variability is often expressed as standard deviations, standard errors, or 95% CI</vt:lpstr>
      <vt:lpstr>Mean ± sample standard deviation</vt:lpstr>
      <vt:lpstr>Mean [95% CI]</vt:lpstr>
      <vt:lpstr>Mean ± sample standard error</vt:lpstr>
      <vt:lpstr>Outline</vt:lpstr>
      <vt:lpstr>Confidence interval for a proportion</vt:lpstr>
      <vt:lpstr>Confidence interval for a proportion</vt:lpstr>
      <vt:lpstr>We have been discussing “Wald” intervals:</vt:lpstr>
      <vt:lpstr>We have been discussing “Wald” intervals:</vt:lpstr>
      <vt:lpstr>Wald vs. Wilson intervals</vt:lpstr>
      <vt:lpstr>Wald vs. Wilson intervals</vt:lpstr>
      <vt:lpstr>Coverage probability</vt:lpstr>
      <vt:lpstr>Coverage probability</vt:lpstr>
      <vt:lpstr>Outline</vt:lpstr>
      <vt:lpstr>PowerPoint Presentation</vt:lpstr>
      <vt:lpstr>PowerPoint Presentation</vt:lpstr>
      <vt:lpstr>PowerPoint Presentation</vt:lpstr>
      <vt:lpstr>Final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Lucas</cp:lastModifiedBy>
  <cp:revision>468</cp:revision>
  <dcterms:modified xsi:type="dcterms:W3CDTF">2025-02-24T23:24:08Z</dcterms:modified>
</cp:coreProperties>
</file>