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63"/>
  </p:notesMasterIdLst>
  <p:sldIdLst>
    <p:sldId id="431" r:id="rId2"/>
    <p:sldId id="557" r:id="rId3"/>
    <p:sldId id="551" r:id="rId4"/>
    <p:sldId id="553" r:id="rId5"/>
    <p:sldId id="258" r:id="rId6"/>
    <p:sldId id="605" r:id="rId7"/>
    <p:sldId id="606" r:id="rId8"/>
    <p:sldId id="259" r:id="rId9"/>
    <p:sldId id="607" r:id="rId10"/>
    <p:sldId id="608" r:id="rId11"/>
    <p:sldId id="260" r:id="rId12"/>
    <p:sldId id="554" r:id="rId13"/>
    <p:sldId id="261" r:id="rId14"/>
    <p:sldId id="262" r:id="rId15"/>
    <p:sldId id="263" r:id="rId16"/>
    <p:sldId id="264" r:id="rId17"/>
    <p:sldId id="609" r:id="rId18"/>
    <p:sldId id="265" r:id="rId19"/>
    <p:sldId id="266" r:id="rId20"/>
    <p:sldId id="267" r:id="rId21"/>
    <p:sldId id="555" r:id="rId22"/>
    <p:sldId id="556" r:id="rId23"/>
    <p:sldId id="272" r:id="rId24"/>
    <p:sldId id="273" r:id="rId25"/>
    <p:sldId id="561" r:id="rId26"/>
    <p:sldId id="610" r:id="rId27"/>
    <p:sldId id="612" r:id="rId28"/>
    <p:sldId id="614" r:id="rId29"/>
    <p:sldId id="613" r:id="rId30"/>
    <p:sldId id="558" r:id="rId31"/>
    <p:sldId id="268" r:id="rId32"/>
    <p:sldId id="269" r:id="rId33"/>
    <p:sldId id="603" r:id="rId34"/>
    <p:sldId id="604" r:id="rId35"/>
    <p:sldId id="270" r:id="rId36"/>
    <p:sldId id="271" r:id="rId37"/>
    <p:sldId id="559" r:id="rId38"/>
    <p:sldId id="283" r:id="rId39"/>
    <p:sldId id="280" r:id="rId40"/>
    <p:sldId id="281" r:id="rId41"/>
    <p:sldId id="282" r:id="rId42"/>
    <p:sldId id="560" r:id="rId43"/>
    <p:sldId id="563" r:id="rId44"/>
    <p:sldId id="587" r:id="rId45"/>
    <p:sldId id="588" r:id="rId46"/>
    <p:sldId id="589" r:id="rId47"/>
    <p:sldId id="590" r:id="rId48"/>
    <p:sldId id="284" r:id="rId49"/>
    <p:sldId id="598" r:id="rId50"/>
    <p:sldId id="602" r:id="rId51"/>
    <p:sldId id="474" r:id="rId52"/>
    <p:sldId id="599" r:id="rId53"/>
    <p:sldId id="285" r:id="rId54"/>
    <p:sldId id="286" r:id="rId55"/>
    <p:sldId id="592" r:id="rId56"/>
    <p:sldId id="594" r:id="rId57"/>
    <p:sldId id="593" r:id="rId58"/>
    <p:sldId id="595" r:id="rId59"/>
    <p:sldId id="597" r:id="rId60"/>
    <p:sldId id="600" r:id="rId61"/>
    <p:sldId id="596" r:id="rId62"/>
  </p:sldIdLst>
  <p:sldSz cx="10160000" cy="7620000"/>
  <p:notesSz cx="7620000" cy="10160000"/>
  <p:embeddedFontLst>
    <p:embeddedFont>
      <p:font typeface="Cambria Math" panose="02040503050406030204" pitchFamily="18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591F34-6BE0-48BB-932A-1E305F9E1863}">
  <a:tblStyle styleId="{D9591F34-6BE0-48BB-932A-1E305F9E18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09" autoAdjust="0"/>
    <p:restoredTop sz="86335"/>
  </p:normalViewPr>
  <p:slideViewPr>
    <p:cSldViewPr snapToGrid="0" snapToObjects="1">
      <p:cViewPr varScale="1">
        <p:scale>
          <a:sx n="195" d="100"/>
          <a:sy n="195" d="100"/>
        </p:scale>
        <p:origin x="3312" y="184"/>
      </p:cViewPr>
      <p:guideLst>
        <p:guide orient="horz" pos="24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1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83475b25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846138"/>
            <a:ext cx="5643562" cy="4233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d83475b256_0_14:notes"/>
          <p:cNvSpPr txBox="1">
            <a:spLocks noGrp="1"/>
          </p:cNvSpPr>
          <p:nvPr>
            <p:ph type="body" idx="1"/>
          </p:nvPr>
        </p:nvSpPr>
        <p:spPr>
          <a:xfrm>
            <a:off x="846667" y="5362222"/>
            <a:ext cx="6773400" cy="50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9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762000"/>
            <a:ext cx="5080000" cy="3810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4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20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0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50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70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80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762000" y="677333"/>
            <a:ext cx="863600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762000" y="2201333"/>
            <a:ext cx="4233333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5164667" y="2201333"/>
            <a:ext cx="4233333" cy="220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5164667" y="4572000"/>
            <a:ext cx="4233333" cy="220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dt" idx="10"/>
          </p:nvPr>
        </p:nvSpPr>
        <p:spPr>
          <a:xfrm>
            <a:off x="762000" y="6942667"/>
            <a:ext cx="2116667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ftr" idx="11"/>
          </p:nvPr>
        </p:nvSpPr>
        <p:spPr>
          <a:xfrm>
            <a:off x="3471333" y="6942667"/>
            <a:ext cx="3217333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281333" y="6942667"/>
            <a:ext cx="2116667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699823" y="508000"/>
            <a:ext cx="3276864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4319323" y="1097140"/>
            <a:ext cx="5143500" cy="541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2"/>
          </p:nvPr>
        </p:nvSpPr>
        <p:spPr>
          <a:xfrm>
            <a:off x="699823" y="2286000"/>
            <a:ext cx="3276864" cy="423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699823" y="508000"/>
            <a:ext cx="3276864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92" name="Google Shape;92;p18"/>
          <p:cNvSpPr>
            <a:spLocks noGrp="1"/>
          </p:cNvSpPr>
          <p:nvPr>
            <p:ph type="pic" idx="2"/>
          </p:nvPr>
        </p:nvSpPr>
        <p:spPr>
          <a:xfrm>
            <a:off x="4319323" y="1097140"/>
            <a:ext cx="5143500" cy="541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20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0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50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70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8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99823" y="2286000"/>
            <a:ext cx="3276864" cy="423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 rot="5400000">
            <a:off x="2662590" y="64382"/>
            <a:ext cx="4834820" cy="87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 rot="5400000">
            <a:off x="5137326" y="2539118"/>
            <a:ext cx="6457598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 rot="5400000">
            <a:off x="692326" y="411868"/>
            <a:ext cx="6457598" cy="6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04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8" r:id="rId4"/>
    <p:sldLayoutId id="2147483662" r:id="rId5"/>
    <p:sldLayoutId id="2147483663" r:id="rId6"/>
    <p:sldLayoutId id="2147483664" r:id="rId7"/>
    <p:sldLayoutId id="2147483665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/>
        </p:nvSpPr>
        <p:spPr>
          <a:xfrm>
            <a:off x="952775" y="6178825"/>
            <a:ext cx="8735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Lucas McKay, Ph.D., M.S.C.R.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Departments of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Biomedical Informatics and Neurology, Emory University, Atlanta, GA USA  </a:t>
            </a:r>
            <a:endParaRPr sz="16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Department of Biomedical Engineering, Georgia Institute of Technology, Atlanta, GA, USA</a:t>
            </a:r>
            <a:endParaRPr sz="16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2027" y="276804"/>
            <a:ext cx="3235945" cy="26262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D5262-882B-0C4C-BF5C-1D301427D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3214481"/>
            <a:ext cx="7620000" cy="2652889"/>
          </a:xfrm>
        </p:spPr>
        <p:txBody>
          <a:bodyPr anchor="ctr"/>
          <a:lstStyle/>
          <a:p>
            <a:r>
              <a:rPr lang="en-US" dirty="0"/>
              <a:t>BMI 510: Useful distributions and fitting distributions to data</a:t>
            </a:r>
          </a:p>
        </p:txBody>
      </p:sp>
    </p:spTree>
    <p:extLst>
      <p:ext uri="{BB962C8B-B14F-4D97-AF65-F5344CB8AC3E}">
        <p14:creationId xmlns:p14="http://schemas.microsoft.com/office/powerpoint/2010/main" val="224910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expected value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continuous random variable with density function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expected value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denoted by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ar-AE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:r>
                  <a:rPr lang="en-US" dirty="0"/>
                  <a:t>This is also referred to as the mean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denoted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ar-AE" dirty="0"/>
                  <a:t>, </a:t>
                </a:r>
                <a:r>
                  <a:rPr lang="en-US" dirty="0"/>
                  <a:t>analogous to the discrete case.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What is the maximum value of </a:t>
                </a:r>
                <a14:m>
                  <m:oMath xmlns:m="http://schemas.openxmlformats.org/officeDocument/2006/math">
                    <m:r>
                      <a:rPr lang="ar-AE">
                        <a:latin typeface="Cambria Math" panose="02040503050406030204" pitchFamily="18" charset="0"/>
                      </a:rPr>
                      <m:t>𝑓</m:t>
                    </m:r>
                    <m:r>
                      <a:rPr lang="ar-AE"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>
                        <a:latin typeface="Cambria Math" panose="02040503050406030204" pitchFamily="18" charset="0"/>
                      </a:rPr>
                      <m:t>𝑥</m:t>
                    </m:r>
                    <m:r>
                      <a:rPr lang="ar-AE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dirty="0"/>
                  <a:t>?</a:t>
                </a:r>
                <a:endParaRPr lang="ar-AE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ar-AE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ar-AE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ar-AE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ar-AE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ar-AE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ar-AE" dirty="0">
                    <a:solidFill>
                      <a:schemeClr val="tx1"/>
                    </a:solidFill>
                  </a:rPr>
                  <a:t>?</a:t>
                </a:r>
              </a:p>
              <a:p>
                <a:pPr marL="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5497" b="-22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388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expected value </a:t>
            </a:r>
            <a:r>
              <a:rPr lang="en-US" dirty="0"/>
              <a:t>is sometimes useful as a </a:t>
            </a:r>
            <a:r>
              <a:rPr dirty="0"/>
              <a:t>measure of center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lvl="1"/>
                <a:r>
                  <a:rPr dirty="0"/>
                  <a:t>The expected value of a random variable is its average value and is often useful as a measure of the central tendency.</a:t>
                </a:r>
                <a:endParaRPr lang="en-US" dirty="0"/>
              </a:p>
              <a:p>
                <a:pPr lvl="1"/>
                <a:endParaRPr dirty="0"/>
              </a:p>
              <a:p>
                <a:pPr lvl="1"/>
                <a:r>
                  <a:rPr dirty="0"/>
                  <a:t>This may not be the case, and data visualization during exploratory analyses is very important.</a:t>
                </a:r>
                <a:endParaRPr lang="en-US" dirty="0"/>
              </a:p>
              <a:p>
                <a:pPr lvl="1"/>
                <a:endParaRPr dirty="0"/>
              </a:p>
              <a:p>
                <a:pPr lvl="1"/>
                <a:r>
                  <a:rPr dirty="0"/>
                  <a:t>What are the mean and median of a random variable distributed uniformly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dirty="0"/>
                  <a:t>? Is the </a:t>
                </a:r>
                <a:r>
                  <a:rPr i="1" dirty="0"/>
                  <a:t>expected value</a:t>
                </a:r>
                <a:r>
                  <a:rPr dirty="0"/>
                  <a:t> any more likely than any other value on the unit interval?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595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7052-0FD5-D044-847A-9D6A0F12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expected value of a uniform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119B26C-97E3-E941-83C8-879CBBCEC73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ar-AE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ar-AE" dirty="0"/>
              </a:p>
              <a:p>
                <a:pPr marL="0" lv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ar-AE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ar-AE" dirty="0"/>
              </a:p>
              <a:p>
                <a:pPr marL="0" lv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ar-AE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ar-AE" dirty="0"/>
              </a:p>
              <a:p>
                <a:pPr marL="0" lv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ar-AE" dirty="0"/>
              </a:p>
              <a:p>
                <a:pPr marL="825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119B26C-97E3-E941-83C8-879CBBCEC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447" t="-29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" descr="fitting-distributions_files/figure-pptx/unnamed-chunk-1-1.png">
            <a:extLst>
              <a:ext uri="{FF2B5EF4-FFF2-40B4-BE49-F238E27FC236}">
                <a16:creationId xmlns:a16="http://schemas.microsoft.com/office/drawing/2014/main" id="{8CB63A32-4D77-E244-8C25-0708AB53558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46167" y="1878544"/>
            <a:ext cx="56515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8487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Exercise - expected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t>Back to a coin example, let’s say we flip three even coins and the outcome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t> is the number of heads.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597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Sample space and number of heads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192807"/>
              </p:ext>
            </p:extLst>
          </p:nvPr>
        </p:nvGraphicFramePr>
        <p:xfrm>
          <a:off x="508000" y="1778000"/>
          <a:ext cx="9144000" cy="3108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 dirty="0"/>
                        <a:t>Result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Heads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hhh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3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hht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2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hth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2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htt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1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thh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2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tht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1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tth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1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ttt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 dirty="0"/>
                        <a:t>0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01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Probability distribution of number of heads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68221"/>
              </p:ext>
            </p:extLst>
          </p:nvPr>
        </p:nvGraphicFramePr>
        <p:xfrm>
          <a:off x="508000" y="1778000"/>
          <a:ext cx="9144000" cy="2072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667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sz="1600"/>
                        <a:t>Heads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Probability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sz="1600"/>
                        <a:t>0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0.125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sz="1600"/>
                        <a:t>1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0.375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sz="1600"/>
                        <a:t>2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0.375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sz="1600"/>
                        <a:t>3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/>
                        <a:t>0.125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sz="1600" dirty="0"/>
                        <a:t>Total</a:t>
                      </a: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600" dirty="0"/>
                        <a:t>1.0</a:t>
                      </a:r>
                    </a:p>
                  </a:txBody>
                  <a:tcPr marL="101600" marR="101600" marT="50800" marB="50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513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What is the expected value?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So what is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​</m:t>
                          </m:r>
                        </m:sup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0⋅0.125+1⋅0.375+2⋅0.375+3⋅0.125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)=1.125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Do we ever actually </a:t>
                </a:r>
                <a:r>
                  <a:rPr i="1" dirty="0"/>
                  <a:t>expect</a:t>
                </a:r>
                <a:r>
                  <a:rPr dirty="0"/>
                  <a:t> to come up with that value for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?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Can you think of a better estimate for the expected value?</a:t>
                </a:r>
              </a:p>
              <a:p>
                <a:pPr marL="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17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4682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What is the expected value?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So what is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​</m:t>
                          </m:r>
                        </m:sup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0⋅0.125+1⋅0.375+2⋅0.375+3⋅0.125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)=1.125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Do we ever actually </a:t>
                </a:r>
                <a:r>
                  <a:rPr i="1" dirty="0"/>
                  <a:t>expect</a:t>
                </a:r>
                <a:r>
                  <a:rPr dirty="0"/>
                  <a:t> to come up with that value for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?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Can you think of a better estimate for the expected value?</a:t>
                </a:r>
              </a:p>
              <a:p>
                <a:pPr marL="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17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83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Measures of shape or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The </a:t>
            </a:r>
            <a:r>
              <a:rPr i="1" dirty="0"/>
              <a:t>variance</a:t>
            </a:r>
            <a:r>
              <a:rPr dirty="0"/>
              <a:t> and </a:t>
            </a:r>
            <a:r>
              <a:rPr i="1" dirty="0"/>
              <a:t>standard deviation</a:t>
            </a:r>
            <a:r>
              <a:rPr dirty="0"/>
              <a:t> are the most common measures of spread we will use for normally-distributed variables.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dirty="0"/>
              <a:t>Other densities have other parameterizations, which can be fit to measured data using the same methods.</a:t>
            </a:r>
          </a:p>
        </p:txBody>
      </p:sp>
    </p:spTree>
    <p:extLst>
      <p:ext uri="{BB962C8B-B14F-4D97-AF65-F5344CB8AC3E}">
        <p14:creationId xmlns:p14="http://schemas.microsoft.com/office/powerpoint/2010/main" val="497298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Variance and standard deviation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random variable with expected value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variance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𝑉𝑎𝑟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{[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𝑋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ar-AE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𝑉𝑎𝑟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)][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)]}</m:t>
                      </m:r>
                    </m:oMath>
                  </m:oMathPara>
                </a14:m>
                <a:endParaRPr lang="ar-AE" i="1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:r>
                  <a:rPr lang="en-US" dirty="0"/>
                  <a:t>The standard deviation is the square root of the variance; these two are often designated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dirty="0"/>
                  <a:t>.</a:t>
                </a:r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 r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25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74C6-510F-2E41-A47F-ABB73E1A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picture: two fundamental statistical modeling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CBE3F-2E4C-B14F-B60E-E0704F6D0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Fit model parameters to data</a:t>
            </a:r>
          </a:p>
          <a:p>
            <a:endParaRPr lang="en-US" dirty="0"/>
          </a:p>
          <a:p>
            <a:r>
              <a:rPr lang="en-US" dirty="0"/>
              <a:t>Make inferences about models</a:t>
            </a:r>
          </a:p>
        </p:txBody>
      </p:sp>
    </p:spTree>
    <p:extLst>
      <p:ext uri="{BB962C8B-B14F-4D97-AF65-F5344CB8AC3E}">
        <p14:creationId xmlns:p14="http://schemas.microsoft.com/office/powerpoint/2010/main" val="1329977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Alternative formula for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𝑉𝑎𝑟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>
                          <a:latin typeface="Cambria Math" panose="02040503050406030204" pitchFamily="18" charset="0"/>
                        </a:rPr>
                        <m:t>)−[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46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Covariance and 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1600" indent="0">
              <a:buNone/>
            </a:pPr>
            <a:r>
              <a:rPr dirty="0"/>
              <a:t>Similar to how the variance of a random variable is a measure of its variability, the covariance of two random variables is a measure of their </a:t>
            </a:r>
            <a:r>
              <a:rPr i="1" dirty="0"/>
              <a:t>joint</a:t>
            </a:r>
            <a:r>
              <a:rPr dirty="0"/>
              <a:t> variability.</a:t>
            </a:r>
            <a:endParaRPr lang="en-US" dirty="0"/>
          </a:p>
          <a:p>
            <a:pPr marL="101600" indent="0">
              <a:buNone/>
            </a:pPr>
            <a:endParaRPr lang="en-US" dirty="0"/>
          </a:p>
          <a:p>
            <a:pPr marL="101600" indent="0">
              <a:buNone/>
            </a:pPr>
            <a:r>
              <a:rPr lang="en-US" dirty="0"/>
              <a:t>When fitting model parameters to data, the linkages between, say, clinical covariates must be estimated, typically from the data.</a:t>
            </a:r>
          </a:p>
          <a:p>
            <a:pPr marL="101600" indent="0">
              <a:buNone/>
            </a:pPr>
            <a:endParaRPr dirty="0"/>
          </a:p>
          <a:p>
            <a:pPr marL="101600" indent="0">
              <a:buNone/>
            </a:pPr>
            <a:r>
              <a:rPr dirty="0"/>
              <a:t>Covariance and correlation are </a:t>
            </a:r>
            <a:r>
              <a:rPr lang="en-US" dirty="0"/>
              <a:t>also </a:t>
            </a:r>
            <a:r>
              <a:rPr dirty="0"/>
              <a:t>two ways to measur</a:t>
            </a:r>
            <a:r>
              <a:rPr lang="en-US" dirty="0"/>
              <a:t>e and report</a:t>
            </a:r>
            <a:r>
              <a:rPr dirty="0"/>
              <a:t> </a:t>
            </a:r>
            <a:r>
              <a:rPr i="1" dirty="0"/>
              <a:t>association</a:t>
            </a:r>
            <a:r>
              <a:rPr lang="en-US" i="1" dirty="0"/>
              <a:t>s</a:t>
            </a:r>
            <a:r>
              <a:rPr lang="en-US" dirty="0"/>
              <a:t> between measurements.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488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Equation for covariance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𝐶𝑜𝑣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 b="0" i="0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99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Alternative expression for covariance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Note that if we expand this expression out, because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  <m:r>
                      <a:rPr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dirty="0"/>
                  <a:t> is a linear operator,</a:t>
                </a:r>
                <a:endParaRPr lang="en-US" dirty="0"/>
              </a:p>
              <a:p>
                <a:pPr marL="0" indent="0">
                  <a:buNone/>
                </a:pPr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𝐶𝑜𝑣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,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[(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𝐶𝑜𝑣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,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[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𝑋𝑌</m:t>
                      </m:r>
                      <m:r>
                        <a:rPr>
                          <a:latin typeface="Cambria Math" panose="02040503050406030204" pitchFamily="18" charset="0"/>
                        </a:rPr>
                        <m:t>]−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[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]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[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919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dirty="0"/>
                  <a:t>Defined in terms of the covariance between random variables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and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dirty="0"/>
                  <a:t>, correlation is a unitless quantity, and is therefore unchanged when the units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or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dirty="0"/>
                  <a:t> are changed.</a:t>
                </a:r>
                <a:endParaRPr lang="en-US" dirty="0"/>
              </a:p>
              <a:p>
                <a:pPr lvl="1"/>
                <a:endParaRPr dirty="0"/>
              </a:p>
              <a:p>
                <a:pPr lvl="1"/>
                <a:r>
                  <a:rPr dirty="0"/>
                  <a:t>Correlation is one measure of association that can be useful, but that can also obscure paradoxical relationships when the underlying data do not follow well-behaved normal distributions.</a:t>
                </a:r>
                <a:endParaRPr lang="en-US" dirty="0"/>
              </a:p>
              <a:p>
                <a:pPr lvl="1"/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𝐶𝑜𝑣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𝑉𝑎𝑟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𝑉𝑎𝑟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79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17E2-7861-9B40-97DD-0B9AE7ED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Correlations in bivariate normal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8ACAB-E57E-FA4F-835C-80F0E9DF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17E2-7861-9B40-97DD-0B9AE7ED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31C70-B19F-56F9-0B84-E2BB66868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46" y="2165350"/>
            <a:ext cx="9227508" cy="4210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64225-9DCB-6797-5D81-C9D9C0F3F4DC}"/>
              </a:ext>
            </a:extLst>
          </p:cNvPr>
          <p:cNvSpPr txBox="1"/>
          <p:nvPr/>
        </p:nvSpPr>
        <p:spPr>
          <a:xfrm>
            <a:off x="8980438" y="7312223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044540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17E2-7861-9B40-97DD-0B9AE7ED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cases: what does the value of X tell you about the value of 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64225-9DCB-6797-5D81-C9D9C0F3F4DC}"/>
              </a:ext>
            </a:extLst>
          </p:cNvPr>
          <p:cNvSpPr txBox="1"/>
          <p:nvPr/>
        </p:nvSpPr>
        <p:spPr>
          <a:xfrm>
            <a:off x="8980438" y="7312223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13A3A-078E-DA32-D819-8D036111A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8"/>
          <a:stretch/>
        </p:blipFill>
        <p:spPr>
          <a:xfrm>
            <a:off x="6654799" y="2927350"/>
            <a:ext cx="3187700" cy="2406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AF7CF-ECE6-96B8-DB80-40FFDCBF7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70"/>
          <a:stretch/>
        </p:blipFill>
        <p:spPr>
          <a:xfrm>
            <a:off x="3505202" y="2927350"/>
            <a:ext cx="2654300" cy="2406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96BD00-3E14-2A31-1E94-4546F6F95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10"/>
          <a:stretch/>
        </p:blipFill>
        <p:spPr>
          <a:xfrm>
            <a:off x="431800" y="3206750"/>
            <a:ext cx="2590800" cy="1847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21FA6-2EC7-A5ED-8CE0-8C2C62FE7A0B}"/>
              </a:ext>
            </a:extLst>
          </p:cNvPr>
          <p:cNvSpPr txBox="1"/>
          <p:nvPr/>
        </p:nvSpPr>
        <p:spPr>
          <a:xfrm>
            <a:off x="1246138" y="56485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 lot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BB4AF-C8DA-E22A-8685-C56F5C3601D9}"/>
              </a:ext>
            </a:extLst>
          </p:cNvPr>
          <p:cNvSpPr txBox="1"/>
          <p:nvPr/>
        </p:nvSpPr>
        <p:spPr>
          <a:xfrm>
            <a:off x="4411329" y="564852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 little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348249-D504-080C-D871-EFE5400BFAC6}"/>
              </a:ext>
            </a:extLst>
          </p:cNvPr>
          <p:cNvSpPr txBox="1"/>
          <p:nvPr/>
        </p:nvSpPr>
        <p:spPr>
          <a:xfrm>
            <a:off x="7799338" y="56485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 lot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C55A31-7D9D-31B7-50A8-A2A8D309790D}"/>
              </a:ext>
            </a:extLst>
          </p:cNvPr>
          <p:cNvSpPr txBox="1"/>
          <p:nvPr/>
        </p:nvSpPr>
        <p:spPr>
          <a:xfrm>
            <a:off x="956727" y="6242446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rho = 0.8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7CD3E9-DA12-F3A4-8659-E742F7383D06}"/>
              </a:ext>
            </a:extLst>
          </p:cNvPr>
          <p:cNvSpPr txBox="1"/>
          <p:nvPr/>
        </p:nvSpPr>
        <p:spPr>
          <a:xfrm>
            <a:off x="4233326" y="6242446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rho = 0.0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FF2468-3F3B-1C60-15B0-1D0EC391FE45}"/>
              </a:ext>
            </a:extLst>
          </p:cNvPr>
          <p:cNvSpPr txBox="1"/>
          <p:nvPr/>
        </p:nvSpPr>
        <p:spPr>
          <a:xfrm>
            <a:off x="7509926" y="6242446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rho = 0.0</a:t>
            </a:r>
          </a:p>
        </p:txBody>
      </p:sp>
    </p:spTree>
    <p:extLst>
      <p:ext uri="{BB962C8B-B14F-4D97-AF65-F5344CB8AC3E}">
        <p14:creationId xmlns:p14="http://schemas.microsoft.com/office/powerpoint/2010/main" val="1664505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03729" y="2143034"/>
            <a:ext cx="3704166" cy="2915919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6271A-4DF6-EA93-E740-09712594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185851"/>
            <a:ext cx="2190750" cy="283028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700">
                <a:solidFill>
                  <a:srgbClr val="FFFFFF"/>
                </a:solidFill>
              </a:rPr>
              <a:t>Turns out these relationships appear in nature</a:t>
            </a:r>
          </a:p>
        </p:txBody>
      </p:sp>
      <p:pic>
        <p:nvPicPr>
          <p:cNvPr id="6" name="Picture 5" descr="A close-up of a squid&#10;&#10;AI-generated content may be incorrect.">
            <a:extLst>
              <a:ext uri="{FF2B5EF4-FFF2-40B4-BE49-F238E27FC236}">
                <a16:creationId xmlns:a16="http://schemas.microsoft.com/office/drawing/2014/main" id="{CBB6D909-27FE-FFCF-3F23-F8E301E5F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096" y="1280070"/>
            <a:ext cx="5650584" cy="50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8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74F7-8F6D-7EAE-B56C-B9150339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note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60F188-A469-38B9-C9B1-E6A2304CB31F}"/>
              </a:ext>
            </a:extLst>
          </p:cNvPr>
          <p:cNvGrpSpPr/>
          <p:nvPr/>
        </p:nvGrpSpPr>
        <p:grpSpPr>
          <a:xfrm>
            <a:off x="635000" y="2133600"/>
            <a:ext cx="8890000" cy="3657600"/>
            <a:chOff x="571500" y="2235200"/>
            <a:chExt cx="8890000" cy="3657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FD1581-F5EE-E540-1CA9-5BD74F5D5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7500" y="2235200"/>
              <a:ext cx="2794000" cy="3657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87EE4F-F3F6-CA74-561C-48D4A1867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8346" y="2235200"/>
              <a:ext cx="2765196" cy="3657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8647A3-F00D-ABCE-1D4E-C2957D59C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" y="2235200"/>
              <a:ext cx="3396846" cy="36576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034D2B6-2D6A-91EC-C4C7-ADFBA0314086}"/>
              </a:ext>
            </a:extLst>
          </p:cNvPr>
          <p:cNvSpPr txBox="1"/>
          <p:nvPr/>
        </p:nvSpPr>
        <p:spPr>
          <a:xfrm>
            <a:off x="552971" y="5892367"/>
            <a:ext cx="3358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Darwin, published</a:t>
            </a:r>
          </a:p>
          <a:p>
            <a:pPr algn="ctr"/>
            <a:r>
              <a:rPr lang="en-US" i="1" dirty="0"/>
              <a:t>“On the Origin of Species by Means of</a:t>
            </a:r>
          </a:p>
          <a:p>
            <a:pPr algn="ctr"/>
            <a:r>
              <a:rPr lang="en-US" i="1" dirty="0"/>
              <a:t>Natural Selection, or the Preservation of</a:t>
            </a:r>
          </a:p>
          <a:p>
            <a:pPr algn="ctr"/>
            <a:r>
              <a:rPr lang="en-US" i="1" dirty="0" err="1"/>
              <a:t>Favoured</a:t>
            </a:r>
            <a:r>
              <a:rPr lang="en-US" i="1" dirty="0"/>
              <a:t> Races in the Struggle for Life”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AC2CA-A544-0171-9ECE-BAE880C29981}"/>
              </a:ext>
            </a:extLst>
          </p:cNvPr>
          <p:cNvSpPr txBox="1"/>
          <p:nvPr/>
        </p:nvSpPr>
        <p:spPr>
          <a:xfrm>
            <a:off x="4323742" y="5892367"/>
            <a:ext cx="21162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Galton, Darwin’s cousin,</a:t>
            </a:r>
          </a:p>
          <a:p>
            <a:pPr algn="ctr"/>
            <a:r>
              <a:rPr lang="en-US" dirty="0"/>
              <a:t>introduced correlation,</a:t>
            </a:r>
          </a:p>
          <a:p>
            <a:pPr algn="ctr"/>
            <a:r>
              <a:rPr lang="en-US" dirty="0"/>
              <a:t>published</a:t>
            </a:r>
          </a:p>
          <a:p>
            <a:pPr algn="ctr"/>
            <a:r>
              <a:rPr lang="en-US" i="1" dirty="0"/>
              <a:t>“Hereditary Genius”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63A3F-F82A-3790-55CE-8769C342F754}"/>
              </a:ext>
            </a:extLst>
          </p:cNvPr>
          <p:cNvSpPr txBox="1"/>
          <p:nvPr/>
        </p:nvSpPr>
        <p:spPr>
          <a:xfrm>
            <a:off x="7013559" y="5892367"/>
            <a:ext cx="2324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Pearson, first Galton chair</a:t>
            </a:r>
          </a:p>
          <a:p>
            <a:pPr algn="ctr"/>
            <a:r>
              <a:rPr lang="en-US" dirty="0"/>
              <a:t>of Eugenics at</a:t>
            </a:r>
          </a:p>
          <a:p>
            <a:pPr algn="ctr"/>
            <a:r>
              <a:rPr lang="en-US" dirty="0"/>
              <a:t>University College London,</a:t>
            </a:r>
          </a:p>
          <a:p>
            <a:pPr algn="ctr"/>
            <a:r>
              <a:rPr lang="en-US" dirty="0"/>
              <a:t>formalized </a:t>
            </a:r>
            <a:r>
              <a:rPr lang="en-US" i="1" dirty="0"/>
              <a:t>rho</a:t>
            </a:r>
          </a:p>
        </p:txBody>
      </p:sp>
    </p:spTree>
    <p:extLst>
      <p:ext uri="{BB962C8B-B14F-4D97-AF65-F5344CB8AC3E}">
        <p14:creationId xmlns:p14="http://schemas.microsoft.com/office/powerpoint/2010/main" val="151547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856C-C959-442B-A060-75CC7529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D1BE7-2BEA-A249-B0B1-8C2BE4799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Expected values and measures of center / spread</a:t>
            </a:r>
          </a:p>
          <a:p>
            <a:endParaRPr lang="en-US" dirty="0"/>
          </a:p>
          <a:p>
            <a:r>
              <a:rPr lang="en-US" dirty="0"/>
              <a:t>Measurement error and bias</a:t>
            </a:r>
          </a:p>
          <a:p>
            <a:endParaRPr lang="en-US" dirty="0"/>
          </a:p>
          <a:p>
            <a:r>
              <a:rPr lang="en-US" dirty="0"/>
              <a:t>Parameters of useful distributions</a:t>
            </a:r>
          </a:p>
          <a:p>
            <a:endParaRPr lang="en-US" dirty="0"/>
          </a:p>
          <a:p>
            <a:r>
              <a:rPr lang="en-US" dirty="0"/>
              <a:t>Introduction to maximum likelihood</a:t>
            </a:r>
          </a:p>
        </p:txBody>
      </p:sp>
    </p:spTree>
    <p:extLst>
      <p:ext uri="{BB962C8B-B14F-4D97-AF65-F5344CB8AC3E}">
        <p14:creationId xmlns:p14="http://schemas.microsoft.com/office/powerpoint/2010/main" val="1222605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283BC-AE77-0F45-8829-38A5F49B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error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D0476-55B3-0E4E-B1E3-62D689446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57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Measurement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Experimental measurements can involve both </a:t>
            </a:r>
            <a:r>
              <a:rPr i="1" dirty="0"/>
              <a:t>random</a:t>
            </a:r>
            <a:r>
              <a:rPr dirty="0"/>
              <a:t> and </a:t>
            </a:r>
            <a:r>
              <a:rPr i="1" dirty="0"/>
              <a:t>systematic</a:t>
            </a:r>
            <a:r>
              <a:rPr dirty="0"/>
              <a:t> errors.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dirty="0"/>
              <a:t>All measurements involve random errors - for example, consider a single measurement of a patient’s blood pressure. If we are interested in assessing hypertension, a single measurement has a random element that will cause it to deviate from the “true” average blood pressure.</a:t>
            </a:r>
          </a:p>
        </p:txBody>
      </p:sp>
    </p:spTree>
    <p:extLst>
      <p:ext uri="{BB962C8B-B14F-4D97-AF65-F5344CB8AC3E}">
        <p14:creationId xmlns:p14="http://schemas.microsoft.com/office/powerpoint/2010/main" val="1241818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Measurement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In some cases, measurements have systematic errors or </a:t>
            </a:r>
            <a:r>
              <a:rPr i="1" dirty="0"/>
              <a:t>biases</a:t>
            </a:r>
            <a:r>
              <a:rPr dirty="0"/>
              <a:t>. For example, </a:t>
            </a:r>
            <a:r>
              <a:rPr i="1" dirty="0"/>
              <a:t>attrition bias</a:t>
            </a:r>
            <a:r>
              <a:rPr dirty="0"/>
              <a:t> refers to systematic differences in the proportion of patients in two arms of a clinical trial who withdraw before the trial is completed.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dirty="0"/>
              <a:t>If patients being treated with an experimental drug who are not experiencing improved symptoms are more likely to drop out, which way will the estimated effect </a:t>
            </a:r>
            <a:r>
              <a:rPr lang="en-US" dirty="0"/>
              <a:t>of treatment</a:t>
            </a:r>
            <a:r>
              <a:rPr dirty="0"/>
              <a:t> be biased?</a:t>
            </a:r>
          </a:p>
        </p:txBody>
      </p:sp>
    </p:spTree>
    <p:extLst>
      <p:ext uri="{BB962C8B-B14F-4D97-AF65-F5344CB8AC3E}">
        <p14:creationId xmlns:p14="http://schemas.microsoft.com/office/powerpoint/2010/main" val="528830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Attrition bias (1)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Let's say the study outcome is </a:t>
            </a:r>
            <a:r>
              <a:rPr lang="en-US" i="1" dirty="0"/>
              <a:t>reduction in tumor volume</a:t>
            </a:r>
            <a:r>
              <a:rPr lang="en-US" dirty="0"/>
              <a:t> in a cancer trial.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people in the treatment group have a reduction of 10%.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people in the control group have a reduction of -4%, because patients' tumors are actually getting </a:t>
            </a:r>
            <a:r>
              <a:rPr lang="en-US" i="1" dirty="0"/>
              <a:t>bigger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everyone completes the trial, the difference in outcomes is:</a:t>
            </a:r>
          </a:p>
          <a:p>
            <a:pPr marL="0" indent="0">
              <a:buNone/>
            </a:pPr>
            <a:r>
              <a:rPr lang="en-US" dirty="0"/>
              <a:t>10% - -4% = 14%.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5921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Attrition bias (2)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Let's say the people in the control group who are getting worse (i.e., their tumors are increasing in size) stop the trial.</a:t>
                </a:r>
              </a:p>
              <a:p>
                <a:pPr marL="0" indent="0">
                  <a:buNone/>
                </a:pPr>
                <a:r>
                  <a:rPr lang="en-US" dirty="0"/>
                  <a:t>Then:</a:t>
                </a:r>
              </a:p>
              <a:p>
                <a:pPr marL="0" indent="0">
                  <a:buNone/>
                </a:pPr>
                <a:r>
                  <a:rPr lang="en-US" dirty="0"/>
                  <a:t>	The people in the treatment group have a reduction of 10%.</a:t>
                </a:r>
              </a:p>
              <a:p>
                <a:pPr marL="0" indent="0">
                  <a:buNone/>
                </a:pPr>
                <a:r>
                  <a:rPr lang="en-US" dirty="0"/>
                  <a:t>	The people in the control group have a reduction of 0%.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difference in outcomes is:</a:t>
                </a:r>
              </a:p>
              <a:p>
                <a:pPr marL="0" indent="0">
                  <a:buNone/>
                </a:pPr>
                <a:r>
                  <a:rPr lang="en-US" dirty="0"/>
                  <a:t>10% - 0% = 10%.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 the null hypothesis is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𝑡𝑟𝑒𝑎𝑡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𝑐𝑜𝑛𝑡𝑟𝑜𝑙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en-US" b="1" dirty="0"/>
                  <a:t>the attrition has biased this result towards the null.</a:t>
                </a:r>
              </a:p>
              <a:p>
                <a:pPr marL="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9178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Measurement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t>If the true value of the quantity being measured is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, the measurement,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t>, is modeled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+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  <m:r>
                      <a:rPr>
                        <a:latin typeface="Cambria Math" panose="02040503050406030204" pitchFamily="18" charset="0"/>
                      </a:rPr>
                      <m:t>+</m:t>
                    </m:r>
                    <m:r>
                      <a:rPr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t>, 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t> is the </a:t>
                </a:r>
                <a:r>
                  <a:rPr i="1"/>
                  <a:t>bias</a:t>
                </a:r>
                <a:r>
                  <a:t> and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t> is the random component of the error.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3159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Measurement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96A1C-4E00-454D-B143-AD8466DAC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32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283BC-AE77-0F45-8829-38A5F49B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useful distributions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D0476-55B3-0E4E-B1E3-62D689446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20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Fitting parameters to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Many families of probability laws depend on a small number of parameters.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For example, the Poisson family depends on the parameter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dirty="0"/>
                  <a:t> (the mean number of counts), and the Gaussian family depends on two parameters,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and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Typically, these parameters must be estimated from data in order to fit the probability law.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 r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462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Parameterizing a Normal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𝑉𝑎𝑟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02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283BC-AE77-0F45-8829-38A5F49B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values and measures of center and spread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D0476-55B3-0E4E-B1E3-62D689446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22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Parameterizing a Poisson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𝑉𝑎𝑟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4660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Parameterizing a Beta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>
                          <a:latin typeface="Cambria Math" panose="02040503050406030204" pitchFamily="18" charset="0"/>
                        </a:rPr>
                        <m:t>𝑉𝑎𝑟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𝛼𝛽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+1)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 t="-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753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283BC-AE77-0F45-8829-38A5F49B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maximum likelihood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D0476-55B3-0E4E-B1E3-62D689446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83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CC8F-C5EE-304C-8B1B-6CBBA56A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of fitting model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75E57-5EB5-594F-BCA3-2044040AC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first lecture, we saw that there were two main ways of identifying model parameters.</a:t>
            </a:r>
          </a:p>
          <a:p>
            <a:endParaRPr lang="en-US" dirty="0"/>
          </a:p>
          <a:p>
            <a:r>
              <a:rPr lang="en-US" dirty="0"/>
              <a:t>Minimizing error</a:t>
            </a:r>
          </a:p>
          <a:p>
            <a:endParaRPr lang="en-US" dirty="0"/>
          </a:p>
          <a:p>
            <a:r>
              <a:rPr lang="en-US" dirty="0"/>
              <a:t>Maximizing likelihood</a:t>
            </a:r>
          </a:p>
        </p:txBody>
      </p:sp>
    </p:spTree>
    <p:extLst>
      <p:ext uri="{BB962C8B-B14F-4D97-AF65-F5344CB8AC3E}">
        <p14:creationId xmlns:p14="http://schemas.microsoft.com/office/powerpoint/2010/main" val="385546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6E3C-866E-1B42-BA84-DB405469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Cholesterol vs.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977C3-0402-264B-8D7C-990BA480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991924"/>
            <a:ext cx="9525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24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226E3C-866E-1B42-BA84-DB405469DF0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How to identify the best-fit slope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? One way is to find the value that minimizes the </a:t>
                </a:r>
                <a:r>
                  <a:rPr lang="en-US" i="1" dirty="0"/>
                  <a:t>error</a:t>
                </a:r>
                <a:r>
                  <a:rPr lang="en-US" dirty="0"/>
                  <a:t> between model predictions and data.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226E3C-866E-1B42-BA84-DB405469DF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26" t="-15385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5155318-5D74-AD42-BB0B-C836C254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355261"/>
            <a:ext cx="9525000" cy="476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83BB5-1F88-7A4F-A6A8-31DC2C8C91DB}"/>
              </a:ext>
            </a:extLst>
          </p:cNvPr>
          <p:cNvSpPr txBox="1"/>
          <p:nvPr/>
        </p:nvSpPr>
        <p:spPr>
          <a:xfrm>
            <a:off x="5436394" y="5800725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-0.8</a:t>
            </a:r>
          </a:p>
        </p:txBody>
      </p:sp>
    </p:spTree>
    <p:extLst>
      <p:ext uri="{BB962C8B-B14F-4D97-AF65-F5344CB8AC3E}">
        <p14:creationId xmlns:p14="http://schemas.microsoft.com/office/powerpoint/2010/main" val="18770148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6E3C-866E-1B42-BA84-DB405469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second way is to find the value that maximizes the </a:t>
            </a:r>
            <a:r>
              <a:rPr lang="en-US" i="1" dirty="0"/>
              <a:t>likelihood</a:t>
            </a:r>
            <a:r>
              <a:rPr lang="en-US" dirty="0"/>
              <a:t> of the data given the model.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69FD2-2722-C040-A740-E25882A62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215982"/>
            <a:ext cx="9525000" cy="4762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F2CE7F-466F-D042-892D-9ED968C5AA08}"/>
              </a:ext>
            </a:extLst>
          </p:cNvPr>
          <p:cNvSpPr txBox="1"/>
          <p:nvPr/>
        </p:nvSpPr>
        <p:spPr>
          <a:xfrm>
            <a:off x="5450681" y="6293644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-0.8</a:t>
            </a:r>
          </a:p>
        </p:txBody>
      </p:sp>
    </p:spTree>
    <p:extLst>
      <p:ext uri="{BB962C8B-B14F-4D97-AF65-F5344CB8AC3E}">
        <p14:creationId xmlns:p14="http://schemas.microsoft.com/office/powerpoint/2010/main" val="2739648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CC8F-C5EE-304C-8B1B-6CBBA56A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concept of "error" does not really apply when fitting a density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75E57-5EB5-594F-BCA3-2044040AC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Since we are simply parameterizing a density to represent data well, the concept of "error" is not really applicable.</a:t>
            </a:r>
          </a:p>
          <a:p>
            <a:endParaRPr lang="en-US" dirty="0"/>
          </a:p>
          <a:p>
            <a:r>
              <a:rPr lang="en-US" dirty="0"/>
              <a:t>This is a big contrast to many scientific / engineering problems where minimizing sum squared error is a natural approach to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3173572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Definition of the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Suppose that random variables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(or set of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,...,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ar-AE" dirty="0"/>
                  <a:t>) </a:t>
                </a:r>
                <a:r>
                  <a:rPr lang="en-US" dirty="0"/>
                  <a:t>has a (joint) density function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Given an observed value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the likelihood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as a function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/>
                        <m:t>lik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</a:t>
                </a:r>
                <a:r>
                  <a:rPr lang="en-US" i="1" dirty="0"/>
                  <a:t>maximum likelihood estimate</a:t>
                </a:r>
                <a:r>
                  <a:rPr lang="en-US" dirty="0"/>
                  <a:t> (</a:t>
                </a:r>
                <a:r>
                  <a:rPr lang="en-US" dirty="0" err="1"/>
                  <a:t>mle</a:t>
                </a:r>
                <a:r>
                  <a:rPr lang="en-US" dirty="0"/>
                  <a:t>)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the value that makes the observed data “most probable” or “most likely.”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Here,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can be a probability mass or density function. Some authors designate the likelihood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 r="-1158" b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2247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AD84-514E-5843-8E84-49B34CEF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F6E782-B2FB-2741-AA00-F65E4AA7E89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82550" indent="0">
                  <a:buNone/>
                </a:pPr>
                <a:r>
                  <a:rPr lang="en-US" dirty="0"/>
                  <a:t>Consider our even coin. Each flip of the coin is an </a:t>
                </a:r>
                <a:r>
                  <a:rPr lang="en-US" b="1" dirty="0"/>
                  <a:t>independent</a:t>
                </a:r>
                <a:r>
                  <a:rPr lang="en-US" dirty="0"/>
                  <a:t>, identically distributed (</a:t>
                </a:r>
                <a:r>
                  <a:rPr lang="en-US" dirty="0" err="1"/>
                  <a:t>i.i.d</a:t>
                </a:r>
                <a:r>
                  <a:rPr lang="en-US" dirty="0"/>
                  <a:t>.) experiment with a random outcome.</a:t>
                </a:r>
              </a:p>
              <a:p>
                <a:pPr marL="82550" indent="0">
                  <a:buNone/>
                </a:pPr>
                <a:r>
                  <a:rPr lang="en-US" dirty="0"/>
                  <a:t>You can imagine doing many of these experiments in sequence with the same coin, or many identical coin experiments performed at the same time.</a:t>
                </a:r>
              </a:p>
              <a:p>
                <a:pPr marL="82550" indent="0">
                  <a:buNone/>
                </a:pPr>
                <a:r>
                  <a:rPr lang="en-US" dirty="0"/>
                  <a:t>The "parameter" in question here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𝐻𝑒𝑎𝑑𝑠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82550" indent="0">
                  <a:buNone/>
                </a:pPr>
                <a:r>
                  <a:rPr lang="en-US" dirty="0"/>
                  <a:t>What is the likelihood of the result HHTH given the parameter P(Heads) = 0.5?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/>
                        <m:t>lik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/>
                        <m:t>lik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HHTH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F6E782-B2FB-2741-AA00-F65E4AA7E8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412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expected value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is a discrete random variable with frequency function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𝑥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, the expected value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, denoted by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, is</a:t>
                </a:r>
                <a:endParaRPr lang="en-US" dirty="0"/>
              </a:p>
              <a:p>
                <a:pPr marL="0" indent="0">
                  <a:buNone/>
                </a:pPr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​</m:t>
                          </m:r>
                        </m:sup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This is also referred to as the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and denoted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dirty="0"/>
                  <a:t>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What is the maximum value of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?</a:t>
                </a:r>
              </a:p>
              <a:p>
                <a:pPr marL="0" indent="0">
                  <a:buNone/>
                </a:pPr>
                <a:endParaRPr lang="ar-AE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What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​</m:t>
                        </m:r>
                      </m:sup>
                      <m:e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ar-AE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2094" b="-1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0232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AD84-514E-5843-8E84-49B34CEF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F6E782-B2FB-2741-AA00-F65E4AA7E89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8255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/>
                      <m:t>lik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HHTH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𝐻𝑒𝑎𝑑𝑠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0.5</m:t>
                        </m:r>
                      </m:e>
                    </m:d>
                  </m:oMath>
                </a14:m>
                <a:r>
                  <a:rPr lang="en-US" b="0" dirty="0"/>
                  <a:t>=?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If the trials are independent and identically distributed (</a:t>
                </a:r>
                <a:r>
                  <a:rPr lang="en-US" dirty="0" err="1"/>
                  <a:t>i.i.d</a:t>
                </a:r>
                <a:r>
                  <a:rPr lang="en-US" dirty="0"/>
                  <a:t>.), then the joint probability of a particular series of results (given some parameter) is equal to the product of each individual result (given some parameter).</a:t>
                </a:r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HHTH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82550" indent="0" algn="ctr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8255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𝐻𝑒𝑎𝑑𝑠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=0.5)</m:t>
                    </m:r>
                  </m:oMath>
                </a14:m>
                <a:r>
                  <a:rPr lang="en-US" dirty="0"/>
                  <a:t>•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𝐻𝑒𝑎𝑑𝑠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=0.5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𝐻𝑒𝑎𝑑𝑠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=0.5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𝐻𝑒𝑎𝑑𝑠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=0.5)</m:t>
                    </m:r>
                  </m:oMath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This is due to the nature of independent events, as we discussed before.</a:t>
                </a:r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F6E782-B2FB-2741-AA00-F65E4AA7E8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592" b="-13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289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F39A-53D1-764F-AC59-50BF1271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C8FE849-448F-0D48-A6B7-890AA5A0E64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pPr marL="82550" indent="0">
                  <a:buNone/>
                </a:pPr>
                <a:r>
                  <a:rPr lang="en-US" dirty="0"/>
                  <a:t>The probability of the joint event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can be written several ways: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pPr marL="82550" indent="0">
                  <a:buNone/>
                </a:pPr>
                <a:r>
                  <a:rPr lang="en-US" dirty="0"/>
                  <a:t>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together comprise a "sure proposition,"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pPr marL="8255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</a:t>
                </a:r>
                <a:r>
                  <a:rPr lang="en-US" b="1" dirty="0">
                    <a:ea typeface="Cambria Math" panose="02040503050406030204" pitchFamily="18" charset="0"/>
                  </a:rPr>
                  <a:t>independent</a:t>
                </a:r>
                <a:r>
                  <a:rPr lang="en-US" dirty="0">
                    <a:ea typeface="Cambria Math" panose="020405030504060302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C8FE849-448F-0D48-A6B7-890AA5A0E6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4D2E2C43-22BD-D34A-9D11-13728922F219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Pearl, 1988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310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AD84-514E-5843-8E84-49B34CEF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F6E782-B2FB-2741-AA00-F65E4AA7E89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82550" indent="0">
                  <a:buNone/>
                </a:pPr>
                <a:r>
                  <a:rPr lang="en-US" dirty="0"/>
                  <a:t>What is the likelihood of the result HHTH given the parameter P(H)=0.5?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/>
                        <m:t>lik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/>
                        <m:t>lik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HHTH</m:t>
                          </m:r>
                        </m:e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=0.5•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0.5•0.5•0.5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=0.0625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What is the likelihood of the result HHTH given the parameter P(H)=0.6?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/>
                        <m:t>lik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HHTH</m:t>
                          </m:r>
                        </m:e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•0.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•0.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•0.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=0.0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864</m:t>
                      </m:r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So given just the data HHTH, it seems more likely that the coin is biased so that P(H) = 0.6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F6E782-B2FB-2741-AA00-F65E4AA7E8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13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0762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e</a:t>
            </a:r>
            <a:r>
              <a:rPr dirty="0"/>
              <a:t>xtension to joint densities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Typically, we assume that the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,...,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dirty="0"/>
                  <a:t> are independent and identically distributed (</a:t>
                </a:r>
                <a:r>
                  <a:rPr dirty="0" err="1"/>
                  <a:t>i.i.d</a:t>
                </a:r>
                <a:r>
                  <a:rPr dirty="0"/>
                  <a:t>.).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If this holds, then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𝑓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,...,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r>
                      <a:rPr>
                        <a:latin typeface="Cambria Math" panose="02040503050406030204" pitchFamily="18" charset="0"/>
                      </a:rPr>
                      <m:t>𝜃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 =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𝑓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|</m:t>
                    </m:r>
                    <m:r>
                      <a:rPr>
                        <a:latin typeface="Cambria Math" panose="02040503050406030204" pitchFamily="18" charset="0"/>
                      </a:rPr>
                      <m:t>𝜃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, and the joint density is the product of the marginal densities: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/>
                        <m:t>lik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nary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|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So if the observed data are, say,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3,4,5</m:t>
                    </m:r>
                  </m:oMath>
                </a14:m>
                <a:r>
                  <a:rPr dirty="0"/>
                  <a:t>, the likelihood </a:t>
                </a:r>
                <a:r>
                  <a:rPr lang="en-US" dirty="0"/>
                  <a:t>of the data given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  <a:r>
                  <a:rPr dirty="0"/>
                  <a:t>is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>
                          <a:latin typeface="Cambria Math" panose="02040503050406030204" pitchFamily="18" charset="0"/>
                        </a:rPr>
                        <m:t>(3|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>
                          <a:latin typeface="Cambria Math" panose="02040503050406030204" pitchFamily="18" charset="0"/>
                        </a:rPr>
                        <m:t>)⋅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>
                          <a:latin typeface="Cambria Math" panose="02040503050406030204" pitchFamily="18" charset="0"/>
                        </a:rPr>
                        <m:t>(4|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>
                          <a:latin typeface="Cambria Math" panose="02040503050406030204" pitchFamily="18" charset="0"/>
                        </a:rPr>
                        <m:t>)⋅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>
                          <a:latin typeface="Cambria Math" panose="02040503050406030204" pitchFamily="18" charset="0"/>
                        </a:rPr>
                        <m:t>(5|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 b="-4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732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Rather than maximizing the likelihood itself, it is usually easier to maximize its natural logarithm (which is equivalent since the logarithm is a monotonic function).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transforms the product into a sum, so that for an i.i.d. sample, the log likelihood is (always using natural logs)</a:t>
                </a: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/>
                            <m:t>log</m:t>
                          </m:r>
                        </m:e>
                      </m:nary>
                      <m:r>
                        <a:rPr lang="ar-AE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:r>
                  <a:rPr lang="en-US" dirty="0"/>
                  <a:t>So if the observed data are, say,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3,4,5</m:t>
                    </m:r>
                  </m:oMath>
                </a14:m>
                <a:r>
                  <a:rPr lang="en-US" dirty="0"/>
                  <a:t>, the log likelihood is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8" b="-1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776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– radioactive decay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499" y="2028472"/>
            <a:ext cx="4734891" cy="48348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common example of a natural phenomenon that is very well described by a Poisson process is alpha particle emission during radioactive decay.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(These data are taken from the Rice text.)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18 ten-second windows, 2 or fewer particles were emitted, in 101 windows, 11 particles were emitted, etc.</a:t>
            </a:r>
            <a:endParaRPr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52B878-FDBF-B44B-9B52-FAEC3E68E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3237"/>
              </p:ext>
            </p:extLst>
          </p:nvPr>
        </p:nvGraphicFramePr>
        <p:xfrm>
          <a:off x="6706153" y="2037927"/>
          <a:ext cx="1651000" cy="48253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8675975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64458339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Events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2913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≤2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71786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32533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63587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7024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9112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7543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8099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70499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98487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2782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8393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4233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61182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20091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71913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≥17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372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063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– radioactive decay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98499" y="2028472"/>
                <a:ext cx="4734891" cy="48348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average number of events in a 10 second window is therefore ≈ 8.37.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Since we know that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in a Poisson process, we </a:t>
                </a:r>
                <a:r>
                  <a:rPr lang="en-US" i="1" dirty="0"/>
                  <a:t>could</a:t>
                </a:r>
                <a:r>
                  <a:rPr lang="en-US" dirty="0"/>
                  <a:t> just use this number directly, calling it something like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acc>
                  </m:oMath>
                </a14:m>
                <a:r>
                  <a:rPr lang="en-US" dirty="0"/>
                  <a:t>. (The variance is 8.53; this is a very Poisson process.)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But when we are fitting more complex models, this will not be the case.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So let's have a look at the likelihood.</a:t>
                </a:r>
                <a:endParaRPr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8499" y="2028472"/>
                <a:ext cx="4734891" cy="4834820"/>
              </a:xfrm>
              <a:blipFill>
                <a:blip r:embed="rId2"/>
                <a:stretch>
                  <a:fillRect l="-1604" r="-535" b="-1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52B878-FDBF-B44B-9B52-FAEC3E68E2D8}"/>
              </a:ext>
            </a:extLst>
          </p:cNvPr>
          <p:cNvGraphicFramePr>
            <a:graphicFrameLocks noGrp="1"/>
          </p:cNvGraphicFramePr>
          <p:nvPr/>
        </p:nvGraphicFramePr>
        <p:xfrm>
          <a:off x="6706153" y="2037927"/>
          <a:ext cx="1651000" cy="48253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8675975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64458339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Events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2913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≤2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71786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32533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63587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7024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9112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7543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8099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70499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98487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2782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8393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4233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61182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20091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71913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≥17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372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326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– radioactive decay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98499" y="2028472"/>
                <a:ext cx="4734891" cy="48348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you unwrap the events in the table, you get a series like (in random order): 16  8  8 10  8  7  2  4  8  9 ...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So the likelihood is, for a given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(16|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(8|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(8|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(10|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...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(∙|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is the Poisson distribution; and the log likelihood is the sum of the logs of same.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8499" y="2028472"/>
                <a:ext cx="4734891" cy="4834820"/>
              </a:xfrm>
              <a:blipFill>
                <a:blip r:embed="rId2"/>
                <a:stretch>
                  <a:fillRect l="-1877" r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52B878-FDBF-B44B-9B52-FAEC3E68E2D8}"/>
              </a:ext>
            </a:extLst>
          </p:cNvPr>
          <p:cNvGraphicFramePr>
            <a:graphicFrameLocks noGrp="1"/>
          </p:cNvGraphicFramePr>
          <p:nvPr/>
        </p:nvGraphicFramePr>
        <p:xfrm>
          <a:off x="6706153" y="2037927"/>
          <a:ext cx="1651000" cy="48253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8675975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64458339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Events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2913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≤2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71786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32533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63587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7024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9112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7543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8099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70499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98487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2782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8393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4233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61182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20091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71913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≥17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372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72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– radioactive decay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59C1D-54FD-CA4C-A439-05805CC8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720661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96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1903-696B-1144-BAC5-4F627978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the maximum likelihood estimator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AD234-29A8-514D-84E4-775EBBAC4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/>
              <a:t>If we were doing a closed-form solution to identify the optimal lambda, we would take the derivative of the likelihood, set it to zero, and solve for lambda.</a:t>
            </a:r>
            <a:r>
              <a:rPr lang="en-US" i="1" dirty="0"/>
              <a:t> (what would this look like?)</a:t>
            </a:r>
          </a:p>
          <a:p>
            <a:pPr marL="82550" indent="0">
              <a:buNone/>
            </a:pPr>
            <a:endParaRPr lang="en-US" dirty="0"/>
          </a:p>
          <a:p>
            <a:pPr marL="82550" indent="0">
              <a:buNone/>
            </a:pPr>
            <a:r>
              <a:rPr lang="en-US" dirty="0"/>
              <a:t>Most of the time software will do this for you, and closed form solutions are somewhat rare in real informatics applications.</a:t>
            </a:r>
          </a:p>
          <a:p>
            <a:pPr marL="82550" indent="0">
              <a:buNone/>
            </a:pPr>
            <a:endParaRPr lang="en-US" dirty="0"/>
          </a:p>
          <a:p>
            <a:pPr marL="82550" indent="0">
              <a:buNone/>
            </a:pPr>
            <a:r>
              <a:rPr lang="en-US" dirty="0"/>
              <a:t>There are numerous ways to approach gradient descent problems of this type. We will touch on a little bit of it, but will often simply use a </a:t>
            </a:r>
            <a:r>
              <a:rPr lang="en-US" b="1" dirty="0"/>
              <a:t>grid search</a:t>
            </a:r>
            <a:r>
              <a:rPr lang="en-US" dirty="0"/>
              <a:t> and find the </a:t>
            </a:r>
            <a:r>
              <a:rPr lang="en-US" b="1" dirty="0"/>
              <a:t>maximum</a:t>
            </a:r>
            <a:r>
              <a:rPr lang="en-US" dirty="0"/>
              <a:t>.</a:t>
            </a:r>
          </a:p>
          <a:p>
            <a:pPr marL="82550" indent="0">
              <a:buNone/>
            </a:pPr>
            <a:endParaRPr lang="en-US" dirty="0"/>
          </a:p>
          <a:p>
            <a:pPr marL="82550" indent="0">
              <a:buNone/>
            </a:pPr>
            <a:r>
              <a:rPr lang="en-US" dirty="0"/>
              <a:t>The main idea is to gain insight about likelihood functions – not to learn numerical solution methods, which are their own topic.</a:t>
            </a:r>
          </a:p>
        </p:txBody>
      </p:sp>
    </p:spTree>
    <p:extLst>
      <p:ext uri="{BB962C8B-B14F-4D97-AF65-F5344CB8AC3E}">
        <p14:creationId xmlns:p14="http://schemas.microsoft.com/office/powerpoint/2010/main" val="148117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expected value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is a discrete random variable with frequency function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𝑥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, the expected value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, denoted by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, is</a:t>
                </a:r>
                <a:endParaRPr lang="en-US" dirty="0"/>
              </a:p>
              <a:p>
                <a:pPr marL="0" indent="0">
                  <a:buNone/>
                </a:pPr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​</m:t>
                          </m:r>
                        </m:sup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This is also referred to as the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and denoted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dirty="0"/>
                  <a:t>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What is the maximum value of </a:t>
                </a:r>
                <a14:m>
                  <m:oMath xmlns:m="http://schemas.openxmlformats.org/officeDocument/2006/math">
                    <m:r>
                      <a:rPr lang="ar-AE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ar-AE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What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​</m:t>
                        </m:r>
                      </m:sup>
                      <m:e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ar-AE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2094" b="-1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017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1903-696B-1144-BAC5-4F627978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maximum likelihood estimators are biased estimates of the population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D0AD234-29A8-514D-84E4-775EBBAC439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82550" indent="0">
                  <a:buNone/>
                </a:pPr>
                <a:r>
                  <a:rPr lang="en-US" dirty="0"/>
                  <a:t>In order to obtain, for example, the MLE for variance of a normal distribution, we would obtain an expression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lik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take the derivative, and find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for which the derivative is zero.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This method leads to a slightly different estimate than the typical equations for the sample standard deviation: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This is slightly smaller than the equation for sample variance with n-1.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D0AD234-29A8-514D-84E4-775EBBAC43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15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030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856C-C959-442B-A060-75CC7529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D1BE7-2BEA-A249-B0B1-8C2BE4799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Expected values and measures of center / spread</a:t>
            </a:r>
          </a:p>
          <a:p>
            <a:endParaRPr lang="en-US" dirty="0"/>
          </a:p>
          <a:p>
            <a:r>
              <a:rPr lang="en-US" dirty="0"/>
              <a:t>Measurement error and bias</a:t>
            </a:r>
          </a:p>
          <a:p>
            <a:endParaRPr lang="en-US" dirty="0"/>
          </a:p>
          <a:p>
            <a:r>
              <a:rPr lang="en-US" dirty="0"/>
              <a:t>Parameters of useful distributions</a:t>
            </a:r>
          </a:p>
          <a:p>
            <a:endParaRPr lang="en-US" dirty="0"/>
          </a:p>
          <a:p>
            <a:r>
              <a:rPr lang="en-US" dirty="0"/>
              <a:t>Introduction to maximum likelihood</a:t>
            </a:r>
          </a:p>
        </p:txBody>
      </p:sp>
    </p:spTree>
    <p:extLst>
      <p:ext uri="{BB962C8B-B14F-4D97-AF65-F5344CB8AC3E}">
        <p14:creationId xmlns:p14="http://schemas.microsoft.com/office/powerpoint/2010/main" val="349607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expected value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dirty="0"/>
                  <a:t>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is a discrete random variable with frequency function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𝑥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, the expected value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, denoted by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  <m:r>
                      <a:rPr>
                        <a:latin typeface="Cambria Math" panose="02040503050406030204" pitchFamily="18" charset="0"/>
                      </a:rPr>
                      <m:t>(</m:t>
                    </m:r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  <m:r>
                      <a:rPr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, is</a:t>
                </a:r>
                <a:endParaRPr lang="en-US" dirty="0"/>
              </a:p>
              <a:p>
                <a:pPr marL="0" indent="0">
                  <a:buNone/>
                </a:pPr>
                <a:endParaRPr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​</m:t>
                          </m:r>
                        </m:sup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dirty="0"/>
                  <a:t>This is also referred to as the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and denoted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dirty="0"/>
                  <a:t>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What is the maximum value of </a:t>
                </a:r>
                <a14:m>
                  <m:oMath xmlns:m="http://schemas.openxmlformats.org/officeDocument/2006/math">
                    <m:r>
                      <a:rPr lang="ar-AE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ar-AE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ar-A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​</m:t>
                        </m:r>
                      </m:sup>
                      <m:e>
                        <m:r>
                          <a:rPr lang="ar-A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ar-A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ar-A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ar-A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ar-A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ar-AE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2094" b="-1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11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expected value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continuous random variable with density function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expected value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denoted by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ar-AE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:r>
                  <a:rPr lang="en-US" dirty="0"/>
                  <a:t>This is also referred to as the mean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denoted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ar-AE" dirty="0"/>
                  <a:t>, </a:t>
                </a:r>
                <a:r>
                  <a:rPr lang="en-US" dirty="0"/>
                  <a:t>analogous to the discrete case.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What is the maximum value of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?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What is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ar-AE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?</a:t>
                </a:r>
              </a:p>
              <a:p>
                <a:pPr marL="0" indent="0">
                  <a:buNone/>
                </a:pPr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5497" b="-22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55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expected value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continuous random variable with density function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expected value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denoted by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ar-AE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endParaRPr lang="ar-AE" dirty="0"/>
              </a:p>
              <a:p>
                <a:pPr marL="0" indent="0">
                  <a:buNone/>
                </a:pPr>
                <a:r>
                  <a:rPr lang="en-US" dirty="0"/>
                  <a:t>This is also referred to as the mean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denoted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ar-AE" dirty="0"/>
                  <a:t>, </a:t>
                </a:r>
                <a:r>
                  <a:rPr lang="en-US" dirty="0"/>
                  <a:t>analogous to the discrete case.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What is the maximum value of </a:t>
                </a:r>
                <a14:m>
                  <m:oMath xmlns:m="http://schemas.openxmlformats.org/officeDocument/2006/math">
                    <m:r>
                      <a:rPr lang="ar-AE">
                        <a:latin typeface="Cambria Math" panose="02040503050406030204" pitchFamily="18" charset="0"/>
                      </a:rPr>
                      <m:t>𝑓</m:t>
                    </m:r>
                    <m:r>
                      <a:rPr lang="ar-AE"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>
                        <a:latin typeface="Cambria Math" panose="02040503050406030204" pitchFamily="18" charset="0"/>
                      </a:rPr>
                      <m:t>𝑥</m:t>
                    </m:r>
                    <m:r>
                      <a:rPr lang="ar-AE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dirty="0"/>
                  <a:t>?</a:t>
                </a:r>
                <a:endParaRPr lang="ar-AE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ar-AE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What is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ar-A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ar-AE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?</a:t>
                </a:r>
              </a:p>
              <a:p>
                <a:pPr marL="0" indent="0">
                  <a:buNone/>
                </a:pPr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4" t="-5497" b="-22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68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11757</TotalTime>
  <Words>3238</Words>
  <Application>Microsoft Macintosh PowerPoint</Application>
  <PresentationFormat>Custom</PresentationFormat>
  <Paragraphs>500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Calibri</vt:lpstr>
      <vt:lpstr>Cambria Math</vt:lpstr>
      <vt:lpstr>Arial</vt:lpstr>
      <vt:lpstr>Office Theme</vt:lpstr>
      <vt:lpstr>BMI 510: Useful distributions and fitting distributions to data</vt:lpstr>
      <vt:lpstr>The big picture: two fundamental statistical modeling steps</vt:lpstr>
      <vt:lpstr>Outline</vt:lpstr>
      <vt:lpstr>Expected values and measures of center and spread</vt:lpstr>
      <vt:lpstr>The expected value of a discrete random variable</vt:lpstr>
      <vt:lpstr>The expected value of a discrete random variable</vt:lpstr>
      <vt:lpstr>The expected value of a discrete random variable</vt:lpstr>
      <vt:lpstr>The expected value of a continuous random variable</vt:lpstr>
      <vt:lpstr>The expected value of a continuous random variable</vt:lpstr>
      <vt:lpstr>The expected value of a continuous random variable</vt:lpstr>
      <vt:lpstr>The expected value is sometimes useful as a measure of center</vt:lpstr>
      <vt:lpstr>The expected value of a uniform random variable</vt:lpstr>
      <vt:lpstr>Exercise - expected values</vt:lpstr>
      <vt:lpstr>Sample space and number of heads</vt:lpstr>
      <vt:lpstr>Probability distribution of number of heads</vt:lpstr>
      <vt:lpstr>What is the expected value?</vt:lpstr>
      <vt:lpstr>What is the expected value?</vt:lpstr>
      <vt:lpstr>Measures of shape or spread</vt:lpstr>
      <vt:lpstr>Variance and standard deviation</vt:lpstr>
      <vt:lpstr>Alternative formula for variance</vt:lpstr>
      <vt:lpstr>Covariance and correlation</vt:lpstr>
      <vt:lpstr>Equation for covariance</vt:lpstr>
      <vt:lpstr>Alternative expression for covariance</vt:lpstr>
      <vt:lpstr>Correlation</vt:lpstr>
      <vt:lpstr>Correlations in bivariate normal data</vt:lpstr>
      <vt:lpstr>Edge cases</vt:lpstr>
      <vt:lpstr>Edge cases: what does the value of X tell you about the value of Y?</vt:lpstr>
      <vt:lpstr>Turns out these relationships appear in nature</vt:lpstr>
      <vt:lpstr>Historical note</vt:lpstr>
      <vt:lpstr>Measurement error</vt:lpstr>
      <vt:lpstr>Measurement error</vt:lpstr>
      <vt:lpstr>Measurement error</vt:lpstr>
      <vt:lpstr>Attrition bias (1)</vt:lpstr>
      <vt:lpstr>Attrition bias (2)</vt:lpstr>
      <vt:lpstr>Measurement error</vt:lpstr>
      <vt:lpstr>Measurement error</vt:lpstr>
      <vt:lpstr>Parameters of useful distributions</vt:lpstr>
      <vt:lpstr>Fitting parameters to data</vt:lpstr>
      <vt:lpstr>Parameterizing a Normal distribution</vt:lpstr>
      <vt:lpstr>Parameterizing a Poisson distribution</vt:lpstr>
      <vt:lpstr>Parameterizing a Beta distribution</vt:lpstr>
      <vt:lpstr>Introduction to maximum likelihood</vt:lpstr>
      <vt:lpstr>Methods of fitting model parameters</vt:lpstr>
      <vt:lpstr>Cholesterol vs. Exercise</vt:lpstr>
      <vt:lpstr>How to identify the best-fit slope β? One way is to find the value that minimizes the error between model predictions and data.</vt:lpstr>
      <vt:lpstr>A second way is to find the value that maximizes the likelihood of the data given the model.</vt:lpstr>
      <vt:lpstr>The concept of "error" does not really apply when fitting a density</vt:lpstr>
      <vt:lpstr>Definition of the likelihood</vt:lpstr>
      <vt:lpstr>A simple example</vt:lpstr>
      <vt:lpstr>A simple example</vt:lpstr>
      <vt:lpstr>Additional rules</vt:lpstr>
      <vt:lpstr>A simple example</vt:lpstr>
      <vt:lpstr>Formal extension to joint densities</vt:lpstr>
      <vt:lpstr>The log likelihood</vt:lpstr>
      <vt:lpstr>An example – radioactive decay</vt:lpstr>
      <vt:lpstr>An example – radioactive decay</vt:lpstr>
      <vt:lpstr>An example – radioactive decay</vt:lpstr>
      <vt:lpstr>An example – radioactive decay</vt:lpstr>
      <vt:lpstr>Identifying the maximum likelihood estimator</vt:lpstr>
      <vt:lpstr>Some maximum likelihood estimators are biased estimates of the population parameters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 585: Biostatistics for Machine Learning</dc:title>
  <cp:lastModifiedBy>Mckay, Lucas</cp:lastModifiedBy>
  <cp:revision>389</cp:revision>
  <dcterms:modified xsi:type="dcterms:W3CDTF">2025-02-24T23:06:34Z</dcterms:modified>
</cp:coreProperties>
</file>