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41"/>
  </p:notesMasterIdLst>
  <p:sldIdLst>
    <p:sldId id="431" r:id="rId2"/>
    <p:sldId id="619" r:id="rId3"/>
    <p:sldId id="586" r:id="rId4"/>
    <p:sldId id="578" r:id="rId5"/>
    <p:sldId id="584" r:id="rId6"/>
    <p:sldId id="588" r:id="rId7"/>
    <p:sldId id="589" r:id="rId8"/>
    <p:sldId id="260" r:id="rId9"/>
    <p:sldId id="618" r:id="rId10"/>
    <p:sldId id="261" r:id="rId11"/>
    <p:sldId id="505" r:id="rId12"/>
    <p:sldId id="592" r:id="rId13"/>
    <p:sldId id="597" r:id="rId14"/>
    <p:sldId id="600" r:id="rId15"/>
    <p:sldId id="599" r:id="rId16"/>
    <p:sldId id="606" r:id="rId17"/>
    <p:sldId id="601" r:id="rId18"/>
    <p:sldId id="602" r:id="rId19"/>
    <p:sldId id="604" r:id="rId20"/>
    <p:sldId id="264" r:id="rId21"/>
    <p:sldId id="605" r:id="rId22"/>
    <p:sldId id="596" r:id="rId23"/>
    <p:sldId id="267" r:id="rId24"/>
    <p:sldId id="607" r:id="rId25"/>
    <p:sldId id="259" r:id="rId26"/>
    <p:sldId id="263" r:id="rId27"/>
    <p:sldId id="608" r:id="rId28"/>
    <p:sldId id="609" r:id="rId29"/>
    <p:sldId id="595" r:id="rId30"/>
    <p:sldId id="610" r:id="rId31"/>
    <p:sldId id="611" r:id="rId32"/>
    <p:sldId id="612" r:id="rId33"/>
    <p:sldId id="613" r:id="rId34"/>
    <p:sldId id="504" r:id="rId35"/>
    <p:sldId id="614" r:id="rId36"/>
    <p:sldId id="585" r:id="rId37"/>
    <p:sldId id="616" r:id="rId38"/>
    <p:sldId id="617" r:id="rId39"/>
    <p:sldId id="615" r:id="rId40"/>
  </p:sldIdLst>
  <p:sldSz cx="10160000" cy="7620000"/>
  <p:notesSz cx="7620000" cy="10160000"/>
  <p:embeddedFontLst>
    <p:embeddedFont>
      <p:font typeface="Cambria Math" panose="02040503050406030204" pitchFamily="18" charset="0"/>
      <p:regular r:id="rId42"/>
    </p:embeddedFont>
    <p:embeddedFont>
      <p:font typeface="Courier" panose="02070309020205020404" pitchFamily="49" charset="0"/>
      <p:regular r:id="rId43"/>
      <p:bold r:id="rId44"/>
      <p:italic r:id="rId45"/>
      <p:boldItalic r:id="rId46"/>
    </p:embeddedFont>
    <p:embeddedFont>
      <p:font typeface="Hack" panose="020B0609030202020204" pitchFamily="49"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91F34-6BE0-48BB-932A-1E305F9E1863}">
  <a:tblStyle styleId="{D9591F34-6BE0-48BB-932A-1E305F9E18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49" autoAdjust="0"/>
    <p:restoredTop sz="86453"/>
  </p:normalViewPr>
  <p:slideViewPr>
    <p:cSldViewPr snapToGrid="0" snapToObjects="1">
      <p:cViewPr varScale="1">
        <p:scale>
          <a:sx n="191" d="100"/>
          <a:sy n="191" d="100"/>
        </p:scale>
        <p:origin x="3544" y="176"/>
      </p:cViewPr>
      <p:guideLst>
        <p:guide orient="horz" pos="24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83475b256_0_14:notes"/>
          <p:cNvSpPr>
            <a:spLocks noGrp="1" noRot="1" noChangeAspect="1"/>
          </p:cNvSpPr>
          <p:nvPr>
            <p:ph type="sldImg" idx="2"/>
          </p:nvPr>
        </p:nvSpPr>
        <p:spPr>
          <a:xfrm>
            <a:off x="1411288" y="846138"/>
            <a:ext cx="5643562" cy="4233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d83475b256_0_14:notes"/>
          <p:cNvSpPr txBox="1">
            <a:spLocks noGrp="1"/>
          </p:cNvSpPr>
          <p:nvPr>
            <p:ph type="body" idx="1"/>
          </p:nvPr>
        </p:nvSpPr>
        <p:spPr>
          <a:xfrm>
            <a:off x="846667" y="5362222"/>
            <a:ext cx="6773400" cy="5079900"/>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9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a:extLst>
            <a:ext uri="{FF2B5EF4-FFF2-40B4-BE49-F238E27FC236}">
              <a16:creationId xmlns:a16="http://schemas.microsoft.com/office/drawing/2014/main" id="{5B2A66BF-1FE1-B5CC-A164-8047C46B11E7}"/>
            </a:ext>
          </a:extLst>
        </p:cNvPr>
        <p:cNvGrpSpPr/>
        <p:nvPr/>
      </p:nvGrpSpPr>
      <p:grpSpPr>
        <a:xfrm>
          <a:off x="0" y="0"/>
          <a:ext cx="0" cy="0"/>
          <a:chOff x="0" y="0"/>
          <a:chExt cx="0" cy="0"/>
        </a:xfrm>
      </p:grpSpPr>
      <p:sp>
        <p:nvSpPr>
          <p:cNvPr id="555" name="Google Shape;555;g8c78954a09_0_0:notes">
            <a:extLst>
              <a:ext uri="{FF2B5EF4-FFF2-40B4-BE49-F238E27FC236}">
                <a16:creationId xmlns:a16="http://schemas.microsoft.com/office/drawing/2014/main" id="{4A3C4578-1CD4-3F63-B08D-D113DA64D5FA}"/>
              </a:ext>
            </a:extLst>
          </p:cNvPr>
          <p:cNvSpPr>
            <a:spLocks noGrp="1" noRot="1" noChangeAspect="1"/>
          </p:cNvSpPr>
          <p:nvPr>
            <p:ph type="sldImg" idx="2"/>
          </p:nvPr>
        </p:nvSpPr>
        <p:spPr>
          <a:xfrm>
            <a:off x="1524000" y="12700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8c78954a09_0_0:notes">
            <a:extLst>
              <a:ext uri="{FF2B5EF4-FFF2-40B4-BE49-F238E27FC236}">
                <a16:creationId xmlns:a16="http://schemas.microsoft.com/office/drawing/2014/main" id="{986A12C0-A528-595C-2276-E7525C10F629}"/>
              </a:ext>
            </a:extLst>
          </p:cNvPr>
          <p:cNvSpPr txBox="1">
            <a:spLocks noGrp="1"/>
          </p:cNvSpPr>
          <p:nvPr>
            <p:ph type="body" idx="1"/>
          </p:nvPr>
        </p:nvSpPr>
        <p:spPr>
          <a:xfrm>
            <a:off x="762000" y="4889500"/>
            <a:ext cx="6096000" cy="40008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557" name="Google Shape;557;g8c78954a09_0_0:notes">
            <a:extLst>
              <a:ext uri="{FF2B5EF4-FFF2-40B4-BE49-F238E27FC236}">
                <a16:creationId xmlns:a16="http://schemas.microsoft.com/office/drawing/2014/main" id="{6C2B62B8-96D8-1763-7B0B-1A7ACDADD8C9}"/>
              </a:ext>
            </a:extLst>
          </p:cNvPr>
          <p:cNvSpPr txBox="1">
            <a:spLocks noGrp="1"/>
          </p:cNvSpPr>
          <p:nvPr>
            <p:ph type="sldNum" idx="12"/>
          </p:nvPr>
        </p:nvSpPr>
        <p:spPr>
          <a:xfrm>
            <a:off x="4316237" y="9650237"/>
            <a:ext cx="3302100" cy="5097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fld id="{00000000-1234-1234-1234-123412341234}" type="slidenum">
              <a:rPr lang="en-US" sz="1600"/>
              <a:t>2</a:t>
            </a:fld>
            <a:endParaRPr sz="1600"/>
          </a:p>
        </p:txBody>
      </p:sp>
    </p:spTree>
    <p:extLst>
      <p:ext uri="{BB962C8B-B14F-4D97-AF65-F5344CB8AC3E}">
        <p14:creationId xmlns:p14="http://schemas.microsoft.com/office/powerpoint/2010/main" val="285499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c78954a09_0_0:notes"/>
          <p:cNvSpPr>
            <a:spLocks noGrp="1" noRot="1" noChangeAspect="1"/>
          </p:cNvSpPr>
          <p:nvPr>
            <p:ph type="sldImg" idx="2"/>
          </p:nvPr>
        </p:nvSpPr>
        <p:spPr>
          <a:xfrm>
            <a:off x="1524000" y="12700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8c78954a09_0_0:notes"/>
          <p:cNvSpPr txBox="1">
            <a:spLocks noGrp="1"/>
          </p:cNvSpPr>
          <p:nvPr>
            <p:ph type="body" idx="1"/>
          </p:nvPr>
        </p:nvSpPr>
        <p:spPr>
          <a:xfrm>
            <a:off x="762000" y="4889500"/>
            <a:ext cx="6096000" cy="40008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557" name="Google Shape;557;g8c78954a09_0_0:notes"/>
          <p:cNvSpPr txBox="1">
            <a:spLocks noGrp="1"/>
          </p:cNvSpPr>
          <p:nvPr>
            <p:ph type="sldNum" idx="12"/>
          </p:nvPr>
        </p:nvSpPr>
        <p:spPr>
          <a:xfrm>
            <a:off x="4316237" y="9650237"/>
            <a:ext cx="3302100" cy="5097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fld id="{00000000-1234-1234-1234-123412341234}" type="slidenum">
              <a:rPr lang="en-US" sz="1600"/>
              <a:t>24</a:t>
            </a:fld>
            <a:endParaRPr sz="1600"/>
          </a:p>
        </p:txBody>
      </p:sp>
    </p:spTree>
    <p:extLst>
      <p:ext uri="{BB962C8B-B14F-4D97-AF65-F5344CB8AC3E}">
        <p14:creationId xmlns:p14="http://schemas.microsoft.com/office/powerpoint/2010/main" val="133376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c78954a09_0_0:notes"/>
          <p:cNvSpPr>
            <a:spLocks noGrp="1" noRot="1" noChangeAspect="1"/>
          </p:cNvSpPr>
          <p:nvPr>
            <p:ph type="sldImg" idx="2"/>
          </p:nvPr>
        </p:nvSpPr>
        <p:spPr>
          <a:xfrm>
            <a:off x="1524000" y="12700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8c78954a09_0_0:notes"/>
          <p:cNvSpPr txBox="1">
            <a:spLocks noGrp="1"/>
          </p:cNvSpPr>
          <p:nvPr>
            <p:ph type="body" idx="1"/>
          </p:nvPr>
        </p:nvSpPr>
        <p:spPr>
          <a:xfrm>
            <a:off x="762000" y="4889500"/>
            <a:ext cx="6096000" cy="40008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557" name="Google Shape;557;g8c78954a09_0_0:notes"/>
          <p:cNvSpPr txBox="1">
            <a:spLocks noGrp="1"/>
          </p:cNvSpPr>
          <p:nvPr>
            <p:ph type="sldNum" idx="12"/>
          </p:nvPr>
        </p:nvSpPr>
        <p:spPr>
          <a:xfrm>
            <a:off x="4316237" y="9650237"/>
            <a:ext cx="3302100" cy="5097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fld id="{00000000-1234-1234-1234-123412341234}" type="slidenum">
              <a:rPr lang="en-US" sz="1600"/>
              <a:t>30</a:t>
            </a:fld>
            <a:endParaRPr sz="1600"/>
          </a:p>
        </p:txBody>
      </p:sp>
    </p:spTree>
    <p:extLst>
      <p:ext uri="{BB962C8B-B14F-4D97-AF65-F5344CB8AC3E}">
        <p14:creationId xmlns:p14="http://schemas.microsoft.com/office/powerpoint/2010/main" val="243605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c78954a09_0_0:notes"/>
          <p:cNvSpPr>
            <a:spLocks noGrp="1" noRot="1" noChangeAspect="1"/>
          </p:cNvSpPr>
          <p:nvPr>
            <p:ph type="sldImg" idx="2"/>
          </p:nvPr>
        </p:nvSpPr>
        <p:spPr>
          <a:xfrm>
            <a:off x="1524000" y="12700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8c78954a09_0_0:notes"/>
          <p:cNvSpPr txBox="1">
            <a:spLocks noGrp="1"/>
          </p:cNvSpPr>
          <p:nvPr>
            <p:ph type="body" idx="1"/>
          </p:nvPr>
        </p:nvSpPr>
        <p:spPr>
          <a:xfrm>
            <a:off x="762000" y="4889500"/>
            <a:ext cx="6096000" cy="40008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557" name="Google Shape;557;g8c78954a09_0_0:notes"/>
          <p:cNvSpPr txBox="1">
            <a:spLocks noGrp="1"/>
          </p:cNvSpPr>
          <p:nvPr>
            <p:ph type="sldNum" idx="12"/>
          </p:nvPr>
        </p:nvSpPr>
        <p:spPr>
          <a:xfrm>
            <a:off x="4316237" y="9650237"/>
            <a:ext cx="3302100" cy="5097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fld id="{00000000-1234-1234-1234-123412341234}" type="slidenum">
              <a:rPr lang="en-US" sz="1600"/>
              <a:t>35</a:t>
            </a:fld>
            <a:endParaRPr sz="1600"/>
          </a:p>
        </p:txBody>
      </p:sp>
    </p:spTree>
    <p:extLst>
      <p:ext uri="{BB962C8B-B14F-4D97-AF65-F5344CB8AC3E}">
        <p14:creationId xmlns:p14="http://schemas.microsoft.com/office/powerpoint/2010/main" val="366183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c78954a09_0_0:notes"/>
          <p:cNvSpPr>
            <a:spLocks noGrp="1" noRot="1" noChangeAspect="1"/>
          </p:cNvSpPr>
          <p:nvPr>
            <p:ph type="sldImg" idx="2"/>
          </p:nvPr>
        </p:nvSpPr>
        <p:spPr>
          <a:xfrm>
            <a:off x="1524000" y="12700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8c78954a09_0_0:notes"/>
          <p:cNvSpPr txBox="1">
            <a:spLocks noGrp="1"/>
          </p:cNvSpPr>
          <p:nvPr>
            <p:ph type="body" idx="1"/>
          </p:nvPr>
        </p:nvSpPr>
        <p:spPr>
          <a:xfrm>
            <a:off x="762000" y="4889500"/>
            <a:ext cx="6096000" cy="40008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557" name="Google Shape;557;g8c78954a09_0_0:notes"/>
          <p:cNvSpPr txBox="1">
            <a:spLocks noGrp="1"/>
          </p:cNvSpPr>
          <p:nvPr>
            <p:ph type="sldNum" idx="12"/>
          </p:nvPr>
        </p:nvSpPr>
        <p:spPr>
          <a:xfrm>
            <a:off x="4316237" y="9650237"/>
            <a:ext cx="3302100" cy="509700"/>
          </a:xfrm>
          <a:prstGeom prst="rect">
            <a:avLst/>
          </a:prstGeom>
          <a:noFill/>
          <a:ln>
            <a:noFill/>
          </a:ln>
        </p:spPr>
        <p:txBody>
          <a:bodyPr spcFirstLastPara="1" wrap="square" lIns="101575" tIns="101575" rIns="101575" bIns="101575" anchor="ctr" anchorCtr="0">
            <a:noAutofit/>
          </a:bodyPr>
          <a:lstStyle/>
          <a:p>
            <a:pPr marL="0" lvl="0" indent="0" algn="l" rtl="0">
              <a:spcBef>
                <a:spcPts val="0"/>
              </a:spcBef>
              <a:spcAft>
                <a:spcPts val="0"/>
              </a:spcAft>
              <a:buNone/>
            </a:pPr>
            <a:fld id="{00000000-1234-1234-1234-123412341234}" type="slidenum">
              <a:rPr lang="en-US" sz="1600"/>
              <a:t>39</a:t>
            </a:fld>
            <a:endParaRPr sz="1600"/>
          </a:p>
        </p:txBody>
      </p:sp>
    </p:spTree>
    <p:extLst>
      <p:ext uri="{BB962C8B-B14F-4D97-AF65-F5344CB8AC3E}">
        <p14:creationId xmlns:p14="http://schemas.microsoft.com/office/powerpoint/2010/main" val="2963912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270000" y="1247070"/>
            <a:ext cx="7620000" cy="2652889"/>
          </a:xfrm>
          <a:prstGeom prst="rect">
            <a:avLst/>
          </a:prstGeom>
          <a:noFill/>
          <a:ln>
            <a:noFill/>
          </a:ln>
        </p:spPr>
        <p:txBody>
          <a:bodyPr spcFirstLastPara="1" wrap="square" lIns="101575" tIns="101575" rIns="101575" bIns="101575" anchor="b" anchorCtr="0">
            <a:noAutofit/>
          </a:bodyPr>
          <a:lstStyle>
            <a:lvl1pPr marL="0" marR="0" lvl="0" indent="0" algn="ctr"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7" name="Google Shape;27;p8"/>
          <p:cNvSpPr txBox="1">
            <a:spLocks noGrp="1"/>
          </p:cNvSpPr>
          <p:nvPr>
            <p:ph type="subTitle" idx="1"/>
          </p:nvPr>
        </p:nvSpPr>
        <p:spPr>
          <a:xfrm>
            <a:off x="1270000" y="4002264"/>
            <a:ext cx="7620000" cy="1839736"/>
          </a:xfrm>
          <a:prstGeom prst="rect">
            <a:avLst/>
          </a:prstGeom>
          <a:noFill/>
          <a:ln>
            <a:noFill/>
          </a:ln>
        </p:spPr>
        <p:txBody>
          <a:bodyPr spcFirstLastPara="1" wrap="square" lIns="101575" tIns="101575" rIns="101575" bIns="101575" anchor="t" anchorCtr="0">
            <a:noAutofit/>
          </a:bodyPr>
          <a:lstStyle>
            <a:lvl1pPr marL="0" marR="0" lvl="0" indent="0" algn="ctr" rtl="0">
              <a:lnSpc>
                <a:spcPct val="90000"/>
              </a:lnSpc>
              <a:spcBef>
                <a:spcPts val="800"/>
              </a:spcBef>
              <a:spcAft>
                <a:spcPts val="0"/>
              </a:spcAft>
              <a:buClr>
                <a:schemeClr val="dk1"/>
              </a:buClr>
              <a:buSzPts val="2300"/>
              <a:buFont typeface="Arial"/>
              <a:buNone/>
              <a:defRPr sz="2000" b="0" i="0" u="none" strike="noStrike" cap="none">
                <a:solidFill>
                  <a:schemeClr val="dk1"/>
                </a:solidFill>
                <a:latin typeface="Calibri"/>
                <a:ea typeface="Calibri"/>
                <a:cs typeface="Calibri"/>
                <a:sym typeface="Calibri"/>
              </a:defRPr>
            </a:lvl1pPr>
            <a:lvl2pPr marL="381000" marR="0" lvl="1" indent="0" algn="ctr" rtl="0">
              <a:lnSpc>
                <a:spcPct val="90000"/>
              </a:lnSpc>
              <a:spcBef>
                <a:spcPts val="400"/>
              </a:spcBef>
              <a:spcAft>
                <a:spcPts val="0"/>
              </a:spcAft>
              <a:buClr>
                <a:schemeClr val="dk1"/>
              </a:buClr>
              <a:buSzPts val="2000"/>
              <a:buFont typeface="Arial"/>
              <a:buNone/>
              <a:defRPr sz="1700" b="0" i="0" u="none" strike="noStrike" cap="none">
                <a:solidFill>
                  <a:schemeClr val="dk1"/>
                </a:solidFill>
                <a:latin typeface="Calibri"/>
                <a:ea typeface="Calibri"/>
                <a:cs typeface="Calibri"/>
                <a:sym typeface="Calibri"/>
              </a:defRPr>
            </a:lvl2pPr>
            <a:lvl3pPr marL="762000" marR="0" lvl="2" indent="0" algn="ctr" rtl="0">
              <a:lnSpc>
                <a:spcPct val="90000"/>
              </a:lnSpc>
              <a:spcBef>
                <a:spcPts val="4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3pPr>
            <a:lvl4pPr marL="1143000" marR="0" lvl="3"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4pPr>
            <a:lvl5pPr marL="1524000" marR="0" lvl="4"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5pPr>
            <a:lvl6pPr marL="1905000" marR="0" lvl="5"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6pPr>
            <a:lvl7pPr marL="2286000" marR="0" lvl="6"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7pPr>
            <a:lvl8pPr marL="2667000" marR="0" lvl="7"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8pPr>
            <a:lvl9pPr marL="3048000" marR="0" lvl="8"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33" name="Google Shape;33;p9"/>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4" name="Google Shape;34;p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5" name="Google Shape;35;p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762000" y="677333"/>
            <a:ext cx="8636000" cy="127000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46" name="Google Shape;46;p11"/>
          <p:cNvSpPr txBox="1">
            <a:spLocks noGrp="1"/>
          </p:cNvSpPr>
          <p:nvPr>
            <p:ph type="body" idx="1"/>
          </p:nvPr>
        </p:nvSpPr>
        <p:spPr>
          <a:xfrm>
            <a:off x="762000" y="2201333"/>
            <a:ext cx="4233333" cy="4572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 name="Google Shape;47;p11"/>
          <p:cNvSpPr txBox="1">
            <a:spLocks noGrp="1"/>
          </p:cNvSpPr>
          <p:nvPr>
            <p:ph type="body" idx="2"/>
          </p:nvPr>
        </p:nvSpPr>
        <p:spPr>
          <a:xfrm>
            <a:off x="5164667" y="2201333"/>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8" name="Google Shape;48;p11"/>
          <p:cNvSpPr txBox="1">
            <a:spLocks noGrp="1"/>
          </p:cNvSpPr>
          <p:nvPr>
            <p:ph type="body" idx="3"/>
          </p:nvPr>
        </p:nvSpPr>
        <p:spPr>
          <a:xfrm>
            <a:off x="5164667" y="4572000"/>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dt" idx="10"/>
          </p:nvPr>
        </p:nvSpPr>
        <p:spPr>
          <a:xfrm>
            <a:off x="762000" y="6942667"/>
            <a:ext cx="2116667" cy="508000"/>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ftr" idx="11"/>
          </p:nvPr>
        </p:nvSpPr>
        <p:spPr>
          <a:xfrm>
            <a:off x="3471333" y="6942667"/>
            <a:ext cx="3217333" cy="508000"/>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11"/>
          <p:cNvSpPr txBox="1">
            <a:spLocks noGrp="1"/>
          </p:cNvSpPr>
          <p:nvPr>
            <p:ph type="sldNum" idx="12"/>
          </p:nvPr>
        </p:nvSpPr>
        <p:spPr>
          <a:xfrm>
            <a:off x="7281333" y="6942667"/>
            <a:ext cx="2116667" cy="5080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85" name="Google Shape;85;p17"/>
          <p:cNvSpPr txBox="1">
            <a:spLocks noGrp="1"/>
          </p:cNvSpPr>
          <p:nvPr>
            <p:ph type="body" idx="1"/>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457200" marR="0" lvl="0"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rtl="0">
              <a:lnSpc>
                <a:spcPct val="90000"/>
              </a:lnSpc>
              <a:spcBef>
                <a:spcPts val="4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body" idx="2"/>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2" name="Google Shape;92;p18"/>
          <p:cNvSpPr>
            <a:spLocks noGrp="1"/>
          </p:cNvSpPr>
          <p:nvPr>
            <p:ph type="pic" idx="2"/>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0" marR="0" lvl="0" indent="0" algn="l" rtl="0">
              <a:lnSpc>
                <a:spcPct val="90000"/>
              </a:lnSpc>
              <a:spcBef>
                <a:spcPts val="800"/>
              </a:spcBef>
              <a:spcAft>
                <a:spcPts val="0"/>
              </a:spcAft>
              <a:buClr>
                <a:schemeClr val="dk1"/>
              </a:buClr>
              <a:buSzPts val="1600"/>
              <a:buFont typeface="Arial"/>
              <a:buNone/>
              <a:defRPr sz="27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spcAft>
                <a:spcPts val="0"/>
              </a:spcAft>
              <a:buClr>
                <a:schemeClr val="dk1"/>
              </a:buClr>
              <a:buSzPts val="1600"/>
              <a:buFont typeface="Arial"/>
              <a:buNone/>
              <a:defRPr sz="2300" b="0" i="0" u="none" strike="noStrike" cap="none">
                <a:solidFill>
                  <a:schemeClr val="dk1"/>
                </a:solidFill>
                <a:latin typeface="Calibri"/>
                <a:ea typeface="Calibri"/>
                <a:cs typeface="Calibri"/>
                <a:sym typeface="Calibri"/>
              </a:defRPr>
            </a:lvl2pPr>
            <a:lvl3pPr marL="762000" marR="0" lvl="2" indent="0" algn="l" rtl="0">
              <a:lnSpc>
                <a:spcPct val="90000"/>
              </a:lnSpc>
              <a:spcBef>
                <a:spcPts val="400"/>
              </a:spcBef>
              <a:spcAft>
                <a:spcPts val="0"/>
              </a:spcAft>
              <a:buClr>
                <a:schemeClr val="dk1"/>
              </a:buClr>
              <a:buSzPts val="1600"/>
              <a:buFont typeface="Arial"/>
              <a:buNone/>
              <a:defRPr sz="2000" b="0" i="0" u="none" strike="noStrike" cap="none">
                <a:solidFill>
                  <a:schemeClr val="dk1"/>
                </a:solidFill>
                <a:latin typeface="Calibri"/>
                <a:ea typeface="Calibri"/>
                <a:cs typeface="Calibri"/>
                <a:sym typeface="Calibri"/>
              </a:defRPr>
            </a:lvl3pPr>
            <a:lvl4pPr marL="1143000" marR="0" lvl="3"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4pPr>
            <a:lvl5pPr marL="1524000" marR="0" lvl="4"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5pPr>
            <a:lvl6pPr marL="1905000" marR="0" lvl="5"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6pPr>
            <a:lvl7pPr marL="2286000" marR="0" lvl="6"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7pPr>
            <a:lvl8pPr marL="2667000" marR="0" lvl="7"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8pPr>
            <a:lvl9pPr marL="3048000" marR="0" lvl="8"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body" idx="1"/>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6" name="Google Shape;96;p1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9" name="Google Shape;99;p19"/>
          <p:cNvSpPr txBox="1">
            <a:spLocks noGrp="1"/>
          </p:cNvSpPr>
          <p:nvPr>
            <p:ph type="body" idx="1"/>
          </p:nvPr>
        </p:nvSpPr>
        <p:spPr>
          <a:xfrm rot="5400000">
            <a:off x="2662590" y="64382"/>
            <a:ext cx="4834820" cy="8763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rot="5400000">
            <a:off x="5137326" y="2539118"/>
            <a:ext cx="6457598" cy="219075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105" name="Google Shape;105;p20"/>
          <p:cNvSpPr txBox="1">
            <a:spLocks noGrp="1"/>
          </p:cNvSpPr>
          <p:nvPr>
            <p:ph type="body" idx="1"/>
          </p:nvPr>
        </p:nvSpPr>
        <p:spPr>
          <a:xfrm rot="5400000">
            <a:off x="692326" y="411868"/>
            <a:ext cx="6457598" cy="644525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1" name="Google Shape;21;p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6" r:id="rId3"/>
    <p:sldLayoutId id="2147483662" r:id="rId4"/>
    <p:sldLayoutId id="2147483663" r:id="rId5"/>
    <p:sldLayoutId id="2147483664"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p:nvPr/>
        </p:nvSpPr>
        <p:spPr>
          <a:xfrm>
            <a:off x="952775" y="6178825"/>
            <a:ext cx="8735400" cy="1441200"/>
          </a:xfrm>
          <a:prstGeom prst="rect">
            <a:avLst/>
          </a:prstGeom>
          <a:noFill/>
          <a:ln>
            <a:noFill/>
          </a:ln>
        </p:spPr>
        <p:txBody>
          <a:bodyPr spcFirstLastPara="1" wrap="square" lIns="38075" tIns="38075" rIns="38075" bIns="38075"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a:t>
            </a:r>
            <a:endParaRPr sz="1600"/>
          </a:p>
          <a:p>
            <a:pPr marL="0" marR="0" lvl="0" indent="0" algn="ctr" rtl="0">
              <a:spcBef>
                <a:spcPts val="0"/>
              </a:spcBef>
              <a:spcAft>
                <a:spcPts val="0"/>
              </a:spcAft>
              <a:buNone/>
            </a:pPr>
            <a:r>
              <a:rPr lang="en-US" sz="2400">
                <a:solidFill>
                  <a:schemeClr val="dk1"/>
                </a:solidFill>
                <a:latin typeface="Calibri"/>
                <a:ea typeface="Calibri"/>
                <a:cs typeface="Calibri"/>
                <a:sym typeface="Calibri"/>
              </a:rPr>
              <a:t>J. Lucas McKay, Ph.D., M.S.C.R.</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Departments of </a:t>
            </a:r>
            <a:r>
              <a:rPr lang="en-US" sz="1600" b="0" i="0" u="none" strike="noStrike" cap="none">
                <a:solidFill>
                  <a:schemeClr val="dk1"/>
                </a:solidFill>
                <a:latin typeface="Calibri"/>
                <a:ea typeface="Calibri"/>
                <a:cs typeface="Calibri"/>
                <a:sym typeface="Calibri"/>
              </a:rPr>
              <a:t>Biomedical Informatics and Neurology, Emory University, Atlanta, GA USA  </a:t>
            </a:r>
            <a:endParaRPr sz="1600"/>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 Department of Biomedical Engineering, Georgia Institute of Technology, Atlanta, GA, USA</a:t>
            </a:r>
            <a:endParaRPr sz="1600"/>
          </a:p>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pic>
        <p:nvPicPr>
          <p:cNvPr id="145" name="Google Shape;145;p26"/>
          <p:cNvPicPr preferRelativeResize="0"/>
          <p:nvPr/>
        </p:nvPicPr>
        <p:blipFill rotWithShape="1">
          <a:blip r:embed="rId3">
            <a:alphaModFix/>
          </a:blip>
          <a:srcRect/>
          <a:stretch/>
        </p:blipFill>
        <p:spPr>
          <a:xfrm>
            <a:off x="3462027" y="276804"/>
            <a:ext cx="3235945" cy="2626223"/>
          </a:xfrm>
          <a:prstGeom prst="rect">
            <a:avLst/>
          </a:prstGeom>
          <a:noFill/>
          <a:ln>
            <a:noFill/>
          </a:ln>
        </p:spPr>
      </p:pic>
      <p:sp>
        <p:nvSpPr>
          <p:cNvPr id="2" name="Title 1">
            <a:extLst>
              <a:ext uri="{FF2B5EF4-FFF2-40B4-BE49-F238E27FC236}">
                <a16:creationId xmlns:a16="http://schemas.microsoft.com/office/drawing/2014/main" id="{A44D5262-882B-0C4C-BF5C-1D301427DB50}"/>
              </a:ext>
            </a:extLst>
          </p:cNvPr>
          <p:cNvSpPr>
            <a:spLocks noGrp="1"/>
          </p:cNvSpPr>
          <p:nvPr>
            <p:ph type="ctrTitle"/>
          </p:nvPr>
        </p:nvSpPr>
        <p:spPr>
          <a:xfrm>
            <a:off x="1270000" y="3214481"/>
            <a:ext cx="7620000" cy="2652889"/>
          </a:xfrm>
        </p:spPr>
        <p:txBody>
          <a:bodyPr anchor="ctr"/>
          <a:lstStyle/>
          <a:p>
            <a:r>
              <a:rPr lang="en-US"/>
              <a:t>BMI 510: </a:t>
            </a:r>
            <a:r>
              <a:rPr lang="en-US" dirty="0"/>
              <a:t>Multiple comparisons</a:t>
            </a:r>
          </a:p>
        </p:txBody>
      </p:sp>
    </p:spTree>
    <p:extLst>
      <p:ext uri="{BB962C8B-B14F-4D97-AF65-F5344CB8AC3E}">
        <p14:creationId xmlns:p14="http://schemas.microsoft.com/office/powerpoint/2010/main" val="224910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Family-wise error rate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1600" indent="0">
                  <a:buNone/>
                </a:pPr>
                <a:r>
                  <a:rPr lang="en-US" dirty="0"/>
                  <a:t>The probability of making at least 1 false positive is referred to as the family-wise error rate (FWER).</a:t>
                </a:r>
              </a:p>
              <a:p>
                <a:pPr marL="101600" indent="0">
                  <a:buNone/>
                </a:pPr>
                <a:endParaRPr lang="en-US" dirty="0"/>
              </a:p>
              <a:p>
                <a:pPr marL="101600" indent="0">
                  <a:buNone/>
                </a:pPr>
                <a:r>
                  <a:rPr lang="en-US" dirty="0"/>
                  <a:t>In fact, the probability is 1 – p(0 false positives):</a:t>
                </a:r>
              </a:p>
              <a:p>
                <a:pPr marL="101600" indent="0">
                  <a:buNone/>
                </a:pPr>
                <a:endParaRPr lang="en-US" dirty="0"/>
              </a:p>
              <a:p>
                <a:pPr marL="101600" indent="0" algn="ctr">
                  <a:buNone/>
                </a:pPr>
                <a14:m>
                  <m:oMath xmlns:m="http://schemas.openxmlformats.org/officeDocument/2006/math">
                    <m:r>
                      <a:rPr lang="en-US">
                        <a:latin typeface="Cambria Math" panose="02040503050406030204" pitchFamily="18" charset="0"/>
                      </a:rPr>
                      <m:t>1−(1−</m:t>
                    </m:r>
                    <m:r>
                      <a:rPr lang="en-US">
                        <a:latin typeface="Cambria Math" panose="02040503050406030204" pitchFamily="18" charset="0"/>
                      </a:rPr>
                      <m:t>𝛼</m:t>
                    </m: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𝑘</m:t>
                        </m:r>
                      </m:sup>
                    </m:sSup>
                  </m:oMath>
                </a14:m>
                <a:r>
                  <a:rPr lang="ar-AE" dirty="0"/>
                  <a:t> </a:t>
                </a:r>
                <a:r>
                  <a:rPr lang="en-US" dirty="0"/>
                  <a:t>for </a:t>
                </a:r>
                <a14:m>
                  <m:oMath xmlns:m="http://schemas.openxmlformats.org/officeDocument/2006/math">
                    <m:r>
                      <a:rPr lang="en-US">
                        <a:latin typeface="Cambria Math" panose="02040503050406030204" pitchFamily="18" charset="0"/>
                      </a:rPr>
                      <m:t>𝑘</m:t>
                    </m:r>
                  </m:oMath>
                </a14:m>
                <a:r>
                  <a:rPr lang="en-US" dirty="0"/>
                  <a:t> tests.</a:t>
                </a:r>
              </a:p>
              <a:p>
                <a:pPr marL="101600" indent="0">
                  <a:buNone/>
                </a:pPr>
                <a:endParaRPr lang="en-US" dirty="0"/>
              </a:p>
              <a:p>
                <a:pPr marL="101600" indent="0">
                  <a:buNone/>
                </a:pPr>
                <a:r>
                  <a:rPr dirty="0"/>
                  <a:t>In our example, this is </a:t>
                </a:r>
                <a14:m>
                  <m:oMath xmlns:m="http://schemas.openxmlformats.org/officeDocument/2006/math">
                    <m:r>
                      <a:rPr>
                        <a:latin typeface="Cambria Math" panose="02040503050406030204" pitchFamily="18" charset="0"/>
                      </a:rPr>
                      <m:t>1−(1−0.05</m:t>
                    </m: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10</m:t>
                        </m:r>
                      </m:sup>
                    </m:sSup>
                    <m:r>
                      <a:rPr>
                        <a:latin typeface="Cambria Math" panose="02040503050406030204" pitchFamily="18" charset="0"/>
                      </a:rPr>
                      <m:t>=1−</m:t>
                    </m:r>
                    <m:sSup>
                      <m:sSupPr>
                        <m:ctrlPr>
                          <a:rPr i="1">
                            <a:latin typeface="Cambria Math" panose="02040503050406030204" pitchFamily="18" charset="0"/>
                          </a:rPr>
                        </m:ctrlPr>
                      </m:sSupPr>
                      <m:e>
                        <m:r>
                          <a:rPr>
                            <a:latin typeface="Cambria Math" panose="02040503050406030204" pitchFamily="18" charset="0"/>
                          </a:rPr>
                          <m:t>0.95</m:t>
                        </m:r>
                      </m:e>
                      <m:sup>
                        <m:r>
                          <a:rPr>
                            <a:latin typeface="Cambria Math" panose="02040503050406030204" pitchFamily="18" charset="0"/>
                          </a:rPr>
                          <m:t>10</m:t>
                        </m:r>
                      </m:sup>
                    </m:sSup>
                    <m:r>
                      <a:rPr>
                        <a:latin typeface="Cambria Math" panose="02040503050406030204" pitchFamily="18" charset="0"/>
                      </a:rPr>
                      <m:t>≈0.40</m:t>
                    </m:r>
                  </m:oMath>
                </a14:m>
                <a:r>
                  <a:rPr dirty="0"/>
                  <a:t> for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6918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8571-A0B5-0542-AD76-731EC668E49F}"/>
              </a:ext>
            </a:extLst>
          </p:cNvPr>
          <p:cNvSpPr>
            <a:spLocks noGrp="1"/>
          </p:cNvSpPr>
          <p:nvPr>
            <p:ph type="title"/>
          </p:nvPr>
        </p:nvSpPr>
        <p:spPr/>
        <p:txBody>
          <a:bodyPr/>
          <a:lstStyle/>
          <a:p>
            <a:r>
              <a:rPr lang="en-US" dirty="0"/>
              <a:t>An example of multiple tests assessing the same underlying null hypothesis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4E5828E-0E55-3E46-B11D-0262FF0EBA4D}"/>
                  </a:ext>
                </a:extLst>
              </p:cNvPr>
              <p:cNvSpPr>
                <a:spLocks noGrp="1"/>
              </p:cNvSpPr>
              <p:nvPr>
                <p:ph type="body" idx="1"/>
              </p:nvPr>
            </p:nvSpPr>
            <p:spPr/>
            <p:txBody>
              <a:bodyPr/>
              <a:lstStyle/>
              <a:p>
                <a:r>
                  <a:rPr lang="en-US" dirty="0"/>
                  <a:t>Consider a new trial with 3 primary endpoints. The trial has been designed to achieve 80% power to identify an effect of Cohen's </a:t>
                </a:r>
                <a:r>
                  <a:rPr lang="en-US" i="1" dirty="0"/>
                  <a:t>d</a:t>
                </a:r>
                <a:r>
                  <a:rPr lang="en-US" dirty="0"/>
                  <a:t> = 0.7 in any of:</a:t>
                </a:r>
              </a:p>
              <a:p>
                <a:pPr lvl="1"/>
                <a:r>
                  <a:rPr lang="en-US" dirty="0"/>
                  <a:t>Reduction in blood pressure</a:t>
                </a:r>
              </a:p>
              <a:p>
                <a:pPr lvl="1"/>
                <a:r>
                  <a:rPr lang="en-US" dirty="0"/>
                  <a:t>Loss of weight</a:t>
                </a:r>
              </a:p>
              <a:p>
                <a:pPr lvl="1"/>
                <a:r>
                  <a:rPr lang="en-US" dirty="0"/>
                  <a:t>Cholesterol level</a:t>
                </a:r>
              </a:p>
              <a:p>
                <a:r>
                  <a:rPr lang="en-US" b="1" dirty="0"/>
                  <a:t>If any of the endpoints is statistically significant at alpha=0.05, the null (that there is no difference between treatment and placebo) will be rejected.</a:t>
                </a:r>
              </a:p>
              <a:p>
                <a:r>
                  <a:rPr lang="en-US" dirty="0"/>
                  <a:t>What is the Type-I error rate for the trial, assuming these outcomes are independent, and assuming there is no underlying effect?</a:t>
                </a:r>
              </a:p>
              <a:p>
                <a:pPr lvl="1"/>
                <a:r>
                  <a:rPr lang="en-US" dirty="0"/>
                  <a:t>Simulation result: 14.1%</a:t>
                </a:r>
              </a:p>
              <a:p>
                <a:pPr lvl="1"/>
                <a:r>
                  <a:rPr lang="en-US" dirty="0"/>
                  <a:t>Closed-form result:</a:t>
                </a:r>
                <a:r>
                  <a:rPr lang="ar-AE" dirty="0"/>
                  <a:t> </a:t>
                </a:r>
                <a14:m>
                  <m:oMath xmlns:m="http://schemas.openxmlformats.org/officeDocument/2006/math">
                    <m:r>
                      <a:rPr lang="ar-AE">
                        <a:latin typeface="Cambria Math" panose="02040503050406030204" pitchFamily="18" charset="0"/>
                      </a:rPr>
                      <m:t>1−</m:t>
                    </m:r>
                    <m:sSup>
                      <m:sSupPr>
                        <m:ctrlPr>
                          <a:rPr lang="ar-AE" i="1">
                            <a:latin typeface="Cambria Math" panose="02040503050406030204" pitchFamily="18" charset="0"/>
                          </a:rPr>
                        </m:ctrlPr>
                      </m:sSupPr>
                      <m:e>
                        <m:r>
                          <a:rPr lang="ar-AE">
                            <a:latin typeface="Cambria Math" panose="02040503050406030204" pitchFamily="18" charset="0"/>
                          </a:rPr>
                          <m:t>0.95</m:t>
                        </m:r>
                      </m:e>
                      <m:sup>
                        <m:r>
                          <a:rPr lang="en-US" b="0" i="0" smtClean="0">
                            <a:latin typeface="Cambria Math" panose="02040503050406030204" pitchFamily="18" charset="0"/>
                          </a:rPr>
                          <m:t>3</m:t>
                        </m:r>
                      </m:sup>
                    </m:sSup>
                    <m:r>
                      <a:rPr lang="ar-AE">
                        <a:latin typeface="Cambria Math" panose="02040503050406030204" pitchFamily="18" charset="0"/>
                      </a:rPr>
                      <m:t>≈0.</m:t>
                    </m:r>
                    <m:r>
                      <a:rPr lang="en-US" b="0" i="0" smtClean="0">
                        <a:latin typeface="Cambria Math" panose="02040503050406030204" pitchFamily="18" charset="0"/>
                      </a:rPr>
                      <m:t>14</m:t>
                    </m:r>
                  </m:oMath>
                </a14:m>
                <a:r>
                  <a:rPr lang="en-US" dirty="0"/>
                  <a:t>%</a:t>
                </a:r>
                <a:r>
                  <a:rPr lang="ar-AE" dirty="0"/>
                  <a:t> </a:t>
                </a:r>
                <a:endParaRPr lang="en-US" dirty="0"/>
              </a:p>
            </p:txBody>
          </p:sp>
        </mc:Choice>
        <mc:Fallback xmlns="">
          <p:sp>
            <p:nvSpPr>
              <p:cNvPr id="3" name="Text Placeholder 2">
                <a:extLst>
                  <a:ext uri="{FF2B5EF4-FFF2-40B4-BE49-F238E27FC236}">
                    <a16:creationId xmlns:a16="http://schemas.microsoft.com/office/drawing/2014/main" id="{34E5828E-0E55-3E46-B11D-0262FF0EBA4D}"/>
                  </a:ext>
                </a:extLst>
              </p:cNvPr>
              <p:cNvSpPr>
                <a:spLocks noGrp="1" noRot="1" noChangeAspect="1" noMove="1" noResize="1" noEditPoints="1" noAdjustHandles="1" noChangeArrowheads="1" noChangeShapeType="1" noTextEdit="1"/>
              </p:cNvSpPr>
              <p:nvPr>
                <p:ph type="body" idx="1"/>
              </p:nvPr>
            </p:nvSpPr>
            <p:spPr>
              <a:blipFill>
                <a:blip r:embed="rId2"/>
                <a:stretch>
                  <a:fillRect r="-868"/>
                </a:stretch>
              </a:blipFill>
            </p:spPr>
            <p:txBody>
              <a:bodyPr/>
              <a:lstStyle/>
              <a:p>
                <a:r>
                  <a:rPr lang="en-US">
                    <a:noFill/>
                  </a:rPr>
                  <a:t> </a:t>
                </a:r>
              </a:p>
            </p:txBody>
          </p:sp>
        </mc:Fallback>
      </mc:AlternateContent>
    </p:spTree>
    <p:extLst>
      <p:ext uri="{BB962C8B-B14F-4D97-AF65-F5344CB8AC3E}">
        <p14:creationId xmlns:p14="http://schemas.microsoft.com/office/powerpoint/2010/main" val="39692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AB9E-9A8A-A04A-9AAC-1BC7B41443D2}"/>
              </a:ext>
            </a:extLst>
          </p:cNvPr>
          <p:cNvSpPr>
            <a:spLocks noGrp="1"/>
          </p:cNvSpPr>
          <p:nvPr>
            <p:ph type="title"/>
          </p:nvPr>
        </p:nvSpPr>
        <p:spPr/>
        <p:txBody>
          <a:bodyPr/>
          <a:lstStyle/>
          <a:p>
            <a:r>
              <a:rPr lang="en-US" dirty="0"/>
              <a:t>Type-I error control methods</a:t>
            </a:r>
          </a:p>
        </p:txBody>
      </p:sp>
      <p:sp>
        <p:nvSpPr>
          <p:cNvPr id="3" name="Text Placeholder 2">
            <a:extLst>
              <a:ext uri="{FF2B5EF4-FFF2-40B4-BE49-F238E27FC236}">
                <a16:creationId xmlns:a16="http://schemas.microsoft.com/office/drawing/2014/main" id="{204F094C-9F1B-944B-822A-95E85F4E82AF}"/>
              </a:ext>
            </a:extLst>
          </p:cNvPr>
          <p:cNvSpPr>
            <a:spLocks noGrp="1"/>
          </p:cNvSpPr>
          <p:nvPr>
            <p:ph type="body" idx="1"/>
          </p:nvPr>
        </p:nvSpPr>
        <p:spPr/>
        <p:txBody>
          <a:bodyPr/>
          <a:lstStyle/>
          <a:p>
            <a:pPr marL="82550" indent="0">
              <a:buNone/>
            </a:pPr>
            <a:r>
              <a:rPr lang="en-US" dirty="0"/>
              <a:t>Strict FWER control</a:t>
            </a:r>
          </a:p>
          <a:p>
            <a:r>
              <a:rPr lang="en-US" dirty="0"/>
              <a:t>Bonferroni (instructive)</a:t>
            </a:r>
          </a:p>
          <a:p>
            <a:r>
              <a:rPr lang="en-US" dirty="0"/>
              <a:t>Holm (preferred in most cases)</a:t>
            </a:r>
          </a:p>
          <a:p>
            <a:r>
              <a:rPr lang="en-US" dirty="0"/>
              <a:t>There are other related procedures (Tukey, </a:t>
            </a:r>
            <a:r>
              <a:rPr lang="en-US" dirty="0" err="1"/>
              <a:t>Scheffé</a:t>
            </a:r>
            <a:r>
              <a:rPr lang="en-US" dirty="0"/>
              <a:t>, etc.) that we will not go into.</a:t>
            </a:r>
          </a:p>
          <a:p>
            <a:endParaRPr lang="en-US" dirty="0"/>
          </a:p>
          <a:p>
            <a:pPr marL="82550" indent="0">
              <a:buNone/>
            </a:pPr>
            <a:r>
              <a:rPr lang="en-US" dirty="0"/>
              <a:t>False discovery rate control</a:t>
            </a:r>
          </a:p>
          <a:p>
            <a:r>
              <a:rPr lang="en-US" dirty="0" err="1"/>
              <a:t>Benjamini</a:t>
            </a:r>
            <a:r>
              <a:rPr lang="en-US" dirty="0"/>
              <a:t> &amp; Hochberg (most common)</a:t>
            </a:r>
          </a:p>
          <a:p>
            <a:r>
              <a:rPr lang="en-US" dirty="0"/>
              <a:t>There are other related procedures (</a:t>
            </a:r>
            <a:r>
              <a:rPr lang="en-US" dirty="0" err="1"/>
              <a:t>Benjamini</a:t>
            </a:r>
            <a:r>
              <a:rPr lang="en-US" dirty="0"/>
              <a:t>–</a:t>
            </a:r>
            <a:r>
              <a:rPr lang="en-US" dirty="0" err="1"/>
              <a:t>Yekutieli</a:t>
            </a:r>
            <a:r>
              <a:rPr lang="en-US" dirty="0"/>
              <a:t>) that we will not go into.</a:t>
            </a:r>
          </a:p>
        </p:txBody>
      </p:sp>
    </p:spTree>
    <p:extLst>
      <p:ext uri="{BB962C8B-B14F-4D97-AF65-F5344CB8AC3E}">
        <p14:creationId xmlns:p14="http://schemas.microsoft.com/office/powerpoint/2010/main" val="348814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7B38-C174-9E46-8C87-CB77591E1FB3}"/>
              </a:ext>
            </a:extLst>
          </p:cNvPr>
          <p:cNvSpPr>
            <a:spLocks noGrp="1"/>
          </p:cNvSpPr>
          <p:nvPr>
            <p:ph type="title"/>
          </p:nvPr>
        </p:nvSpPr>
        <p:spPr/>
        <p:txBody>
          <a:bodyPr/>
          <a:lstStyle/>
          <a:p>
            <a:r>
              <a:rPr lang="en-US" dirty="0"/>
              <a:t>Bonferroni correction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8BA812A-7624-684E-827F-3D6CF1C5027A}"/>
                  </a:ext>
                </a:extLst>
              </p:cNvPr>
              <p:cNvSpPr>
                <a:spLocks noGrp="1"/>
              </p:cNvSpPr>
              <p:nvPr>
                <p:ph type="body" idx="1"/>
              </p:nvPr>
            </p:nvSpPr>
            <p:spPr/>
            <p:txBody>
              <a:bodyPr/>
              <a:lstStyle/>
              <a:p>
                <a:pPr marL="82550" indent="0">
                  <a:buNone/>
                </a:pPr>
                <a:r>
                  <a:rPr lang="en-US" dirty="0"/>
                  <a:t>The oldest established method for dealing with this problem is the </a:t>
                </a:r>
                <a:r>
                  <a:rPr lang="en-US" i="1" dirty="0"/>
                  <a:t>Bonferroni</a:t>
                </a:r>
                <a:r>
                  <a:rPr lang="en-US" dirty="0"/>
                  <a:t> correction (~1935).</a:t>
                </a:r>
              </a:p>
              <a:p>
                <a:pPr marL="82550" indent="0">
                  <a:buNone/>
                </a:pPr>
                <a:endParaRPr lang="en-US" dirty="0"/>
              </a:p>
              <a:p>
                <a:pPr marL="82550" indent="0">
                  <a:buNone/>
                </a:pPr>
                <a:r>
                  <a:rPr lang="en-US" dirty="0"/>
                  <a:t>The idea here is that for relatively small numbers of simultaneous tests (</a:t>
                </a:r>
                <a14:m>
                  <m:oMath xmlns:m="http://schemas.openxmlformats.org/officeDocument/2006/math">
                    <m:r>
                      <a:rPr lang="en-US" b="0" i="1" smtClean="0">
                        <a:latin typeface="Cambria Math" panose="02040503050406030204" pitchFamily="18" charset="0"/>
                      </a:rPr>
                      <m:t>𝑚</m:t>
                    </m:r>
                  </m:oMath>
                </a14:m>
                <a:r>
                  <a:rPr lang="en-US" dirty="0"/>
                  <a:t>), the family-wise error rate increases approximately as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oMath>
                </a14:m>
                <a:r>
                  <a:rPr lang="en-US" dirty="0"/>
                  <a:t>.</a:t>
                </a:r>
              </a:p>
              <a:p>
                <a:pPr marL="82550" indent="0">
                  <a:buNone/>
                </a:pPr>
                <a:endParaRPr lang="en-US" dirty="0"/>
              </a:p>
              <a:p>
                <a:pPr marL="8255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0.95</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≈0.10</m:t>
                      </m:r>
                    </m:oMath>
                  </m:oMathPara>
                </a14:m>
                <a:endParaRPr lang="en-US" dirty="0"/>
              </a:p>
              <a:p>
                <a:pPr marL="8255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0.95</m:t>
                          </m:r>
                        </m:e>
                        <m:sup>
                          <m:r>
                            <a:rPr lang="en-US" i="1">
                              <a:latin typeface="Cambria Math" panose="02040503050406030204" pitchFamily="18" charset="0"/>
                            </a:rPr>
                            <m:t>3</m:t>
                          </m:r>
                        </m:sup>
                      </m:sSup>
                      <m:r>
                        <a:rPr lang="en-US" i="1">
                          <a:latin typeface="Cambria Math" panose="02040503050406030204" pitchFamily="18" charset="0"/>
                          <a:ea typeface="Cambria Math" panose="02040503050406030204" pitchFamily="18" charset="0"/>
                        </a:rPr>
                        <m:t>≈0.15</m:t>
                      </m:r>
                    </m:oMath>
                  </m:oMathPara>
                </a14:m>
                <a:endParaRPr lang="en-US" dirty="0"/>
              </a:p>
              <a:p>
                <a:pPr marL="8255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0.95</m:t>
                          </m:r>
                        </m:e>
                        <m:sup>
                          <m:r>
                            <a:rPr lang="en-US" i="1">
                              <a:latin typeface="Cambria Math" panose="02040503050406030204" pitchFamily="18" charset="0"/>
                            </a:rPr>
                            <m:t>4</m:t>
                          </m:r>
                        </m:sup>
                      </m:sSup>
                      <m:r>
                        <a:rPr lang="en-US" i="1">
                          <a:latin typeface="Cambria Math" panose="02040503050406030204" pitchFamily="18" charset="0"/>
                          <a:ea typeface="Cambria Math" panose="02040503050406030204" pitchFamily="18" charset="0"/>
                        </a:rPr>
                        <m:t>≈0.20</m:t>
                      </m:r>
                    </m:oMath>
                  </m:oMathPara>
                </a14:m>
                <a:endParaRPr lang="en-US" dirty="0"/>
              </a:p>
              <a:p>
                <a:pPr marL="82550" indent="0">
                  <a:buNone/>
                </a:pPr>
                <a:r>
                  <a:rPr lang="en-US" dirty="0"/>
                  <a:t>etc.</a:t>
                </a:r>
              </a:p>
              <a:p>
                <a:pPr marL="82550" indent="0">
                  <a:buNone/>
                </a:pPr>
                <a:endParaRPr lang="en-US" dirty="0"/>
              </a:p>
              <a:p>
                <a:pPr marL="82550" indent="0">
                  <a:buNone/>
                </a:pPr>
                <a:r>
                  <a:rPr lang="en-US" dirty="0"/>
                  <a:t>(We often use </a:t>
                </a:r>
                <a14:m>
                  <m:oMath xmlns:m="http://schemas.openxmlformats.org/officeDocument/2006/math">
                    <m:r>
                      <a:rPr lang="en-US" b="0" i="1" smtClean="0">
                        <a:latin typeface="Cambria Math" panose="02040503050406030204" pitchFamily="18" charset="0"/>
                      </a:rPr>
                      <m:t>𝑚</m:t>
                    </m:r>
                  </m:oMath>
                </a14:m>
                <a:r>
                  <a:rPr lang="en-US" dirty="0"/>
                  <a:t> for the number of tests to avoid confusion with sample size.)</a:t>
                </a:r>
              </a:p>
            </p:txBody>
          </p:sp>
        </mc:Choice>
        <mc:Fallback xmlns="">
          <p:sp>
            <p:nvSpPr>
              <p:cNvPr id="3" name="Text Placeholder 2">
                <a:extLst>
                  <a:ext uri="{FF2B5EF4-FFF2-40B4-BE49-F238E27FC236}">
                    <a16:creationId xmlns:a16="http://schemas.microsoft.com/office/drawing/2014/main" id="{F8BA812A-7624-684E-827F-3D6CF1C5027A}"/>
                  </a:ext>
                </a:extLst>
              </p:cNvPr>
              <p:cNvSpPr>
                <a:spLocks noGrp="1" noRot="1" noChangeAspect="1" noMove="1" noResize="1" noEditPoints="1" noAdjustHandles="1" noChangeArrowheads="1" noChangeShapeType="1" noTextEdit="1"/>
              </p:cNvSpPr>
              <p:nvPr>
                <p:ph type="body" idx="1"/>
              </p:nvPr>
            </p:nvSpPr>
            <p:spPr>
              <a:blipFill>
                <a:blip r:embed="rId2"/>
                <a:stretch>
                  <a:fillRect r="-1013" b="-5512"/>
                </a:stretch>
              </a:blipFill>
            </p:spPr>
            <p:txBody>
              <a:bodyPr/>
              <a:lstStyle/>
              <a:p>
                <a:r>
                  <a:rPr lang="en-US">
                    <a:noFill/>
                  </a:rPr>
                  <a:t> </a:t>
                </a:r>
              </a:p>
            </p:txBody>
          </p:sp>
        </mc:Fallback>
      </mc:AlternateContent>
    </p:spTree>
    <p:extLst>
      <p:ext uri="{BB962C8B-B14F-4D97-AF65-F5344CB8AC3E}">
        <p14:creationId xmlns:p14="http://schemas.microsoft.com/office/powerpoint/2010/main" val="273906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169BD-7E85-8848-A378-220BD529C081}"/>
              </a:ext>
            </a:extLst>
          </p:cNvPr>
          <p:cNvPicPr>
            <a:picLocks noChangeAspect="1"/>
          </p:cNvPicPr>
          <p:nvPr/>
        </p:nvPicPr>
        <p:blipFill>
          <a:blip r:embed="rId2"/>
          <a:stretch>
            <a:fillRect/>
          </a:stretch>
        </p:blipFill>
        <p:spPr>
          <a:xfrm>
            <a:off x="145541" y="0"/>
            <a:ext cx="9868917" cy="7620000"/>
          </a:xfrm>
          <a:prstGeom prst="rect">
            <a:avLst/>
          </a:prstGeom>
        </p:spPr>
      </p:pic>
    </p:spTree>
    <p:extLst>
      <p:ext uri="{BB962C8B-B14F-4D97-AF65-F5344CB8AC3E}">
        <p14:creationId xmlns:p14="http://schemas.microsoft.com/office/powerpoint/2010/main" val="1562124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7B38-C174-9E46-8C87-CB77591E1FB3}"/>
              </a:ext>
            </a:extLst>
          </p:cNvPr>
          <p:cNvSpPr>
            <a:spLocks noGrp="1"/>
          </p:cNvSpPr>
          <p:nvPr>
            <p:ph type="title"/>
          </p:nvPr>
        </p:nvSpPr>
        <p:spPr/>
        <p:txBody>
          <a:bodyPr/>
          <a:lstStyle/>
          <a:p>
            <a:r>
              <a:rPr lang="en-US" dirty="0"/>
              <a:t>Bonferroni correction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8BA812A-7624-684E-827F-3D6CF1C5027A}"/>
                  </a:ext>
                </a:extLst>
              </p:cNvPr>
              <p:cNvSpPr>
                <a:spLocks noGrp="1"/>
              </p:cNvSpPr>
              <p:nvPr>
                <p:ph type="body" idx="1"/>
              </p:nvPr>
            </p:nvSpPr>
            <p:spPr/>
            <p:txBody>
              <a:bodyPr/>
              <a:lstStyle/>
              <a:p>
                <a:pPr marL="82550" indent="0">
                  <a:buNone/>
                </a:pPr>
                <a:r>
                  <a:rPr lang="en-US" dirty="0"/>
                  <a:t>The Bonferroni adjustment is very straightforward.</a:t>
                </a:r>
              </a:p>
              <a:p>
                <a:pPr marL="82550" indent="0">
                  <a:buNone/>
                </a:pPr>
                <a:endParaRPr lang="en-US" dirty="0"/>
              </a:p>
              <a:p>
                <a:pPr marL="82550" indent="0">
                  <a:buNone/>
                </a:pPr>
                <a:r>
                  <a:rPr lang="en-US" dirty="0"/>
                  <a:t>Instead of comparing our p-values to the significance level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we compare them to the (smaller) significance level </a:t>
                </a:r>
                <a14:m>
                  <m:oMath xmlns:m="http://schemas.openxmlformats.org/officeDocument/2006/math">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rPr>
                          <m:t>𝑚</m:t>
                        </m:r>
                      </m:den>
                    </m:f>
                  </m:oMath>
                </a14:m>
                <a:r>
                  <a:rPr lang="en-US" dirty="0"/>
                  <a:t>.</a:t>
                </a:r>
              </a:p>
              <a:p>
                <a:pPr marL="82550" indent="0">
                  <a:buNone/>
                </a:pPr>
                <a:endParaRPr lang="en-US" dirty="0"/>
              </a:p>
              <a:p>
                <a:pPr marL="82550" indent="0">
                  <a:buNone/>
                </a:pPr>
                <a:r>
                  <a:rPr lang="en-US" dirty="0"/>
                  <a:t>Because the FWER increases roughly like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a14:m>
                <a:r>
                  <a:rPr lang="en-US" dirty="0"/>
                  <a:t>, this correction maintains it at or below the original desired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a:t>
                </a:r>
              </a:p>
            </p:txBody>
          </p:sp>
        </mc:Choice>
        <mc:Fallback xmlns="">
          <p:sp>
            <p:nvSpPr>
              <p:cNvPr id="3" name="Text Placeholder 2">
                <a:extLst>
                  <a:ext uri="{FF2B5EF4-FFF2-40B4-BE49-F238E27FC236}">
                    <a16:creationId xmlns:a16="http://schemas.microsoft.com/office/drawing/2014/main" id="{F8BA812A-7624-684E-827F-3D6CF1C5027A}"/>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9814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7B38-C174-9E46-8C87-CB77591E1FB3}"/>
              </a:ext>
            </a:extLst>
          </p:cNvPr>
          <p:cNvSpPr>
            <a:spLocks noGrp="1"/>
          </p:cNvSpPr>
          <p:nvPr>
            <p:ph type="title"/>
          </p:nvPr>
        </p:nvSpPr>
        <p:spPr/>
        <p:txBody>
          <a:bodyPr/>
          <a:lstStyle/>
          <a:p>
            <a:r>
              <a:rPr lang="en-US" dirty="0"/>
              <a:t>Bonferroni example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8BA812A-7624-684E-827F-3D6CF1C5027A}"/>
                  </a:ext>
                </a:extLst>
              </p:cNvPr>
              <p:cNvSpPr>
                <a:spLocks noGrp="1"/>
              </p:cNvSpPr>
              <p:nvPr>
                <p:ph type="body" idx="1"/>
              </p:nvPr>
            </p:nvSpPr>
            <p:spPr/>
            <p:txBody>
              <a:bodyPr/>
              <a:lstStyle/>
              <a:p>
                <a:pPr marL="0" indent="0">
                  <a:buNone/>
                </a:pPr>
                <a:r>
                  <a:rPr lang="en-US" dirty="0"/>
                  <a:t>Consider the sorted vector of </a:t>
                </a:r>
                <a14:m>
                  <m:oMath xmlns:m="http://schemas.openxmlformats.org/officeDocument/2006/math">
                    <m:r>
                      <a:rPr lang="en-US" i="1">
                        <a:latin typeface="Cambria Math" panose="02040503050406030204" pitchFamily="18" charset="0"/>
                      </a:rPr>
                      <m:t>𝑚</m:t>
                    </m:r>
                  </m:oMath>
                </a14:m>
                <a:r>
                  <a:rPr lang="en-US" dirty="0"/>
                  <a:t> p-values:</a:t>
                </a:r>
              </a:p>
              <a:p>
                <a:pPr marL="0" indent="0" algn="ctr">
                  <a:buNone/>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[0.0025,0.0050,0.0075,…,0.0250]</m:t>
                      </m:r>
                    </m:oMath>
                  </m:oMathPara>
                </a14:m>
                <a:endParaRPr lang="en-US" dirty="0"/>
              </a:p>
              <a:p>
                <a:pPr marL="0" indent="0">
                  <a:buNone/>
                </a:pPr>
                <a:endParaRPr lang="en-US" dirty="0"/>
              </a:p>
              <a:p>
                <a:pPr marL="0" indent="0">
                  <a:buNone/>
                </a:pPr>
                <a:r>
                  <a:rPr lang="en-US" dirty="0"/>
                  <a:t>All of these p-values are below 0.05, so using single inference we would reject all of the null hypotheses.</a:t>
                </a:r>
              </a:p>
              <a:p>
                <a:pPr marL="0" indent="0">
                  <a:buNone/>
                </a:pPr>
                <a:endParaRPr lang="en-US" dirty="0"/>
              </a:p>
              <a:p>
                <a:pPr marL="0" indent="0">
                  <a:buNone/>
                </a:pPr>
                <a:r>
                  <a:rPr lang="en-US" dirty="0"/>
                  <a:t>In this case,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=10</m:t>
                    </m:r>
                  </m:oMath>
                </a14:m>
                <a:r>
                  <a:rPr lang="en-US" dirty="0"/>
                  <a:t>. After applying a Bonferroni correction, only the first and smallest p-value is strictly under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0.05</m:t>
                        </m:r>
                      </m:num>
                      <m:den>
                        <m:r>
                          <a:rPr lang="ar-AE">
                            <a:latin typeface="Cambria Math" panose="02040503050406030204" pitchFamily="18" charset="0"/>
                          </a:rPr>
                          <m:t>10</m:t>
                        </m:r>
                      </m:den>
                    </m:f>
                    <m:r>
                      <a:rPr lang="en-US" b="0" i="1" smtClean="0">
                        <a:latin typeface="Cambria Math" panose="02040503050406030204" pitchFamily="18" charset="0"/>
                      </a:rPr>
                      <m:t>=0.005</m:t>
                    </m:r>
                  </m:oMath>
                </a14:m>
                <a:r>
                  <a:rPr lang="en-US" dirty="0"/>
                  <a:t>.</a:t>
                </a:r>
              </a:p>
              <a:p>
                <a:pPr marL="0" indent="0">
                  <a:buNone/>
                </a:pPr>
                <a:endParaRPr lang="en-US" dirty="0"/>
              </a:p>
              <a:p>
                <a:pPr marL="0" indent="0">
                  <a:buNone/>
                </a:pPr>
                <a:r>
                  <a:rPr lang="en-US" dirty="0"/>
                  <a:t>So we would reject only the first null hypothesis to ensure that the overall FWER was ≤ 0.05.</a:t>
                </a:r>
              </a:p>
            </p:txBody>
          </p:sp>
        </mc:Choice>
        <mc:Fallback xmlns="">
          <p:sp>
            <p:nvSpPr>
              <p:cNvPr id="3" name="Text Placeholder 2">
                <a:extLst>
                  <a:ext uri="{FF2B5EF4-FFF2-40B4-BE49-F238E27FC236}">
                    <a16:creationId xmlns:a16="http://schemas.microsoft.com/office/drawing/2014/main" id="{F8BA812A-7624-684E-827F-3D6CF1C5027A}"/>
                  </a:ext>
                </a:extLst>
              </p:cNvPr>
              <p:cNvSpPr>
                <a:spLocks noGrp="1" noRot="1" noChangeAspect="1" noMove="1" noResize="1" noEditPoints="1" noAdjustHandles="1" noChangeArrowheads="1" noChangeShapeType="1" noTextEdit="1"/>
              </p:cNvSpPr>
              <p:nvPr>
                <p:ph type="body" idx="1"/>
              </p:nvPr>
            </p:nvSpPr>
            <p:spPr>
              <a:blipFill>
                <a:blip r:embed="rId2"/>
                <a:stretch>
                  <a:fillRect l="-868" r="-1013"/>
                </a:stretch>
              </a:blipFill>
            </p:spPr>
            <p:txBody>
              <a:bodyPr/>
              <a:lstStyle/>
              <a:p>
                <a:r>
                  <a:rPr lang="en-US">
                    <a:noFill/>
                  </a:rPr>
                  <a:t> </a:t>
                </a:r>
              </a:p>
            </p:txBody>
          </p:sp>
        </mc:Fallback>
      </mc:AlternateContent>
    </p:spTree>
    <p:extLst>
      <p:ext uri="{BB962C8B-B14F-4D97-AF65-F5344CB8AC3E}">
        <p14:creationId xmlns:p14="http://schemas.microsoft.com/office/powerpoint/2010/main" val="3118955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7B38-C174-9E46-8C87-CB77591E1FB3}"/>
              </a:ext>
            </a:extLst>
          </p:cNvPr>
          <p:cNvSpPr>
            <a:spLocks noGrp="1"/>
          </p:cNvSpPr>
          <p:nvPr>
            <p:ph type="title"/>
          </p:nvPr>
        </p:nvSpPr>
        <p:spPr/>
        <p:txBody>
          <a:bodyPr/>
          <a:lstStyle/>
          <a:p>
            <a:r>
              <a:rPr lang="en-US" dirty="0"/>
              <a:t>Drawbacks of Bonferroni</a:t>
            </a:r>
          </a:p>
        </p:txBody>
      </p:sp>
      <p:sp>
        <p:nvSpPr>
          <p:cNvPr id="3" name="Text Placeholder 2">
            <a:extLst>
              <a:ext uri="{FF2B5EF4-FFF2-40B4-BE49-F238E27FC236}">
                <a16:creationId xmlns:a16="http://schemas.microsoft.com/office/drawing/2014/main" id="{F8BA812A-7624-684E-827F-3D6CF1C5027A}"/>
              </a:ext>
            </a:extLst>
          </p:cNvPr>
          <p:cNvSpPr>
            <a:spLocks noGrp="1"/>
          </p:cNvSpPr>
          <p:nvPr>
            <p:ph type="body" idx="1"/>
          </p:nvPr>
        </p:nvSpPr>
        <p:spPr/>
        <p:txBody>
          <a:bodyPr/>
          <a:lstStyle/>
          <a:p>
            <a:pPr marL="82550" indent="0">
              <a:buNone/>
            </a:pPr>
            <a:r>
              <a:rPr lang="en-US" dirty="0"/>
              <a:t>Because it is simple, the Bonferroni adjustment is very common.</a:t>
            </a:r>
          </a:p>
          <a:p>
            <a:pPr marL="82550" indent="0">
              <a:buNone/>
            </a:pPr>
            <a:endParaRPr lang="en-US" dirty="0"/>
          </a:p>
          <a:p>
            <a:pPr marL="82550" indent="0">
              <a:buNone/>
            </a:pPr>
            <a:r>
              <a:rPr lang="en-US" dirty="0"/>
              <a:t>However, there are a few main drawbacks:</a:t>
            </a:r>
          </a:p>
          <a:p>
            <a:pPr marL="539750" indent="-457200">
              <a:buFont typeface="+mj-lt"/>
              <a:buAutoNum type="arabicPeriod"/>
            </a:pPr>
            <a:r>
              <a:rPr lang="en-US" dirty="0"/>
              <a:t>It is extremely conservative; for large numbers of tests (e.g., 'omics) it sacrifices power.</a:t>
            </a:r>
          </a:p>
          <a:p>
            <a:pPr marL="539750" indent="-457200">
              <a:buFont typeface="+mj-lt"/>
              <a:buAutoNum type="arabicPeriod"/>
            </a:pPr>
            <a:r>
              <a:rPr lang="en-US" dirty="0"/>
              <a:t>There are alternative methods with more power for the same assumptions (Holm is most common).</a:t>
            </a:r>
          </a:p>
          <a:p>
            <a:pPr marL="539750" indent="-457200">
              <a:buFont typeface="+mj-lt"/>
              <a:buAutoNum type="arabicPeriod"/>
            </a:pPr>
            <a:r>
              <a:rPr lang="en-US" dirty="0"/>
              <a:t>For large numbers tests, a small number of false positives might be perfectly acceptable (FDR is most common).</a:t>
            </a:r>
          </a:p>
        </p:txBody>
      </p:sp>
    </p:spTree>
    <p:extLst>
      <p:ext uri="{BB962C8B-B14F-4D97-AF65-F5344CB8AC3E}">
        <p14:creationId xmlns:p14="http://schemas.microsoft.com/office/powerpoint/2010/main" val="2400121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34FCB2-74B5-6F41-9FFE-0884E694AEB5}"/>
              </a:ext>
            </a:extLst>
          </p:cNvPr>
          <p:cNvPicPr>
            <a:picLocks noChangeAspect="1"/>
          </p:cNvPicPr>
          <p:nvPr/>
        </p:nvPicPr>
        <p:blipFill>
          <a:blip r:embed="rId2"/>
          <a:stretch>
            <a:fillRect/>
          </a:stretch>
        </p:blipFill>
        <p:spPr>
          <a:xfrm>
            <a:off x="145541" y="0"/>
            <a:ext cx="9868917" cy="7620000"/>
          </a:xfrm>
          <a:prstGeom prst="rect">
            <a:avLst/>
          </a:prstGeom>
        </p:spPr>
      </p:pic>
    </p:spTree>
    <p:extLst>
      <p:ext uri="{BB962C8B-B14F-4D97-AF65-F5344CB8AC3E}">
        <p14:creationId xmlns:p14="http://schemas.microsoft.com/office/powerpoint/2010/main" val="4256803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7B38-C174-9E46-8C87-CB77591E1FB3}"/>
              </a:ext>
            </a:extLst>
          </p:cNvPr>
          <p:cNvSpPr>
            <a:spLocks noGrp="1"/>
          </p:cNvSpPr>
          <p:nvPr>
            <p:ph type="title"/>
          </p:nvPr>
        </p:nvSpPr>
        <p:spPr/>
        <p:txBody>
          <a:bodyPr/>
          <a:lstStyle/>
          <a:p>
            <a:r>
              <a:rPr lang="en-US" dirty="0"/>
              <a:t>Drawbacks of Bonferroni</a:t>
            </a:r>
          </a:p>
        </p:txBody>
      </p:sp>
      <p:sp>
        <p:nvSpPr>
          <p:cNvPr id="3" name="Text Placeholder 2">
            <a:extLst>
              <a:ext uri="{FF2B5EF4-FFF2-40B4-BE49-F238E27FC236}">
                <a16:creationId xmlns:a16="http://schemas.microsoft.com/office/drawing/2014/main" id="{F8BA812A-7624-684E-827F-3D6CF1C5027A}"/>
              </a:ext>
            </a:extLst>
          </p:cNvPr>
          <p:cNvSpPr>
            <a:spLocks noGrp="1"/>
          </p:cNvSpPr>
          <p:nvPr>
            <p:ph type="body" idx="1"/>
          </p:nvPr>
        </p:nvSpPr>
        <p:spPr/>
        <p:txBody>
          <a:bodyPr/>
          <a:lstStyle/>
          <a:p>
            <a:pPr marL="82550" indent="0">
              <a:buNone/>
            </a:pPr>
            <a:r>
              <a:rPr lang="en-US" dirty="0"/>
              <a:t>Because it is simple, the Bonferroni adjustment is very common.</a:t>
            </a:r>
          </a:p>
          <a:p>
            <a:pPr marL="82550" indent="0">
              <a:buNone/>
            </a:pPr>
            <a:endParaRPr lang="en-US" dirty="0"/>
          </a:p>
          <a:p>
            <a:pPr marL="82550" indent="0">
              <a:buNone/>
            </a:pPr>
            <a:r>
              <a:rPr lang="en-US" dirty="0"/>
              <a:t>However, there are a few main drawbacks:</a:t>
            </a:r>
          </a:p>
          <a:p>
            <a:pPr marL="539750" indent="-457200">
              <a:buFont typeface="+mj-lt"/>
              <a:buAutoNum type="arabicPeriod"/>
            </a:pPr>
            <a:r>
              <a:rPr lang="en-US" dirty="0"/>
              <a:t>It is extremely conservative; for large numbers of tests (e.g., 'omics) it sacrifices power.</a:t>
            </a:r>
          </a:p>
          <a:p>
            <a:pPr marL="539750" indent="-457200">
              <a:buFont typeface="+mj-lt"/>
              <a:buAutoNum type="arabicPeriod"/>
            </a:pPr>
            <a:r>
              <a:rPr lang="en-US" dirty="0"/>
              <a:t>There are alternative methods with more power for the same assumptions (Holm is most common).</a:t>
            </a:r>
          </a:p>
          <a:p>
            <a:pPr marL="539750" indent="-457200">
              <a:buFont typeface="+mj-lt"/>
              <a:buAutoNum type="arabicPeriod"/>
            </a:pPr>
            <a:r>
              <a:rPr lang="en-US" dirty="0"/>
              <a:t>For large numbers tests, a small number of false positives might be perfectly acceptable (FDR is most common).</a:t>
            </a:r>
          </a:p>
        </p:txBody>
      </p:sp>
    </p:spTree>
    <p:extLst>
      <p:ext uri="{BB962C8B-B14F-4D97-AF65-F5344CB8AC3E}">
        <p14:creationId xmlns:p14="http://schemas.microsoft.com/office/powerpoint/2010/main" val="3230694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8">
          <a:extLst>
            <a:ext uri="{FF2B5EF4-FFF2-40B4-BE49-F238E27FC236}">
              <a16:creationId xmlns:a16="http://schemas.microsoft.com/office/drawing/2014/main" id="{551B2847-B6AC-7C71-6735-E36636542C96}"/>
            </a:ext>
          </a:extLst>
        </p:cNvPr>
        <p:cNvGrpSpPr/>
        <p:nvPr/>
      </p:nvGrpSpPr>
      <p:grpSpPr>
        <a:xfrm>
          <a:off x="0" y="0"/>
          <a:ext cx="0" cy="0"/>
          <a:chOff x="0" y="0"/>
          <a:chExt cx="0" cy="0"/>
        </a:xfrm>
      </p:grpSpPr>
      <p:sp>
        <p:nvSpPr>
          <p:cNvPr id="559" name="Google Shape;559;p72">
            <a:extLst>
              <a:ext uri="{FF2B5EF4-FFF2-40B4-BE49-F238E27FC236}">
                <a16:creationId xmlns:a16="http://schemas.microsoft.com/office/drawing/2014/main" id="{12A32565-9A11-84CD-2019-12B4D3853E36}"/>
              </a:ext>
            </a:extLst>
          </p:cNvPr>
          <p:cNvSpPr txBox="1">
            <a:spLocks noGrp="1"/>
          </p:cNvSpPr>
          <p:nvPr>
            <p:ph type="title"/>
          </p:nvPr>
        </p:nvSpPr>
        <p:spPr>
          <a:xfrm>
            <a:off x="776111" y="450773"/>
            <a:ext cx="9736800" cy="1636200"/>
          </a:xfrm>
          <a:prstGeom prst="rect">
            <a:avLst/>
          </a:prstGeom>
        </p:spPr>
        <p:txBody>
          <a:bodyPr spcFirstLastPara="1" wrap="square" lIns="101575" tIns="101575" rIns="101575" bIns="101575" anchor="ctr" anchorCtr="0">
            <a:noAutofit/>
          </a:bodyPr>
          <a:lstStyle/>
          <a:p>
            <a:pPr marL="0" lvl="0" indent="0" algn="l" rtl="0">
              <a:spcBef>
                <a:spcPts val="0"/>
              </a:spcBef>
              <a:spcAft>
                <a:spcPts val="0"/>
              </a:spcAft>
              <a:buNone/>
            </a:pPr>
            <a:r>
              <a:rPr lang="en-US" dirty="0"/>
              <a:t>Outline</a:t>
            </a:r>
            <a:endParaRPr dirty="0"/>
          </a:p>
        </p:txBody>
      </p:sp>
      <p:sp>
        <p:nvSpPr>
          <p:cNvPr id="560" name="Google Shape;560;p72">
            <a:extLst>
              <a:ext uri="{FF2B5EF4-FFF2-40B4-BE49-F238E27FC236}">
                <a16:creationId xmlns:a16="http://schemas.microsoft.com/office/drawing/2014/main" id="{C602CCA8-9AAC-C6C9-3452-441CEACF0876}"/>
              </a:ext>
            </a:extLst>
          </p:cNvPr>
          <p:cNvSpPr txBox="1">
            <a:spLocks noGrp="1"/>
          </p:cNvSpPr>
          <p:nvPr>
            <p:ph type="body" idx="1"/>
          </p:nvPr>
        </p:nvSpPr>
        <p:spPr>
          <a:xfrm>
            <a:off x="776100" y="2253850"/>
            <a:ext cx="8606700" cy="4512600"/>
          </a:xfrm>
          <a:prstGeom prst="rect">
            <a:avLst/>
          </a:prstGeom>
        </p:spPr>
        <p:txBody>
          <a:bodyPr spcFirstLastPara="1" wrap="square" lIns="101575" tIns="101575" rIns="101575" bIns="101575" anchor="ctr" anchorCtr="0">
            <a:noAutofit/>
          </a:bodyPr>
          <a:lstStyle/>
          <a:p>
            <a:pPr marL="508000" lvl="0" indent="-400050" algn="l" rtl="0">
              <a:lnSpc>
                <a:spcPct val="100000"/>
              </a:lnSpc>
              <a:spcBef>
                <a:spcPts val="800"/>
              </a:spcBef>
              <a:spcAft>
                <a:spcPts val="0"/>
              </a:spcAft>
              <a:buSzPts val="2300"/>
              <a:buChar char="•"/>
            </a:pPr>
            <a:r>
              <a:rPr lang="en-US" dirty="0"/>
              <a:t>Types of error</a:t>
            </a:r>
          </a:p>
          <a:p>
            <a:pPr marL="508000" lvl="0" indent="-400050" algn="l" rtl="0">
              <a:lnSpc>
                <a:spcPct val="100000"/>
              </a:lnSpc>
              <a:spcBef>
                <a:spcPts val="800"/>
              </a:spcBef>
              <a:spcAft>
                <a:spcPts val="0"/>
              </a:spcAft>
              <a:buSzPts val="2300"/>
              <a:buChar char="•"/>
            </a:pPr>
            <a:r>
              <a:rPr lang="en-US" dirty="0"/>
              <a:t>Family-wise error rate</a:t>
            </a:r>
            <a:endParaRPr dirty="0"/>
          </a:p>
          <a:p>
            <a:pPr marL="1016000" lvl="1" indent="-381000" algn="l" rtl="0">
              <a:lnSpc>
                <a:spcPct val="100000"/>
              </a:lnSpc>
              <a:spcBef>
                <a:spcPts val="1000"/>
              </a:spcBef>
              <a:spcAft>
                <a:spcPts val="0"/>
              </a:spcAft>
              <a:buSzPts val="2000"/>
              <a:buChar char="•"/>
            </a:pPr>
            <a:r>
              <a:rPr lang="en-US" dirty="0"/>
              <a:t>Understanding the underlying null hypothesis</a:t>
            </a:r>
            <a:endParaRPr dirty="0"/>
          </a:p>
          <a:p>
            <a:pPr marL="508000" lvl="0" indent="-400050" algn="l" rtl="0">
              <a:lnSpc>
                <a:spcPct val="100000"/>
              </a:lnSpc>
              <a:spcBef>
                <a:spcPts val="1000"/>
              </a:spcBef>
              <a:spcAft>
                <a:spcPts val="0"/>
              </a:spcAft>
              <a:buSzPts val="2300"/>
              <a:buChar char="•"/>
            </a:pPr>
            <a:r>
              <a:rPr lang="en-US" dirty="0"/>
              <a:t>Some methods to control family-wise error rate</a:t>
            </a:r>
            <a:endParaRPr dirty="0"/>
          </a:p>
          <a:p>
            <a:pPr marL="1016000" lvl="1" indent="-381000" algn="l" rtl="0">
              <a:lnSpc>
                <a:spcPct val="100000"/>
              </a:lnSpc>
              <a:spcBef>
                <a:spcPts val="1000"/>
              </a:spcBef>
              <a:spcAft>
                <a:spcPts val="0"/>
              </a:spcAft>
              <a:buSzPts val="2000"/>
              <a:buChar char="•"/>
            </a:pPr>
            <a:r>
              <a:rPr lang="en-US" dirty="0"/>
              <a:t>Strict FWER control</a:t>
            </a:r>
            <a:endParaRPr dirty="0"/>
          </a:p>
          <a:p>
            <a:pPr marL="1016000" lvl="1" indent="-381000" algn="l" rtl="0">
              <a:lnSpc>
                <a:spcPct val="100000"/>
              </a:lnSpc>
              <a:spcBef>
                <a:spcPts val="1000"/>
              </a:spcBef>
              <a:spcAft>
                <a:spcPts val="0"/>
              </a:spcAft>
              <a:buSzPts val="2000"/>
              <a:buChar char="•"/>
            </a:pPr>
            <a:r>
              <a:rPr lang="en-US" dirty="0"/>
              <a:t>FWER management – False Discovery Rate control</a:t>
            </a:r>
            <a:endParaRPr dirty="0"/>
          </a:p>
          <a:p>
            <a:pPr marL="508000" lvl="0" indent="-400050" algn="l" rtl="0">
              <a:lnSpc>
                <a:spcPct val="100000"/>
              </a:lnSpc>
              <a:spcBef>
                <a:spcPts val="1000"/>
              </a:spcBef>
              <a:spcAft>
                <a:spcPts val="0"/>
              </a:spcAft>
              <a:buSzPts val="2300"/>
              <a:buChar char="•"/>
            </a:pPr>
            <a:r>
              <a:rPr lang="en-US" dirty="0"/>
              <a:t>When and when not to adjust for FWER</a:t>
            </a:r>
          </a:p>
          <a:p>
            <a:pPr marL="508000" lvl="0" indent="-400050" algn="l" rtl="0">
              <a:lnSpc>
                <a:spcPct val="100000"/>
              </a:lnSpc>
              <a:spcBef>
                <a:spcPts val="1000"/>
              </a:spcBef>
              <a:spcAft>
                <a:spcPts val="0"/>
              </a:spcAft>
              <a:buSzPts val="2300"/>
              <a:buChar char="•"/>
            </a:pPr>
            <a:r>
              <a:rPr lang="en-US" dirty="0"/>
              <a:t>Implementation of FWER in software</a:t>
            </a:r>
            <a:endParaRPr dirty="0"/>
          </a:p>
        </p:txBody>
      </p:sp>
    </p:spTree>
    <p:extLst>
      <p:ext uri="{BB962C8B-B14F-4D97-AF65-F5344CB8AC3E}">
        <p14:creationId xmlns:p14="http://schemas.microsoft.com/office/powerpoint/2010/main" val="2441740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Holm procedure</a:t>
            </a:r>
          </a:p>
        </p:txBody>
      </p:sp>
      <p:sp>
        <p:nvSpPr>
          <p:cNvPr id="3" name="Content Placeholder 2"/>
          <p:cNvSpPr>
            <a:spLocks noGrp="1"/>
          </p:cNvSpPr>
          <p:nvPr>
            <p:ph idx="1"/>
          </p:nvPr>
        </p:nvSpPr>
        <p:spPr/>
        <p:txBody>
          <a:bodyPr/>
          <a:lstStyle/>
          <a:p>
            <a:pPr marL="0" indent="0">
              <a:buNone/>
            </a:pPr>
            <a:r>
              <a:rPr lang="en-US" dirty="0"/>
              <a:t>The first major "sequential testing" modification of the Bonferroni correction was developed by Holm (1979).</a:t>
            </a:r>
          </a:p>
          <a:p>
            <a:pPr marL="0" indent="0">
              <a:buNone/>
            </a:pPr>
            <a:endParaRPr lang="en-US" dirty="0"/>
          </a:p>
          <a:p>
            <a:pPr marL="0" indent="0">
              <a:buNone/>
            </a:pPr>
            <a:r>
              <a:rPr lang="en-US" dirty="0"/>
              <a:t>Holm showed that this procedure produces much lower Type-II error (much higher power) than the original Bonferroni procedure while maintaining as tight or tighter control on FWER.</a:t>
            </a:r>
          </a:p>
          <a:p>
            <a:pPr marL="0" indent="0">
              <a:buNone/>
            </a:pPr>
            <a:endParaRPr lang="en-US" dirty="0"/>
          </a:p>
          <a:p>
            <a:pPr marL="0" indent="0">
              <a:buNone/>
            </a:pPr>
            <a:r>
              <a:rPr lang="en-US" dirty="0"/>
              <a:t>For some reason the original Bonferroni procedure remains more common. </a:t>
            </a:r>
            <a:r>
              <a:rPr lang="en-US" b="1" i="1" dirty="0"/>
              <a:t>There is no reason to use the original Bonferroni procedure.</a:t>
            </a:r>
          </a:p>
        </p:txBody>
      </p:sp>
    </p:spTree>
    <p:extLst>
      <p:ext uri="{BB962C8B-B14F-4D97-AF65-F5344CB8AC3E}">
        <p14:creationId xmlns:p14="http://schemas.microsoft.com/office/powerpoint/2010/main" val="3190150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Holm procedure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Consider testing </a:t>
                </a:r>
                <a14:m>
                  <m:oMath xmlns:m="http://schemas.openxmlformats.org/officeDocument/2006/math">
                    <m:r>
                      <a:rPr>
                        <a:latin typeface="Cambria Math" panose="02040503050406030204" pitchFamily="18" charset="0"/>
                      </a:rPr>
                      <m:t>𝑚</m:t>
                    </m:r>
                  </m:oMath>
                </a14:m>
                <a:r>
                  <a:rPr dirty="0"/>
                  <a:t> null hypotheses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1</m:t>
                        </m:r>
                      </m:sub>
                    </m:sSub>
                  </m:oMath>
                </a14:m>
                <a:r>
                  <a:rPr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2</m:t>
                        </m:r>
                      </m:sub>
                    </m:sSub>
                  </m:oMath>
                </a14:m>
                <a:r>
                  <a:rPr dirty="0"/>
                  <a:t>, …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𝑚</m:t>
                        </m:r>
                      </m:sub>
                    </m:sSub>
                  </m:oMath>
                </a14:m>
                <a:r>
                  <a:rPr dirty="0"/>
                  <a:t>, which are ordered by their p-values such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𝑚</m:t>
                        </m:r>
                      </m:sub>
                    </m:sSub>
                  </m:oMath>
                </a14:m>
                <a:r>
                  <a:rPr dirty="0"/>
                  <a:t>.</a:t>
                </a:r>
              </a:p>
              <a:p>
                <a:pPr marL="0" indent="0">
                  <a:buNone/>
                </a:pPr>
                <a:endParaRPr lang="en-US" dirty="0"/>
              </a:p>
              <a:p>
                <a:pPr marL="0" indent="0">
                  <a:buNone/>
                </a:pPr>
                <a:r>
                  <a:rPr dirty="0"/>
                  <a:t>The Holm–Bonferroni method compares the p-values (in order) to nominal alpha levels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𝑚</m:t>
                        </m:r>
                      </m:den>
                    </m:f>
                  </m:oMath>
                </a14:m>
                <a:r>
                  <a:rPr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𝑚</m:t>
                        </m:r>
                        <m:r>
                          <a:rPr>
                            <a:latin typeface="Cambria Math" panose="02040503050406030204" pitchFamily="18" charset="0"/>
                          </a:rPr>
                          <m:t>−1</m:t>
                        </m:r>
                      </m:den>
                    </m:f>
                  </m:oMath>
                </a14:m>
                <a:r>
                  <a:rPr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𝑚</m:t>
                        </m:r>
                        <m:r>
                          <a:rPr>
                            <a:latin typeface="Cambria Math" panose="02040503050406030204" pitchFamily="18" charset="0"/>
                          </a:rPr>
                          <m:t>−2</m:t>
                        </m:r>
                      </m:den>
                    </m:f>
                  </m:oMath>
                </a14:m>
                <a:r>
                  <a:rPr dirty="0"/>
                  <a:t>, …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1</m:t>
                        </m:r>
                      </m:den>
                    </m:f>
                  </m:oMath>
                </a14:m>
                <a:r>
                  <a:rPr dirty="0"/>
                  <a:t>.</a:t>
                </a:r>
                <a:endParaRPr lang="en-US" dirty="0"/>
              </a:p>
              <a:p>
                <a:pPr marL="0" indent="0">
                  <a:buNone/>
                </a:pPr>
                <a:endParaRPr lang="en-US" dirty="0"/>
              </a:p>
              <a:p>
                <a:pPr marL="0" indent="0">
                  <a:buNone/>
                </a:pPr>
                <a:r>
                  <a:rPr lang="en-US" dirty="0"/>
                  <a:t>Unlike Bonferroni, where all tests are compared to the stringent significance threshold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𝑚</m:t>
                        </m:r>
                      </m:den>
                    </m:f>
                  </m:oMath>
                </a14:m>
                <a:r>
                  <a:rPr lang="en-US" dirty="0"/>
                  <a:t>, only the smallest p-value is compared to the most stringent threshold.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1447"/>
                </a:stretch>
              </a:blipFill>
            </p:spPr>
            <p:txBody>
              <a:bodyPr/>
              <a:lstStyle/>
              <a:p>
                <a:r>
                  <a:rPr lang="en-US">
                    <a:noFill/>
                  </a:rPr>
                  <a:t> </a:t>
                </a:r>
              </a:p>
            </p:txBody>
          </p:sp>
        </mc:Fallback>
      </mc:AlternateContent>
    </p:spTree>
    <p:extLst>
      <p:ext uri="{BB962C8B-B14F-4D97-AF65-F5344CB8AC3E}">
        <p14:creationId xmlns:p14="http://schemas.microsoft.com/office/powerpoint/2010/main" val="2895301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Holm procedure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procedure starts by assuming that all null hypotheses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1</m:t>
                        </m:r>
                      </m:sub>
                    </m:sSub>
                  </m:oMath>
                </a14:m>
                <a:r>
                  <a:rPr lang="ar-AE" dirty="0"/>
                  <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2</m:t>
                        </m:r>
                      </m:sub>
                    </m:sSub>
                  </m:oMath>
                </a14:m>
                <a:r>
                  <a:rPr lang="ar-AE" dirty="0"/>
                  <a:t>, …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𝑚</m:t>
                        </m:r>
                      </m:sub>
                    </m:sSub>
                    <m:r>
                      <a:rPr lang="ar-AE" i="1">
                        <a:latin typeface="Cambria Math" panose="02040503050406030204" pitchFamily="18" charset="0"/>
                      </a:rPr>
                      <m:t> </m:t>
                    </m:r>
                  </m:oMath>
                </a14:m>
                <a:r>
                  <a:rPr lang="en-US" dirty="0"/>
                  <a:t>are initially accepted.</a:t>
                </a:r>
              </a:p>
              <a:p>
                <a:pPr marL="0" indent="0">
                  <a:buNone/>
                </a:pPr>
                <a:endParaRPr lang="en-US" dirty="0"/>
              </a:p>
              <a:p>
                <a:pPr indent="-457200">
                  <a:buFont typeface="+mj-lt"/>
                  <a:buAutoNum type="arabicPeriod"/>
                </a:pPr>
                <a:r>
                  <a:rPr lang="en-US" dirty="0"/>
                  <a:t>Starting at the smallest p-value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1</m:t>
                        </m:r>
                      </m:sub>
                    </m:sSub>
                  </m:oMath>
                </a14:m>
                <a:r>
                  <a:rPr lang="ar-AE" dirty="0"/>
                  <a:t>, </a:t>
                </a:r>
                <a:r>
                  <a:rPr lang="en-US" dirty="0"/>
                  <a:t>if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1</m:t>
                        </m:r>
                      </m:sub>
                    </m:sSub>
                    <m:r>
                      <a:rPr lang="ar-AE">
                        <a:latin typeface="Cambria Math" panose="02040503050406030204" pitchFamily="18" charset="0"/>
                      </a:rPr>
                      <m:t>&lt;</m:t>
                    </m:r>
                    <m:f>
                      <m:fPr>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𝑚</m:t>
                        </m:r>
                      </m:den>
                    </m:f>
                  </m:oMath>
                </a14:m>
                <a:r>
                  <a:rPr lang="ar-AE" dirty="0"/>
                  <a:t>, </a:t>
                </a:r>
                <a:r>
                  <a:rPr lang="en-US" dirty="0"/>
                  <a:t>we reject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1</m:t>
                        </m:r>
                      </m:sub>
                    </m:sSub>
                  </m:oMath>
                </a14:m>
                <a:r>
                  <a:rPr lang="ar-AE" dirty="0"/>
                  <a:t> </a:t>
                </a:r>
                <a:r>
                  <a:rPr lang="en-US" dirty="0"/>
                  <a:t>and move on to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2</m:t>
                        </m:r>
                      </m:sub>
                    </m:sSub>
                  </m:oMath>
                </a14:m>
                <a:r>
                  <a:rPr lang="ar-AE" dirty="0"/>
                  <a:t>. </a:t>
                </a:r>
                <a:r>
                  <a:rPr lang="en-US" dirty="0"/>
                  <a:t>Otherwise, all nulls remain accepted.</a:t>
                </a:r>
              </a:p>
              <a:p>
                <a:pPr indent="-457200">
                  <a:buFont typeface="+mj-lt"/>
                  <a:buAutoNum type="arabicPeriod"/>
                </a:pPr>
                <a:r>
                  <a:rPr lang="en-US" dirty="0"/>
                  <a:t>If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2</m:t>
                        </m:r>
                      </m:sub>
                    </m:sSub>
                    <m:r>
                      <a:rPr lang="ar-AE">
                        <a:latin typeface="Cambria Math" panose="02040503050406030204" pitchFamily="18" charset="0"/>
                      </a:rPr>
                      <m:t>&lt;</m:t>
                    </m:r>
                    <m:f>
                      <m:fPr>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𝑚</m:t>
                        </m:r>
                        <m:r>
                          <a:rPr lang="ar-AE">
                            <a:latin typeface="Cambria Math" panose="02040503050406030204" pitchFamily="18" charset="0"/>
                          </a:rPr>
                          <m:t>−1</m:t>
                        </m:r>
                      </m:den>
                    </m:f>
                  </m:oMath>
                </a14:m>
                <a:r>
                  <a:rPr lang="ar-AE" dirty="0"/>
                  <a:t>, </a:t>
                </a:r>
                <a:r>
                  <a:rPr lang="en-US" dirty="0"/>
                  <a:t>we reject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2</m:t>
                        </m:r>
                      </m:sub>
                    </m:sSub>
                  </m:oMath>
                </a14:m>
                <a:r>
                  <a:rPr lang="ar-AE" dirty="0"/>
                  <a:t> </a:t>
                </a:r>
                <a:r>
                  <a:rPr lang="en-US" dirty="0"/>
                  <a:t>and move on to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3</m:t>
                        </m:r>
                      </m:sub>
                    </m:sSub>
                  </m:oMath>
                </a14:m>
                <a:r>
                  <a:rPr lang="ar-AE" dirty="0"/>
                  <a:t>. </a:t>
                </a:r>
                <a:r>
                  <a:rPr lang="en-US" dirty="0"/>
                  <a:t>Otherwise, only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b="0" i="0" smtClean="0">
                            <a:latin typeface="Cambria Math" panose="02040503050406030204" pitchFamily="18" charset="0"/>
                          </a:rPr>
                          <m:t>1</m:t>
                        </m:r>
                      </m:sub>
                    </m:sSub>
                    <m:r>
                      <a:rPr lang="ar-AE" i="1">
                        <a:latin typeface="Cambria Math" panose="02040503050406030204" pitchFamily="18" charset="0"/>
                      </a:rPr>
                      <m:t> </m:t>
                    </m:r>
                  </m:oMath>
                </a14:m>
                <a:r>
                  <a:rPr lang="en-US" dirty="0"/>
                  <a:t>is rejected and all other nulls remain accepted.</a:t>
                </a:r>
              </a:p>
              <a:p>
                <a:pPr indent="-457200">
                  <a:buFont typeface="+mj-lt"/>
                  <a:buAutoNum type="arabicPeriod"/>
                </a:pPr>
                <a:r>
                  <a:rPr lang="en-US" dirty="0"/>
                  <a:t>We carry on like this until we find the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𝑖</m:t>
                        </m:r>
                      </m:sub>
                    </m:sSub>
                  </m:oMath>
                </a14:m>
                <a:r>
                  <a:rPr lang="ar-AE" dirty="0"/>
                  <a:t> </a:t>
                </a:r>
                <a:r>
                  <a:rPr lang="en-US" dirty="0"/>
                  <a:t>such that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𝑖</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𝛼</m:t>
                        </m:r>
                      </m:num>
                      <m:den>
                        <m:r>
                          <a:rPr lang="ar-AE">
                            <a:latin typeface="Cambria Math" panose="02040503050406030204" pitchFamily="18" charset="0"/>
                          </a:rPr>
                          <m:t>𝑚</m:t>
                        </m:r>
                        <m:r>
                          <a:rPr lang="ar-AE">
                            <a:latin typeface="Cambria Math" panose="02040503050406030204" pitchFamily="18" charset="0"/>
                          </a:rPr>
                          <m:t>−(</m:t>
                        </m:r>
                        <m:r>
                          <a:rPr lang="ar-AE">
                            <a:latin typeface="Cambria Math" panose="02040503050406030204" pitchFamily="18" charset="0"/>
                          </a:rPr>
                          <m:t>𝑖</m:t>
                        </m:r>
                        <m:r>
                          <a:rPr lang="ar-AE">
                            <a:latin typeface="Cambria Math" panose="02040503050406030204" pitchFamily="18" charset="0"/>
                          </a:rPr>
                          <m:t>−1)</m:t>
                        </m:r>
                      </m:den>
                    </m:f>
                  </m:oMath>
                </a14:m>
                <a:r>
                  <a:rPr lang="ar-AE" dirty="0"/>
                  <a:t>.</a:t>
                </a:r>
              </a:p>
              <a:p>
                <a:pPr marL="0" indent="0">
                  <a:buNone/>
                </a:pPr>
                <a:endParaRPr lang="ar-AE" dirty="0"/>
              </a:p>
              <a:p>
                <a:pPr marL="0" indent="0">
                  <a:buNone/>
                </a:pPr>
                <a:r>
                  <a:rPr lang="en-US" dirty="0"/>
                  <a:t>In the end, we will have rejected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𝑖</m:t>
                        </m:r>
                        <m:r>
                          <a:rPr lang="ar-AE">
                            <a:latin typeface="Cambria Math" panose="02040503050406030204" pitchFamily="18" charset="0"/>
                          </a:rPr>
                          <m:t>−1</m:t>
                        </m:r>
                      </m:sub>
                    </m:sSub>
                  </m:oMath>
                </a14:m>
                <a:r>
                  <a:rPr lang="ar-AE" dirty="0"/>
                  <a:t> </a:t>
                </a:r>
                <a:r>
                  <a:rPr lang="en-US" dirty="0"/>
                  <a:t>and left in place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𝑚</m:t>
                        </m:r>
                      </m:sub>
                    </m:sSub>
                  </m:oMath>
                </a14:m>
                <a:r>
                  <a:rPr lang="ar-AE" dirty="0"/>
                  <a:t>.</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2964988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Holm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Consider the sorted vector of </a:t>
                </a:r>
                <a14:m>
                  <m:oMath xmlns:m="http://schemas.openxmlformats.org/officeDocument/2006/math">
                    <m:r>
                      <a:rPr lang="en-US" b="0" i="1" smtClean="0">
                        <a:latin typeface="Cambria Math" panose="02040503050406030204" pitchFamily="18" charset="0"/>
                      </a:rPr>
                      <m:t>𝑚</m:t>
                    </m:r>
                  </m:oMath>
                </a14:m>
                <a:r>
                  <a:rPr lang="en-US" dirty="0"/>
                  <a:t> p-values:</a:t>
                </a:r>
              </a:p>
              <a:p>
                <a:pPr marL="0" indent="0" algn="ctr">
                  <a:buNone/>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[0.0025,0.0050,0.0075,…,0.0250]</m:t>
                      </m:r>
                    </m:oMath>
                  </m:oMathPara>
                </a14:m>
                <a:endParaRPr lang="en-US" dirty="0"/>
              </a:p>
              <a:p>
                <a:pPr marL="0" indent="0">
                  <a:buNone/>
                </a:pPr>
                <a:endParaRPr lang="en-US" dirty="0"/>
              </a:p>
              <a:p>
                <a:pPr marL="0" indent="0">
                  <a:buNone/>
                </a:pPr>
                <a:r>
                  <a:rPr lang="en-US" dirty="0"/>
                  <a:t>Using the Holm algorithm:</a:t>
                </a:r>
                <a:endParaRPr lang="en-US" dirty="0">
                  <a:latin typeface="Cambria Math" panose="02040503050406030204" pitchFamily="18" charset="0"/>
                </a:endParaRPr>
              </a:p>
              <a:p>
                <a:pPr marL="0" indent="0">
                  <a:buNone/>
                </a:pP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1</m:t>
                        </m:r>
                      </m:sub>
                    </m:sSub>
                    <m:r>
                      <a:rPr lang="ar-AE">
                        <a:latin typeface="Cambria Math" panose="02040503050406030204" pitchFamily="18" charset="0"/>
                      </a:rPr>
                      <m:t>=0.0025&lt;</m:t>
                    </m:r>
                    <m:f>
                      <m:fPr>
                        <m:ctrlPr>
                          <a:rPr lang="ar-AE" i="1">
                            <a:latin typeface="Cambria Math" panose="02040503050406030204" pitchFamily="18" charset="0"/>
                          </a:rPr>
                        </m:ctrlPr>
                      </m:fPr>
                      <m:num>
                        <m:r>
                          <a:rPr lang="ar-AE">
                            <a:latin typeface="Cambria Math" panose="02040503050406030204" pitchFamily="18" charset="0"/>
                          </a:rPr>
                          <m:t>0.05</m:t>
                        </m:r>
                      </m:num>
                      <m:den>
                        <m:r>
                          <a:rPr lang="ar-AE">
                            <a:latin typeface="Cambria Math" panose="02040503050406030204" pitchFamily="18" charset="0"/>
                          </a:rPr>
                          <m:t>10</m:t>
                        </m:r>
                      </m:den>
                    </m:f>
                    <m:r>
                      <a:rPr lang="ar-AE">
                        <a:latin typeface="Cambria Math" panose="02040503050406030204" pitchFamily="18" charset="0"/>
                      </a:rPr>
                      <m:t>=0.005</m:t>
                    </m:r>
                  </m:oMath>
                </a14:m>
                <a:r>
                  <a:rPr lang="ar-AE" dirty="0"/>
                  <a:t>, </a:t>
                </a:r>
                <a:r>
                  <a:rPr lang="en-US" dirty="0"/>
                  <a:t>so we reject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1</m:t>
                        </m:r>
                      </m:sub>
                    </m:sSub>
                  </m:oMath>
                </a14:m>
                <a:r>
                  <a:rPr lang="ar-AE" dirty="0"/>
                  <a:t> </a:t>
                </a:r>
                <a:r>
                  <a:rPr lang="en-US" dirty="0"/>
                  <a:t>and move on to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2</m:t>
                        </m:r>
                      </m:sub>
                    </m:sSub>
                  </m:oMath>
                </a14:m>
                <a:r>
                  <a:rPr lang="ar-AE" dirty="0"/>
                  <a:t>.</a:t>
                </a:r>
              </a:p>
              <a:p>
                <a:pPr marL="0" indent="0">
                  <a:buNone/>
                </a:pPr>
                <a:endParaRPr lang="en-US" dirty="0">
                  <a:latin typeface="Cambria Math" panose="02040503050406030204" pitchFamily="18" charset="0"/>
                </a:endParaRPr>
              </a:p>
              <a:p>
                <a:pPr marL="0" indent="0">
                  <a:buNone/>
                </a:pP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2</m:t>
                        </m:r>
                      </m:sub>
                    </m:sSub>
                    <m:r>
                      <a:rPr lang="ar-AE">
                        <a:latin typeface="Cambria Math" panose="02040503050406030204" pitchFamily="18" charset="0"/>
                      </a:rPr>
                      <m:t>=0.0050&lt;</m:t>
                    </m:r>
                    <m:f>
                      <m:fPr>
                        <m:ctrlPr>
                          <a:rPr lang="ar-AE" i="1">
                            <a:latin typeface="Cambria Math" panose="02040503050406030204" pitchFamily="18" charset="0"/>
                          </a:rPr>
                        </m:ctrlPr>
                      </m:fPr>
                      <m:num>
                        <m:r>
                          <a:rPr lang="ar-AE">
                            <a:latin typeface="Cambria Math" panose="02040503050406030204" pitchFamily="18" charset="0"/>
                          </a:rPr>
                          <m:t>0.05</m:t>
                        </m:r>
                      </m:num>
                      <m:den>
                        <m:r>
                          <a:rPr lang="ar-AE">
                            <a:latin typeface="Cambria Math" panose="02040503050406030204" pitchFamily="18" charset="0"/>
                          </a:rPr>
                          <m:t>9</m:t>
                        </m:r>
                      </m:den>
                    </m:f>
                    <m:r>
                      <a:rPr lang="ar-AE">
                        <a:latin typeface="Cambria Math" panose="02040503050406030204" pitchFamily="18" charset="0"/>
                      </a:rPr>
                      <m:t>=0.005</m:t>
                    </m:r>
                    <m:r>
                      <a:rPr lang="en-US" b="0" i="0" smtClean="0">
                        <a:latin typeface="Cambria Math" panose="02040503050406030204" pitchFamily="18" charset="0"/>
                      </a:rPr>
                      <m:t>6</m:t>
                    </m:r>
                  </m:oMath>
                </a14:m>
                <a:r>
                  <a:rPr lang="ar-AE" dirty="0"/>
                  <a:t>, </a:t>
                </a:r>
                <a:r>
                  <a:rPr lang="en-US" dirty="0"/>
                  <a:t>so we reject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2</m:t>
                        </m:r>
                      </m:sub>
                    </m:sSub>
                  </m:oMath>
                </a14:m>
                <a:r>
                  <a:rPr lang="ar-AE" dirty="0"/>
                  <a:t> </a:t>
                </a:r>
                <a:r>
                  <a:rPr lang="en-US" dirty="0"/>
                  <a:t>and move on to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3</m:t>
                        </m:r>
                      </m:sub>
                    </m:sSub>
                  </m:oMath>
                </a14:m>
                <a:r>
                  <a:rPr lang="ar-AE" dirty="0"/>
                  <a:t>.</a:t>
                </a:r>
              </a:p>
              <a:p>
                <a:pPr marL="0" indent="0">
                  <a:buNone/>
                </a:pPr>
                <a:r>
                  <a:rPr lang="en-US" sz="1600" i="1" dirty="0"/>
                  <a:t>(Note, again, that the most stringent criteria are imposed on the smallest p-values.)</a:t>
                </a:r>
              </a:p>
              <a:p>
                <a:pPr marL="0" indent="0">
                  <a:buNone/>
                </a:pPr>
                <a:endParaRPr lang="en-US" dirty="0"/>
              </a:p>
              <a:p>
                <a:pPr marL="0" indent="0">
                  <a:buNone/>
                </a:pPr>
                <a:r>
                  <a:rPr lang="en-US" dirty="0"/>
                  <a:t>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3</m:t>
                        </m:r>
                      </m:sub>
                    </m:sSub>
                  </m:oMath>
                </a14:m>
                <a:r>
                  <a:rPr lang="ar-AE" dirty="0"/>
                  <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3</m:t>
                        </m:r>
                      </m:sub>
                    </m:sSub>
                    <m:r>
                      <a:rPr lang="ar-AE">
                        <a:latin typeface="Cambria Math" panose="02040503050406030204" pitchFamily="18" charset="0"/>
                      </a:rPr>
                      <m:t>=0.0075&gt;</m:t>
                    </m:r>
                    <m:f>
                      <m:fPr>
                        <m:ctrlPr>
                          <a:rPr lang="ar-AE" i="1">
                            <a:latin typeface="Cambria Math" panose="02040503050406030204" pitchFamily="18" charset="0"/>
                          </a:rPr>
                        </m:ctrlPr>
                      </m:fPr>
                      <m:num>
                        <m:r>
                          <a:rPr lang="ar-AE">
                            <a:latin typeface="Cambria Math" panose="02040503050406030204" pitchFamily="18" charset="0"/>
                          </a:rPr>
                          <m:t>0.05</m:t>
                        </m:r>
                      </m:num>
                      <m:den>
                        <m:r>
                          <a:rPr lang="ar-AE">
                            <a:latin typeface="Cambria Math" panose="02040503050406030204" pitchFamily="18" charset="0"/>
                          </a:rPr>
                          <m:t>8</m:t>
                        </m:r>
                      </m:den>
                    </m:f>
                    <m:r>
                      <a:rPr lang="ar-AE">
                        <a:latin typeface="Cambria Math" panose="02040503050406030204" pitchFamily="18" charset="0"/>
                      </a:rPr>
                      <m:t>=0.00625</m:t>
                    </m:r>
                  </m:oMath>
                </a14:m>
                <a:r>
                  <a:rPr lang="ar-AE" dirty="0"/>
                  <a:t>, </a:t>
                </a:r>
                <a:r>
                  <a:rPr lang="en-US" dirty="0"/>
                  <a:t>so we allow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3</m:t>
                        </m:r>
                      </m:sub>
                    </m:sSub>
                  </m:oMath>
                </a14:m>
                <a:r>
                  <a:rPr lang="ar-AE" dirty="0"/>
                  <a:t> </a:t>
                </a:r>
                <a:r>
                  <a:rPr lang="en-US" dirty="0"/>
                  <a:t>and all subsequent nulls to stand.</a:t>
                </a:r>
                <a:endParaRPr dirty="0">
                  <a:latin typeface="Courier"/>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b="-3150"/>
                </a:stretch>
              </a:blipFill>
            </p:spPr>
            <p:txBody>
              <a:bodyPr/>
              <a:lstStyle/>
              <a:p>
                <a:r>
                  <a:rPr lang="en-US">
                    <a:noFill/>
                  </a:rPr>
                  <a:t> </a:t>
                </a:r>
              </a:p>
            </p:txBody>
          </p:sp>
        </mc:Fallback>
      </mc:AlternateContent>
    </p:spTree>
    <p:extLst>
      <p:ext uri="{BB962C8B-B14F-4D97-AF65-F5344CB8AC3E}">
        <p14:creationId xmlns:p14="http://schemas.microsoft.com/office/powerpoint/2010/main" val="4107900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2"/>
          <p:cNvSpPr txBox="1">
            <a:spLocks noGrp="1"/>
          </p:cNvSpPr>
          <p:nvPr>
            <p:ph type="title"/>
          </p:nvPr>
        </p:nvSpPr>
        <p:spPr>
          <a:xfrm>
            <a:off x="776111" y="450773"/>
            <a:ext cx="9736800" cy="1636200"/>
          </a:xfrm>
          <a:prstGeom prst="rect">
            <a:avLst/>
          </a:prstGeom>
        </p:spPr>
        <p:txBody>
          <a:bodyPr spcFirstLastPara="1" wrap="square" lIns="101575" tIns="101575" rIns="101575" bIns="101575" anchor="ctr" anchorCtr="0">
            <a:noAutofit/>
          </a:bodyPr>
          <a:lstStyle/>
          <a:p>
            <a:pPr marL="0" lvl="0" indent="0" algn="l" rtl="0">
              <a:spcBef>
                <a:spcPts val="0"/>
              </a:spcBef>
              <a:spcAft>
                <a:spcPts val="0"/>
              </a:spcAft>
              <a:buNone/>
            </a:pPr>
            <a:r>
              <a:rPr lang="en-US" dirty="0"/>
              <a:t>Outline</a:t>
            </a:r>
            <a:endParaRPr dirty="0"/>
          </a:p>
        </p:txBody>
      </p:sp>
      <p:sp>
        <p:nvSpPr>
          <p:cNvPr id="560" name="Google Shape;560;p72"/>
          <p:cNvSpPr txBox="1">
            <a:spLocks noGrp="1"/>
          </p:cNvSpPr>
          <p:nvPr>
            <p:ph type="body" idx="1"/>
          </p:nvPr>
        </p:nvSpPr>
        <p:spPr>
          <a:xfrm>
            <a:off x="776100" y="2253850"/>
            <a:ext cx="8606700" cy="4512600"/>
          </a:xfrm>
          <a:prstGeom prst="rect">
            <a:avLst/>
          </a:prstGeom>
        </p:spPr>
        <p:txBody>
          <a:bodyPr spcFirstLastPara="1" wrap="square" lIns="101575" tIns="101575" rIns="101575" bIns="101575" anchor="ctr" anchorCtr="0">
            <a:noAutofit/>
          </a:bodyPr>
          <a:lstStyle/>
          <a:p>
            <a:pPr marL="508000" lvl="0" indent="-400050" algn="l" rtl="0">
              <a:lnSpc>
                <a:spcPct val="100000"/>
              </a:lnSpc>
              <a:spcBef>
                <a:spcPts val="800"/>
              </a:spcBef>
              <a:spcAft>
                <a:spcPts val="0"/>
              </a:spcAft>
              <a:buSzPts val="2300"/>
              <a:buChar char="•"/>
            </a:pPr>
            <a:r>
              <a:rPr lang="en-US" dirty="0"/>
              <a:t>Types of error</a:t>
            </a:r>
          </a:p>
          <a:p>
            <a:pPr marL="508000" lvl="0" indent="-400050" algn="l" rtl="0">
              <a:lnSpc>
                <a:spcPct val="100000"/>
              </a:lnSpc>
              <a:spcBef>
                <a:spcPts val="800"/>
              </a:spcBef>
              <a:spcAft>
                <a:spcPts val="0"/>
              </a:spcAft>
              <a:buSzPts val="2300"/>
              <a:buChar char="•"/>
            </a:pPr>
            <a:r>
              <a:rPr lang="en-US" dirty="0"/>
              <a:t>Family-wise error rate</a:t>
            </a:r>
            <a:endParaRPr dirty="0"/>
          </a:p>
          <a:p>
            <a:pPr marL="1016000" lvl="1" indent="-381000" algn="l" rtl="0">
              <a:lnSpc>
                <a:spcPct val="100000"/>
              </a:lnSpc>
              <a:spcBef>
                <a:spcPts val="1000"/>
              </a:spcBef>
              <a:spcAft>
                <a:spcPts val="0"/>
              </a:spcAft>
              <a:buSzPts val="2000"/>
              <a:buChar char="•"/>
            </a:pPr>
            <a:r>
              <a:rPr lang="en-US" dirty="0"/>
              <a:t>Understanding the underlying null hypothesis</a:t>
            </a:r>
            <a:endParaRPr dirty="0"/>
          </a:p>
          <a:p>
            <a:pPr marL="508000" lvl="0" indent="-400050" algn="l" rtl="0">
              <a:lnSpc>
                <a:spcPct val="100000"/>
              </a:lnSpc>
              <a:spcBef>
                <a:spcPts val="1000"/>
              </a:spcBef>
              <a:spcAft>
                <a:spcPts val="0"/>
              </a:spcAft>
              <a:buSzPts val="2300"/>
              <a:buChar char="•"/>
            </a:pPr>
            <a:r>
              <a:rPr lang="en-US" dirty="0"/>
              <a:t>Some methods to control family-wise error rate</a:t>
            </a:r>
            <a:endParaRPr dirty="0"/>
          </a:p>
          <a:p>
            <a:pPr marL="1016000" lvl="1" indent="-381000" algn="l" rtl="0">
              <a:lnSpc>
                <a:spcPct val="100000"/>
              </a:lnSpc>
              <a:spcBef>
                <a:spcPts val="1000"/>
              </a:spcBef>
              <a:spcAft>
                <a:spcPts val="0"/>
              </a:spcAft>
              <a:buSzPts val="2000"/>
              <a:buChar char="•"/>
            </a:pPr>
            <a:r>
              <a:rPr lang="en-US" dirty="0"/>
              <a:t>Strict FWER control</a:t>
            </a:r>
            <a:endParaRPr dirty="0"/>
          </a:p>
          <a:p>
            <a:pPr marL="1016000" lvl="1" indent="-381000" algn="l" rtl="0">
              <a:lnSpc>
                <a:spcPct val="100000"/>
              </a:lnSpc>
              <a:spcBef>
                <a:spcPts val="1000"/>
              </a:spcBef>
              <a:spcAft>
                <a:spcPts val="0"/>
              </a:spcAft>
              <a:buSzPts val="2000"/>
              <a:buChar char="•"/>
            </a:pPr>
            <a:r>
              <a:rPr lang="en-US" dirty="0"/>
              <a:t>FWER management – False Discovery Rate control</a:t>
            </a:r>
            <a:endParaRPr dirty="0"/>
          </a:p>
          <a:p>
            <a:pPr marL="508000" lvl="0" indent="-400050" algn="l" rtl="0">
              <a:lnSpc>
                <a:spcPct val="100000"/>
              </a:lnSpc>
              <a:spcBef>
                <a:spcPts val="1000"/>
              </a:spcBef>
              <a:spcAft>
                <a:spcPts val="0"/>
              </a:spcAft>
              <a:buSzPts val="2300"/>
              <a:buChar char="•"/>
            </a:pPr>
            <a:r>
              <a:rPr lang="en-US" dirty="0"/>
              <a:t>When and when not to adjust for FWER</a:t>
            </a:r>
          </a:p>
          <a:p>
            <a:pPr marL="508000" lvl="0" indent="-400050" algn="l" rtl="0">
              <a:lnSpc>
                <a:spcPct val="100000"/>
              </a:lnSpc>
              <a:spcBef>
                <a:spcPts val="1000"/>
              </a:spcBef>
              <a:spcAft>
                <a:spcPts val="0"/>
              </a:spcAft>
              <a:buSzPts val="2300"/>
              <a:buChar char="•"/>
            </a:pPr>
            <a:r>
              <a:rPr lang="en-US" dirty="0"/>
              <a:t>Implementation of FWER in software</a:t>
            </a:r>
            <a:endParaRPr dirty="0"/>
          </a:p>
        </p:txBody>
      </p:sp>
    </p:spTree>
    <p:extLst>
      <p:ext uri="{BB962C8B-B14F-4D97-AF65-F5344CB8AC3E}">
        <p14:creationId xmlns:p14="http://schemas.microsoft.com/office/powerpoint/2010/main" val="3774028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problem with multiple simultaneous tests</a:t>
            </a:r>
          </a:p>
        </p:txBody>
      </p:sp>
      <p:sp>
        <p:nvSpPr>
          <p:cNvPr id="3" name="Content Placeholder 2"/>
          <p:cNvSpPr>
            <a:spLocks noGrp="1"/>
          </p:cNvSpPr>
          <p:nvPr>
            <p:ph idx="1"/>
          </p:nvPr>
        </p:nvSpPr>
        <p:spPr/>
        <p:txBody>
          <a:bodyPr/>
          <a:lstStyle/>
          <a:p>
            <a:pPr marL="0" indent="0">
              <a:buNone/>
            </a:pPr>
            <a:r>
              <a:rPr lang="en-US" dirty="0"/>
              <a:t>"</a:t>
            </a:r>
            <a:r>
              <a:rPr dirty="0"/>
              <a:t>When pursuing multiple inferences, researchers tend to select the (statistically) significant ones for emphasis, discussion and support of conclusions.</a:t>
            </a:r>
            <a:r>
              <a:rPr lang="en-US" dirty="0"/>
              <a:t> </a:t>
            </a:r>
            <a:r>
              <a:rPr dirty="0"/>
              <a:t>An unguarded use of single-inference procedures results in a greatly increased false positive (significance) rate.</a:t>
            </a:r>
            <a:r>
              <a:rPr lang="en-US" dirty="0"/>
              <a:t> </a:t>
            </a:r>
            <a:r>
              <a:rPr dirty="0"/>
              <a:t>To control this multiplicity (selection) effect, classical multiple comparison procedures (MCPs) aim to control the probability of committing any </a:t>
            </a:r>
            <a:r>
              <a:rPr lang="en-US" dirty="0"/>
              <a:t>T</a:t>
            </a:r>
            <a:r>
              <a:rPr dirty="0"/>
              <a:t>ype I error in families of comparisons under simultaneous consideration.</a:t>
            </a:r>
            <a:r>
              <a:rPr lang="en-US" dirty="0"/>
              <a:t> </a:t>
            </a:r>
            <a:r>
              <a:rPr dirty="0"/>
              <a:t>The control of this familywise error rate (FWER) is usually required in a strong sense, i.e. under all configurations of the true and false hypotheses tested.</a:t>
            </a:r>
            <a:r>
              <a:rPr lang="en-US" dirty="0"/>
              <a:t>"</a:t>
            </a:r>
          </a:p>
          <a:p>
            <a:pPr marL="0" indent="0" algn="r">
              <a:buNone/>
            </a:pPr>
            <a:r>
              <a:rPr lang="en-US" sz="1800" i="1" dirty="0" err="1"/>
              <a:t>Benjamini</a:t>
            </a:r>
            <a:r>
              <a:rPr lang="en-US" sz="1800" i="1" dirty="0"/>
              <a:t> and Hochberg, 1995</a:t>
            </a:r>
          </a:p>
        </p:txBody>
      </p:sp>
    </p:spTree>
    <p:extLst>
      <p:ext uri="{BB962C8B-B14F-4D97-AF65-F5344CB8AC3E}">
        <p14:creationId xmlns:p14="http://schemas.microsoft.com/office/powerpoint/2010/main" val="1834825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FWER control </a:t>
            </a:r>
            <a:r>
              <a:rPr lang="en-US" dirty="0"/>
              <a:t>is needed for linked hypothesis tests</a:t>
            </a:r>
            <a:endParaRPr dirty="0"/>
          </a:p>
        </p:txBody>
      </p:sp>
      <p:sp>
        <p:nvSpPr>
          <p:cNvPr id="3" name="Content Placeholder 2"/>
          <p:cNvSpPr>
            <a:spLocks noGrp="1"/>
          </p:cNvSpPr>
          <p:nvPr>
            <p:ph idx="1"/>
          </p:nvPr>
        </p:nvSpPr>
        <p:spPr/>
        <p:txBody>
          <a:bodyPr/>
          <a:lstStyle/>
          <a:p>
            <a:pPr marL="0" indent="0">
              <a:buNone/>
            </a:pPr>
            <a:r>
              <a:rPr lang="en-US" dirty="0"/>
              <a:t>"</a:t>
            </a:r>
            <a:r>
              <a:rPr dirty="0"/>
              <a:t>Often the control of the FWER is not quite needed. The control of the FWER is important when a conclusion from the various individual inferences is likely to be erroneous when at least one of them is. This may be the case, for example, when several new treatments are competing against a standard, and a single treatment is chosen from the set of treatments which are declared significantly better than the standard. However, a treatment group and a control group are often compared by testing various aspects of the effect (different end points in clinical trials terminology). The overall conclusion that the treatment is superior need not be erroneous even if some of the null hypotheses are falsely rejected.</a:t>
            </a:r>
            <a:r>
              <a:rPr lang="en-US" dirty="0"/>
              <a:t>"</a:t>
            </a:r>
          </a:p>
          <a:p>
            <a:pPr marL="0" indent="0" algn="r">
              <a:buNone/>
            </a:pPr>
            <a:r>
              <a:rPr lang="en-US" sz="1800" i="1" dirty="0" err="1"/>
              <a:t>Benjamini</a:t>
            </a:r>
            <a:r>
              <a:rPr lang="en-US" sz="1800" i="1" dirty="0"/>
              <a:t> and Hochberg, 1995</a:t>
            </a:r>
          </a:p>
          <a:p>
            <a:pPr marL="0" indent="0">
              <a:buNone/>
            </a:pPr>
            <a:endParaRPr dirty="0"/>
          </a:p>
        </p:txBody>
      </p:sp>
    </p:spTree>
    <p:extLst>
      <p:ext uri="{BB962C8B-B14F-4D97-AF65-F5344CB8AC3E}">
        <p14:creationId xmlns:p14="http://schemas.microsoft.com/office/powerpoint/2010/main" val="2549184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discovery rate</a:t>
            </a:r>
            <a:endParaRPr dirty="0"/>
          </a:p>
        </p:txBody>
      </p:sp>
      <p:sp>
        <p:nvSpPr>
          <p:cNvPr id="3" name="Content Placeholder 2"/>
          <p:cNvSpPr>
            <a:spLocks noGrp="1"/>
          </p:cNvSpPr>
          <p:nvPr>
            <p:ph idx="1"/>
          </p:nvPr>
        </p:nvSpPr>
        <p:spPr/>
        <p:txBody>
          <a:bodyPr/>
          <a:lstStyle/>
          <a:p>
            <a:pPr marL="0" indent="0">
              <a:buNone/>
            </a:pPr>
            <a:r>
              <a:rPr lang="en-US" dirty="0"/>
              <a:t>As the nature of scientific questions changed, researchers started asking different types of questions.</a:t>
            </a:r>
          </a:p>
          <a:p>
            <a:pPr marL="342900" indent="-342900"/>
            <a:endParaRPr lang="en-US" dirty="0"/>
          </a:p>
          <a:p>
            <a:pPr marL="342900" indent="-342900"/>
            <a:r>
              <a:rPr lang="en-US" dirty="0"/>
              <a:t>Among all of these biomarkers, which are differentially expressed in the presence of a disease?</a:t>
            </a:r>
          </a:p>
          <a:p>
            <a:pPr marL="342900" indent="-342900"/>
            <a:endParaRPr lang="en-US" dirty="0"/>
          </a:p>
          <a:p>
            <a:pPr marL="342900" indent="-342900"/>
            <a:r>
              <a:rPr lang="en-US" dirty="0"/>
              <a:t>Among all of these fMRI voxels, which are more active during a particular imagined activity?</a:t>
            </a:r>
          </a:p>
        </p:txBody>
      </p:sp>
    </p:spTree>
    <p:extLst>
      <p:ext uri="{BB962C8B-B14F-4D97-AF65-F5344CB8AC3E}">
        <p14:creationId xmlns:p14="http://schemas.microsoft.com/office/powerpoint/2010/main" val="344903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discovery rate</a:t>
            </a:r>
            <a:endParaRPr dirty="0"/>
          </a:p>
        </p:txBody>
      </p:sp>
      <p:sp>
        <p:nvSpPr>
          <p:cNvPr id="3" name="Content Placeholder 2"/>
          <p:cNvSpPr>
            <a:spLocks noGrp="1"/>
          </p:cNvSpPr>
          <p:nvPr>
            <p:ph idx="1"/>
          </p:nvPr>
        </p:nvSpPr>
        <p:spPr/>
        <p:txBody>
          <a:bodyPr/>
          <a:lstStyle/>
          <a:p>
            <a:pPr marL="0" indent="0">
              <a:buNone/>
            </a:pPr>
            <a:r>
              <a:rPr lang="en-US" dirty="0"/>
              <a:t>There was less interest in identifying individual statistical outcomes and more interest in identifying groups of outcomes associated with a particular condition.</a:t>
            </a:r>
          </a:p>
          <a:p>
            <a:pPr marL="0" indent="0">
              <a:buNone/>
            </a:pPr>
            <a:endParaRPr lang="en-US" dirty="0"/>
          </a:p>
          <a:p>
            <a:pPr marL="0" indent="0">
              <a:buNone/>
            </a:pPr>
            <a:r>
              <a:rPr lang="en-US" dirty="0"/>
              <a:t>In this case, the requirement of having absolutely no false positives was less important than having better power to identify true positives.</a:t>
            </a:r>
          </a:p>
          <a:p>
            <a:pPr marL="0" indent="0">
              <a:buNone/>
            </a:pPr>
            <a:endParaRPr lang="en-US" dirty="0"/>
          </a:p>
          <a:p>
            <a:pPr marL="0" indent="0">
              <a:buNone/>
            </a:pPr>
            <a:r>
              <a:rPr lang="en-US" dirty="0" err="1"/>
              <a:t>Benjamini</a:t>
            </a:r>
            <a:r>
              <a:rPr lang="en-US" dirty="0"/>
              <a:t> and Hochberg (1995) really captured this idea with the concept of </a:t>
            </a:r>
            <a:r>
              <a:rPr lang="en-US" i="1" dirty="0"/>
              <a:t>false discovery rate</a:t>
            </a:r>
            <a:r>
              <a:rPr lang="en-US" dirty="0"/>
              <a:t> (FDR).</a:t>
            </a:r>
          </a:p>
          <a:p>
            <a:pPr marL="0" indent="0">
              <a:buNone/>
            </a:pPr>
            <a:endParaRPr lang="en-US" dirty="0"/>
          </a:p>
          <a:p>
            <a:pPr marL="0" indent="0">
              <a:buNone/>
            </a:pPr>
            <a:r>
              <a:rPr lang="en-US" dirty="0"/>
              <a:t>In an FDR design, among a group of multiple statistically-significant results, the analysis is controlled such that, say, false positives make up 5% or fewer of the "discoveries."</a:t>
            </a:r>
          </a:p>
        </p:txBody>
      </p:sp>
    </p:spTree>
    <p:extLst>
      <p:ext uri="{BB962C8B-B14F-4D97-AF65-F5344CB8AC3E}">
        <p14:creationId xmlns:p14="http://schemas.microsoft.com/office/powerpoint/2010/main" val="1203571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927D-40BB-5D4A-9441-0B6D3C11BA47}"/>
              </a:ext>
            </a:extLst>
          </p:cNvPr>
          <p:cNvSpPr>
            <a:spLocks noGrp="1"/>
          </p:cNvSpPr>
          <p:nvPr>
            <p:ph type="title"/>
          </p:nvPr>
        </p:nvSpPr>
        <p:spPr/>
        <p:txBody>
          <a:bodyPr/>
          <a:lstStyle/>
          <a:p>
            <a:r>
              <a:rPr lang="en-US" dirty="0"/>
              <a:t>The </a:t>
            </a:r>
            <a:r>
              <a:rPr lang="en-US" dirty="0" err="1"/>
              <a:t>Benjamini</a:t>
            </a:r>
            <a:r>
              <a:rPr lang="en-US" dirty="0"/>
              <a:t>-Hochberg ("BH", "FDR") procedure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8E24522-7E91-B541-A7A9-9CE7B865E2B7}"/>
                  </a:ext>
                </a:extLst>
              </p:cNvPr>
              <p:cNvSpPr>
                <a:spLocks noGrp="1"/>
              </p:cNvSpPr>
              <p:nvPr>
                <p:ph type="body" idx="1"/>
              </p:nvPr>
            </p:nvSpPr>
            <p:spPr/>
            <p:txBody>
              <a:bodyPr/>
              <a:lstStyle/>
              <a:p>
                <a:pPr indent="-457200">
                  <a:buFont typeface="+mj-lt"/>
                  <a:buAutoNum type="arabicPeriod"/>
                </a:pPr>
                <a:r>
                  <a:rPr lang="en-US" dirty="0"/>
                  <a:t>Consider testing </a:t>
                </a:r>
                <a14:m>
                  <m:oMath xmlns:m="http://schemas.openxmlformats.org/officeDocument/2006/math">
                    <m:r>
                      <a:rPr lang="en-US">
                        <a:latin typeface="Cambria Math" panose="02040503050406030204" pitchFamily="18" charset="0"/>
                      </a:rPr>
                      <m:t>𝑚</m:t>
                    </m:r>
                  </m:oMath>
                </a14:m>
                <a:r>
                  <a:rPr lang="en-US" dirty="0"/>
                  <a:t> hypotheses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1</m:t>
                        </m:r>
                      </m:sub>
                    </m:sSub>
                  </m:oMath>
                </a14:m>
                <a:r>
                  <a:rPr lang="ar-AE" dirty="0"/>
                  <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2</m:t>
                        </m:r>
                      </m:sub>
                    </m:sSub>
                  </m:oMath>
                </a14:m>
                <a:r>
                  <a:rPr lang="ar-AE" dirty="0"/>
                  <a:t>, …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𝑚</m:t>
                        </m:r>
                      </m:sub>
                    </m:sSub>
                  </m:oMath>
                </a14:m>
                <a:r>
                  <a:rPr lang="ar-AE" dirty="0"/>
                  <a:t>, </a:t>
                </a:r>
                <a:r>
                  <a:rPr lang="en-US" dirty="0"/>
                  <a:t>which are ordered by their p-values such that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𝑚</m:t>
                        </m:r>
                      </m:sub>
                    </m:sSub>
                  </m:oMath>
                </a14:m>
                <a:r>
                  <a:rPr lang="ar-AE" dirty="0"/>
                  <a:t>.</a:t>
                </a:r>
              </a:p>
              <a:p>
                <a:pPr indent="-457200">
                  <a:buFont typeface="+mj-lt"/>
                  <a:buAutoNum type="arabicPeriod"/>
                </a:pPr>
                <a:endParaRPr lang="en-US" dirty="0"/>
              </a:p>
              <a:p>
                <a:pPr indent="-457200">
                  <a:buFont typeface="+mj-lt"/>
                  <a:buAutoNum type="arabicPeriod"/>
                </a:pPr>
                <a:r>
                  <a:rPr lang="en-US" dirty="0"/>
                  <a:t>For a given </a:t>
                </a:r>
                <a14:m>
                  <m:oMath xmlns:m="http://schemas.openxmlformats.org/officeDocument/2006/math">
                    <m:r>
                      <a:rPr lang="en-US">
                        <a:latin typeface="Cambria Math" panose="02040503050406030204" pitchFamily="18" charset="0"/>
                      </a:rPr>
                      <m:t>𝛼</m:t>
                    </m:r>
                  </m:oMath>
                </a14:m>
                <a:r>
                  <a:rPr lang="en-US" dirty="0"/>
                  <a:t>, find the largest </a:t>
                </a:r>
                <a14:m>
                  <m:oMath xmlns:m="http://schemas.openxmlformats.org/officeDocument/2006/math">
                    <m:r>
                      <a:rPr lang="en-US">
                        <a:latin typeface="Cambria Math" panose="02040503050406030204" pitchFamily="18" charset="0"/>
                      </a:rPr>
                      <m:t>𝑘</m:t>
                    </m:r>
                  </m:oMath>
                </a14:m>
                <a:r>
                  <a:rPr lang="en-US" dirty="0"/>
                  <a:t> such that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𝑃</m:t>
                        </m:r>
                      </m:e>
                      <m:sub>
                        <m:r>
                          <a:rPr lang="ar-AE">
                            <a:latin typeface="Cambria Math" panose="02040503050406030204" pitchFamily="18" charset="0"/>
                          </a:rPr>
                          <m:t>𝑘</m:t>
                        </m:r>
                      </m:sub>
                    </m:sSub>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𝑘</m:t>
                        </m:r>
                      </m:num>
                      <m:den>
                        <m:r>
                          <a:rPr lang="ar-AE">
                            <a:latin typeface="Cambria Math" panose="02040503050406030204" pitchFamily="18" charset="0"/>
                          </a:rPr>
                          <m:t>𝑚</m:t>
                        </m:r>
                      </m:den>
                    </m:f>
                    <m:r>
                      <a:rPr lang="ar-AE">
                        <a:latin typeface="Cambria Math" panose="02040503050406030204" pitchFamily="18" charset="0"/>
                      </a:rPr>
                      <m:t>𝛼</m:t>
                    </m:r>
                  </m:oMath>
                </a14:m>
                <a:r>
                  <a:rPr lang="en-US" dirty="0"/>
                  <a:t>.</a:t>
                </a:r>
                <a:endParaRPr lang="ar-AE" dirty="0"/>
              </a:p>
              <a:p>
                <a:pPr indent="-457200">
                  <a:buFont typeface="+mj-lt"/>
                  <a:buAutoNum type="arabicPeriod"/>
                </a:pPr>
                <a:endParaRPr lang="en-US" dirty="0"/>
              </a:p>
              <a:p>
                <a:pPr indent="-457200">
                  <a:buFont typeface="+mj-lt"/>
                  <a:buAutoNum type="arabicPeriod"/>
                </a:pPr>
                <a:r>
                  <a:rPr lang="en-US" dirty="0"/>
                  <a:t>Reject all null hypotheses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𝐻</m:t>
                        </m:r>
                      </m:e>
                      <m:sub>
                        <m:r>
                          <a:rPr lang="ar-AE">
                            <a:latin typeface="Cambria Math" panose="02040503050406030204" pitchFamily="18" charset="0"/>
                          </a:rPr>
                          <m:t>(</m:t>
                        </m:r>
                        <m:r>
                          <a:rPr lang="ar-AE">
                            <a:latin typeface="Cambria Math" panose="02040503050406030204" pitchFamily="18" charset="0"/>
                          </a:rPr>
                          <m:t>𝑖</m:t>
                        </m:r>
                        <m:r>
                          <a:rPr lang="ar-AE">
                            <a:latin typeface="Cambria Math" panose="02040503050406030204" pitchFamily="18" charset="0"/>
                          </a:rPr>
                          <m:t>)</m:t>
                        </m:r>
                      </m:sub>
                    </m:sSub>
                  </m:oMath>
                </a14:m>
                <a:r>
                  <a:rPr lang="ar-AE" dirty="0"/>
                  <a:t> </a:t>
                </a:r>
                <a:r>
                  <a:rPr lang="en-US" dirty="0"/>
                  <a:t>for </a:t>
                </a:r>
                <a14:m>
                  <m:oMath xmlns:m="http://schemas.openxmlformats.org/officeDocument/2006/math">
                    <m:r>
                      <a:rPr lang="en-US">
                        <a:latin typeface="Cambria Math" panose="02040503050406030204" pitchFamily="18" charset="0"/>
                      </a:rPr>
                      <m:t>𝑖</m:t>
                    </m:r>
                    <m:r>
                      <a:rPr lang="en-US">
                        <a:latin typeface="Cambria Math" panose="02040503050406030204" pitchFamily="18" charset="0"/>
                      </a:rPr>
                      <m:t>=1,…,</m:t>
                    </m:r>
                    <m:r>
                      <a:rPr lang="en-US">
                        <a:latin typeface="Cambria Math" panose="02040503050406030204" pitchFamily="18" charset="0"/>
                      </a:rPr>
                      <m:t>𝑘</m:t>
                    </m:r>
                  </m:oMath>
                </a14:m>
                <a:r>
                  <a:rPr lang="en-US" dirty="0"/>
                  <a:t>.</a:t>
                </a:r>
              </a:p>
              <a:p>
                <a:pPr indent="-457200">
                  <a:buFont typeface="+mj-lt"/>
                  <a:buAutoNum type="arabicPeriod"/>
                </a:pPr>
                <a:endParaRPr lang="en-US" dirty="0"/>
              </a:p>
              <a:p>
                <a:pPr marL="0" indent="0">
                  <a:buNone/>
                </a:pPr>
                <a:r>
                  <a:rPr lang="en-US" dirty="0" err="1"/>
                  <a:t>Benjamini</a:t>
                </a:r>
                <a:r>
                  <a:rPr lang="en-US" dirty="0"/>
                  <a:t> and Hochberg showed that this algorithm maintains the number of false positives below </a:t>
                </a:r>
                <a14:m>
                  <m:oMath xmlns:m="http://schemas.openxmlformats.org/officeDocument/2006/math">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oMath>
                </a14:m>
                <a:r>
                  <a:rPr lang="en-US" dirty="0"/>
                  <a:t>.</a:t>
                </a:r>
              </a:p>
              <a:p>
                <a:pPr marL="0" indent="0">
                  <a:buNone/>
                </a:pPr>
                <a:endParaRPr lang="en-US" dirty="0"/>
              </a:p>
              <a:p>
                <a:pPr marL="0" indent="0">
                  <a:buNone/>
                </a:pPr>
                <a:r>
                  <a:rPr lang="en-US" dirty="0"/>
                  <a:t>The later </a:t>
                </a:r>
                <a:r>
                  <a:rPr lang="en-US" dirty="0" err="1"/>
                  <a:t>Benjamini</a:t>
                </a:r>
                <a:r>
                  <a:rPr lang="en-US" dirty="0"/>
                  <a:t>–</a:t>
                </a:r>
                <a:r>
                  <a:rPr lang="en-US" dirty="0" err="1"/>
                  <a:t>Yekutieli</a:t>
                </a:r>
                <a:r>
                  <a:rPr lang="en-US" dirty="0"/>
                  <a:t> refinement is slightly more complex and the original procedure (arguably) remains more established.</a:t>
                </a:r>
              </a:p>
            </p:txBody>
          </p:sp>
        </mc:Choice>
        <mc:Fallback xmlns="">
          <p:sp>
            <p:nvSpPr>
              <p:cNvPr id="3" name="Text Placeholder 2">
                <a:extLst>
                  <a:ext uri="{FF2B5EF4-FFF2-40B4-BE49-F238E27FC236}">
                    <a16:creationId xmlns:a16="http://schemas.microsoft.com/office/drawing/2014/main" id="{58E24522-7E91-B541-A7A9-9CE7B865E2B7}"/>
                  </a:ext>
                </a:extLst>
              </p:cNvPr>
              <p:cNvSpPr>
                <a:spLocks noGrp="1" noRot="1" noChangeAspect="1" noMove="1" noResize="1" noEditPoints="1" noAdjustHandles="1" noChangeArrowheads="1" noChangeShapeType="1" noTextEdit="1"/>
              </p:cNvSpPr>
              <p:nvPr>
                <p:ph type="body" idx="1"/>
              </p:nvPr>
            </p:nvSpPr>
            <p:spPr>
              <a:blipFill>
                <a:blip r:embed="rId2"/>
                <a:stretch>
                  <a:fillRect l="-868" r="-868" b="-6299"/>
                </a:stretch>
              </a:blipFill>
            </p:spPr>
            <p:txBody>
              <a:bodyPr/>
              <a:lstStyle/>
              <a:p>
                <a:r>
                  <a:rPr lang="en-US">
                    <a:noFill/>
                  </a:rPr>
                  <a:t> </a:t>
                </a:r>
              </a:p>
            </p:txBody>
          </p:sp>
        </mc:Fallback>
      </mc:AlternateContent>
    </p:spTree>
    <p:extLst>
      <p:ext uri="{BB962C8B-B14F-4D97-AF65-F5344CB8AC3E}">
        <p14:creationId xmlns:p14="http://schemas.microsoft.com/office/powerpoint/2010/main" val="356511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error in a hypothesis test</a:t>
            </a:r>
            <a:endParaRPr dirty="0"/>
          </a:p>
        </p:txBody>
      </p:sp>
      <p:graphicFrame>
        <p:nvGraphicFramePr>
          <p:cNvPr id="5" name="Table 4">
            <a:extLst>
              <a:ext uri="{FF2B5EF4-FFF2-40B4-BE49-F238E27FC236}">
                <a16:creationId xmlns:a16="http://schemas.microsoft.com/office/drawing/2014/main" id="{0413892A-561E-EB4B-A3BA-749101E9E1CE}"/>
              </a:ext>
            </a:extLst>
          </p:cNvPr>
          <p:cNvGraphicFramePr>
            <a:graphicFrameLocks noGrp="1"/>
          </p:cNvGraphicFramePr>
          <p:nvPr/>
        </p:nvGraphicFramePr>
        <p:xfrm>
          <a:off x="698500" y="1178612"/>
          <a:ext cx="8763000" cy="4893896"/>
        </p:xfrm>
        <a:graphic>
          <a:graphicData uri="http://schemas.openxmlformats.org/drawingml/2006/table">
            <a:tbl>
              <a:tblPr firstRow="1" bandRow="1">
                <a:tableStyleId>{D9591F34-6BE0-48BB-932A-1E305F9E1863}</a:tableStyleId>
              </a:tblPr>
              <a:tblGrid>
                <a:gridCol w="2190750">
                  <a:extLst>
                    <a:ext uri="{9D8B030D-6E8A-4147-A177-3AD203B41FA5}">
                      <a16:colId xmlns:a16="http://schemas.microsoft.com/office/drawing/2014/main" val="3424747161"/>
                    </a:ext>
                  </a:extLst>
                </a:gridCol>
                <a:gridCol w="2190750">
                  <a:extLst>
                    <a:ext uri="{9D8B030D-6E8A-4147-A177-3AD203B41FA5}">
                      <a16:colId xmlns:a16="http://schemas.microsoft.com/office/drawing/2014/main" val="2105424254"/>
                    </a:ext>
                  </a:extLst>
                </a:gridCol>
                <a:gridCol w="2190750">
                  <a:extLst>
                    <a:ext uri="{9D8B030D-6E8A-4147-A177-3AD203B41FA5}">
                      <a16:colId xmlns:a16="http://schemas.microsoft.com/office/drawing/2014/main" val="1824127784"/>
                    </a:ext>
                  </a:extLst>
                </a:gridCol>
                <a:gridCol w="2190750">
                  <a:extLst>
                    <a:ext uri="{9D8B030D-6E8A-4147-A177-3AD203B41FA5}">
                      <a16:colId xmlns:a16="http://schemas.microsoft.com/office/drawing/2014/main" val="660377153"/>
                    </a:ext>
                  </a:extLst>
                </a:gridCol>
              </a:tblGrid>
              <a:tr h="1223474">
                <a:tc>
                  <a:txBody>
                    <a:bodyPr/>
                    <a:lstStyle/>
                    <a:p>
                      <a:pPr algn="ctr"/>
                      <a:endParaRPr lang="en-US" sz="2800" b="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800" b="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gridSpan="2">
                  <a:txBody>
                    <a:bodyPr/>
                    <a:lstStyle/>
                    <a:p>
                      <a:pPr algn="ctr"/>
                      <a:r>
                        <a:rPr lang="en-US" sz="2800" b="1" i="1" dirty="0"/>
                        <a:t>H</a:t>
                      </a:r>
                      <a:r>
                        <a:rPr lang="en-US" sz="2800" b="1" i="1" baseline="-25000" dirty="0"/>
                        <a:t>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endParaRPr lang="en-US" sz="2800" b="1" dirty="0"/>
                    </a:p>
                  </a:txBody>
                  <a:tcPr/>
                </a:tc>
                <a:extLst>
                  <a:ext uri="{0D108BD9-81ED-4DB2-BD59-A6C34878D82A}">
                    <a16:rowId xmlns:a16="http://schemas.microsoft.com/office/drawing/2014/main" val="1956272601"/>
                  </a:ext>
                </a:extLst>
              </a:tr>
              <a:tr h="1223474">
                <a:tc>
                  <a:txBody>
                    <a:bodyPr/>
                    <a:lstStyle/>
                    <a:p>
                      <a:pPr algn="ctr"/>
                      <a:endParaRPr lang="en-US" sz="2800" b="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2800" b="1" dirty="0"/>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800" b="1" dirty="0"/>
                        <a:t>False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True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839805"/>
                  </a:ext>
                </a:extLst>
              </a:tr>
              <a:tr h="1223474">
                <a:tc rowSpan="2">
                  <a:txBody>
                    <a:bodyPr/>
                    <a:lstStyle/>
                    <a:p>
                      <a:pPr algn="ctr"/>
                      <a:r>
                        <a:rPr lang="en-US" sz="2800" b="1" i="1" dirty="0"/>
                        <a:t>Decision</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800" b="1" dirty="0"/>
                        <a:t>Reject</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800" b="1" dirty="0">
                          <a:solidFill>
                            <a:schemeClr val="accent6"/>
                          </a:solidFill>
                        </a:rPr>
                        <a:t>Correct</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800" b="1" dirty="0">
                          <a:solidFill>
                            <a:schemeClr val="accent4"/>
                          </a:solidFill>
                        </a:rPr>
                        <a:t>Type I</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23325383"/>
                  </a:ext>
                </a:extLst>
              </a:tr>
              <a:tr h="1223474">
                <a:tc vMerge="1">
                  <a:txBody>
                    <a:bodyPr/>
                    <a:lstStyle/>
                    <a:p>
                      <a:endParaRPr lang="en-US" sz="2800" b="1" dirty="0"/>
                    </a:p>
                  </a:txBody>
                  <a:tcPr/>
                </a:tc>
                <a:tc>
                  <a:txBody>
                    <a:bodyPr/>
                    <a:lstStyle/>
                    <a:p>
                      <a:pPr algn="ctr"/>
                      <a:r>
                        <a:rPr lang="en-US" sz="2800" b="1" dirty="0"/>
                        <a:t>Fail to reject</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2800" b="1" dirty="0">
                          <a:solidFill>
                            <a:schemeClr val="accent2"/>
                          </a:solidFill>
                        </a:rPr>
                        <a:t>Type II</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solidFill>
                            <a:schemeClr val="accent6"/>
                          </a:solidFill>
                        </a:rPr>
                        <a:t>Correct</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966022"/>
                  </a:ext>
                </a:extLst>
              </a:tr>
            </a:tbl>
          </a:graphicData>
        </a:graphic>
      </p:graphicFrame>
    </p:spTree>
    <p:extLst>
      <p:ext uri="{BB962C8B-B14F-4D97-AF65-F5344CB8AC3E}">
        <p14:creationId xmlns:p14="http://schemas.microsoft.com/office/powerpoint/2010/main" val="214935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2"/>
          <p:cNvSpPr txBox="1">
            <a:spLocks noGrp="1"/>
          </p:cNvSpPr>
          <p:nvPr>
            <p:ph type="title"/>
          </p:nvPr>
        </p:nvSpPr>
        <p:spPr>
          <a:xfrm>
            <a:off x="776111" y="450773"/>
            <a:ext cx="9736800" cy="1636200"/>
          </a:xfrm>
          <a:prstGeom prst="rect">
            <a:avLst/>
          </a:prstGeom>
        </p:spPr>
        <p:txBody>
          <a:bodyPr spcFirstLastPara="1" wrap="square" lIns="101575" tIns="101575" rIns="101575" bIns="101575" anchor="ctr" anchorCtr="0">
            <a:noAutofit/>
          </a:bodyPr>
          <a:lstStyle/>
          <a:p>
            <a:pPr marL="0" lvl="0" indent="0" algn="l" rtl="0">
              <a:spcBef>
                <a:spcPts val="0"/>
              </a:spcBef>
              <a:spcAft>
                <a:spcPts val="0"/>
              </a:spcAft>
              <a:buNone/>
            </a:pPr>
            <a:r>
              <a:rPr lang="en-US" dirty="0"/>
              <a:t>Outline</a:t>
            </a:r>
            <a:endParaRPr dirty="0"/>
          </a:p>
        </p:txBody>
      </p:sp>
      <p:sp>
        <p:nvSpPr>
          <p:cNvPr id="560" name="Google Shape;560;p72"/>
          <p:cNvSpPr txBox="1">
            <a:spLocks noGrp="1"/>
          </p:cNvSpPr>
          <p:nvPr>
            <p:ph type="body" idx="1"/>
          </p:nvPr>
        </p:nvSpPr>
        <p:spPr>
          <a:xfrm>
            <a:off x="776100" y="2253850"/>
            <a:ext cx="8606700" cy="4512600"/>
          </a:xfrm>
          <a:prstGeom prst="rect">
            <a:avLst/>
          </a:prstGeom>
        </p:spPr>
        <p:txBody>
          <a:bodyPr spcFirstLastPara="1" wrap="square" lIns="101575" tIns="101575" rIns="101575" bIns="101575" anchor="ctr" anchorCtr="0">
            <a:noAutofit/>
          </a:bodyPr>
          <a:lstStyle/>
          <a:p>
            <a:pPr marL="508000" lvl="0" indent="-400050" algn="l" rtl="0">
              <a:lnSpc>
                <a:spcPct val="100000"/>
              </a:lnSpc>
              <a:spcBef>
                <a:spcPts val="800"/>
              </a:spcBef>
              <a:spcAft>
                <a:spcPts val="0"/>
              </a:spcAft>
              <a:buSzPts val="2300"/>
              <a:buChar char="•"/>
            </a:pPr>
            <a:r>
              <a:rPr lang="en-US" dirty="0"/>
              <a:t>Types of error</a:t>
            </a:r>
          </a:p>
          <a:p>
            <a:pPr marL="508000" lvl="0" indent="-400050" algn="l" rtl="0">
              <a:lnSpc>
                <a:spcPct val="100000"/>
              </a:lnSpc>
              <a:spcBef>
                <a:spcPts val="800"/>
              </a:spcBef>
              <a:spcAft>
                <a:spcPts val="0"/>
              </a:spcAft>
              <a:buSzPts val="2300"/>
              <a:buChar char="•"/>
            </a:pPr>
            <a:r>
              <a:rPr lang="en-US" dirty="0"/>
              <a:t>Family-wise error rate</a:t>
            </a:r>
            <a:endParaRPr dirty="0"/>
          </a:p>
          <a:p>
            <a:pPr marL="1016000" lvl="1" indent="-381000" algn="l" rtl="0">
              <a:lnSpc>
                <a:spcPct val="100000"/>
              </a:lnSpc>
              <a:spcBef>
                <a:spcPts val="1000"/>
              </a:spcBef>
              <a:spcAft>
                <a:spcPts val="0"/>
              </a:spcAft>
              <a:buSzPts val="2000"/>
              <a:buChar char="•"/>
            </a:pPr>
            <a:r>
              <a:rPr lang="en-US" dirty="0"/>
              <a:t>Understanding the underlying null hypothesis</a:t>
            </a:r>
            <a:endParaRPr dirty="0"/>
          </a:p>
          <a:p>
            <a:pPr marL="508000" lvl="0" indent="-400050" algn="l" rtl="0">
              <a:lnSpc>
                <a:spcPct val="100000"/>
              </a:lnSpc>
              <a:spcBef>
                <a:spcPts val="1000"/>
              </a:spcBef>
              <a:spcAft>
                <a:spcPts val="0"/>
              </a:spcAft>
              <a:buSzPts val="2300"/>
              <a:buChar char="•"/>
            </a:pPr>
            <a:r>
              <a:rPr lang="en-US" dirty="0"/>
              <a:t>Some methods to control family-wise error rate</a:t>
            </a:r>
            <a:endParaRPr dirty="0"/>
          </a:p>
          <a:p>
            <a:pPr marL="1016000" lvl="1" indent="-381000" algn="l" rtl="0">
              <a:lnSpc>
                <a:spcPct val="100000"/>
              </a:lnSpc>
              <a:spcBef>
                <a:spcPts val="1000"/>
              </a:spcBef>
              <a:spcAft>
                <a:spcPts val="0"/>
              </a:spcAft>
              <a:buSzPts val="2000"/>
              <a:buChar char="•"/>
            </a:pPr>
            <a:r>
              <a:rPr lang="en-US" dirty="0"/>
              <a:t>Strict FWER control</a:t>
            </a:r>
            <a:endParaRPr dirty="0"/>
          </a:p>
          <a:p>
            <a:pPr marL="1016000" lvl="1" indent="-381000" algn="l" rtl="0">
              <a:lnSpc>
                <a:spcPct val="100000"/>
              </a:lnSpc>
              <a:spcBef>
                <a:spcPts val="1000"/>
              </a:spcBef>
              <a:spcAft>
                <a:spcPts val="0"/>
              </a:spcAft>
              <a:buSzPts val="2000"/>
              <a:buChar char="•"/>
            </a:pPr>
            <a:r>
              <a:rPr lang="en-US" dirty="0"/>
              <a:t>FWER management – False Discovery Rate control</a:t>
            </a:r>
            <a:endParaRPr dirty="0"/>
          </a:p>
          <a:p>
            <a:pPr marL="508000" lvl="0" indent="-400050" algn="l" rtl="0">
              <a:lnSpc>
                <a:spcPct val="100000"/>
              </a:lnSpc>
              <a:spcBef>
                <a:spcPts val="1000"/>
              </a:spcBef>
              <a:spcAft>
                <a:spcPts val="0"/>
              </a:spcAft>
              <a:buSzPts val="2300"/>
              <a:buChar char="•"/>
            </a:pPr>
            <a:r>
              <a:rPr lang="en-US" dirty="0"/>
              <a:t>When and when not to adjust for FWER</a:t>
            </a:r>
          </a:p>
          <a:p>
            <a:pPr marL="508000" lvl="0" indent="-400050" algn="l" rtl="0">
              <a:lnSpc>
                <a:spcPct val="100000"/>
              </a:lnSpc>
              <a:spcBef>
                <a:spcPts val="1000"/>
              </a:spcBef>
              <a:spcAft>
                <a:spcPts val="0"/>
              </a:spcAft>
              <a:buSzPts val="2300"/>
              <a:buChar char="•"/>
            </a:pPr>
            <a:r>
              <a:rPr lang="en-US" dirty="0"/>
              <a:t>Implementation of FWER in software</a:t>
            </a:r>
            <a:endParaRPr dirty="0"/>
          </a:p>
        </p:txBody>
      </p:sp>
    </p:spTree>
    <p:extLst>
      <p:ext uri="{BB962C8B-B14F-4D97-AF65-F5344CB8AC3E}">
        <p14:creationId xmlns:p14="http://schemas.microsoft.com/office/powerpoint/2010/main" val="2039742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328A-278E-9540-853C-90C381F33C56}"/>
              </a:ext>
            </a:extLst>
          </p:cNvPr>
          <p:cNvSpPr>
            <a:spLocks noGrp="1"/>
          </p:cNvSpPr>
          <p:nvPr>
            <p:ph type="title"/>
          </p:nvPr>
        </p:nvSpPr>
        <p:spPr/>
        <p:txBody>
          <a:bodyPr/>
          <a:lstStyle/>
          <a:p>
            <a:r>
              <a:rPr lang="en-US" dirty="0"/>
              <a:t>When and when not to adjust for FWER</a:t>
            </a:r>
          </a:p>
        </p:txBody>
      </p:sp>
      <p:sp>
        <p:nvSpPr>
          <p:cNvPr id="3" name="Text Placeholder 2">
            <a:extLst>
              <a:ext uri="{FF2B5EF4-FFF2-40B4-BE49-F238E27FC236}">
                <a16:creationId xmlns:a16="http://schemas.microsoft.com/office/drawing/2014/main" id="{730169D2-69FE-A741-BA54-24EAA20E02AB}"/>
              </a:ext>
            </a:extLst>
          </p:cNvPr>
          <p:cNvSpPr>
            <a:spLocks noGrp="1"/>
          </p:cNvSpPr>
          <p:nvPr>
            <p:ph type="body" idx="1"/>
          </p:nvPr>
        </p:nvSpPr>
        <p:spPr/>
        <p:txBody>
          <a:bodyPr/>
          <a:lstStyle/>
          <a:p>
            <a:pPr marL="82550" indent="0">
              <a:buNone/>
            </a:pPr>
            <a:r>
              <a:rPr lang="en-US" b="1" i="1" dirty="0"/>
              <a:t>Yes:</a:t>
            </a:r>
          </a:p>
          <a:p>
            <a:pPr marL="82550" indent="0">
              <a:buNone/>
            </a:pPr>
            <a:r>
              <a:rPr lang="en-US" dirty="0"/>
              <a:t>If a statistically-significant result among any of a group of tests will cause you to reject an overall null hypothesis, you should certainly use a Type-I error control procedure. These cases are not as common as you might think in designed experiments. (Strict FWER control.)</a:t>
            </a:r>
          </a:p>
          <a:p>
            <a:pPr marL="82550" indent="0">
              <a:buNone/>
            </a:pPr>
            <a:endParaRPr lang="en-US" dirty="0"/>
          </a:p>
          <a:p>
            <a:pPr marL="82550" indent="0">
              <a:buNone/>
            </a:pPr>
            <a:r>
              <a:rPr lang="en-US" b="1" i="1" dirty="0"/>
              <a:t>No:</a:t>
            </a:r>
          </a:p>
          <a:p>
            <a:pPr marL="82550" indent="0">
              <a:buNone/>
            </a:pPr>
            <a:r>
              <a:rPr lang="en-US" dirty="0"/>
              <a:t>In clinical studies with </a:t>
            </a:r>
            <a:r>
              <a:rPr lang="en-US" i="1" dirty="0"/>
              <a:t>primary</a:t>
            </a:r>
            <a:r>
              <a:rPr lang="en-US" dirty="0"/>
              <a:t> and </a:t>
            </a:r>
            <a:r>
              <a:rPr lang="en-US" i="1" dirty="0"/>
              <a:t>secondary</a:t>
            </a:r>
            <a:r>
              <a:rPr lang="en-US" dirty="0"/>
              <a:t> endpoints, the primary and secondary endpoints represent independent null hypotheses with no real linked null. An example might be a clinical trial with primary endpoint all-cause mortality and secondary endpoint self-reported quality of life.</a:t>
            </a:r>
          </a:p>
        </p:txBody>
      </p:sp>
    </p:spTree>
    <p:extLst>
      <p:ext uri="{BB962C8B-B14F-4D97-AF65-F5344CB8AC3E}">
        <p14:creationId xmlns:p14="http://schemas.microsoft.com/office/powerpoint/2010/main" val="1509550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328A-278E-9540-853C-90C381F33C56}"/>
              </a:ext>
            </a:extLst>
          </p:cNvPr>
          <p:cNvSpPr>
            <a:spLocks noGrp="1"/>
          </p:cNvSpPr>
          <p:nvPr>
            <p:ph type="title"/>
          </p:nvPr>
        </p:nvSpPr>
        <p:spPr/>
        <p:txBody>
          <a:bodyPr/>
          <a:lstStyle/>
          <a:p>
            <a:r>
              <a:rPr lang="en-US" dirty="0"/>
              <a:t>When and when not to adjust for FWER</a:t>
            </a:r>
          </a:p>
        </p:txBody>
      </p:sp>
      <p:sp>
        <p:nvSpPr>
          <p:cNvPr id="3" name="Text Placeholder 2">
            <a:extLst>
              <a:ext uri="{FF2B5EF4-FFF2-40B4-BE49-F238E27FC236}">
                <a16:creationId xmlns:a16="http://schemas.microsoft.com/office/drawing/2014/main" id="{730169D2-69FE-A741-BA54-24EAA20E02AB}"/>
              </a:ext>
            </a:extLst>
          </p:cNvPr>
          <p:cNvSpPr>
            <a:spLocks noGrp="1"/>
          </p:cNvSpPr>
          <p:nvPr>
            <p:ph type="body" idx="1"/>
          </p:nvPr>
        </p:nvSpPr>
        <p:spPr/>
        <p:txBody>
          <a:bodyPr/>
          <a:lstStyle/>
          <a:p>
            <a:pPr marL="82550" indent="0">
              <a:buNone/>
            </a:pPr>
            <a:r>
              <a:rPr lang="en-US" b="1" i="1" dirty="0"/>
              <a:t>Yes:</a:t>
            </a:r>
          </a:p>
          <a:p>
            <a:pPr marL="82550" indent="0">
              <a:buNone/>
            </a:pPr>
            <a:r>
              <a:rPr lang="en-US" dirty="0"/>
              <a:t>In situations where you are using all possible combinations among groups of factors. This is a common procedure in Analysis of Variance (ANOVA) – many statisticians do not recommend this anyway, as a well-formulated model will save you from doing a large number of linked tests. (Strict FWER control.)</a:t>
            </a:r>
          </a:p>
          <a:p>
            <a:pPr marL="82550" indent="0">
              <a:buNone/>
            </a:pPr>
            <a:endParaRPr lang="en-US" b="1" i="1" dirty="0"/>
          </a:p>
          <a:p>
            <a:pPr marL="82550" indent="0">
              <a:buNone/>
            </a:pPr>
            <a:r>
              <a:rPr lang="en-US" b="1" i="1" dirty="0"/>
              <a:t>Yes:</a:t>
            </a:r>
          </a:p>
          <a:p>
            <a:pPr marL="82550" indent="0">
              <a:buNone/>
            </a:pPr>
            <a:r>
              <a:rPr lang="en-US" dirty="0"/>
              <a:t>In studies like fMRI or GWAS where the number of tests is likely to generate a large number of statistically-significant results and therefore a large number of false positives. In this case some sort of Type-I control is always needed; often this is of an FDR type but you may see even traditional Bonferroni depending on the field.</a:t>
            </a:r>
          </a:p>
        </p:txBody>
      </p:sp>
    </p:spTree>
    <p:extLst>
      <p:ext uri="{BB962C8B-B14F-4D97-AF65-F5344CB8AC3E}">
        <p14:creationId xmlns:p14="http://schemas.microsoft.com/office/powerpoint/2010/main" val="1125459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328A-278E-9540-853C-90C381F33C56}"/>
              </a:ext>
            </a:extLst>
          </p:cNvPr>
          <p:cNvSpPr>
            <a:spLocks noGrp="1"/>
          </p:cNvSpPr>
          <p:nvPr>
            <p:ph type="title"/>
          </p:nvPr>
        </p:nvSpPr>
        <p:spPr/>
        <p:txBody>
          <a:bodyPr/>
          <a:lstStyle/>
          <a:p>
            <a:r>
              <a:rPr lang="en-US" dirty="0"/>
              <a:t>When and when not to adjust for FWER</a:t>
            </a:r>
          </a:p>
        </p:txBody>
      </p:sp>
      <p:sp>
        <p:nvSpPr>
          <p:cNvPr id="3" name="Text Placeholder 2">
            <a:extLst>
              <a:ext uri="{FF2B5EF4-FFF2-40B4-BE49-F238E27FC236}">
                <a16:creationId xmlns:a16="http://schemas.microsoft.com/office/drawing/2014/main" id="{730169D2-69FE-A741-BA54-24EAA20E02AB}"/>
              </a:ext>
            </a:extLst>
          </p:cNvPr>
          <p:cNvSpPr>
            <a:spLocks noGrp="1"/>
          </p:cNvSpPr>
          <p:nvPr>
            <p:ph type="body" idx="1"/>
          </p:nvPr>
        </p:nvSpPr>
        <p:spPr/>
        <p:txBody>
          <a:bodyPr/>
          <a:lstStyle/>
          <a:p>
            <a:pPr marL="82550" indent="0">
              <a:buNone/>
            </a:pPr>
            <a:r>
              <a:rPr lang="en-US" b="1" i="1" dirty="0"/>
              <a:t>No:</a:t>
            </a:r>
          </a:p>
          <a:p>
            <a:pPr marL="82550" indent="0">
              <a:buNone/>
            </a:pPr>
            <a:r>
              <a:rPr lang="en-US" dirty="0"/>
              <a:t>When you do more than one test in a single paper. They are independent hypotheses.</a:t>
            </a:r>
          </a:p>
          <a:p>
            <a:pPr marL="82550" indent="0">
              <a:buNone/>
            </a:pPr>
            <a:endParaRPr lang="en-US" b="1" i="1" dirty="0"/>
          </a:p>
          <a:p>
            <a:pPr marL="82550" indent="0">
              <a:buNone/>
            </a:pPr>
            <a:r>
              <a:rPr lang="en-US" b="1" i="1" dirty="0"/>
              <a:t>Do both:</a:t>
            </a:r>
          </a:p>
          <a:p>
            <a:pPr marL="82550" indent="0">
              <a:buNone/>
            </a:pPr>
            <a:r>
              <a:rPr lang="en-US" dirty="0"/>
              <a:t>When a large number of clinical outcomes are reported for a treatment, it is usually instructive to report the single inference P values and then highlight those that remain statistically-significant after Type-I control.</a:t>
            </a:r>
          </a:p>
        </p:txBody>
      </p:sp>
    </p:spTree>
    <p:extLst>
      <p:ext uri="{BB962C8B-B14F-4D97-AF65-F5344CB8AC3E}">
        <p14:creationId xmlns:p14="http://schemas.microsoft.com/office/powerpoint/2010/main" val="2840936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405695"/>
            <a:ext cx="3439545" cy="4983885"/>
          </a:xfrm>
        </p:spPr>
        <p:txBody>
          <a:bodyPr/>
          <a:lstStyle/>
          <a:p>
            <a:r>
              <a:rPr lang="en-US" dirty="0"/>
              <a:t>Type-I error rate</a:t>
            </a:r>
            <a:br>
              <a:rPr lang="en-US" dirty="0"/>
            </a:br>
            <a:r>
              <a:rPr lang="en-US" dirty="0"/>
              <a:t>control can assist in the interpretation of multiple outcomes</a:t>
            </a:r>
            <a:endParaRPr dirty="0"/>
          </a:p>
        </p:txBody>
      </p:sp>
      <p:sp>
        <p:nvSpPr>
          <p:cNvPr id="3" name="Content Placeholder 2"/>
          <p:cNvSpPr>
            <a:spLocks noGrp="1"/>
          </p:cNvSpPr>
          <p:nvPr>
            <p:ph idx="1"/>
          </p:nvPr>
        </p:nvSpPr>
        <p:spPr>
          <a:xfrm>
            <a:off x="698500" y="7013986"/>
            <a:ext cx="8763000" cy="473336"/>
          </a:xfrm>
        </p:spPr>
        <p:txBody>
          <a:bodyPr/>
          <a:lstStyle/>
          <a:p>
            <a:pPr marL="0" indent="0" algn="r">
              <a:buNone/>
            </a:pPr>
            <a:r>
              <a:rPr lang="en-US" sz="1800" i="1" dirty="0"/>
              <a:t>Follett et al., NEJM 2010</a:t>
            </a:r>
          </a:p>
          <a:p>
            <a:pPr marL="0" indent="0">
              <a:buNone/>
            </a:pPr>
            <a:endParaRPr dirty="0"/>
          </a:p>
        </p:txBody>
      </p:sp>
      <p:pic>
        <p:nvPicPr>
          <p:cNvPr id="5" name="Picture 4">
            <a:extLst>
              <a:ext uri="{FF2B5EF4-FFF2-40B4-BE49-F238E27FC236}">
                <a16:creationId xmlns:a16="http://schemas.microsoft.com/office/drawing/2014/main" id="{37E02705-F1EA-0042-948F-6640770C4BCA}"/>
              </a:ext>
            </a:extLst>
          </p:cNvPr>
          <p:cNvPicPr>
            <a:picLocks noChangeAspect="1"/>
          </p:cNvPicPr>
          <p:nvPr/>
        </p:nvPicPr>
        <p:blipFill>
          <a:blip r:embed="rId2"/>
          <a:stretch>
            <a:fillRect/>
          </a:stretch>
        </p:blipFill>
        <p:spPr>
          <a:xfrm>
            <a:off x="4277898" y="849853"/>
            <a:ext cx="5598956" cy="5303433"/>
          </a:xfrm>
          <a:prstGeom prst="rect">
            <a:avLst/>
          </a:prstGeom>
        </p:spPr>
      </p:pic>
      <p:sp>
        <p:nvSpPr>
          <p:cNvPr id="6" name="Rectangle 5">
            <a:extLst>
              <a:ext uri="{FF2B5EF4-FFF2-40B4-BE49-F238E27FC236}">
                <a16:creationId xmlns:a16="http://schemas.microsoft.com/office/drawing/2014/main" id="{58C3334D-21FF-5D48-BF36-A31C61B98AAB}"/>
              </a:ext>
            </a:extLst>
          </p:cNvPr>
          <p:cNvSpPr/>
          <p:nvPr/>
        </p:nvSpPr>
        <p:spPr>
          <a:xfrm>
            <a:off x="7433532" y="2760760"/>
            <a:ext cx="2303469" cy="2043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9ABD235-7B28-0945-891A-CF5A3B02986F}"/>
              </a:ext>
            </a:extLst>
          </p:cNvPr>
          <p:cNvSpPr txBox="1"/>
          <p:nvPr/>
        </p:nvSpPr>
        <p:spPr>
          <a:xfrm>
            <a:off x="1155700" y="5224644"/>
            <a:ext cx="2259853" cy="738664"/>
          </a:xfrm>
          <a:prstGeom prst="rect">
            <a:avLst/>
          </a:prstGeom>
          <a:noFill/>
        </p:spPr>
        <p:txBody>
          <a:bodyPr wrap="square" rtlCol="0">
            <a:spAutoFit/>
          </a:bodyPr>
          <a:lstStyle/>
          <a:p>
            <a:r>
              <a:rPr lang="en-US" dirty="0">
                <a:solidFill>
                  <a:srgbClr val="FF0000"/>
                </a:solidFill>
              </a:rPr>
              <a:t>This p-value would have to be &lt;0.003 to survive a Holm procedure.</a:t>
            </a:r>
          </a:p>
        </p:txBody>
      </p:sp>
      <p:sp>
        <p:nvSpPr>
          <p:cNvPr id="13" name="Freeform 12">
            <a:extLst>
              <a:ext uri="{FF2B5EF4-FFF2-40B4-BE49-F238E27FC236}">
                <a16:creationId xmlns:a16="http://schemas.microsoft.com/office/drawing/2014/main" id="{E6BDBBBC-D4D9-F949-AC14-750038452B74}"/>
              </a:ext>
            </a:extLst>
          </p:cNvPr>
          <p:cNvSpPr/>
          <p:nvPr/>
        </p:nvSpPr>
        <p:spPr>
          <a:xfrm>
            <a:off x="2958353" y="2965156"/>
            <a:ext cx="4475179" cy="4041582"/>
          </a:xfrm>
          <a:custGeom>
            <a:avLst/>
            <a:gdLst>
              <a:gd name="connsiteX0" fmla="*/ 4159623 w 4159623"/>
              <a:gd name="connsiteY0" fmla="*/ 0 h 4111138"/>
              <a:gd name="connsiteX1" fmla="*/ 2761129 w 4159623"/>
              <a:gd name="connsiteY1" fmla="*/ 3953435 h 4111138"/>
              <a:gd name="connsiteX2" fmla="*/ 0 w 4159623"/>
              <a:gd name="connsiteY2" fmla="*/ 2949388 h 4111138"/>
            </a:gdLst>
            <a:ahLst/>
            <a:cxnLst>
              <a:cxn ang="0">
                <a:pos x="connsiteX0" y="connsiteY0"/>
              </a:cxn>
              <a:cxn ang="0">
                <a:pos x="connsiteX1" y="connsiteY1"/>
              </a:cxn>
              <a:cxn ang="0">
                <a:pos x="connsiteX2" y="connsiteY2"/>
              </a:cxn>
            </a:cxnLst>
            <a:rect l="l" t="t" r="r" b="b"/>
            <a:pathLst>
              <a:path w="4159623" h="4111138">
                <a:moveTo>
                  <a:pt x="4159623" y="0"/>
                </a:moveTo>
                <a:cubicBezTo>
                  <a:pt x="3807011" y="1730935"/>
                  <a:pt x="3454399" y="3461870"/>
                  <a:pt x="2761129" y="3953435"/>
                </a:cubicBezTo>
                <a:cubicBezTo>
                  <a:pt x="2067859" y="4445000"/>
                  <a:pt x="1033929" y="3697194"/>
                  <a:pt x="0" y="294938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656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2"/>
          <p:cNvSpPr txBox="1">
            <a:spLocks noGrp="1"/>
          </p:cNvSpPr>
          <p:nvPr>
            <p:ph type="title"/>
          </p:nvPr>
        </p:nvSpPr>
        <p:spPr>
          <a:xfrm>
            <a:off x="776111" y="450773"/>
            <a:ext cx="9736800" cy="1636200"/>
          </a:xfrm>
          <a:prstGeom prst="rect">
            <a:avLst/>
          </a:prstGeom>
        </p:spPr>
        <p:txBody>
          <a:bodyPr spcFirstLastPara="1" wrap="square" lIns="101575" tIns="101575" rIns="101575" bIns="101575" anchor="ctr" anchorCtr="0">
            <a:noAutofit/>
          </a:bodyPr>
          <a:lstStyle/>
          <a:p>
            <a:pPr marL="0" lvl="0" indent="0" algn="l" rtl="0">
              <a:spcBef>
                <a:spcPts val="0"/>
              </a:spcBef>
              <a:spcAft>
                <a:spcPts val="0"/>
              </a:spcAft>
              <a:buNone/>
            </a:pPr>
            <a:r>
              <a:rPr lang="en-US" dirty="0"/>
              <a:t>Outline</a:t>
            </a:r>
            <a:endParaRPr dirty="0"/>
          </a:p>
        </p:txBody>
      </p:sp>
      <p:sp>
        <p:nvSpPr>
          <p:cNvPr id="560" name="Google Shape;560;p72"/>
          <p:cNvSpPr txBox="1">
            <a:spLocks noGrp="1"/>
          </p:cNvSpPr>
          <p:nvPr>
            <p:ph type="body" idx="1"/>
          </p:nvPr>
        </p:nvSpPr>
        <p:spPr>
          <a:xfrm>
            <a:off x="776100" y="2253850"/>
            <a:ext cx="8606700" cy="4512600"/>
          </a:xfrm>
          <a:prstGeom prst="rect">
            <a:avLst/>
          </a:prstGeom>
        </p:spPr>
        <p:txBody>
          <a:bodyPr spcFirstLastPara="1" wrap="square" lIns="101575" tIns="101575" rIns="101575" bIns="101575" anchor="ctr" anchorCtr="0">
            <a:noAutofit/>
          </a:bodyPr>
          <a:lstStyle/>
          <a:p>
            <a:pPr marL="508000" lvl="0" indent="-400050" algn="l" rtl="0">
              <a:lnSpc>
                <a:spcPct val="100000"/>
              </a:lnSpc>
              <a:spcBef>
                <a:spcPts val="800"/>
              </a:spcBef>
              <a:spcAft>
                <a:spcPts val="0"/>
              </a:spcAft>
              <a:buSzPts val="2300"/>
              <a:buChar char="•"/>
            </a:pPr>
            <a:r>
              <a:rPr lang="en-US" dirty="0"/>
              <a:t>Types of error</a:t>
            </a:r>
          </a:p>
          <a:p>
            <a:pPr marL="508000" lvl="0" indent="-400050" algn="l" rtl="0">
              <a:lnSpc>
                <a:spcPct val="100000"/>
              </a:lnSpc>
              <a:spcBef>
                <a:spcPts val="800"/>
              </a:spcBef>
              <a:spcAft>
                <a:spcPts val="0"/>
              </a:spcAft>
              <a:buSzPts val="2300"/>
              <a:buChar char="•"/>
            </a:pPr>
            <a:r>
              <a:rPr lang="en-US" dirty="0"/>
              <a:t>Family-wise error rate</a:t>
            </a:r>
            <a:endParaRPr dirty="0"/>
          </a:p>
          <a:p>
            <a:pPr marL="1016000" lvl="1" indent="-381000" algn="l" rtl="0">
              <a:lnSpc>
                <a:spcPct val="100000"/>
              </a:lnSpc>
              <a:spcBef>
                <a:spcPts val="1000"/>
              </a:spcBef>
              <a:spcAft>
                <a:spcPts val="0"/>
              </a:spcAft>
              <a:buSzPts val="2000"/>
              <a:buChar char="•"/>
            </a:pPr>
            <a:r>
              <a:rPr lang="en-US" dirty="0"/>
              <a:t>Understanding the underlying null hypothesis</a:t>
            </a:r>
            <a:endParaRPr dirty="0"/>
          </a:p>
          <a:p>
            <a:pPr marL="508000" lvl="0" indent="-400050" algn="l" rtl="0">
              <a:lnSpc>
                <a:spcPct val="100000"/>
              </a:lnSpc>
              <a:spcBef>
                <a:spcPts val="1000"/>
              </a:spcBef>
              <a:spcAft>
                <a:spcPts val="0"/>
              </a:spcAft>
              <a:buSzPts val="2300"/>
              <a:buChar char="•"/>
            </a:pPr>
            <a:r>
              <a:rPr lang="en-US" dirty="0"/>
              <a:t>Some methods to control family-wise error rate</a:t>
            </a:r>
            <a:endParaRPr dirty="0"/>
          </a:p>
          <a:p>
            <a:pPr marL="1016000" lvl="1" indent="-381000" algn="l" rtl="0">
              <a:lnSpc>
                <a:spcPct val="100000"/>
              </a:lnSpc>
              <a:spcBef>
                <a:spcPts val="1000"/>
              </a:spcBef>
              <a:spcAft>
                <a:spcPts val="0"/>
              </a:spcAft>
              <a:buSzPts val="2000"/>
              <a:buChar char="•"/>
            </a:pPr>
            <a:r>
              <a:rPr lang="en-US" dirty="0"/>
              <a:t>Strict FWER control</a:t>
            </a:r>
            <a:endParaRPr dirty="0"/>
          </a:p>
          <a:p>
            <a:pPr marL="1016000" lvl="1" indent="-381000" algn="l" rtl="0">
              <a:lnSpc>
                <a:spcPct val="100000"/>
              </a:lnSpc>
              <a:spcBef>
                <a:spcPts val="1000"/>
              </a:spcBef>
              <a:spcAft>
                <a:spcPts val="0"/>
              </a:spcAft>
              <a:buSzPts val="2000"/>
              <a:buChar char="•"/>
            </a:pPr>
            <a:r>
              <a:rPr lang="en-US" dirty="0"/>
              <a:t>FWER management – False Discovery Rate control</a:t>
            </a:r>
            <a:endParaRPr dirty="0"/>
          </a:p>
          <a:p>
            <a:pPr marL="508000" lvl="0" indent="-400050" algn="l" rtl="0">
              <a:lnSpc>
                <a:spcPct val="100000"/>
              </a:lnSpc>
              <a:spcBef>
                <a:spcPts val="1000"/>
              </a:spcBef>
              <a:spcAft>
                <a:spcPts val="0"/>
              </a:spcAft>
              <a:buSzPts val="2300"/>
              <a:buChar char="•"/>
            </a:pPr>
            <a:r>
              <a:rPr lang="en-US" dirty="0"/>
              <a:t>When and when not to adjust for FWER</a:t>
            </a:r>
          </a:p>
          <a:p>
            <a:pPr marL="508000" lvl="0" indent="-400050" algn="l" rtl="0">
              <a:lnSpc>
                <a:spcPct val="100000"/>
              </a:lnSpc>
              <a:spcBef>
                <a:spcPts val="1000"/>
              </a:spcBef>
              <a:spcAft>
                <a:spcPts val="0"/>
              </a:spcAft>
              <a:buSzPts val="2300"/>
              <a:buChar char="•"/>
            </a:pPr>
            <a:r>
              <a:rPr lang="en-US" dirty="0"/>
              <a:t>Implementation of FWER in software</a:t>
            </a:r>
            <a:endParaRPr dirty="0"/>
          </a:p>
        </p:txBody>
      </p:sp>
    </p:spTree>
    <p:extLst>
      <p:ext uri="{BB962C8B-B14F-4D97-AF65-F5344CB8AC3E}">
        <p14:creationId xmlns:p14="http://schemas.microsoft.com/office/powerpoint/2010/main" val="145006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F1D4-7FFD-8B42-ABE0-EAFE4309A5FE}"/>
              </a:ext>
            </a:extLst>
          </p:cNvPr>
          <p:cNvSpPr>
            <a:spLocks noGrp="1"/>
          </p:cNvSpPr>
          <p:nvPr>
            <p:ph type="title"/>
          </p:nvPr>
        </p:nvSpPr>
        <p:spPr/>
        <p:txBody>
          <a:bodyPr/>
          <a:lstStyle/>
          <a:p>
            <a:r>
              <a:rPr lang="en-US" dirty="0"/>
              <a:t>In software, we usually "adjust" p-values to control FWER</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864176C-F3E4-4F4A-9348-C82B42A5549B}"/>
                  </a:ext>
                </a:extLst>
              </p:cNvPr>
              <p:cNvSpPr>
                <a:spLocks noGrp="1"/>
              </p:cNvSpPr>
              <p:nvPr>
                <p:ph type="body" idx="1"/>
              </p:nvPr>
            </p:nvSpPr>
            <p:spPr/>
            <p:txBody>
              <a:bodyPr/>
              <a:lstStyle/>
              <a:p>
                <a:pPr marL="82550" indent="0">
                  <a:buNone/>
                </a:pPr>
                <a:r>
                  <a:rPr lang="en-US" dirty="0"/>
                  <a:t>There is a fine point to consider about the following material.</a:t>
                </a:r>
              </a:p>
              <a:p>
                <a:pPr marL="82550" indent="0">
                  <a:buNone/>
                </a:pPr>
                <a:endParaRPr lang="en-US" dirty="0"/>
              </a:p>
              <a:p>
                <a:pPr marL="82550" indent="0">
                  <a:buNone/>
                </a:pPr>
                <a:r>
                  <a:rPr lang="en-US" dirty="0"/>
                  <a:t>When we control Type I error, we are adjusting the statistical significance threshold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in some way.</a:t>
                </a:r>
              </a:p>
              <a:p>
                <a:pPr marL="82550" indent="0">
                  <a:buNone/>
                </a:pPr>
                <a:endParaRPr lang="en-US" dirty="0"/>
              </a:p>
              <a:p>
                <a:pPr marL="82550" indent="0">
                  <a:buNone/>
                </a:pPr>
                <a:r>
                  <a:rPr lang="en-US" dirty="0"/>
                  <a:t>We are not adjusting the p-value itself; the p-value is measured during the experiment and remains linked to a particular statistical distribution, degrees of freedom, etc.</a:t>
                </a:r>
              </a:p>
            </p:txBody>
          </p:sp>
        </mc:Choice>
        <mc:Fallback xmlns="">
          <p:sp>
            <p:nvSpPr>
              <p:cNvPr id="3" name="Text Placeholder 2">
                <a:extLst>
                  <a:ext uri="{FF2B5EF4-FFF2-40B4-BE49-F238E27FC236}">
                    <a16:creationId xmlns:a16="http://schemas.microsoft.com/office/drawing/2014/main" id="{8864176C-F3E4-4F4A-9348-C82B42A5549B}"/>
                  </a:ext>
                </a:extLst>
              </p:cNvPr>
              <p:cNvSpPr>
                <a:spLocks noGrp="1" noRot="1" noChangeAspect="1" noMove="1" noResize="1" noEditPoints="1" noAdjustHandles="1" noChangeArrowheads="1" noChangeShapeType="1" noTextEdit="1"/>
              </p:cNvSpPr>
              <p:nvPr>
                <p:ph type="body" idx="1"/>
              </p:nvPr>
            </p:nvSpPr>
            <p:spPr>
              <a:blipFill>
                <a:blip r:embed="rId2"/>
                <a:stretch>
                  <a:fillRect r="-434"/>
                </a:stretch>
              </a:blipFill>
            </p:spPr>
            <p:txBody>
              <a:bodyPr/>
              <a:lstStyle/>
              <a:p>
                <a:r>
                  <a:rPr lang="en-US">
                    <a:noFill/>
                  </a:rPr>
                  <a:t> </a:t>
                </a:r>
              </a:p>
            </p:txBody>
          </p:sp>
        </mc:Fallback>
      </mc:AlternateContent>
    </p:spTree>
    <p:extLst>
      <p:ext uri="{BB962C8B-B14F-4D97-AF65-F5344CB8AC3E}">
        <p14:creationId xmlns:p14="http://schemas.microsoft.com/office/powerpoint/2010/main" val="2477152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F1D4-7FFD-8B42-ABE0-EAFE4309A5FE}"/>
              </a:ext>
            </a:extLst>
          </p:cNvPr>
          <p:cNvSpPr>
            <a:spLocks noGrp="1"/>
          </p:cNvSpPr>
          <p:nvPr>
            <p:ph type="title"/>
          </p:nvPr>
        </p:nvSpPr>
        <p:spPr/>
        <p:txBody>
          <a:bodyPr/>
          <a:lstStyle/>
          <a:p>
            <a:r>
              <a:rPr lang="en-US" dirty="0"/>
              <a:t>In software, we usually "adjust" p-values to control FWER</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864176C-F3E4-4F4A-9348-C82B42A5549B}"/>
                  </a:ext>
                </a:extLst>
              </p:cNvPr>
              <p:cNvSpPr>
                <a:spLocks noGrp="1"/>
              </p:cNvSpPr>
              <p:nvPr>
                <p:ph type="body" idx="1"/>
              </p:nvPr>
            </p:nvSpPr>
            <p:spPr/>
            <p:txBody>
              <a:bodyPr/>
              <a:lstStyle/>
              <a:p>
                <a:pPr marL="82550" indent="0">
                  <a:buNone/>
                </a:pPr>
                <a:r>
                  <a:rPr lang="en-US" dirty="0"/>
                  <a:t>However, most statistical packages do not make this distinction. </a:t>
                </a:r>
              </a:p>
              <a:p>
                <a:pPr marL="82550" indent="0">
                  <a:buNone/>
                </a:pPr>
                <a:r>
                  <a:rPr lang="en-US" dirty="0"/>
                  <a:t>Instead, they operate with this type of syntax:</a:t>
                </a:r>
              </a:p>
              <a:p>
                <a:pPr marL="82550" indent="0">
                  <a:buNone/>
                </a:pPr>
                <a:endParaRPr lang="en-US" dirty="0"/>
              </a:p>
              <a:p>
                <a:pPr marL="82550" indent="0" algn="ctr">
                  <a:buNone/>
                </a:pPr>
                <a:r>
                  <a:rPr lang="en-US" sz="1800" dirty="0">
                    <a:latin typeface="Hack" panose="020B0609030202020204" pitchFamily="49" charset="0"/>
                    <a:ea typeface="Hack" panose="020B0609030202020204" pitchFamily="49" charset="0"/>
                    <a:cs typeface="Hack" panose="020B0609030202020204" pitchFamily="49" charset="0"/>
                  </a:rPr>
                  <a:t>inflated p-values = adjustment function(original p-values)</a:t>
                </a:r>
              </a:p>
              <a:p>
                <a:pPr marL="82550" indent="0" algn="ctr">
                  <a:buNone/>
                </a:pPr>
                <a:endParaRPr lang="en-US" sz="1800" dirty="0">
                  <a:latin typeface="Hack" panose="020B0609030202020204" pitchFamily="49" charset="0"/>
                  <a:ea typeface="Hack" panose="020B0609030202020204" pitchFamily="49" charset="0"/>
                  <a:cs typeface="Hack" panose="020B0609030202020204" pitchFamily="49" charset="0"/>
                </a:endParaRPr>
              </a:p>
              <a:p>
                <a:pPr marL="82550" indent="0">
                  <a:buNone/>
                </a:pPr>
                <a:r>
                  <a:rPr lang="en-US" dirty="0"/>
                  <a:t>Then the analyst is left to compare the inflated p-values to the originally-intended significance threshold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(Usually 0.05).</a:t>
                </a:r>
                <a:endParaRPr lang="en-US" sz="1800" dirty="0">
                  <a:latin typeface="Hack" panose="020B0609030202020204" pitchFamily="49" charset="0"/>
                  <a:ea typeface="Hack" panose="020B0609030202020204" pitchFamily="49" charset="0"/>
                  <a:cs typeface="Hack" panose="020B0609030202020204" pitchFamily="49" charset="0"/>
                </a:endParaRPr>
              </a:p>
            </p:txBody>
          </p:sp>
        </mc:Choice>
        <mc:Fallback xmlns="">
          <p:sp>
            <p:nvSpPr>
              <p:cNvPr id="3" name="Text Placeholder 2">
                <a:extLst>
                  <a:ext uri="{FF2B5EF4-FFF2-40B4-BE49-F238E27FC236}">
                    <a16:creationId xmlns:a16="http://schemas.microsoft.com/office/drawing/2014/main" id="{8864176C-F3E4-4F4A-9348-C82B42A5549B}"/>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5821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01BB-9C6F-584D-8DF1-BE65526C93C7}"/>
              </a:ext>
            </a:extLst>
          </p:cNvPr>
          <p:cNvSpPr>
            <a:spLocks noGrp="1"/>
          </p:cNvSpPr>
          <p:nvPr>
            <p:ph type="title"/>
          </p:nvPr>
        </p:nvSpPr>
        <p:spPr/>
        <p:txBody>
          <a:bodyPr/>
          <a:lstStyle/>
          <a:p>
            <a:r>
              <a:rPr lang="en-US" dirty="0"/>
              <a:t>Common software implementations for Type-I error control</a:t>
            </a:r>
          </a:p>
        </p:txBody>
      </p:sp>
      <p:sp>
        <p:nvSpPr>
          <p:cNvPr id="3" name="Text Placeholder 2">
            <a:extLst>
              <a:ext uri="{FF2B5EF4-FFF2-40B4-BE49-F238E27FC236}">
                <a16:creationId xmlns:a16="http://schemas.microsoft.com/office/drawing/2014/main" id="{1E011854-8403-224B-99F5-B585F3978AE7}"/>
              </a:ext>
            </a:extLst>
          </p:cNvPr>
          <p:cNvSpPr>
            <a:spLocks noGrp="1"/>
          </p:cNvSpPr>
          <p:nvPr>
            <p:ph type="body" idx="1"/>
          </p:nvPr>
        </p:nvSpPr>
        <p:spPr/>
        <p:txBody>
          <a:bodyPr/>
          <a:lstStyle/>
          <a:p>
            <a:pPr marL="82550" indent="0">
              <a:buNone/>
            </a:pPr>
            <a:r>
              <a:rPr lang="en-US" sz="1800" dirty="0" err="1">
                <a:latin typeface="Hack" panose="020B0609030202020204" pitchFamily="49" charset="0"/>
                <a:ea typeface="Hack" panose="020B0609030202020204" pitchFamily="49" charset="0"/>
                <a:cs typeface="Hack" panose="020B0609030202020204" pitchFamily="49" charset="0"/>
              </a:rPr>
              <a:t>p.adjust</a:t>
            </a:r>
            <a:r>
              <a:rPr lang="en-US" dirty="0"/>
              <a:t> in R</a:t>
            </a:r>
          </a:p>
          <a:p>
            <a:pPr marL="82550" indent="0">
              <a:buNone/>
            </a:pPr>
            <a:endParaRPr lang="en-US" dirty="0"/>
          </a:p>
          <a:p>
            <a:pPr marL="82550" indent="0">
              <a:buNone/>
            </a:pPr>
            <a:r>
              <a:rPr lang="en-US" sz="1800" dirty="0" err="1">
                <a:latin typeface="Hack" panose="020B0609030202020204" pitchFamily="49" charset="0"/>
                <a:ea typeface="Hack" panose="020B0609030202020204" pitchFamily="49" charset="0"/>
                <a:cs typeface="Hack" panose="020B0609030202020204" pitchFamily="49" charset="0"/>
              </a:rPr>
              <a:t>statsmodels.stats.multitest.multipletests</a:t>
            </a:r>
            <a:r>
              <a:rPr lang="en-US" dirty="0"/>
              <a:t> in python</a:t>
            </a:r>
          </a:p>
        </p:txBody>
      </p:sp>
    </p:spTree>
    <p:extLst>
      <p:ext uri="{BB962C8B-B14F-4D97-AF65-F5344CB8AC3E}">
        <p14:creationId xmlns:p14="http://schemas.microsoft.com/office/powerpoint/2010/main" val="855660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2"/>
          <p:cNvSpPr txBox="1">
            <a:spLocks noGrp="1"/>
          </p:cNvSpPr>
          <p:nvPr>
            <p:ph type="title"/>
          </p:nvPr>
        </p:nvSpPr>
        <p:spPr>
          <a:xfrm>
            <a:off x="776111" y="450773"/>
            <a:ext cx="9736800" cy="1636200"/>
          </a:xfrm>
          <a:prstGeom prst="rect">
            <a:avLst/>
          </a:prstGeom>
        </p:spPr>
        <p:txBody>
          <a:bodyPr spcFirstLastPara="1" wrap="square" lIns="101575" tIns="101575" rIns="101575" bIns="101575" anchor="ctr" anchorCtr="0">
            <a:noAutofit/>
          </a:bodyPr>
          <a:lstStyle/>
          <a:p>
            <a:pPr marL="0" lvl="0" indent="0" algn="l" rtl="0">
              <a:spcBef>
                <a:spcPts val="0"/>
              </a:spcBef>
              <a:spcAft>
                <a:spcPts val="0"/>
              </a:spcAft>
              <a:buNone/>
            </a:pPr>
            <a:r>
              <a:rPr lang="en-US" dirty="0"/>
              <a:t>Outline</a:t>
            </a:r>
            <a:endParaRPr dirty="0"/>
          </a:p>
        </p:txBody>
      </p:sp>
      <p:sp>
        <p:nvSpPr>
          <p:cNvPr id="560" name="Google Shape;560;p72"/>
          <p:cNvSpPr txBox="1">
            <a:spLocks noGrp="1"/>
          </p:cNvSpPr>
          <p:nvPr>
            <p:ph type="body" idx="1"/>
          </p:nvPr>
        </p:nvSpPr>
        <p:spPr>
          <a:xfrm>
            <a:off x="776100" y="2253850"/>
            <a:ext cx="8606700" cy="4512600"/>
          </a:xfrm>
          <a:prstGeom prst="rect">
            <a:avLst/>
          </a:prstGeom>
        </p:spPr>
        <p:txBody>
          <a:bodyPr spcFirstLastPara="1" wrap="square" lIns="101575" tIns="101575" rIns="101575" bIns="101575" anchor="ctr" anchorCtr="0">
            <a:noAutofit/>
          </a:bodyPr>
          <a:lstStyle/>
          <a:p>
            <a:pPr marL="508000" lvl="0" indent="-400050" algn="l" rtl="0">
              <a:lnSpc>
                <a:spcPct val="100000"/>
              </a:lnSpc>
              <a:spcBef>
                <a:spcPts val="800"/>
              </a:spcBef>
              <a:spcAft>
                <a:spcPts val="0"/>
              </a:spcAft>
              <a:buSzPts val="2300"/>
              <a:buChar char="•"/>
            </a:pPr>
            <a:r>
              <a:rPr lang="en-US" dirty="0"/>
              <a:t>Types of error</a:t>
            </a:r>
          </a:p>
          <a:p>
            <a:pPr marL="508000" lvl="0" indent="-400050" algn="l" rtl="0">
              <a:lnSpc>
                <a:spcPct val="100000"/>
              </a:lnSpc>
              <a:spcBef>
                <a:spcPts val="800"/>
              </a:spcBef>
              <a:spcAft>
                <a:spcPts val="0"/>
              </a:spcAft>
              <a:buSzPts val="2300"/>
              <a:buChar char="•"/>
            </a:pPr>
            <a:r>
              <a:rPr lang="en-US" dirty="0"/>
              <a:t>Family-wise error rate</a:t>
            </a:r>
            <a:endParaRPr dirty="0"/>
          </a:p>
          <a:p>
            <a:pPr marL="1016000" lvl="1" indent="-381000" algn="l" rtl="0">
              <a:lnSpc>
                <a:spcPct val="100000"/>
              </a:lnSpc>
              <a:spcBef>
                <a:spcPts val="1000"/>
              </a:spcBef>
              <a:spcAft>
                <a:spcPts val="0"/>
              </a:spcAft>
              <a:buSzPts val="2000"/>
              <a:buChar char="•"/>
            </a:pPr>
            <a:r>
              <a:rPr lang="en-US" dirty="0"/>
              <a:t>Understanding the underlying null hypothesis</a:t>
            </a:r>
            <a:endParaRPr dirty="0"/>
          </a:p>
          <a:p>
            <a:pPr marL="508000" lvl="0" indent="-400050" algn="l" rtl="0">
              <a:lnSpc>
                <a:spcPct val="100000"/>
              </a:lnSpc>
              <a:spcBef>
                <a:spcPts val="1000"/>
              </a:spcBef>
              <a:spcAft>
                <a:spcPts val="0"/>
              </a:spcAft>
              <a:buSzPts val="2300"/>
              <a:buChar char="•"/>
            </a:pPr>
            <a:r>
              <a:rPr lang="en-US" dirty="0"/>
              <a:t>Some methods to control family-wise error rate</a:t>
            </a:r>
            <a:endParaRPr dirty="0"/>
          </a:p>
          <a:p>
            <a:pPr marL="1016000" lvl="1" indent="-381000" algn="l" rtl="0">
              <a:lnSpc>
                <a:spcPct val="100000"/>
              </a:lnSpc>
              <a:spcBef>
                <a:spcPts val="1000"/>
              </a:spcBef>
              <a:spcAft>
                <a:spcPts val="0"/>
              </a:spcAft>
              <a:buSzPts val="2000"/>
              <a:buChar char="•"/>
            </a:pPr>
            <a:r>
              <a:rPr lang="en-US" dirty="0"/>
              <a:t>Strict FWER control</a:t>
            </a:r>
            <a:endParaRPr dirty="0"/>
          </a:p>
          <a:p>
            <a:pPr marL="1016000" lvl="1" indent="-381000" algn="l" rtl="0">
              <a:lnSpc>
                <a:spcPct val="100000"/>
              </a:lnSpc>
              <a:spcBef>
                <a:spcPts val="1000"/>
              </a:spcBef>
              <a:spcAft>
                <a:spcPts val="0"/>
              </a:spcAft>
              <a:buSzPts val="2000"/>
              <a:buChar char="•"/>
            </a:pPr>
            <a:r>
              <a:rPr lang="en-US" dirty="0"/>
              <a:t>FWER management – False Discovery Rate control</a:t>
            </a:r>
            <a:endParaRPr dirty="0"/>
          </a:p>
          <a:p>
            <a:pPr marL="508000" lvl="0" indent="-400050" algn="l" rtl="0">
              <a:lnSpc>
                <a:spcPct val="100000"/>
              </a:lnSpc>
              <a:spcBef>
                <a:spcPts val="1000"/>
              </a:spcBef>
              <a:spcAft>
                <a:spcPts val="0"/>
              </a:spcAft>
              <a:buSzPts val="2300"/>
              <a:buChar char="•"/>
            </a:pPr>
            <a:r>
              <a:rPr lang="en-US" dirty="0"/>
              <a:t>When and when not to adjust for FWER</a:t>
            </a:r>
          </a:p>
          <a:p>
            <a:pPr marL="508000" lvl="0" indent="-400050" algn="l" rtl="0">
              <a:lnSpc>
                <a:spcPct val="100000"/>
              </a:lnSpc>
              <a:spcBef>
                <a:spcPts val="1000"/>
              </a:spcBef>
              <a:spcAft>
                <a:spcPts val="0"/>
              </a:spcAft>
              <a:buSzPts val="2300"/>
              <a:buChar char="•"/>
            </a:pPr>
            <a:r>
              <a:rPr lang="en-US" dirty="0"/>
              <a:t>Implementation of FWER in software</a:t>
            </a:r>
            <a:endParaRPr dirty="0"/>
          </a:p>
        </p:txBody>
      </p:sp>
    </p:spTree>
    <p:extLst>
      <p:ext uri="{BB962C8B-B14F-4D97-AF65-F5344CB8AC3E}">
        <p14:creationId xmlns:p14="http://schemas.microsoft.com/office/powerpoint/2010/main" val="194075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0BB3CBE-C962-EE4C-8554-B7097484656F}"/>
                  </a:ext>
                </a:extLst>
              </p:cNvPr>
              <p:cNvSpPr>
                <a:spLocks noGrp="1"/>
              </p:cNvSpPr>
              <p:nvPr>
                <p:ph type="title"/>
              </p:nvPr>
            </p:nvSpPr>
            <p:spPr/>
            <p:txBody>
              <a:bodyPr/>
              <a:lstStyle/>
              <a:p>
                <a:r>
                  <a:rPr lang="en-US" dirty="0"/>
                  <a:t>Type I error and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endParaRPr lang="en-US" dirty="0"/>
              </a:p>
            </p:txBody>
          </p:sp>
        </mc:Choice>
        <mc:Fallback xmlns="">
          <p:sp>
            <p:nvSpPr>
              <p:cNvPr id="2" name="Title 1">
                <a:extLst>
                  <a:ext uri="{FF2B5EF4-FFF2-40B4-BE49-F238E27FC236}">
                    <a16:creationId xmlns:a16="http://schemas.microsoft.com/office/drawing/2014/main" id="{40BB3CBE-C962-EE4C-8554-B7097484656F}"/>
                  </a:ext>
                </a:extLst>
              </p:cNvPr>
              <p:cNvSpPr>
                <a:spLocks noGrp="1" noRot="1" noChangeAspect="1" noMove="1" noResize="1" noEditPoints="1" noAdjustHandles="1" noChangeArrowheads="1" noChangeShapeType="1" noTextEdit="1"/>
              </p:cNvSpPr>
              <p:nvPr>
                <p:ph type="title"/>
              </p:nvPr>
            </p:nvSpPr>
            <p:spPr>
              <a:blipFill>
                <a:blip r:embed="rId2"/>
                <a:stretch>
                  <a:fillRect l="-20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5703E0D-F295-D84E-A89D-D980F1F05EB1}"/>
                  </a:ext>
                </a:extLst>
              </p:cNvPr>
              <p:cNvSpPr>
                <a:spLocks noGrp="1"/>
              </p:cNvSpPr>
              <p:nvPr>
                <p:ph type="body" idx="1"/>
              </p:nvPr>
            </p:nvSpPr>
            <p:spPr/>
            <p:txBody>
              <a:bodyPr/>
              <a:lstStyle/>
              <a:p>
                <a:r>
                  <a:rPr lang="en-US" dirty="0"/>
                  <a:t>It is possible to reject the null hypothesis when it is actually true. Obviously, you do not want this to happen.</a:t>
                </a:r>
              </a:p>
              <a:p>
                <a:endParaRPr lang="en-US" dirty="0"/>
              </a:p>
              <a:p>
                <a:r>
                  <a:rPr lang="en-US" dirty="0"/>
                  <a:t>The maximum probability of rejecting the null hypothesis when it is true that the researcher is willing to risk is called the significance level of the test, denoted by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a:t>
                </a:r>
              </a:p>
              <a:p>
                <a:endParaRPr lang="en-US" dirty="0"/>
              </a:p>
              <a:p>
                <a:r>
                  <a:rPr lang="en-US" dirty="0"/>
                  <a:t>Historically the value 0.05 has most commonly been used for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a:t>.</a:t>
                </a:r>
              </a:p>
              <a:p>
                <a:endParaRPr lang="en-US" dirty="0"/>
              </a:p>
            </p:txBody>
          </p:sp>
        </mc:Choice>
        <mc:Fallback xmlns="">
          <p:sp>
            <p:nvSpPr>
              <p:cNvPr id="3" name="Text Placeholder 2">
                <a:extLst>
                  <a:ext uri="{FF2B5EF4-FFF2-40B4-BE49-F238E27FC236}">
                    <a16:creationId xmlns:a16="http://schemas.microsoft.com/office/drawing/2014/main" id="{E5703E0D-F295-D84E-A89D-D980F1F05EB1}"/>
                  </a:ext>
                </a:extLst>
              </p:cNvPr>
              <p:cNvSpPr>
                <a:spLocks noGrp="1" noRot="1" noChangeAspect="1" noMove="1" noResize="1" noEditPoints="1" noAdjustHandles="1" noChangeArrowheads="1" noChangeShapeType="1" noTextEdit="1"/>
              </p:cNvSpPr>
              <p:nvPr>
                <p:ph type="body" idx="1"/>
              </p:nvPr>
            </p:nvSpPr>
            <p:spPr>
              <a:blipFill>
                <a:blip r:embed="rId3"/>
                <a:stretch>
                  <a:fillRect r="-579"/>
                </a:stretch>
              </a:blipFill>
            </p:spPr>
            <p:txBody>
              <a:bodyPr/>
              <a:lstStyle/>
              <a:p>
                <a:r>
                  <a:rPr lang="en-US">
                    <a:noFill/>
                  </a:rPr>
                  <a:t> </a:t>
                </a:r>
              </a:p>
            </p:txBody>
          </p:sp>
        </mc:Fallback>
      </mc:AlternateContent>
    </p:spTree>
    <p:extLst>
      <p:ext uri="{BB962C8B-B14F-4D97-AF65-F5344CB8AC3E}">
        <p14:creationId xmlns:p14="http://schemas.microsoft.com/office/powerpoint/2010/main" val="126008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0BB3CBE-C962-EE4C-8554-B7097484656F}"/>
                  </a:ext>
                </a:extLst>
              </p:cNvPr>
              <p:cNvSpPr>
                <a:spLocks noGrp="1"/>
              </p:cNvSpPr>
              <p:nvPr>
                <p:ph type="title"/>
              </p:nvPr>
            </p:nvSpPr>
            <p:spPr/>
            <p:txBody>
              <a:bodyPr/>
              <a:lstStyle/>
              <a:p>
                <a:r>
                  <a:rPr lang="en-US" dirty="0"/>
                  <a:t>Type I error and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endParaRPr lang="en-US" dirty="0"/>
              </a:p>
            </p:txBody>
          </p:sp>
        </mc:Choice>
        <mc:Fallback xmlns="">
          <p:sp>
            <p:nvSpPr>
              <p:cNvPr id="2" name="Title 1">
                <a:extLst>
                  <a:ext uri="{FF2B5EF4-FFF2-40B4-BE49-F238E27FC236}">
                    <a16:creationId xmlns:a16="http://schemas.microsoft.com/office/drawing/2014/main" id="{40BB3CBE-C962-EE4C-8554-B7097484656F}"/>
                  </a:ext>
                </a:extLst>
              </p:cNvPr>
              <p:cNvSpPr>
                <a:spLocks noGrp="1" noRot="1" noChangeAspect="1" noMove="1" noResize="1" noEditPoints="1" noAdjustHandles="1" noChangeArrowheads="1" noChangeShapeType="1" noTextEdit="1"/>
              </p:cNvSpPr>
              <p:nvPr>
                <p:ph type="title"/>
              </p:nvPr>
            </p:nvSpPr>
            <p:spPr>
              <a:blipFill>
                <a:blip r:embed="rId2"/>
                <a:stretch>
                  <a:fillRect l="-202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D03A5517-A7EB-5B4A-B9AA-9599F833F3B5}"/>
              </a:ext>
            </a:extLst>
          </p:cNvPr>
          <p:cNvPicPr>
            <a:picLocks noChangeAspect="1"/>
          </p:cNvPicPr>
          <p:nvPr/>
        </p:nvPicPr>
        <p:blipFill>
          <a:blip r:embed="rId3"/>
          <a:stretch>
            <a:fillRect/>
          </a:stretch>
        </p:blipFill>
        <p:spPr>
          <a:xfrm>
            <a:off x="565980" y="1878544"/>
            <a:ext cx="4874592" cy="4874592"/>
          </a:xfrm>
          <a:prstGeom prst="rect">
            <a:avLst/>
          </a:prstGeom>
        </p:spPr>
      </p:pic>
      <p:sp>
        <p:nvSpPr>
          <p:cNvPr id="8" name="Text Placeholder 2">
            <a:extLst>
              <a:ext uri="{FF2B5EF4-FFF2-40B4-BE49-F238E27FC236}">
                <a16:creationId xmlns:a16="http://schemas.microsoft.com/office/drawing/2014/main" id="{CE1E2535-C117-D14F-9793-CE95EE889725}"/>
              </a:ext>
            </a:extLst>
          </p:cNvPr>
          <p:cNvSpPr>
            <a:spLocks noGrp="1"/>
          </p:cNvSpPr>
          <p:nvPr>
            <p:ph type="body" idx="1"/>
          </p:nvPr>
        </p:nvSpPr>
        <p:spPr>
          <a:xfrm>
            <a:off x="5671931" y="2028472"/>
            <a:ext cx="3789570" cy="4834820"/>
          </a:xfrm>
        </p:spPr>
        <p:txBody>
          <a:bodyPr/>
          <a:lstStyle/>
          <a:p>
            <a:pPr marL="82550" indent="0">
              <a:buNone/>
            </a:pPr>
            <a:r>
              <a:rPr lang="en-US" dirty="0"/>
              <a:t>In the hypothesis tests we've discussed, we reject the null when the data are not particularly likely.</a:t>
            </a:r>
          </a:p>
          <a:p>
            <a:pPr marL="82550" indent="0">
              <a:buNone/>
            </a:pPr>
            <a:endParaRPr lang="en-US" dirty="0"/>
          </a:p>
          <a:p>
            <a:pPr marL="82550" indent="0">
              <a:buNone/>
            </a:pPr>
            <a:r>
              <a:rPr lang="en-US" dirty="0"/>
              <a:t>That does not mean that the observed data are impossible if the null is true  – but we will reject the null for rare events even if it is true.</a:t>
            </a:r>
          </a:p>
        </p:txBody>
      </p:sp>
    </p:spTree>
    <p:extLst>
      <p:ext uri="{BB962C8B-B14F-4D97-AF65-F5344CB8AC3E}">
        <p14:creationId xmlns:p14="http://schemas.microsoft.com/office/powerpoint/2010/main" val="157272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587D95-F8E5-2248-8AF6-7FA91CF0A81D}"/>
              </a:ext>
            </a:extLst>
          </p:cNvPr>
          <p:cNvSpPr>
            <a:spLocks noGrp="1"/>
          </p:cNvSpPr>
          <p:nvPr>
            <p:ph type="title"/>
          </p:nvPr>
        </p:nvSpPr>
        <p:spPr/>
        <p:txBody>
          <a:bodyPr/>
          <a:lstStyle/>
          <a:p>
            <a:r>
              <a:rPr lang="en-US" dirty="0"/>
              <a:t>What happens when you evaluate the null hypothesis in more than one way?</a:t>
            </a:r>
          </a:p>
        </p:txBody>
      </p:sp>
      <p:sp>
        <p:nvSpPr>
          <p:cNvPr id="5" name="Text Placeholder 4">
            <a:extLst>
              <a:ext uri="{FF2B5EF4-FFF2-40B4-BE49-F238E27FC236}">
                <a16:creationId xmlns:a16="http://schemas.microsoft.com/office/drawing/2014/main" id="{9954E43F-D6C8-A74E-9F2F-B8DE76A2B0A4}"/>
              </a:ext>
            </a:extLst>
          </p:cNvPr>
          <p:cNvSpPr>
            <a:spLocks noGrp="1"/>
          </p:cNvSpPr>
          <p:nvPr>
            <p:ph type="body" idx="1"/>
          </p:nvPr>
        </p:nvSpPr>
        <p:spPr/>
        <p:txBody>
          <a:bodyPr anchor="ctr"/>
          <a:lstStyle/>
          <a:p>
            <a:pPr marL="82550" indent="0">
              <a:buNone/>
            </a:pPr>
            <a:r>
              <a:rPr lang="en-US" dirty="0"/>
              <a:t>This is a quite prudent thing to do – if you were going to buy a used car, you would certainly test out many different aspects of how well it was maintained.</a:t>
            </a:r>
          </a:p>
          <a:p>
            <a:pPr marL="82550" indent="0">
              <a:buNone/>
            </a:pPr>
            <a:endParaRPr lang="en-US" dirty="0"/>
          </a:p>
          <a:p>
            <a:pPr marL="82550" indent="0">
              <a:buNone/>
            </a:pPr>
            <a:r>
              <a:rPr lang="en-US" dirty="0"/>
              <a:t>If, say, the oil happened to be low, you might regard it as a fluke, but if the oil was low, the tires were worn down, and the windshield washer fluid tank was bone dry, you might reject the null hypothesis that </a:t>
            </a:r>
            <a:r>
              <a:rPr lang="en-US" i="1" dirty="0"/>
              <a:t>"the previous owner took care of the car"</a:t>
            </a:r>
            <a:r>
              <a:rPr lang="en-US" dirty="0"/>
              <a:t> in favor of the alternative that </a:t>
            </a:r>
            <a:r>
              <a:rPr lang="en-US" i="1" dirty="0"/>
              <a:t>"the previous owner did not take care of the car."</a:t>
            </a:r>
          </a:p>
        </p:txBody>
      </p:sp>
    </p:spTree>
    <p:extLst>
      <p:ext uri="{BB962C8B-B14F-4D97-AF65-F5344CB8AC3E}">
        <p14:creationId xmlns:p14="http://schemas.microsoft.com/office/powerpoint/2010/main" val="124397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587D95-F8E5-2248-8AF6-7FA91CF0A81D}"/>
              </a:ext>
            </a:extLst>
          </p:cNvPr>
          <p:cNvSpPr>
            <a:spLocks noGrp="1"/>
          </p:cNvSpPr>
          <p:nvPr>
            <p:ph type="title"/>
          </p:nvPr>
        </p:nvSpPr>
        <p:spPr/>
        <p:txBody>
          <a:bodyPr/>
          <a:lstStyle/>
          <a:p>
            <a:r>
              <a:rPr lang="en-US" dirty="0"/>
              <a:t>Type-I error in the presence of multiple tests</a:t>
            </a:r>
          </a:p>
        </p:txBody>
      </p:sp>
      <p:sp>
        <p:nvSpPr>
          <p:cNvPr id="5" name="Text Placeholder 4">
            <a:extLst>
              <a:ext uri="{FF2B5EF4-FFF2-40B4-BE49-F238E27FC236}">
                <a16:creationId xmlns:a16="http://schemas.microsoft.com/office/drawing/2014/main" id="{9954E43F-D6C8-A74E-9F2F-B8DE76A2B0A4}"/>
              </a:ext>
            </a:extLst>
          </p:cNvPr>
          <p:cNvSpPr>
            <a:spLocks noGrp="1"/>
          </p:cNvSpPr>
          <p:nvPr>
            <p:ph type="body" idx="1"/>
          </p:nvPr>
        </p:nvSpPr>
        <p:spPr/>
        <p:txBody>
          <a:bodyPr anchor="ctr"/>
          <a:lstStyle/>
          <a:p>
            <a:pPr marL="82550" indent="0">
              <a:buNone/>
            </a:pPr>
            <a:r>
              <a:rPr lang="en-US" dirty="0"/>
              <a:t>Traditional statistical models, sadly, do not really accommodate this very straightforward application of common sense.</a:t>
            </a:r>
          </a:p>
          <a:p>
            <a:pPr marL="82550" indent="0">
              <a:buNone/>
            </a:pPr>
            <a:endParaRPr lang="en-US" dirty="0"/>
          </a:p>
          <a:p>
            <a:pPr marL="82550" indent="0">
              <a:buNone/>
            </a:pPr>
            <a:r>
              <a:rPr lang="en-US" dirty="0"/>
              <a:t>In the reject/accept context of a single statistical test, the incorporation of multiple pieces of evidence causes problems.</a:t>
            </a:r>
          </a:p>
          <a:p>
            <a:pPr marL="82550" indent="0">
              <a:buNone/>
            </a:pPr>
            <a:endParaRPr lang="en-US" dirty="0"/>
          </a:p>
          <a:p>
            <a:pPr marL="82550" indent="0">
              <a:buNone/>
            </a:pPr>
            <a:r>
              <a:rPr lang="en-US" dirty="0"/>
              <a:t>In particular, it increases the probability of Type I errors, or </a:t>
            </a:r>
            <a:r>
              <a:rPr lang="en-US" i="1" dirty="0"/>
              <a:t>false positives </a:t>
            </a:r>
            <a:r>
              <a:rPr lang="en-US" dirty="0"/>
              <a:t>– that is, rejecting the null because of one or more extreme test results that we would attribute to chance, given common sense.</a:t>
            </a:r>
          </a:p>
        </p:txBody>
      </p:sp>
    </p:spTree>
    <p:extLst>
      <p:ext uri="{BB962C8B-B14F-4D97-AF65-F5344CB8AC3E}">
        <p14:creationId xmlns:p14="http://schemas.microsoft.com/office/powerpoint/2010/main" val="210555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Family-wise error rate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1600" indent="0">
                  <a:buNone/>
                </a:pPr>
                <a:r>
                  <a:rPr lang="en-US" dirty="0"/>
                  <a:t>One way to consider the impact of multiple tests is the family-wise error rate (FWER).</a:t>
                </a:r>
              </a:p>
              <a:p>
                <a:pPr marL="101600" indent="0">
                  <a:buNone/>
                </a:pPr>
                <a:endParaRPr lang="en-US" dirty="0"/>
              </a:p>
              <a:p>
                <a:pPr marL="101600" indent="0">
                  <a:buNone/>
                </a:pPr>
                <a:r>
                  <a:rPr dirty="0"/>
                  <a:t>Imagine that we conduct a series of 10 similar tests.</a:t>
                </a:r>
                <a:r>
                  <a:rPr lang="en-US" dirty="0"/>
                  <a:t> </a:t>
                </a:r>
                <a:r>
                  <a:rPr dirty="0"/>
                  <a:t>Each one has a Type-I error rate of </a:t>
                </a:r>
                <a14:m>
                  <m:oMath xmlns:m="http://schemas.openxmlformats.org/officeDocument/2006/math">
                    <m:r>
                      <a:rPr>
                        <a:latin typeface="Cambria Math" panose="02040503050406030204" pitchFamily="18" charset="0"/>
                      </a:rPr>
                      <m:t>𝛼</m:t>
                    </m:r>
                  </m:oMath>
                </a14:m>
                <a:r>
                  <a:rPr dirty="0"/>
                  <a:t>.</a:t>
                </a:r>
                <a:r>
                  <a:rPr lang="en-US" dirty="0"/>
                  <a:t> </a:t>
                </a:r>
                <a:r>
                  <a:rPr dirty="0"/>
                  <a:t>What is the probability that we will get </a:t>
                </a:r>
                <a:r>
                  <a:rPr b="1" dirty="0"/>
                  <a:t>at least 1 </a:t>
                </a:r>
                <a:r>
                  <a:rPr dirty="0"/>
                  <a:t>Type-I error</a:t>
                </a:r>
                <a:r>
                  <a:rPr lang="en-US" dirty="0"/>
                  <a:t> within this family of 10 tests</a:t>
                </a:r>
                <a:r>
                  <a:rPr dirty="0"/>
                  <a:t>?</a:t>
                </a:r>
              </a:p>
              <a:p>
                <a:pPr marL="101600" indent="0">
                  <a:buNone/>
                </a:pPr>
                <a:endParaRPr lang="en-US" dirty="0"/>
              </a:p>
              <a:p>
                <a:pPr marL="101600" indent="0">
                  <a:buNone/>
                </a:pPr>
                <a:r>
                  <a:rPr dirty="0"/>
                  <a:t>It must be at least as large </a:t>
                </a:r>
                <a:r>
                  <a:rPr lang="en-US" dirty="0"/>
                  <a:t>as</a:t>
                </a:r>
                <a:r>
                  <a:rPr dirty="0"/>
                  <a:t> the probability of a</a:t>
                </a:r>
                <a:r>
                  <a:rPr lang="en-US" dirty="0"/>
                  <a:t> Type-I error on a single test</a:t>
                </a:r>
                <a:r>
                  <a:rPr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0167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Family-wise error rate</a:t>
            </a:r>
          </a:p>
        </p:txBody>
      </p:sp>
      <p:sp>
        <p:nvSpPr>
          <p:cNvPr id="3" name="Content Placeholder 2"/>
          <p:cNvSpPr>
            <a:spLocks noGrp="1"/>
          </p:cNvSpPr>
          <p:nvPr>
            <p:ph idx="1"/>
          </p:nvPr>
        </p:nvSpPr>
        <p:spPr/>
        <p:txBody>
          <a:bodyPr/>
          <a:lstStyle/>
          <a:p>
            <a:pPr marL="101600" indent="0">
              <a:buNone/>
            </a:pPr>
            <a:r>
              <a:rPr lang="en-US" dirty="0"/>
              <a:t>Let’s say you have a group of coins, and Heads is a false positive.</a:t>
            </a:r>
          </a:p>
          <a:p>
            <a:pPr marL="101600" indent="0">
              <a:buNone/>
            </a:pPr>
            <a:r>
              <a:rPr lang="en-US" dirty="0"/>
              <a:t>p(0 false positives):</a:t>
            </a:r>
          </a:p>
          <a:p>
            <a:pPr marL="101600" indent="0">
              <a:buNone/>
            </a:pPr>
            <a:endParaRPr lang="en-US" dirty="0"/>
          </a:p>
          <a:p>
            <a:pPr marL="101600" indent="0">
              <a:buNone/>
            </a:pPr>
            <a:r>
              <a:rPr lang="en-US" dirty="0"/>
              <a:t>{</a:t>
            </a:r>
            <a:r>
              <a:rPr lang="en-US" b="1" dirty="0"/>
              <a:t>T</a:t>
            </a:r>
            <a:r>
              <a:rPr lang="en-US" dirty="0"/>
              <a:t>	H}</a:t>
            </a:r>
          </a:p>
          <a:p>
            <a:pPr marL="101600" indent="0">
              <a:buNone/>
            </a:pPr>
            <a:r>
              <a:rPr lang="en-US" b="1" dirty="0"/>
              <a:t>0.95</a:t>
            </a:r>
          </a:p>
          <a:p>
            <a:pPr marL="101600" indent="0">
              <a:buNone/>
            </a:pPr>
            <a:endParaRPr lang="en-US" dirty="0"/>
          </a:p>
          <a:p>
            <a:pPr marL="101600" indent="0">
              <a:buNone/>
            </a:pPr>
            <a:r>
              <a:rPr lang="en-US" dirty="0"/>
              <a:t>{</a:t>
            </a:r>
            <a:r>
              <a:rPr lang="en-US" b="1" dirty="0"/>
              <a:t>TT</a:t>
            </a:r>
            <a:r>
              <a:rPr lang="en-US" dirty="0"/>
              <a:t>	TH	HT	TT}</a:t>
            </a:r>
          </a:p>
          <a:p>
            <a:pPr marL="101600" indent="0">
              <a:buNone/>
            </a:pPr>
            <a:r>
              <a:rPr lang="en-US" b="1" dirty="0"/>
              <a:t>0.95*0.95</a:t>
            </a:r>
          </a:p>
          <a:p>
            <a:pPr marL="101600" indent="0">
              <a:buNone/>
            </a:pPr>
            <a:endParaRPr lang="en-US" dirty="0"/>
          </a:p>
          <a:p>
            <a:pPr marL="101600" indent="0">
              <a:buNone/>
            </a:pPr>
            <a:r>
              <a:rPr lang="en-US" dirty="0"/>
              <a:t>{</a:t>
            </a:r>
            <a:r>
              <a:rPr lang="en-US" b="1" dirty="0"/>
              <a:t>TTT</a:t>
            </a:r>
            <a:r>
              <a:rPr lang="en-US" dirty="0"/>
              <a:t>	TTH	THT	THH	HTT	HTH	HHT	HHH}</a:t>
            </a:r>
          </a:p>
          <a:p>
            <a:pPr marL="101600" indent="0">
              <a:buNone/>
            </a:pPr>
            <a:r>
              <a:rPr lang="en-US" b="1" dirty="0"/>
              <a:t>0.95*0.95*0.95</a:t>
            </a:r>
          </a:p>
        </p:txBody>
      </p:sp>
    </p:spTree>
    <p:extLst>
      <p:ext uri="{BB962C8B-B14F-4D97-AF65-F5344CB8AC3E}">
        <p14:creationId xmlns:p14="http://schemas.microsoft.com/office/powerpoint/2010/main" val="89156158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11885</TotalTime>
  <Words>2791</Words>
  <Application>Microsoft Macintosh PowerPoint</Application>
  <PresentationFormat>Custom</PresentationFormat>
  <Paragraphs>271</Paragraphs>
  <Slides>39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Cambria Math</vt:lpstr>
      <vt:lpstr>Courier</vt:lpstr>
      <vt:lpstr>Hack</vt:lpstr>
      <vt:lpstr>Office Theme</vt:lpstr>
      <vt:lpstr>BMI 510: Multiple comparisons</vt:lpstr>
      <vt:lpstr>Outline</vt:lpstr>
      <vt:lpstr>Types of error in a hypothesis test</vt:lpstr>
      <vt:lpstr>Type I error and α</vt:lpstr>
      <vt:lpstr>Type I error and α</vt:lpstr>
      <vt:lpstr>What happens when you evaluate the null hypothesis in more than one way?</vt:lpstr>
      <vt:lpstr>Type-I error in the presence of multiple tests</vt:lpstr>
      <vt:lpstr>Family-wise error rate</vt:lpstr>
      <vt:lpstr>Family-wise error rate</vt:lpstr>
      <vt:lpstr>Family-wise error rate</vt:lpstr>
      <vt:lpstr>An example of multiple tests assessing the same underlying null hypothesis</vt:lpstr>
      <vt:lpstr>Type-I error control methods</vt:lpstr>
      <vt:lpstr>Bonferroni correction</vt:lpstr>
      <vt:lpstr>PowerPoint Presentation</vt:lpstr>
      <vt:lpstr>Bonferroni correction</vt:lpstr>
      <vt:lpstr>Bonferroni example</vt:lpstr>
      <vt:lpstr>Drawbacks of Bonferroni</vt:lpstr>
      <vt:lpstr>PowerPoint Presentation</vt:lpstr>
      <vt:lpstr>Drawbacks of Bonferroni</vt:lpstr>
      <vt:lpstr>Holm procedure</vt:lpstr>
      <vt:lpstr>Holm procedure</vt:lpstr>
      <vt:lpstr>Holm procedure</vt:lpstr>
      <vt:lpstr>Holm example</vt:lpstr>
      <vt:lpstr>Outline</vt:lpstr>
      <vt:lpstr>The problem with multiple simultaneous tests</vt:lpstr>
      <vt:lpstr>FWER control is needed for linked hypothesis tests</vt:lpstr>
      <vt:lpstr>False discovery rate</vt:lpstr>
      <vt:lpstr>False discovery rate</vt:lpstr>
      <vt:lpstr>The Benjamini-Hochberg ("BH", "FDR") procedure</vt:lpstr>
      <vt:lpstr>Outline</vt:lpstr>
      <vt:lpstr>When and when not to adjust for FWER</vt:lpstr>
      <vt:lpstr>When and when not to adjust for FWER</vt:lpstr>
      <vt:lpstr>When and when not to adjust for FWER</vt:lpstr>
      <vt:lpstr>Type-I error rate control can assist in the interpretation of multiple outcomes</vt:lpstr>
      <vt:lpstr>Outline</vt:lpstr>
      <vt:lpstr>In software, we usually "adjust" p-values to control FWER</vt:lpstr>
      <vt:lpstr>In software, we usually "adjust" p-values to control FWER</vt:lpstr>
      <vt:lpstr>Common software implementations for Type-I error control</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585: Biostatistics for Machine Learning</dc:title>
  <cp:lastModifiedBy>Mckay, Lucas</cp:lastModifiedBy>
  <cp:revision>381</cp:revision>
  <dcterms:modified xsi:type="dcterms:W3CDTF">2025-02-19T16:51:37Z</dcterms:modified>
</cp:coreProperties>
</file>