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8" r:id="rId1"/>
  </p:sldMasterIdLst>
  <p:notesMasterIdLst>
    <p:notesMasterId r:id="rId65"/>
  </p:notesMasterIdLst>
  <p:sldIdLst>
    <p:sldId id="431" r:id="rId2"/>
    <p:sldId id="584" r:id="rId3"/>
    <p:sldId id="585" r:id="rId4"/>
    <p:sldId id="258" r:id="rId5"/>
    <p:sldId id="592" r:id="rId6"/>
    <p:sldId id="295" r:id="rId7"/>
    <p:sldId id="604" r:id="rId8"/>
    <p:sldId id="598" r:id="rId9"/>
    <p:sldId id="591" r:id="rId10"/>
    <p:sldId id="593" r:id="rId11"/>
    <p:sldId id="284" r:id="rId12"/>
    <p:sldId id="553" r:id="rId13"/>
    <p:sldId id="586" r:id="rId14"/>
    <p:sldId id="261" r:id="rId15"/>
    <p:sldId id="552" r:id="rId16"/>
    <p:sldId id="262" r:id="rId17"/>
    <p:sldId id="594" r:id="rId18"/>
    <p:sldId id="264" r:id="rId19"/>
    <p:sldId id="266" r:id="rId20"/>
    <p:sldId id="267" r:id="rId21"/>
    <p:sldId id="270" r:id="rId22"/>
    <p:sldId id="556" r:id="rId23"/>
    <p:sldId id="557" r:id="rId24"/>
    <p:sldId id="555" r:id="rId25"/>
    <p:sldId id="559" r:id="rId26"/>
    <p:sldId id="596" r:id="rId27"/>
    <p:sldId id="499" r:id="rId28"/>
    <p:sldId id="560" r:id="rId29"/>
    <p:sldId id="597" r:id="rId30"/>
    <p:sldId id="599" r:id="rId31"/>
    <p:sldId id="600" r:id="rId32"/>
    <p:sldId id="554" r:id="rId33"/>
    <p:sldId id="561" r:id="rId34"/>
    <p:sldId id="562" r:id="rId35"/>
    <p:sldId id="563" r:id="rId36"/>
    <p:sldId id="601" r:id="rId37"/>
    <p:sldId id="272" r:id="rId38"/>
    <p:sldId id="566" r:id="rId39"/>
    <p:sldId id="602" r:id="rId40"/>
    <p:sldId id="567" r:id="rId41"/>
    <p:sldId id="570" r:id="rId42"/>
    <p:sldId id="603" r:id="rId43"/>
    <p:sldId id="568" r:id="rId44"/>
    <p:sldId id="569" r:id="rId45"/>
    <p:sldId id="571" r:id="rId46"/>
    <p:sldId id="572" r:id="rId47"/>
    <p:sldId id="573" r:id="rId48"/>
    <p:sldId id="574" r:id="rId49"/>
    <p:sldId id="576" r:id="rId50"/>
    <p:sldId id="577" r:id="rId51"/>
    <p:sldId id="578" r:id="rId52"/>
    <p:sldId id="589" r:id="rId53"/>
    <p:sldId id="580" r:id="rId54"/>
    <p:sldId id="581" r:id="rId55"/>
    <p:sldId id="582" r:id="rId56"/>
    <p:sldId id="279" r:id="rId57"/>
    <p:sldId id="280" r:id="rId58"/>
    <p:sldId id="281" r:id="rId59"/>
    <p:sldId id="282" r:id="rId60"/>
    <p:sldId id="583" r:id="rId61"/>
    <p:sldId id="278" r:id="rId62"/>
    <p:sldId id="579" r:id="rId63"/>
    <p:sldId id="587" r:id="rId64"/>
  </p:sldIdLst>
  <p:sldSz cx="10160000" cy="7620000"/>
  <p:notesSz cx="7620000" cy="10160000"/>
  <p:embeddedFontLst>
    <p:embeddedFont>
      <p:font typeface="Calibri" panose="020F0502020204030204" pitchFamily="34" charset="0"/>
      <p:regular r:id="rId66"/>
      <p:bold r:id="rId67"/>
      <p:italic r:id="rId68"/>
      <p:boldItalic r:id="rId69"/>
    </p:embeddedFont>
    <p:embeddedFont>
      <p:font typeface="Cambria Math" panose="02040503050406030204" pitchFamily="18" charset="0"/>
      <p:regular r:id="rId70"/>
    </p:embeddedFont>
    <p:embeddedFont>
      <p:font typeface="Courier" panose="02070309020205020404" pitchFamily="49" charset="0"/>
      <p:regular r:id="rId71"/>
      <p:bold r:id="rId72"/>
      <p:italic r:id="rId73"/>
      <p:boldItalic r:id="rId74"/>
    </p:embeddedFont>
    <p:embeddedFont>
      <p:font typeface="Roboto" panose="02000000000000000000" pitchFamily="2"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591F34-6BE0-48BB-932A-1E305F9E1863}">
  <a:tblStyle styleId="{D9591F34-6BE0-48BB-932A-1E305F9E1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78" autoAdjust="0"/>
    <p:restoredTop sz="84793"/>
  </p:normalViewPr>
  <p:slideViewPr>
    <p:cSldViewPr snapToGrid="0" snapToObjects="1">
      <p:cViewPr varScale="1">
        <p:scale>
          <a:sx n="85" d="100"/>
          <a:sy n="85" d="100"/>
        </p:scale>
        <p:origin x="1704" y="176"/>
      </p:cViewPr>
      <p:guideLst>
        <p:guide orient="horz" pos="2400"/>
        <p:guide pos="320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83475b256_0_14:notes"/>
          <p:cNvSpPr>
            <a:spLocks noGrp="1" noRot="1" noChangeAspect="1"/>
          </p:cNvSpPr>
          <p:nvPr>
            <p:ph type="sldImg" idx="2"/>
          </p:nvPr>
        </p:nvSpPr>
        <p:spPr>
          <a:xfrm>
            <a:off x="1411288" y="846138"/>
            <a:ext cx="5643562" cy="4233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83475b256_0_14:notes"/>
          <p:cNvSpPr txBox="1">
            <a:spLocks noGrp="1"/>
          </p:cNvSpPr>
          <p:nvPr>
            <p:ph type="body" idx="1"/>
          </p:nvPr>
        </p:nvSpPr>
        <p:spPr>
          <a:xfrm>
            <a:off x="846667" y="5362222"/>
            <a:ext cx="6773400" cy="5079900"/>
          </a:xfrm>
          <a:prstGeom prst="rect">
            <a:avLst/>
          </a:prstGeom>
          <a:noFill/>
          <a:ln>
            <a:noFill/>
          </a:ln>
        </p:spPr>
        <p:txBody>
          <a:bodyPr spcFirstLastPara="1" wrap="square" lIns="101575" tIns="101575" rIns="101575" bIns="101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795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590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156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314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557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981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r>
              <a:rPr lang="en-US" b="0" i="0" dirty="0">
                <a:solidFill>
                  <a:srgbClr val="212529"/>
                </a:solidFill>
                <a:effectLst/>
                <a:latin typeface="Roboto" panose="02000000000000000000" pitchFamily="2" charset="0"/>
              </a:rPr>
              <a:t> we want to compare the mean of a sample with a known reference mean.</a:t>
            </a:r>
            <a:endParaRPr lang="en-US" dirty="0"/>
          </a:p>
        </p:txBody>
      </p:sp>
    </p:spTree>
    <p:extLst>
      <p:ext uri="{BB962C8B-B14F-4D97-AF65-F5344CB8AC3E}">
        <p14:creationId xmlns:p14="http://schemas.microsoft.com/office/powerpoint/2010/main" val="187570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0974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0902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3352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436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098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941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177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418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1586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Z-score tells us how far a data point is from the mean, measured in standard deviations.</a:t>
            </a:r>
            <a:br>
              <a:rPr lang="en-US" b="0" i="0" u="none" strike="noStrike" dirty="0">
                <a:solidFill>
                  <a:srgbClr val="000000"/>
                </a:solidFill>
                <a:effectLst/>
                <a:latin typeface="-webkit-standard"/>
              </a:rPr>
            </a:br>
            <a:r>
              <a:rPr lang="en-US" b="0" i="0" u="none" strike="noStrike" dirty="0">
                <a:solidFill>
                  <a:srgbClr val="000000"/>
                </a:solidFill>
                <a:effectLst/>
                <a:latin typeface="-webkit-standard"/>
              </a:rPr>
              <a:t>Z-scores are essential in normality testing and probability calculations.</a:t>
            </a:r>
            <a:endParaRPr lang="en-US" dirty="0"/>
          </a:p>
        </p:txBody>
      </p:sp>
    </p:spTree>
    <p:extLst>
      <p:ext uri="{BB962C8B-B14F-4D97-AF65-F5344CB8AC3E}">
        <p14:creationId xmlns:p14="http://schemas.microsoft.com/office/powerpoint/2010/main" val="395911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255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851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389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
          <p:cNvSpPr txBox="1">
            <a:spLocks noGrp="1"/>
          </p:cNvSpPr>
          <p:nvPr>
            <p:ph type="ctrTitle"/>
          </p:nvPr>
        </p:nvSpPr>
        <p:spPr>
          <a:xfrm>
            <a:off x="1270000" y="1247070"/>
            <a:ext cx="7620000" cy="2652889"/>
          </a:xfrm>
          <a:prstGeom prst="rect">
            <a:avLst/>
          </a:prstGeom>
          <a:noFill/>
          <a:ln>
            <a:noFill/>
          </a:ln>
        </p:spPr>
        <p:txBody>
          <a:bodyPr spcFirstLastPara="1" wrap="square" lIns="101575" tIns="101575" rIns="101575" bIns="101575" anchor="b" anchorCtr="0">
            <a:noAutofit/>
          </a:bodyPr>
          <a:lstStyle>
            <a:lvl1pPr marL="0" marR="0" lvl="0" indent="0" algn="ctr"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7" name="Google Shape;27;p8"/>
          <p:cNvSpPr txBox="1">
            <a:spLocks noGrp="1"/>
          </p:cNvSpPr>
          <p:nvPr>
            <p:ph type="subTitle" idx="1"/>
          </p:nvPr>
        </p:nvSpPr>
        <p:spPr>
          <a:xfrm>
            <a:off x="1270000" y="4002264"/>
            <a:ext cx="7620000" cy="1839736"/>
          </a:xfrm>
          <a:prstGeom prst="rect">
            <a:avLst/>
          </a:prstGeom>
          <a:noFill/>
          <a:ln>
            <a:noFill/>
          </a:ln>
        </p:spPr>
        <p:txBody>
          <a:bodyPr spcFirstLastPara="1" wrap="square" lIns="101575" tIns="101575" rIns="101575" bIns="101575" anchor="t" anchorCtr="0">
            <a:noAutofit/>
          </a:bodyPr>
          <a:lstStyle>
            <a:lvl1pPr marL="0" marR="0" lvl="0" indent="0" algn="ctr" rtl="0">
              <a:lnSpc>
                <a:spcPct val="90000"/>
              </a:lnSpc>
              <a:spcBef>
                <a:spcPts val="800"/>
              </a:spcBef>
              <a:spcAft>
                <a:spcPts val="0"/>
              </a:spcAft>
              <a:buClr>
                <a:schemeClr val="dk1"/>
              </a:buClr>
              <a:buSzPts val="2300"/>
              <a:buFont typeface="Arial"/>
              <a:buNone/>
              <a:defRPr sz="2000" b="0" i="0" u="none" strike="noStrike" cap="none">
                <a:solidFill>
                  <a:schemeClr val="dk1"/>
                </a:solidFill>
                <a:latin typeface="Calibri"/>
                <a:ea typeface="Calibri"/>
                <a:cs typeface="Calibri"/>
                <a:sym typeface="Calibri"/>
              </a:defRPr>
            </a:lvl1pPr>
            <a:lvl2pPr marL="381000" marR="0" lvl="1" indent="0" algn="ctr" rtl="0">
              <a:lnSpc>
                <a:spcPct val="90000"/>
              </a:lnSpc>
              <a:spcBef>
                <a:spcPts val="400"/>
              </a:spcBef>
              <a:spcAft>
                <a:spcPts val="0"/>
              </a:spcAft>
              <a:buClr>
                <a:schemeClr val="dk1"/>
              </a:buClr>
              <a:buSzPts val="2000"/>
              <a:buFont typeface="Arial"/>
              <a:buNone/>
              <a:defRPr sz="1700" b="0" i="0" u="none" strike="noStrike" cap="none">
                <a:solidFill>
                  <a:schemeClr val="dk1"/>
                </a:solidFill>
                <a:latin typeface="Calibri"/>
                <a:ea typeface="Calibri"/>
                <a:cs typeface="Calibri"/>
                <a:sym typeface="Calibri"/>
              </a:defRPr>
            </a:lvl2pPr>
            <a:lvl3pPr marL="762000" marR="0" lvl="2" indent="0" algn="ctr" rtl="0">
              <a:lnSpc>
                <a:spcPct val="90000"/>
              </a:lnSpc>
              <a:spcBef>
                <a:spcPts val="400"/>
              </a:spcBef>
              <a:spcAft>
                <a:spcPts val="0"/>
              </a:spcAft>
              <a:buClr>
                <a:schemeClr val="dk1"/>
              </a:buClr>
              <a:buSzPts val="1700"/>
              <a:buFont typeface="Arial"/>
              <a:buNone/>
              <a:defRPr sz="1500" b="0" i="0" u="none" strike="noStrike" cap="none">
                <a:solidFill>
                  <a:schemeClr val="dk1"/>
                </a:solidFill>
                <a:latin typeface="Calibri"/>
                <a:ea typeface="Calibri"/>
                <a:cs typeface="Calibri"/>
                <a:sym typeface="Calibri"/>
              </a:defRPr>
            </a:lvl3pPr>
            <a:lvl4pPr marL="1143000" marR="0" lvl="3"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4pPr>
            <a:lvl5pPr marL="1524000" marR="0" lvl="4"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5pPr>
            <a:lvl6pPr marL="1905000" marR="0" lvl="5"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6pPr>
            <a:lvl7pPr marL="2286000" marR="0" lvl="6"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7pPr>
            <a:lvl8pPr marL="2667000" marR="0" lvl="7"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8pPr>
            <a:lvl9pPr marL="3048000" marR="0" lvl="8"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28" name="Google Shape;28;p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B18A-F660-4E3C-1D0A-9FF670B948E6}"/>
              </a:ext>
            </a:extLst>
          </p:cNvPr>
          <p:cNvSpPr>
            <a:spLocks noGrp="1"/>
          </p:cNvSpPr>
          <p:nvPr>
            <p:ph type="title"/>
          </p:nvPr>
        </p:nvSpPr>
        <p:spPr>
          <a:xfrm>
            <a:off x="508000" y="308682"/>
            <a:ext cx="9144000" cy="1266472"/>
          </a:xfrm>
        </p:spPr>
        <p:txBody>
          <a:bodyPr/>
          <a:lstStyle/>
          <a:p>
            <a:r>
              <a:rPr lang="en-US"/>
              <a:t>Click to edit Master title style</a:t>
            </a:r>
          </a:p>
        </p:txBody>
      </p:sp>
      <p:sp>
        <p:nvSpPr>
          <p:cNvPr id="3" name="Table Placeholder 2">
            <a:extLst>
              <a:ext uri="{FF2B5EF4-FFF2-40B4-BE49-F238E27FC236}">
                <a16:creationId xmlns:a16="http://schemas.microsoft.com/office/drawing/2014/main" id="{F6CD2190-DE20-0D90-9FBC-B3C9165285AA}"/>
              </a:ext>
            </a:extLst>
          </p:cNvPr>
          <p:cNvSpPr>
            <a:spLocks noGrp="1"/>
          </p:cNvSpPr>
          <p:nvPr>
            <p:ph type="tbl" idx="1"/>
          </p:nvPr>
        </p:nvSpPr>
        <p:spPr>
          <a:xfrm>
            <a:off x="508000" y="1778001"/>
            <a:ext cx="9144000" cy="5034139"/>
          </a:xfrm>
        </p:spPr>
        <p:txBody>
          <a:bodyPr/>
          <a:lstStyle/>
          <a:p>
            <a:endParaRPr lang="en-US"/>
          </a:p>
        </p:txBody>
      </p:sp>
      <p:sp>
        <p:nvSpPr>
          <p:cNvPr id="4" name="Date Placeholder 3">
            <a:extLst>
              <a:ext uri="{FF2B5EF4-FFF2-40B4-BE49-F238E27FC236}">
                <a16:creationId xmlns:a16="http://schemas.microsoft.com/office/drawing/2014/main" id="{E029B9B1-24FA-FA88-0240-6F8D35C99CA3}"/>
              </a:ext>
            </a:extLst>
          </p:cNvPr>
          <p:cNvSpPr>
            <a:spLocks noGrp="1"/>
          </p:cNvSpPr>
          <p:nvPr>
            <p:ph type="dt" sz="half" idx="10"/>
          </p:nvPr>
        </p:nvSpPr>
        <p:spPr>
          <a:xfrm>
            <a:off x="508000" y="6937376"/>
            <a:ext cx="2370667" cy="5080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98E910-D87B-110C-FB7C-7DDAB9D1DE91}"/>
              </a:ext>
            </a:extLst>
          </p:cNvPr>
          <p:cNvSpPr>
            <a:spLocks noGrp="1"/>
          </p:cNvSpPr>
          <p:nvPr>
            <p:ph type="ftr" sz="quarter" idx="11"/>
          </p:nvPr>
        </p:nvSpPr>
        <p:spPr>
          <a:xfrm>
            <a:off x="3471334" y="6942667"/>
            <a:ext cx="3217333" cy="5080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5CE8E0D-7083-701B-666E-5153B201BC34}"/>
              </a:ext>
            </a:extLst>
          </p:cNvPr>
          <p:cNvSpPr>
            <a:spLocks noGrp="1"/>
          </p:cNvSpPr>
          <p:nvPr>
            <p:ph type="sldNum" sz="quarter" idx="12"/>
          </p:nvPr>
        </p:nvSpPr>
        <p:spPr>
          <a:xfrm>
            <a:off x="7281333" y="6937376"/>
            <a:ext cx="2370667" cy="508000"/>
          </a:xfrm>
        </p:spPr>
        <p:txBody>
          <a:bodyPr/>
          <a:lstStyle>
            <a:lvl1pPr>
              <a:defRPr/>
            </a:lvl1pPr>
          </a:lstStyle>
          <a:p>
            <a:fld id="{5FFDBCE8-3F4C-BC4D-942F-73DDB7DC9F10}" type="slidenum">
              <a:rPr lang="en-US" altLang="en-US"/>
              <a:pPr/>
              <a:t>‹#›</a:t>
            </a:fld>
            <a:endParaRPr lang="en-US" altLang="en-US"/>
          </a:p>
        </p:txBody>
      </p:sp>
    </p:spTree>
    <p:extLst>
      <p:ext uri="{BB962C8B-B14F-4D97-AF65-F5344CB8AC3E}">
        <p14:creationId xmlns:p14="http://schemas.microsoft.com/office/powerpoint/2010/main" val="3218451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33" name="Google Shape;33;p9"/>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Google Shape;34;p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5" name="Google Shape;35;p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6" name="Google Shape;36;p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46" name="Google Shape;46;p11"/>
          <p:cNvSpPr txBox="1">
            <a:spLocks noGrp="1"/>
          </p:cNvSpPr>
          <p:nvPr>
            <p:ph type="body" idx="1"/>
          </p:nvPr>
        </p:nvSpPr>
        <p:spPr>
          <a:xfrm>
            <a:off x="762000" y="2201333"/>
            <a:ext cx="4233333" cy="4572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11"/>
          <p:cNvSpPr txBox="1">
            <a:spLocks noGrp="1"/>
          </p:cNvSpPr>
          <p:nvPr>
            <p:ph type="body" idx="2"/>
          </p:nvPr>
        </p:nvSpPr>
        <p:spPr>
          <a:xfrm>
            <a:off x="5164667" y="2201333"/>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3"/>
          </p:nvPr>
        </p:nvSpPr>
        <p:spPr>
          <a:xfrm>
            <a:off x="5164667" y="4572000"/>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11"/>
          <p:cNvSpPr txBox="1">
            <a:spLocks noGrp="1"/>
          </p:cNvSpPr>
          <p:nvPr>
            <p:ph type="dt" idx="10"/>
          </p:nvPr>
        </p:nvSpPr>
        <p:spPr>
          <a:xfrm>
            <a:off x="762000" y="6942667"/>
            <a:ext cx="2116667" cy="508000"/>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ftr" idx="11"/>
          </p:nvPr>
        </p:nvSpPr>
        <p:spPr>
          <a:xfrm>
            <a:off x="3471333" y="6942667"/>
            <a:ext cx="3217333" cy="508000"/>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sldNum" idx="12"/>
          </p:nvPr>
        </p:nvSpPr>
        <p:spPr>
          <a:xfrm>
            <a:off x="7281333" y="6942667"/>
            <a:ext cx="2116667" cy="508000"/>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693209" y="1899710"/>
            <a:ext cx="8763000" cy="3169708"/>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58" name="Google Shape;58;p13"/>
          <p:cNvSpPr txBox="1">
            <a:spLocks noGrp="1"/>
          </p:cNvSpPr>
          <p:nvPr>
            <p:ph type="body" idx="1"/>
          </p:nvPr>
        </p:nvSpPr>
        <p:spPr>
          <a:xfrm>
            <a:off x="693209" y="5099405"/>
            <a:ext cx="8763000" cy="1666874"/>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rgbClr val="888888"/>
              </a:buClr>
              <a:buSzPts val="23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2000"/>
              <a:buFont typeface="Arial"/>
              <a:buNone/>
              <a:defRPr sz="17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700"/>
              <a:buFont typeface="Arial"/>
              <a:buNone/>
              <a:defRPr sz="15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9pPr>
          </a:lstStyle>
          <a:p>
            <a:endParaRPr/>
          </a:p>
        </p:txBody>
      </p:sp>
      <p:sp>
        <p:nvSpPr>
          <p:cNvPr id="59" name="Google Shape;59;p13"/>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60" name="Google Shape;60;p13"/>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13"/>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85" name="Google Shape;85;p17"/>
          <p:cNvSpPr txBox="1">
            <a:spLocks noGrp="1"/>
          </p:cNvSpPr>
          <p:nvPr>
            <p:ph type="body" idx="1"/>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457200" marR="0" lvl="0"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86" name="Google Shape;86;p17"/>
          <p:cNvSpPr txBox="1">
            <a:spLocks noGrp="1"/>
          </p:cNvSpPr>
          <p:nvPr>
            <p:ph type="body" idx="2"/>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7" name="Google Shape;87;p1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9" name="Google Shape;89;p1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2" name="Google Shape;92;p18"/>
          <p:cNvSpPr>
            <a:spLocks noGrp="1"/>
          </p:cNvSpPr>
          <p:nvPr>
            <p:ph type="pic" idx="2"/>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0" marR="0" lvl="0" indent="0" algn="l" rtl="0">
              <a:lnSpc>
                <a:spcPct val="90000"/>
              </a:lnSpc>
              <a:spcBef>
                <a:spcPts val="800"/>
              </a:spcBef>
              <a:spcAft>
                <a:spcPts val="0"/>
              </a:spcAft>
              <a:buClr>
                <a:schemeClr val="dk1"/>
              </a:buClr>
              <a:buSzPts val="1600"/>
              <a:buFont typeface="Arial"/>
              <a:buNone/>
              <a:defRPr sz="2700" b="0" i="0" u="none" strike="noStrike" cap="none">
                <a:solidFill>
                  <a:schemeClr val="dk1"/>
                </a:solidFill>
                <a:latin typeface="Calibri"/>
                <a:ea typeface="Calibri"/>
                <a:cs typeface="Calibri"/>
                <a:sym typeface="Calibri"/>
              </a:defRPr>
            </a:lvl1pPr>
            <a:lvl2pPr marL="381000" marR="0" lvl="1" indent="0" algn="l" rtl="0">
              <a:lnSpc>
                <a:spcPct val="90000"/>
              </a:lnSpc>
              <a:spcBef>
                <a:spcPts val="400"/>
              </a:spcBef>
              <a:spcAft>
                <a:spcPts val="0"/>
              </a:spcAft>
              <a:buClr>
                <a:schemeClr val="dk1"/>
              </a:buClr>
              <a:buSzPts val="1600"/>
              <a:buFont typeface="Arial"/>
              <a:buNone/>
              <a:defRPr sz="2300" b="0" i="0" u="none" strike="noStrike" cap="none">
                <a:solidFill>
                  <a:schemeClr val="dk1"/>
                </a:solidFill>
                <a:latin typeface="Calibri"/>
                <a:ea typeface="Calibri"/>
                <a:cs typeface="Calibri"/>
                <a:sym typeface="Calibri"/>
              </a:defRPr>
            </a:lvl2pPr>
            <a:lvl3pPr marL="762000" marR="0" lvl="2" indent="0" algn="l" rtl="0">
              <a:lnSpc>
                <a:spcPct val="90000"/>
              </a:lnSpc>
              <a:spcBef>
                <a:spcPts val="400"/>
              </a:spcBef>
              <a:spcAft>
                <a:spcPts val="0"/>
              </a:spcAft>
              <a:buClr>
                <a:schemeClr val="dk1"/>
              </a:buClr>
              <a:buSzPts val="1600"/>
              <a:buFont typeface="Arial"/>
              <a:buNone/>
              <a:defRPr sz="2000" b="0" i="0" u="none" strike="noStrike" cap="none">
                <a:solidFill>
                  <a:schemeClr val="dk1"/>
                </a:solidFill>
                <a:latin typeface="Calibri"/>
                <a:ea typeface="Calibri"/>
                <a:cs typeface="Calibri"/>
                <a:sym typeface="Calibri"/>
              </a:defRPr>
            </a:lvl3pPr>
            <a:lvl4pPr marL="1143000" marR="0" lvl="3"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4pPr>
            <a:lvl5pPr marL="1524000" marR="0" lvl="4"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5pPr>
            <a:lvl6pPr marL="1905000" marR="0" lvl="5"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6pPr>
            <a:lvl7pPr marL="2286000" marR="0" lvl="6"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7pPr>
            <a:lvl8pPr marL="2667000" marR="0" lvl="7"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8pPr>
            <a:lvl9pPr marL="3048000" marR="0" lvl="8"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1"/>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9" name="Google Shape;99;p19"/>
          <p:cNvSpPr txBox="1">
            <a:spLocks noGrp="1"/>
          </p:cNvSpPr>
          <p:nvPr>
            <p:ph type="body" idx="1"/>
          </p:nvPr>
        </p:nvSpPr>
        <p:spPr>
          <a:xfrm rot="5400000">
            <a:off x="2662590" y="64382"/>
            <a:ext cx="4834820" cy="8763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0" name="Google Shape;100;p1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rot="5400000">
            <a:off x="5137326" y="2539118"/>
            <a:ext cx="6457598" cy="219075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105" name="Google Shape;105;p20"/>
          <p:cNvSpPr txBox="1">
            <a:spLocks noGrp="1"/>
          </p:cNvSpPr>
          <p:nvPr>
            <p:ph type="body" idx="1"/>
          </p:nvPr>
        </p:nvSpPr>
        <p:spPr>
          <a:xfrm rot="5400000">
            <a:off x="692326" y="411868"/>
            <a:ext cx="6457598" cy="644525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8" name="Google Shape;108;p20"/>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77191-84E4-9BFD-CD73-554BB612094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71AB102-C1EF-F4F3-4385-6428F6018A8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2915CAD-E628-23ED-46B8-C29D843AB746}"/>
              </a:ext>
            </a:extLst>
          </p:cNvPr>
          <p:cNvSpPr>
            <a:spLocks noGrp="1"/>
          </p:cNvSpPr>
          <p:nvPr>
            <p:ph type="sldNum" sz="quarter" idx="12"/>
          </p:nvPr>
        </p:nvSpPr>
        <p:spPr/>
        <p:txBody>
          <a:bodyPr/>
          <a:lstStyle>
            <a:lvl1pPr>
              <a:defRPr/>
            </a:lvl1pPr>
          </a:lstStyle>
          <a:p>
            <a:fld id="{725B8B2A-DAC7-B249-869E-60DC1A2752F0}" type="slidenum">
              <a:rPr lang="en-US" altLang="en-US"/>
              <a:pPr/>
              <a:t>‹#›</a:t>
            </a:fld>
            <a:endParaRPr lang="en-US" altLang="en-US"/>
          </a:p>
        </p:txBody>
      </p:sp>
    </p:spTree>
    <p:extLst>
      <p:ext uri="{BB962C8B-B14F-4D97-AF65-F5344CB8AC3E}">
        <p14:creationId xmlns:p14="http://schemas.microsoft.com/office/powerpoint/2010/main" val="421815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1" name="Google Shape;21;p7"/>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 name="Google Shape;22;p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3" name="Google Shape;23;p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8" r:id="rId4"/>
    <p:sldLayoutId id="2147483662" r:id="rId5"/>
    <p:sldLayoutId id="2147483663" r:id="rId6"/>
    <p:sldLayoutId id="2147483664" r:id="rId7"/>
    <p:sldLayoutId id="2147483665"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p:nvPr/>
        </p:nvSpPr>
        <p:spPr>
          <a:xfrm>
            <a:off x="834788" y="5677376"/>
            <a:ext cx="8735400" cy="1802715"/>
          </a:xfrm>
          <a:prstGeom prst="rect">
            <a:avLst/>
          </a:prstGeom>
          <a:noFill/>
          <a:ln>
            <a:noFill/>
          </a:ln>
        </p:spPr>
        <p:txBody>
          <a:bodyPr spcFirstLastPara="1" wrap="square" lIns="38075" tIns="38075" rIns="38075" bIns="38075" anchor="t" anchorCtr="0">
            <a:noAutofit/>
          </a:bodyPr>
          <a:lstStyle/>
          <a:p>
            <a:pPr marL="0" marR="0" lvl="0" indent="0" algn="l" rtl="0">
              <a:spcBef>
                <a:spcPts val="0"/>
              </a:spcBef>
              <a:spcAft>
                <a:spcPts val="0"/>
              </a:spcAft>
              <a:buNone/>
            </a:pPr>
            <a:r>
              <a:rPr lang="en-US" sz="2400" b="0" i="0" u="none" strike="noStrike" cap="none" dirty="0">
                <a:solidFill>
                  <a:schemeClr val="dk1"/>
                </a:solidFill>
                <a:latin typeface="Calibri"/>
                <a:ea typeface="Calibri"/>
                <a:cs typeface="Calibri"/>
                <a:sym typeface="Calibri"/>
              </a:rPr>
              <a:t> </a:t>
            </a:r>
            <a:endParaRPr sz="1600" dirty="0"/>
          </a:p>
          <a:p>
            <a:pPr algn="ctr"/>
            <a:r>
              <a:rPr lang="en-US" sz="2400" b="0" i="0" u="none" strike="noStrike" cap="none" dirty="0">
                <a:solidFill>
                  <a:schemeClr val="dk1"/>
                </a:solidFill>
                <a:latin typeface="Calibri"/>
                <a:ea typeface="Calibri"/>
                <a:cs typeface="Calibri"/>
                <a:sym typeface="Calibri"/>
              </a:rPr>
              <a:t>Selen Bozkurt Ph.D., MSc</a:t>
            </a:r>
          </a:p>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J. Lucas McKay, Ph.D., M.S.C.R.</a:t>
            </a:r>
          </a:p>
          <a:p>
            <a:pPr marL="0" marR="0" lvl="0" indent="0" algn="ctr" rtl="0">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21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1900" b="0" i="0" u="none" strike="noStrike" cap="none" dirty="0">
              <a:solidFill>
                <a:schemeClr val="dk1"/>
              </a:solidFill>
              <a:latin typeface="Calibri"/>
              <a:ea typeface="Calibri"/>
              <a:cs typeface="Calibri"/>
              <a:sym typeface="Calibri"/>
            </a:endParaRPr>
          </a:p>
        </p:txBody>
      </p:sp>
      <p:pic>
        <p:nvPicPr>
          <p:cNvPr id="145" name="Google Shape;145;p26"/>
          <p:cNvPicPr preferRelativeResize="0"/>
          <p:nvPr/>
        </p:nvPicPr>
        <p:blipFill rotWithShape="1">
          <a:blip r:embed="rId3">
            <a:alphaModFix/>
          </a:blip>
          <a:srcRect/>
          <a:stretch/>
        </p:blipFill>
        <p:spPr>
          <a:xfrm>
            <a:off x="3462027" y="276804"/>
            <a:ext cx="3235945" cy="2626223"/>
          </a:xfrm>
          <a:prstGeom prst="rect">
            <a:avLst/>
          </a:prstGeom>
          <a:noFill/>
          <a:ln>
            <a:noFill/>
          </a:ln>
        </p:spPr>
      </p:pic>
      <p:sp>
        <p:nvSpPr>
          <p:cNvPr id="2" name="Title 1">
            <a:extLst>
              <a:ext uri="{FF2B5EF4-FFF2-40B4-BE49-F238E27FC236}">
                <a16:creationId xmlns:a16="http://schemas.microsoft.com/office/drawing/2014/main" id="{A44D5262-882B-0C4C-BF5C-1D301427DB50}"/>
              </a:ext>
            </a:extLst>
          </p:cNvPr>
          <p:cNvSpPr>
            <a:spLocks noGrp="1"/>
          </p:cNvSpPr>
          <p:nvPr>
            <p:ph type="ctrTitle"/>
          </p:nvPr>
        </p:nvSpPr>
        <p:spPr>
          <a:xfrm>
            <a:off x="1270000" y="3214481"/>
            <a:ext cx="7620000" cy="2652889"/>
          </a:xfrm>
        </p:spPr>
        <p:txBody>
          <a:bodyPr anchor="ctr"/>
          <a:lstStyle/>
          <a:p>
            <a:r>
              <a:rPr lang="en-US" dirty="0"/>
              <a:t>BMI 510: </a:t>
            </a:r>
            <a:br>
              <a:rPr lang="en-US" dirty="0"/>
            </a:br>
            <a:r>
              <a:rPr lang="en-US" dirty="0"/>
              <a:t>One- and Two-Sample Tests</a:t>
            </a:r>
          </a:p>
        </p:txBody>
      </p:sp>
    </p:spTree>
    <p:extLst>
      <p:ext uri="{BB962C8B-B14F-4D97-AF65-F5344CB8AC3E}">
        <p14:creationId xmlns:p14="http://schemas.microsoft.com/office/powerpoint/2010/main" val="224910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dirty="0"/>
              <a:t>ormality</a:t>
            </a:r>
            <a:r>
              <a:rPr lang="en-US" dirty="0"/>
              <a:t> Assumption</a:t>
            </a:r>
            <a:endParaRP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98499" y="1645014"/>
                <a:ext cx="9168171" cy="4834820"/>
              </a:xfrm>
            </p:spPr>
            <p:txBody>
              <a:bodyPr/>
              <a:lstStyle/>
              <a:p>
                <a:r>
                  <a:rPr lang="en-US" dirty="0"/>
                  <a:t>Many parametric tests (e.g., t-test, </a:t>
                </a:r>
                <a14:m>
                  <m:oMath xmlns:m="http://schemas.openxmlformats.org/officeDocument/2006/math">
                    <m:r>
                      <a:rPr lang="el-GR" b="0" i="1" dirty="0" smtClean="0">
                        <a:latin typeface="Cambria Math" panose="02040503050406030204" pitchFamily="18" charset="0"/>
                      </a:rPr>
                      <m:t>𝜒</m:t>
                    </m:r>
                    <m:r>
                      <a:rPr lang="el-GR" b="0" i="1" dirty="0" smtClean="0">
                        <a:latin typeface="Cambria Math" panose="02040503050406030204" pitchFamily="18" charset="0"/>
                      </a:rPr>
                      <m:t>2</m:t>
                    </m:r>
                  </m:oMath>
                </a14:m>
                <a:r>
                  <a:rPr lang="el-GR" dirty="0"/>
                  <a:t>-</a:t>
                </a:r>
                <a:r>
                  <a:rPr lang="en-US" dirty="0"/>
                  <a:t>test, F-test) assume that the population follows a normal distribution.</a:t>
                </a:r>
              </a:p>
              <a:p>
                <a:r>
                  <a:rPr lang="en-US" dirty="0"/>
                  <a:t>This assumption is strong and may not always hold for real-world data.</a:t>
                </a:r>
              </a:p>
              <a:p>
                <a:r>
                  <a:rPr lang="en-US" b="1" dirty="0"/>
                  <a:t>How to Check for Normality?</a:t>
                </a:r>
              </a:p>
              <a:p>
                <a:pPr lvl="1"/>
                <a:r>
                  <a:rPr lang="en-US" b="1" dirty="0"/>
                  <a:t>Visual Inspection:</a:t>
                </a:r>
                <a:endParaRPr lang="en-US" dirty="0"/>
              </a:p>
              <a:p>
                <a:pPr lvl="2"/>
                <a:r>
                  <a:rPr lang="en-US" dirty="0"/>
                  <a:t>Histograms</a:t>
                </a:r>
              </a:p>
              <a:p>
                <a:pPr lvl="2"/>
                <a:r>
                  <a:rPr lang="en-US" dirty="0"/>
                  <a:t>Q-Q Plots (Quantile-Quantile Plots)</a:t>
                </a:r>
              </a:p>
              <a:p>
                <a:pPr lvl="1"/>
                <a:r>
                  <a:rPr lang="en-US" b="1" dirty="0"/>
                  <a:t>Statistical Tests:</a:t>
                </a:r>
                <a:endParaRPr lang="en-US" dirty="0"/>
              </a:p>
              <a:p>
                <a:pPr lvl="2"/>
                <a:r>
                  <a:rPr lang="en-US" dirty="0"/>
                  <a:t>Shapiro-Wilk Test (Best for small samples)</a:t>
                </a:r>
              </a:p>
              <a:p>
                <a:pPr lvl="2"/>
                <a:r>
                  <a:rPr lang="en-US" dirty="0"/>
                  <a:t>Kolmogorov-Smirnov Test</a:t>
                </a:r>
              </a:p>
              <a:p>
                <a:pPr lvl="2"/>
                <a:r>
                  <a:rPr lang="en-US" dirty="0"/>
                  <a:t>Anderson-Darling Test</a:t>
                </a:r>
              </a:p>
              <a:p>
                <a:pPr lvl="2"/>
                <a:endParaRPr lang="en-US" dirty="0"/>
              </a:p>
              <a:p>
                <a:r>
                  <a:rPr lang="en-US" b="1" dirty="0">
                    <a:solidFill>
                      <a:srgbClr val="C00000"/>
                    </a:solidFill>
                  </a:rPr>
                  <a:t>Affects the Choice of Test:</a:t>
                </a:r>
                <a:endParaRPr lang="en-US" dirty="0">
                  <a:solidFill>
                    <a:srgbClr val="C00000"/>
                  </a:solidFill>
                </a:endParaRPr>
              </a:p>
              <a:p>
                <a:pPr lvl="2"/>
                <a:r>
                  <a:rPr lang="en-US" dirty="0"/>
                  <a:t>If Data is Normal → Use parametric tests (e.g., t-test, ANOVA).</a:t>
                </a:r>
              </a:p>
              <a:p>
                <a:pPr lvl="2"/>
                <a:r>
                  <a:rPr lang="en-US" dirty="0"/>
                  <a:t>If Data is Not Normal → Consider non-parametric tests (e.g., Mann-Whitney U test, Kruskal-Wallis test).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98499" y="1645014"/>
                <a:ext cx="9168171" cy="4834820"/>
              </a:xfrm>
              <a:blipFill>
                <a:blip r:embed="rId3"/>
                <a:stretch>
                  <a:fillRect b="-10733"/>
                </a:stretch>
              </a:blipFill>
            </p:spPr>
            <p:txBody>
              <a:bodyPr/>
              <a:lstStyle/>
              <a:p>
                <a:r>
                  <a:rPr lang="en-US">
                    <a:noFill/>
                  </a:rPr>
                  <a:t> </a:t>
                </a:r>
              </a:p>
            </p:txBody>
          </p:sp>
        </mc:Fallback>
      </mc:AlternateContent>
    </p:spTree>
    <p:extLst>
      <p:ext uri="{BB962C8B-B14F-4D97-AF65-F5344CB8AC3E}">
        <p14:creationId xmlns:p14="http://schemas.microsoft.com/office/powerpoint/2010/main" val="1301302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FF9437F-5BE3-2AD7-CB36-FCE635537F15}"/>
              </a:ext>
            </a:extLst>
          </p:cNvPr>
          <p:cNvSpPr>
            <a:spLocks noGrp="1" noChangeArrowheads="1"/>
          </p:cNvSpPr>
          <p:nvPr>
            <p:ph type="title" idx="4294967295"/>
          </p:nvPr>
        </p:nvSpPr>
        <p:spPr>
          <a:xfrm>
            <a:off x="508000" y="342195"/>
            <a:ext cx="9144000" cy="1266472"/>
          </a:xfrm>
        </p:spPr>
        <p:txBody>
          <a:bodyPr/>
          <a:lstStyle/>
          <a:p>
            <a:r>
              <a:rPr lang="en-US" altLang="en-US" b="1"/>
              <a:t>Mean, Median, and Mode</a:t>
            </a:r>
          </a:p>
        </p:txBody>
      </p:sp>
      <p:pic>
        <p:nvPicPr>
          <p:cNvPr id="2" name="Picture 1">
            <a:extLst>
              <a:ext uri="{FF2B5EF4-FFF2-40B4-BE49-F238E27FC236}">
                <a16:creationId xmlns:a16="http://schemas.microsoft.com/office/drawing/2014/main" id="{69EEE169-341A-3C9C-E225-99F5F78E098D}"/>
              </a:ext>
            </a:extLst>
          </p:cNvPr>
          <p:cNvPicPr>
            <a:picLocks noChangeAspect="1"/>
          </p:cNvPicPr>
          <p:nvPr/>
        </p:nvPicPr>
        <p:blipFill>
          <a:blip r:embed="rId2"/>
          <a:stretch>
            <a:fillRect/>
          </a:stretch>
        </p:blipFill>
        <p:spPr>
          <a:xfrm>
            <a:off x="508000" y="1930172"/>
            <a:ext cx="8852565" cy="461811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Z scores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We often </a:t>
                </a:r>
                <a:r>
                  <a:rPr lang="en-US" i="1" dirty="0"/>
                  <a:t>normalize</a:t>
                </a:r>
                <a:r>
                  <a:rPr lang="en-US" dirty="0"/>
                  <a:t> variables prior to analysis. One way to do this is to subtract off the mean value and divide by the standard deviation:</a:t>
                </a:r>
              </a:p>
              <a:p>
                <a:pPr marL="0" indent="0">
                  <a:buNone/>
                </a:pPr>
                <a:endParaRPr lang="en-US" dirty="0"/>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𝑌</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𝑌</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𝑌</m:t>
                              </m:r>
                            </m:sub>
                          </m:sSub>
                        </m:den>
                      </m:f>
                    </m:oMath>
                  </m:oMathPara>
                </a14:m>
                <a:endParaRPr lang="en-US" dirty="0"/>
              </a:p>
              <a:p>
                <a:pPr marL="0" indent="0">
                  <a:buNone/>
                </a:pPr>
                <a:r>
                  <a:rPr lang="en-US" dirty="0"/>
                  <a:t>This gives you a variable that - if it follows a normal distribution already - is distributed as a </a:t>
                </a:r>
                <a:r>
                  <a:rPr lang="en-US" i="1" dirty="0"/>
                  <a:t>standard normal variable</a:t>
                </a:r>
                <a:r>
                  <a:rPr lang="en-US" dirty="0"/>
                  <a:t>:</a:t>
                </a:r>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r>
                        <a:rPr lang="en-US">
                          <a:latin typeface="Cambria Math" panose="02040503050406030204" pitchFamily="18" charset="0"/>
                        </a:rPr>
                        <m:t>𝑍</m:t>
                      </m:r>
                      <m:r>
                        <a:rPr lang="en-US">
                          <a:latin typeface="Cambria Math" panose="02040503050406030204" pitchFamily="18" charset="0"/>
                        </a:rPr>
                        <m:t>∼</m:t>
                      </m:r>
                      <m:r>
                        <a:rPr lang="en-US">
                          <a:latin typeface="Cambria Math" panose="02040503050406030204" pitchFamily="18" charset="0"/>
                        </a:rPr>
                        <m:t>𝑁</m:t>
                      </m:r>
                      <m:r>
                        <a:rPr lang="en-US">
                          <a:latin typeface="Cambria Math" panose="02040503050406030204" pitchFamily="18" charset="0"/>
                        </a:rPr>
                        <m:t>(0,1)</m:t>
                      </m:r>
                    </m:oMath>
                  </m:oMathPara>
                </a14:m>
                <a:endParaRPr lang="en-US" dirty="0"/>
              </a:p>
              <a:p>
                <a:pPr marL="0" indent="0">
                  <a:buNone/>
                </a:pPr>
                <a:endParaRPr lang="en-US" dirty="0"/>
              </a:p>
              <a:p>
                <a:pPr marL="0" indent="0">
                  <a:buNone/>
                </a:pPr>
                <a:r>
                  <a:rPr lang="en-US" dirty="0"/>
                  <a:t>Note that the variance is 1 and the standard deviation is 1. We refer to these variables as </a:t>
                </a:r>
                <a:r>
                  <a:rPr lang="en-US" i="1" dirty="0"/>
                  <a:t>z-scores</a:t>
                </a:r>
                <a:r>
                  <a:rPr lang="en-US" dirty="0"/>
                  <a:t> because if the variable itself follows a normal density, </a:t>
                </a:r>
                <a14:m>
                  <m:oMath xmlns:m="http://schemas.openxmlformats.org/officeDocument/2006/math">
                    <m:r>
                      <a:rPr lang="en-US">
                        <a:latin typeface="Cambria Math" panose="02040503050406030204" pitchFamily="18" charset="0"/>
                      </a:rPr>
                      <m:t>𝑃</m:t>
                    </m:r>
                    <m:r>
                      <a:rPr lang="en-US">
                        <a:latin typeface="Cambria Math" panose="02040503050406030204" pitchFamily="18" charset="0"/>
                      </a:rPr>
                      <m:t>(</m:t>
                    </m:r>
                    <m:r>
                      <a:rPr lang="en-US">
                        <a:latin typeface="Cambria Math" panose="02040503050406030204" pitchFamily="18" charset="0"/>
                      </a:rPr>
                      <m:t>𝑍</m:t>
                    </m:r>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m:t>
                    </m:r>
                  </m:oMath>
                </a14:m>
                <a:r>
                  <a:rPr lang="en-US" dirty="0">
                    <a:latin typeface="Courier"/>
                  </a:rPr>
                  <a:t>p</a:t>
                </a:r>
                <a:r>
                  <a:rPr lang="en-US" dirty="0" err="1">
                    <a:latin typeface="Courier"/>
                  </a:rPr>
                  <a:t>norm</a:t>
                </a:r>
                <a:r>
                  <a:rPr lang="en-US" dirty="0">
                    <a:latin typeface="Courier"/>
                  </a:rPr>
                  <a:t>(z)</a:t>
                </a:r>
                <a:r>
                  <a:rPr lang="en-US" dirty="0"/>
                  <a:t>.</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68" r="-1592" b="-3675"/>
                </a:stretch>
              </a:blipFill>
            </p:spPr>
            <p:txBody>
              <a:bodyPr/>
              <a:lstStyle/>
              <a:p>
                <a:r>
                  <a:rPr lang="en-US">
                    <a:noFill/>
                  </a:rPr>
                  <a:t> </a:t>
                </a:r>
              </a:p>
            </p:txBody>
          </p:sp>
        </mc:Fallback>
      </mc:AlternateContent>
    </p:spTree>
    <p:extLst>
      <p:ext uri="{BB962C8B-B14F-4D97-AF65-F5344CB8AC3E}">
        <p14:creationId xmlns:p14="http://schemas.microsoft.com/office/powerpoint/2010/main" val="655378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46A9-C2AD-6243-B012-C229FA6DDA6B}"/>
              </a:ext>
            </a:extLst>
          </p:cNvPr>
          <p:cNvSpPr>
            <a:spLocks noGrp="1"/>
          </p:cNvSpPr>
          <p:nvPr>
            <p:ph type="title"/>
          </p:nvPr>
        </p:nvSpPr>
        <p:spPr/>
        <p:txBody>
          <a:bodyPr/>
          <a:lstStyle/>
          <a:p>
            <a:r>
              <a:rPr lang="en-US" dirty="0"/>
              <a:t>The sample mean</a:t>
            </a:r>
          </a:p>
        </p:txBody>
      </p:sp>
      <p:sp>
        <p:nvSpPr>
          <p:cNvPr id="3" name="Text Placeholder 2">
            <a:extLst>
              <a:ext uri="{FF2B5EF4-FFF2-40B4-BE49-F238E27FC236}">
                <a16:creationId xmlns:a16="http://schemas.microsoft.com/office/drawing/2014/main" id="{E859E8A3-D73A-F040-A3E4-A1764FA4D3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39458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The sample mean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We are typically going to be interested in how far the expected value of the mean is from some potential value. Therefore we will be interested in the expected value and variance of the </a:t>
                </a:r>
                <a:r>
                  <a:rPr lang="en-US" i="1" dirty="0"/>
                  <a:t>sample mean</a:t>
                </a:r>
                <a:r>
                  <a:rPr lang="en-US" dirty="0"/>
                  <a:t>.</a:t>
                </a:r>
              </a:p>
              <a:p>
                <a:pPr marL="0" indent="0">
                  <a:buNone/>
                </a:pPr>
                <a:endParaRPr lang="en-US" dirty="0"/>
              </a:p>
              <a:p>
                <a:pPr marL="0" indent="0">
                  <a:buNone/>
                </a:pPr>
                <a:r>
                  <a:rPr lang="en-US" dirty="0"/>
                  <a:t>If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2</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𝑛</m:t>
                        </m:r>
                      </m:sub>
                    </m:sSub>
                    <m:r>
                      <a:rPr lang="ar-AE">
                        <a:latin typeface="Cambria Math" panose="02040503050406030204" pitchFamily="18" charset="0"/>
                      </a:rPr>
                      <m:t>,</m:t>
                    </m:r>
                  </m:oMath>
                </a14:m>
                <a:r>
                  <a:rPr lang="ar-AE" dirty="0"/>
                  <a:t> </a:t>
                </a:r>
                <a:r>
                  <a:rPr lang="en-US" dirty="0"/>
                  <a:t>are independent </a:t>
                </a:r>
                <a14:m>
                  <m:oMath xmlns:m="http://schemas.openxmlformats.org/officeDocument/2006/math">
                    <m:r>
                      <a:rPr lang="en-US">
                        <a:latin typeface="Cambria Math" panose="02040503050406030204" pitchFamily="18" charset="0"/>
                      </a:rPr>
                      <m:t>𝑁</m:t>
                    </m:r>
                    <m:r>
                      <a:rPr lang="en-US">
                        <a:latin typeface="Cambria Math" panose="02040503050406030204" pitchFamily="18" charset="0"/>
                      </a:rPr>
                      <m:t>(</m:t>
                    </m:r>
                    <m:r>
                      <a:rPr lang="en-US">
                        <a:latin typeface="Cambria Math" panose="02040503050406030204" pitchFamily="18" charset="0"/>
                      </a:rPr>
                      <m:t>𝜇</m:t>
                    </m:r>
                    <m:r>
                      <a:rPr lang="en-US">
                        <a:latin typeface="Cambria Math" panose="02040503050406030204" pitchFamily="18" charset="0"/>
                      </a:rPr>
                      <m:t>,</m:t>
                    </m:r>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r>
                      <a:rPr lang="ar-AE">
                        <a:latin typeface="Cambria Math" panose="02040503050406030204" pitchFamily="18" charset="0"/>
                      </a:rPr>
                      <m:t>)</m:t>
                    </m:r>
                  </m:oMath>
                </a14:m>
                <a:r>
                  <a:rPr lang="ar-AE" dirty="0"/>
                  <a:t> </a:t>
                </a:r>
                <a:r>
                  <a:rPr lang="en-US" dirty="0"/>
                  <a:t>random variables representing a </a:t>
                </a:r>
                <a:r>
                  <a:rPr lang="en-US" i="1" dirty="0"/>
                  <a:t>sample</a:t>
                </a:r>
                <a:r>
                  <a:rPr lang="en-US" dirty="0"/>
                  <a:t> of some normally distributed random variable, then </a:t>
                </a:r>
                <a:r>
                  <a:rPr lang="en-US" i="1" dirty="0"/>
                  <a:t>sample mean</a:t>
                </a:r>
                <a:r>
                  <a:rPr lang="en-US" dirty="0"/>
                  <a:t> is given by the familiar formula:</a:t>
                </a:r>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f>
                        <m:fPr>
                          <m:ctrlPr>
                            <a:rPr lang="ar-AE" i="1">
                              <a:latin typeface="Cambria Math" panose="02040503050406030204" pitchFamily="18" charset="0"/>
                            </a:rPr>
                          </m:ctrlPr>
                        </m:fPr>
                        <m:num>
                          <m:r>
                            <a:rPr lang="ar-AE" b="0" i="1" smtClean="0">
                              <a:latin typeface="Cambria Math" panose="02040503050406030204" pitchFamily="18" charset="0"/>
                            </a:rPr>
                            <m:t>1</m:t>
                          </m:r>
                        </m:num>
                        <m:den>
                          <m:r>
                            <a:rPr lang="ar-AE">
                              <a:latin typeface="Cambria Math" panose="02040503050406030204" pitchFamily="18" charset="0"/>
                            </a:rPr>
                            <m:t>𝑛</m:t>
                          </m:r>
                        </m:den>
                      </m:f>
                      <m:nary>
                        <m:naryPr>
                          <m:chr m:val="∑"/>
                          <m:ctrlPr>
                            <a:rPr lang="ar-AE"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ar-AE"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oMath>
                  </m:oMathPara>
                </a14:m>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68" r="-1013" b="-17848"/>
                </a:stretch>
              </a:blipFill>
            </p:spPr>
            <p:txBody>
              <a:bodyPr/>
              <a:lstStyle/>
              <a:p>
                <a:r>
                  <a:rPr lang="en-US">
                    <a:noFill/>
                  </a:rPr>
                  <a:t> </a:t>
                </a:r>
              </a:p>
            </p:txBody>
          </p:sp>
        </mc:Fallback>
      </mc:AlternateContent>
    </p:spTree>
    <p:extLst>
      <p:ext uri="{BB962C8B-B14F-4D97-AF65-F5344CB8AC3E}">
        <p14:creationId xmlns:p14="http://schemas.microsoft.com/office/powerpoint/2010/main" val="4055735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The </a:t>
            </a:r>
            <a:r>
              <a:rPr lang="en-US" dirty="0"/>
              <a:t>expected value and variance of the </a:t>
            </a:r>
            <a:r>
              <a:rPr dirty="0"/>
              <a:t>sample mean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The sample mean </a:t>
                </a:r>
                <a14:m>
                  <m:oMath xmlns:m="http://schemas.openxmlformats.org/officeDocument/2006/math">
                    <m:acc>
                      <m:accPr>
                        <m:chr m:val="̅"/>
                        <m:ctrlPr>
                          <a:rPr lang="ar-AE" i="1" smtClean="0">
                            <a:latin typeface="Cambria Math" panose="02040503050406030204" pitchFamily="18" charset="0"/>
                          </a:rPr>
                        </m:ctrlPr>
                      </m:accPr>
                      <m:e>
                        <m:r>
                          <a:rPr lang="ar-AE" b="0" i="1" smtClean="0">
                            <a:latin typeface="Cambria Math" panose="02040503050406030204" pitchFamily="18" charset="0"/>
                          </a:rPr>
                          <m:t>𝑋</m:t>
                        </m:r>
                      </m:e>
                    </m:acc>
                  </m:oMath>
                </a14:m>
                <a:r>
                  <a:rPr lang="ar-AE" dirty="0"/>
                  <a:t> </a:t>
                </a:r>
                <a:r>
                  <a:rPr lang="en-US" dirty="0"/>
                  <a:t>itself is </a:t>
                </a:r>
                <a:r>
                  <a:rPr lang="en-US" b="1" i="1" dirty="0"/>
                  <a:t>another random variable </a:t>
                </a:r>
                <a:r>
                  <a:rPr lang="en-US" dirty="0"/>
                  <a:t>related to all of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's.</a:t>
                </a:r>
              </a:p>
              <a:p>
                <a:pPr marL="0" indent="0">
                  <a:buNone/>
                </a:pPr>
                <a:r>
                  <a:rPr lang="en-US" dirty="0"/>
                  <a:t>The expected value of the sample mean </a:t>
                </a:r>
                <a14:m>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𝑋</m:t>
                        </m:r>
                      </m:e>
                    </m:bar>
                  </m:oMath>
                </a14:m>
                <a:r>
                  <a:rPr lang="ar-AE" dirty="0"/>
                  <a:t> </a:t>
                </a:r>
                <a:r>
                  <a:rPr lang="en-US" dirty="0"/>
                  <a:t>is the population mean </a:t>
                </a:r>
                <a14:m>
                  <m:oMath xmlns:m="http://schemas.openxmlformats.org/officeDocument/2006/math">
                    <m:r>
                      <a:rPr lang="en-US">
                        <a:latin typeface="Cambria Math" panose="02040503050406030204" pitchFamily="18" charset="0"/>
                      </a:rPr>
                      <m:t>𝜇</m:t>
                    </m:r>
                  </m:oMath>
                </a14:m>
                <a:r>
                  <a:rPr lang="en-US" dirty="0"/>
                  <a:t>, and the variance of the sample mean is related to the population variance </a:t>
                </a:r>
                <a14:m>
                  <m:oMath xmlns:m="http://schemas.openxmlformats.org/officeDocument/2006/math">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oMath>
                </a14:m>
                <a:r>
                  <a:rPr lang="en-US" dirty="0"/>
                  <a:t>:</a:t>
                </a:r>
                <a:endParaRPr lang="ar-AE" dirty="0"/>
              </a:p>
              <a:p>
                <a:pPr marL="0" indent="0">
                  <a:buNone/>
                </a:pPr>
                <a:endParaRPr lang="ar-AE" dirty="0"/>
              </a:p>
              <a:p>
                <a:pPr marL="0" indent="0">
                  <a:buNone/>
                </a:pPr>
                <a14:m>
                  <m:oMathPara xmlns:m="http://schemas.openxmlformats.org/officeDocument/2006/math">
                    <m:oMathParaPr>
                      <m:jc m:val="center"/>
                    </m:oMathParaPr>
                    <m:oMath xmlns:m="http://schemas.openxmlformats.org/officeDocument/2006/math">
                      <m:r>
                        <a:rPr lang="ar-AE">
                          <a:latin typeface="Cambria Math" panose="02040503050406030204" pitchFamily="18" charset="0"/>
                        </a:rPr>
                        <m:t>𝐸</m:t>
                      </m:r>
                      <m:r>
                        <a:rPr lang="ar-AE">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𝜇</m:t>
                      </m:r>
                    </m:oMath>
                  </m:oMathPara>
                </a14:m>
                <a:endParaRPr lang="ar-AE" dirty="0"/>
              </a:p>
              <a:p>
                <a:pPr marL="0" indent="0">
                  <a:buNone/>
                </a:pPr>
                <a:endParaRPr lang="ar-AE" dirty="0"/>
              </a:p>
              <a:p>
                <a:pPr marL="0" indent="0">
                  <a:buNone/>
                </a:pPr>
                <a14:m>
                  <m:oMathPara xmlns:m="http://schemas.openxmlformats.org/officeDocument/2006/math">
                    <m:oMathParaPr>
                      <m:jc m:val="center"/>
                    </m:oMathParaPr>
                    <m:oMath xmlns:m="http://schemas.openxmlformats.org/officeDocument/2006/math">
                      <m:r>
                        <a:rPr lang="ar-AE">
                          <a:latin typeface="Cambria Math" panose="02040503050406030204" pitchFamily="18" charset="0"/>
                        </a:rPr>
                        <m:t>𝑉𝑎𝑟</m:t>
                      </m:r>
                      <m:r>
                        <a:rPr lang="ar-AE">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f>
                        <m:fPr>
                          <m:ctrlPr>
                            <a:rPr lang="ar-AE" i="1">
                              <a:latin typeface="Cambria Math" panose="02040503050406030204" pitchFamily="18" charset="0"/>
                            </a:rPr>
                          </m:ctrlPr>
                        </m:fPr>
                        <m:num>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num>
                        <m:den>
                          <m:r>
                            <a:rPr lang="ar-AE">
                              <a:latin typeface="Cambria Math" panose="02040503050406030204" pitchFamily="18" charset="0"/>
                            </a:rPr>
                            <m:t>𝑛</m:t>
                          </m:r>
                        </m:den>
                      </m:f>
                    </m:oMath>
                  </m:oMathPara>
                </a14:m>
                <a:endParaRPr lang="en-US" dirty="0"/>
              </a:p>
              <a:p>
                <a:pPr marL="0" indent="0">
                  <a:buNone/>
                </a:pPr>
                <a:endParaRPr lang="en-US" dirty="0"/>
              </a:p>
              <a:p>
                <a:pPr marL="0" indent="0">
                  <a:buNone/>
                </a:pPr>
                <a:r>
                  <a:rPr lang="en-US" dirty="0"/>
                  <a:t>Note that we do not usually know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so we do not have a firm estimate of </a:t>
                </a:r>
                <a14:m>
                  <m:oMath xmlns:m="http://schemas.openxmlformats.org/officeDocument/2006/math">
                    <m:r>
                      <a:rPr lang="en-US" b="0" i="1" smtClean="0">
                        <a:latin typeface="Cambria Math" panose="02040503050406030204" pitchFamily="18" charset="0"/>
                      </a:rPr>
                      <m:t>𝑉𝑎𝑟</m:t>
                    </m:r>
                    <m:r>
                      <a:rPr lang="en-US" b="0" i="1" smtClean="0">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en-US" b="0" i="1" smtClean="0">
                        <a:latin typeface="Cambria Math" panose="02040503050406030204" pitchFamily="18" charset="0"/>
                      </a:rPr>
                      <m:t>)</m:t>
                    </m:r>
                  </m:oMath>
                </a14:m>
                <a:r>
                  <a:rPr lang="en-US" dirty="0"/>
                  <a:t>. This piece of information will lead us from using the normal distribution to the </a:t>
                </a:r>
                <a14:m>
                  <m:oMath xmlns:m="http://schemas.openxmlformats.org/officeDocument/2006/math">
                    <m:r>
                      <a:rPr lang="en-US" b="0" i="1" smtClean="0">
                        <a:latin typeface="Cambria Math" panose="02040503050406030204" pitchFamily="18" charset="0"/>
                      </a:rPr>
                      <m:t>𝑡</m:t>
                    </m:r>
                  </m:oMath>
                </a14:m>
                <a:r>
                  <a:rPr lang="en-US" dirty="0"/>
                  <a:t> distribution.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14" r="-580" b="-12042"/>
                </a:stretch>
              </a:blipFill>
            </p:spPr>
            <p:txBody>
              <a:bodyPr/>
              <a:lstStyle/>
              <a:p>
                <a:r>
                  <a:rPr lang="en-US">
                    <a:noFill/>
                  </a:rPr>
                  <a:t> </a:t>
                </a:r>
              </a:p>
            </p:txBody>
          </p:sp>
        </mc:Fallback>
      </mc:AlternateContent>
    </p:spTree>
    <p:extLst>
      <p:ext uri="{BB962C8B-B14F-4D97-AF65-F5344CB8AC3E}">
        <p14:creationId xmlns:p14="http://schemas.microsoft.com/office/powerpoint/2010/main" val="823346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a:t>
            </a:r>
            <a:r>
              <a:rPr dirty="0"/>
              <a:t>xpected value of </a:t>
            </a:r>
            <a:r>
              <a:rPr lang="en-US" dirty="0"/>
              <a:t>the sample mean</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If we consider some random variable </a:t>
                </a:r>
                <a14:m>
                  <m:oMath xmlns:m="http://schemas.openxmlformats.org/officeDocument/2006/math">
                    <m:r>
                      <m:rPr>
                        <m:sty m:val="p"/>
                      </m:rPr>
                      <a:rPr lang="en-US" b="0" i="0" smtClean="0">
                        <a:latin typeface="Cambria Math" panose="02040503050406030204" pitchFamily="18" charset="0"/>
                      </a:rPr>
                      <m:t>Z</m:t>
                    </m:r>
                    <m:r>
                      <a:rPr lang="en-US">
                        <a:latin typeface="Cambria Math" panose="02040503050406030204" pitchFamily="18" charset="0"/>
                      </a:rPr>
                      <m:t>=</m:t>
                    </m:r>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2</m:t>
                        </m:r>
                      </m:sub>
                    </m:sSub>
                    <m:r>
                      <a:rPr lang="ar-AE">
                        <a:latin typeface="Cambria Math" panose="02040503050406030204" pitchFamily="18" charset="0"/>
                      </a:rPr>
                      <m:t>+</m:t>
                    </m:r>
                    <m:r>
                      <a:rPr lang="en-US" b="0" i="0" smtClean="0">
                        <a:latin typeface="Cambria Math" panose="02040503050406030204" pitchFamily="18" charset="0"/>
                      </a:rPr>
                      <m:t>…</m:t>
                    </m:r>
                    <m:r>
                      <a:rPr lang="ar-AE">
                        <a:latin typeface="Cambria Math" panose="02040503050406030204" pitchFamily="18" charset="0"/>
                      </a:rPr>
                      <m:t>+</m:t>
                    </m:r>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𝑛</m:t>
                        </m:r>
                      </m:sub>
                    </m:sSub>
                  </m:oMath>
                </a14:m>
                <a:r>
                  <a:rPr lang="ar-AE" dirty="0"/>
                  <a:t>, </a:t>
                </a:r>
                <a:r>
                  <a:rPr lang="en-US" dirty="0"/>
                  <a:t>then by linearity:</a:t>
                </a:r>
              </a:p>
              <a:p>
                <a:pPr marL="0" indent="0">
                  <a:buNone/>
                </a:pPr>
                <a14:m>
                  <m:oMathPara xmlns:m="http://schemas.openxmlformats.org/officeDocument/2006/math">
                    <m:oMathParaPr>
                      <m:jc m:val="center"/>
                    </m:oMathParaPr>
                    <m:oMath xmlns:m="http://schemas.openxmlformats.org/officeDocument/2006/math">
                      <m:r>
                        <a:rPr lang="en-US">
                          <a:latin typeface="Cambria Math" panose="02040503050406030204" pitchFamily="18" charset="0"/>
                        </a:rPr>
                        <m:t>𝐸</m:t>
                      </m:r>
                      <m:d>
                        <m:dPr>
                          <m:ctrlPr>
                            <a:rPr lang="en-US" i="1">
                              <a:latin typeface="Cambria Math" panose="02040503050406030204" pitchFamily="18" charset="0"/>
                            </a:rPr>
                          </m:ctrlPr>
                        </m:dPr>
                        <m:e>
                          <m:r>
                            <m:rPr>
                              <m:sty m:val="p"/>
                            </m:rPr>
                            <a:rPr lang="en-US" b="0" i="0" smtClean="0">
                              <a:latin typeface="Cambria Math" panose="02040503050406030204" pitchFamily="18" charset="0"/>
                            </a:rPr>
                            <m:t>Z</m:t>
                          </m:r>
                        </m:e>
                      </m:d>
                      <m:r>
                        <a:rPr lang="en-US">
                          <a:latin typeface="Cambria Math" panose="02040503050406030204" pitchFamily="18" charset="0"/>
                        </a:rPr>
                        <m:t>=</m:t>
                      </m:r>
                      <m:r>
                        <a:rPr lang="en-US">
                          <a:latin typeface="Cambria Math" panose="02040503050406030204" pitchFamily="18" charset="0"/>
                        </a:rPr>
                        <m:t>𝐸</m:t>
                      </m:r>
                      <m:d>
                        <m:dPr>
                          <m:ctrlPr>
                            <a:rPr lang="en-US" i="1">
                              <a:latin typeface="Cambria Math" panose="02040503050406030204" pitchFamily="18" charset="0"/>
                            </a:rPr>
                          </m:ctrlPr>
                        </m:dPr>
                        <m:e>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1</m:t>
                              </m:r>
                            </m:sub>
                          </m:sSub>
                        </m:e>
                      </m:d>
                      <m:r>
                        <a:rPr lang="ar-AE">
                          <a:latin typeface="Cambria Math" panose="02040503050406030204" pitchFamily="18" charset="0"/>
                        </a:rPr>
                        <m:t>+</m:t>
                      </m:r>
                      <m:r>
                        <a:rPr lang="ar-AE">
                          <a:latin typeface="Cambria Math" panose="02040503050406030204" pitchFamily="18" charset="0"/>
                        </a:rPr>
                        <m:t>𝐸</m:t>
                      </m:r>
                      <m:d>
                        <m:dPr>
                          <m:ctrlPr>
                            <a:rPr lang="ar-AE" i="1">
                              <a:latin typeface="Cambria Math" panose="02040503050406030204" pitchFamily="18" charset="0"/>
                            </a:rPr>
                          </m:ctrlPr>
                        </m:dPr>
                        <m:e>
                          <m:sSub>
                            <m:sSubPr>
                              <m:ctrlPr>
                                <a:rPr lang="ar-AE" i="1" smtClean="0">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2</m:t>
                              </m:r>
                            </m:sub>
                          </m:sSub>
                        </m:e>
                      </m:d>
                      <m:r>
                        <a:rPr lang="ar-AE">
                          <a:latin typeface="Cambria Math" panose="02040503050406030204" pitchFamily="18" charset="0"/>
                        </a:rPr>
                        <m:t>+</m:t>
                      </m:r>
                      <m:r>
                        <a:rPr lang="en-US" b="0" i="0" smtClean="0">
                          <a:latin typeface="Cambria Math" panose="02040503050406030204" pitchFamily="18" charset="0"/>
                        </a:rPr>
                        <m:t>…+</m:t>
                      </m:r>
                      <m:r>
                        <a:rPr lang="ar-AE">
                          <a:latin typeface="Cambria Math" panose="02040503050406030204" pitchFamily="18" charset="0"/>
                        </a:rPr>
                        <m:t>𝐸</m:t>
                      </m:r>
                      <m:r>
                        <a:rPr lang="ar-AE">
                          <a:latin typeface="Cambria Math" panose="02040503050406030204" pitchFamily="18" charset="0"/>
                        </a:rPr>
                        <m:t>(</m:t>
                      </m:r>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𝑛</m:t>
                          </m:r>
                        </m:sub>
                      </m:sSub>
                      <m:r>
                        <a:rPr lang="ar-AE">
                          <a:latin typeface="Cambria Math" panose="02040503050406030204" pitchFamily="18" charset="0"/>
                        </a:rPr>
                        <m:t>)</m:t>
                      </m:r>
                    </m:oMath>
                  </m:oMathPara>
                </a14:m>
                <a:endParaRPr lang="ar-AE" dirty="0"/>
              </a:p>
              <a:p>
                <a:pPr marL="0" indent="0">
                  <a:buNone/>
                </a:pPr>
                <a:endParaRPr lang="ar-AE" dirty="0"/>
              </a:p>
              <a:p>
                <a:pPr marL="0" indent="0">
                  <a:buNone/>
                </a:pPr>
                <a:r>
                  <a:rPr lang="en-US" dirty="0"/>
                  <a:t>Therefore, if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2</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𝑛</m:t>
                        </m:r>
                      </m:sub>
                    </m:sSub>
                    <m:r>
                      <a:rPr lang="ar-AE">
                        <a:latin typeface="Cambria Math" panose="02040503050406030204" pitchFamily="18" charset="0"/>
                      </a:rPr>
                      <m:t>,</m:t>
                    </m:r>
                  </m:oMath>
                </a14:m>
                <a:r>
                  <a:rPr lang="ar-AE" dirty="0"/>
                  <a:t> </a:t>
                </a:r>
                <a:r>
                  <a:rPr lang="en-US" dirty="0"/>
                  <a:t>are independent </a:t>
                </a:r>
                <a14:m>
                  <m:oMath xmlns:m="http://schemas.openxmlformats.org/officeDocument/2006/math">
                    <m:r>
                      <a:rPr lang="en-US">
                        <a:latin typeface="Cambria Math" panose="02040503050406030204" pitchFamily="18" charset="0"/>
                      </a:rPr>
                      <m:t>𝑁</m:t>
                    </m:r>
                    <m:r>
                      <a:rPr lang="en-US">
                        <a:latin typeface="Cambria Math" panose="02040503050406030204" pitchFamily="18" charset="0"/>
                      </a:rPr>
                      <m:t>(</m:t>
                    </m:r>
                    <m:r>
                      <a:rPr lang="en-US">
                        <a:latin typeface="Cambria Math" panose="02040503050406030204" pitchFamily="18" charset="0"/>
                      </a:rPr>
                      <m:t>𝜇</m:t>
                    </m:r>
                    <m:r>
                      <a:rPr lang="en-US">
                        <a:latin typeface="Cambria Math" panose="02040503050406030204" pitchFamily="18" charset="0"/>
                      </a:rPr>
                      <m:t>,</m:t>
                    </m:r>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r>
                      <a:rPr lang="ar-AE">
                        <a:latin typeface="Cambria Math" panose="02040503050406030204" pitchFamily="18" charset="0"/>
                      </a:rPr>
                      <m:t>)</m:t>
                    </m:r>
                  </m:oMath>
                </a14:m>
                <a:r>
                  <a:rPr lang="ar-AE" dirty="0"/>
                  <a:t> </a:t>
                </a:r>
                <a:r>
                  <a:rPr lang="en-US" dirty="0"/>
                  <a:t>random variables each representing a </a:t>
                </a:r>
                <a:r>
                  <a:rPr lang="en-US" i="1" dirty="0"/>
                  <a:t>sample</a:t>
                </a:r>
                <a:r>
                  <a:rPr lang="en-US" dirty="0"/>
                  <a:t> of some random variable, then the expected value of the </a:t>
                </a:r>
                <a:r>
                  <a:rPr lang="en-US" i="1" dirty="0"/>
                  <a:t>sample mean</a:t>
                </a:r>
                <a:r>
                  <a:rPr lang="en-US" dirty="0"/>
                  <a:t> is</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𝐸</m:t>
                      </m:r>
                      <m:d>
                        <m:dPr>
                          <m:ctrlPr>
                            <a:rPr lang="en-US" i="1">
                              <a:latin typeface="Cambria Math" panose="02040503050406030204" pitchFamily="18" charset="0"/>
                            </a:rPr>
                          </m:ctrlPr>
                        </m:dPr>
                        <m:e>
                          <m:bar>
                            <m:barPr>
                              <m:pos m:val="top"/>
                              <m:ctrlPr>
                                <a:rPr lang="ar-AE" i="1">
                                  <a:latin typeface="Cambria Math" panose="02040503050406030204" pitchFamily="18" charset="0"/>
                                </a:rPr>
                              </m:ctrlPr>
                            </m:barPr>
                            <m:e>
                              <m:r>
                                <a:rPr lang="ar-AE">
                                  <a:latin typeface="Cambria Math" panose="02040503050406030204" pitchFamily="18" charset="0"/>
                                </a:rPr>
                                <m:t>𝑋</m:t>
                              </m:r>
                            </m:e>
                          </m:bar>
                        </m:e>
                      </m:d>
                      <m:r>
                        <a:rPr lang="ar-AE">
                          <a:latin typeface="Cambria Math" panose="02040503050406030204" pitchFamily="18" charset="0"/>
                        </a:rPr>
                        <m:t>=</m:t>
                      </m:r>
                      <m:r>
                        <a:rPr lang="ar-AE">
                          <a:latin typeface="Cambria Math" panose="02040503050406030204" pitchFamily="18" charset="0"/>
                        </a:rPr>
                        <m:t>𝐸</m:t>
                      </m:r>
                      <m:d>
                        <m:dPr>
                          <m:begChr m:val="["/>
                          <m:endChr m:val="]"/>
                          <m:ctrlPr>
                            <a:rPr lang="ar-AE" i="1">
                              <a:latin typeface="Cambria Math" panose="02040503050406030204" pitchFamily="18" charset="0"/>
                            </a:rPr>
                          </m:ctrlPr>
                        </m:dPr>
                        <m:e>
                          <m:f>
                            <m:fPr>
                              <m:ctrlPr>
                                <a:rPr lang="ar-AE" i="1">
                                  <a:latin typeface="Cambria Math" panose="02040503050406030204" pitchFamily="18" charset="0"/>
                                </a:rPr>
                              </m:ctrlPr>
                            </m:fPr>
                            <m:num>
                              <m:r>
                                <a:rPr lang="ar-AE">
                                  <a:latin typeface="Cambria Math" panose="02040503050406030204" pitchFamily="18" charset="0"/>
                                </a:rPr>
                                <m:t>1</m:t>
                              </m:r>
                            </m:num>
                            <m:den>
                              <m:r>
                                <a:rPr lang="ar-AE">
                                  <a:latin typeface="Cambria Math" panose="02040503050406030204" pitchFamily="18" charset="0"/>
                                </a:rPr>
                                <m:t>𝑛</m:t>
                              </m:r>
                            </m:den>
                          </m:f>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2</m:t>
                                  </m:r>
                                </m:sub>
                              </m:sSub>
                              <m:r>
                                <a:rPr lang="ar-AE">
                                  <a:latin typeface="Cambria Math" panose="02040503050406030204" pitchFamily="18" charset="0"/>
                                </a:rPr>
                                <m:t>+</m:t>
                              </m:r>
                              <m:r>
                                <a:rPr lang="en-US" b="0" i="0" smtClean="0">
                                  <a:latin typeface="Cambria Math" panose="02040503050406030204" pitchFamily="18" charset="0"/>
                                </a:rPr>
                                <m:t>…</m:t>
                              </m: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𝑛</m:t>
                                  </m:r>
                                </m:sub>
                              </m:sSub>
                            </m:e>
                          </m:d>
                        </m:e>
                      </m:d>
                      <m:r>
                        <a:rPr lang="ar-AE">
                          <a:latin typeface="Cambria Math" panose="02040503050406030204" pitchFamily="18" charset="0"/>
                        </a:rPr>
                        <m:t>=</m:t>
                      </m:r>
                    </m:oMath>
                  </m:oMathPara>
                </a14:m>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ar-AE"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d>
                        <m:dPr>
                          <m:ctrlPr>
                            <a:rPr lang="ar-AE" i="1" smtClean="0">
                              <a:latin typeface="Cambria Math" panose="02040503050406030204" pitchFamily="18" charset="0"/>
                            </a:rPr>
                          </m:ctrlPr>
                        </m:dPr>
                        <m:e>
                          <m:r>
                            <a:rPr lang="en-US" b="0" i="1" smtClean="0">
                              <a:latin typeface="Cambria Math" panose="02040503050406030204" pitchFamily="18" charset="0"/>
                            </a:rPr>
                            <m:t>𝐸</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i="1">
                              <a:latin typeface="Cambria Math" panose="02040503050406030204" pitchFamily="18" charset="0"/>
                            </a:rPr>
                            <m:t>𝐸</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i="1">
                              <a:latin typeface="Cambria Math" panose="02040503050406030204" pitchFamily="18" charset="0"/>
                            </a:rPr>
                            <m:t>𝐸</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𝑛</m:t>
                                  </m:r>
                                </m:sub>
                              </m:sSub>
                            </m:e>
                          </m:d>
                        </m:e>
                      </m:d>
                      <m:r>
                        <a:rPr lang="ar-AE" i="1">
                          <a:latin typeface="Cambria Math" panose="02040503050406030204" pitchFamily="18" charset="0"/>
                        </a:rPr>
                        <m:t> </m:t>
                      </m:r>
                      <m:r>
                        <a:rPr lang="en-US" b="0" i="1" smtClean="0">
                          <a:latin typeface="Cambria Math" panose="02040503050406030204" pitchFamily="18" charset="0"/>
                        </a:rPr>
                        <m:t>=</m:t>
                      </m:r>
                      <m:f>
                        <m:fPr>
                          <m:ctrlPr>
                            <a:rPr lang="ar-AE" i="1">
                              <a:latin typeface="Cambria Math" panose="02040503050406030204" pitchFamily="18" charset="0"/>
                            </a:rPr>
                          </m:ctrlPr>
                        </m:fPr>
                        <m:num>
                          <m:r>
                            <a:rPr lang="ar-AE">
                              <a:latin typeface="Cambria Math" panose="02040503050406030204" pitchFamily="18" charset="0"/>
                            </a:rPr>
                            <m:t>1</m:t>
                          </m:r>
                        </m:num>
                        <m:den>
                          <m:r>
                            <a:rPr lang="ar-AE">
                              <a:latin typeface="Cambria Math" panose="02040503050406030204" pitchFamily="18" charset="0"/>
                            </a:rPr>
                            <m:t>𝑛</m:t>
                          </m:r>
                        </m:den>
                      </m:f>
                      <m:r>
                        <a:rPr lang="ar-AE">
                          <a:latin typeface="Cambria Math" panose="02040503050406030204" pitchFamily="18" charset="0"/>
                        </a:rPr>
                        <m:t>(</m:t>
                      </m:r>
                      <m:r>
                        <a:rPr lang="ar-AE">
                          <a:latin typeface="Cambria Math" panose="02040503050406030204" pitchFamily="18" charset="0"/>
                        </a:rPr>
                        <m:t>𝜇</m:t>
                      </m:r>
                      <m:r>
                        <a:rPr lang="ar-AE">
                          <a:latin typeface="Cambria Math" panose="02040503050406030204" pitchFamily="18" charset="0"/>
                        </a:rPr>
                        <m:t>+</m:t>
                      </m:r>
                      <m:r>
                        <a:rPr lang="ar-AE">
                          <a:latin typeface="Cambria Math" panose="02040503050406030204" pitchFamily="18" charset="0"/>
                        </a:rPr>
                        <m:t>𝜇</m:t>
                      </m:r>
                      <m:r>
                        <a:rPr lang="ar-AE">
                          <a:latin typeface="Cambria Math" panose="02040503050406030204" pitchFamily="18" charset="0"/>
                        </a:rPr>
                        <m:t>+...+</m:t>
                      </m:r>
                      <m:r>
                        <a:rPr lang="ar-AE">
                          <a:latin typeface="Cambria Math" panose="02040503050406030204" pitchFamily="18" charset="0"/>
                        </a:rPr>
                        <m:t>𝜇</m:t>
                      </m:r>
                      <m:r>
                        <a:rPr lang="ar-AE">
                          <a:latin typeface="Cambria Math" panose="02040503050406030204" pitchFamily="18" charset="0"/>
                        </a:rPr>
                        <m:t>)=</m:t>
                      </m:r>
                      <m:r>
                        <a:rPr lang="ar-AE">
                          <a:latin typeface="Cambria Math" panose="02040503050406030204" pitchFamily="18" charset="0"/>
                        </a:rPr>
                        <m:t>𝜇</m:t>
                      </m:r>
                    </m:oMath>
                  </m:oMathPara>
                </a14:m>
                <a:endParaRPr lang="ar-AE"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14" r="-1304"/>
                </a:stretch>
              </a:blipFill>
            </p:spPr>
            <p:txBody>
              <a:bodyPr/>
              <a:lstStyle/>
              <a:p>
                <a:r>
                  <a:rPr lang="en-US">
                    <a:noFill/>
                  </a:rPr>
                  <a:t> </a:t>
                </a:r>
              </a:p>
            </p:txBody>
          </p:sp>
        </mc:Fallback>
      </mc:AlternateContent>
    </p:spTree>
    <p:extLst>
      <p:ext uri="{BB962C8B-B14F-4D97-AF65-F5344CB8AC3E}">
        <p14:creationId xmlns:p14="http://schemas.microsoft.com/office/powerpoint/2010/main" val="3816562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D259-90A2-97C3-8A9B-778F53F3EBED}"/>
              </a:ext>
            </a:extLst>
          </p:cNvPr>
          <p:cNvSpPr>
            <a:spLocks noGrp="1"/>
          </p:cNvSpPr>
          <p:nvPr>
            <p:ph type="title"/>
          </p:nvPr>
        </p:nvSpPr>
        <p:spPr/>
        <p:txBody>
          <a:bodyPr/>
          <a:lstStyle/>
          <a:p>
            <a:r>
              <a:rPr lang="en-US" dirty="0"/>
              <a:t>The expected value of the sample mean</a:t>
            </a:r>
          </a:p>
        </p:txBody>
      </p:sp>
      <p:sp>
        <p:nvSpPr>
          <p:cNvPr id="3" name="Text Placeholder 2">
            <a:extLst>
              <a:ext uri="{FF2B5EF4-FFF2-40B4-BE49-F238E27FC236}">
                <a16:creationId xmlns:a16="http://schemas.microsoft.com/office/drawing/2014/main" id="{AA583D9D-DE45-5AF2-C1C9-86EA52274023}"/>
              </a:ext>
            </a:extLst>
          </p:cNvPr>
          <p:cNvSpPr>
            <a:spLocks noGrp="1"/>
          </p:cNvSpPr>
          <p:nvPr>
            <p:ph type="body" idx="1"/>
          </p:nvPr>
        </p:nvSpPr>
        <p:spPr/>
        <p:txBody>
          <a:bodyPr/>
          <a:lstStyle/>
          <a:p>
            <a:pPr algn="l"/>
            <a:r>
              <a:rPr lang="en-US" i="0" u="none" strike="noStrike" dirty="0">
                <a:solidFill>
                  <a:srgbClr val="000000"/>
                </a:solidFill>
                <a:effectLst/>
                <a:latin typeface="-webkit-standard"/>
              </a:rPr>
              <a:t>It shows that the </a:t>
            </a:r>
            <a:r>
              <a:rPr lang="en-US" i="0" u="none" strike="noStrike" dirty="0">
                <a:solidFill>
                  <a:srgbClr val="000000"/>
                </a:solidFill>
                <a:effectLst/>
              </a:rPr>
              <a:t>expected value of the sample mean is always equal to the population mean </a:t>
            </a:r>
            <a:r>
              <a:rPr lang="el-GR" i="0" u="none" strike="noStrike" dirty="0">
                <a:solidFill>
                  <a:srgbClr val="000000"/>
                </a:solidFill>
                <a:effectLst/>
              </a:rPr>
              <a:t>μ</a:t>
            </a:r>
            <a:r>
              <a:rPr lang="el-GR" i="0" u="none" strike="noStrike" dirty="0">
                <a:solidFill>
                  <a:srgbClr val="000000"/>
                </a:solidFill>
                <a:effectLst/>
                <a:latin typeface="-webkit-standard"/>
              </a:rPr>
              <a:t>.</a:t>
            </a:r>
            <a:endParaRPr lang="en-US" i="0" u="none" strike="noStrike" dirty="0">
              <a:solidFill>
                <a:srgbClr val="000000"/>
              </a:solidFill>
              <a:effectLst/>
              <a:latin typeface="-webkit-standard"/>
            </a:endParaRPr>
          </a:p>
          <a:p>
            <a:pPr algn="l"/>
            <a:endParaRPr lang="en-US" i="0" u="none" strike="noStrike" dirty="0">
              <a:solidFill>
                <a:srgbClr val="000000"/>
              </a:solidFill>
              <a:effectLst/>
              <a:latin typeface="-webkit-standard"/>
            </a:endParaRPr>
          </a:p>
          <a:p>
            <a:pPr algn="l"/>
            <a:r>
              <a:rPr lang="en-US" b="0" i="0" u="none" strike="noStrike" dirty="0">
                <a:solidFill>
                  <a:srgbClr val="000000"/>
                </a:solidFill>
                <a:effectLst/>
                <a:latin typeface="-webkit-standard"/>
              </a:rPr>
              <a:t>Interpretation</a:t>
            </a:r>
            <a:endParaRPr lang="en-US" i="0" u="none" strike="noStrike" dirty="0">
              <a:solidFill>
                <a:srgbClr val="000000"/>
              </a:solidFill>
              <a:effectLst/>
              <a:latin typeface="-webkit-standard"/>
            </a:endParaRPr>
          </a:p>
          <a:p>
            <a:pPr lvl="1"/>
            <a:r>
              <a:rPr lang="en-US" b="0" i="0" u="none" strike="noStrike" dirty="0">
                <a:solidFill>
                  <a:srgbClr val="000000"/>
                </a:solidFill>
                <a:effectLst/>
                <a:latin typeface="-webkit-standard"/>
              </a:rPr>
              <a:t>On average, if we repeatedly take samples and compute their means, the means will center around </a:t>
            </a:r>
            <a:r>
              <a:rPr lang="el-GR" b="0" i="0" u="none" strike="noStrike" dirty="0">
                <a:solidFill>
                  <a:srgbClr val="000000"/>
                </a:solidFill>
                <a:effectLst/>
              </a:rPr>
              <a:t>μ</a:t>
            </a:r>
            <a:r>
              <a:rPr lang="el-GR" b="0" i="0" u="none" strike="noStrike" dirty="0">
                <a:solidFill>
                  <a:srgbClr val="000000"/>
                </a:solidFill>
                <a:effectLst/>
                <a:latin typeface="-webkit-standard"/>
              </a:rPr>
              <a:t>.</a:t>
            </a:r>
            <a:endParaRPr lang="en-US" b="0" i="0" u="none" strike="noStrike" dirty="0">
              <a:solidFill>
                <a:srgbClr val="000000"/>
              </a:solidFill>
              <a:effectLst/>
              <a:latin typeface="-webkit-standard"/>
            </a:endParaRPr>
          </a:p>
          <a:p>
            <a:pPr lvl="1"/>
            <a:r>
              <a:rPr lang="en-US" b="0" i="0" u="none" strike="noStrike" dirty="0">
                <a:solidFill>
                  <a:srgbClr val="000000"/>
                </a:solidFill>
                <a:effectLst/>
                <a:latin typeface="-webkit-standard"/>
              </a:rPr>
              <a:t>This is why the sample mean is an </a:t>
            </a:r>
            <a:r>
              <a:rPr lang="en-US" b="1" i="0" u="none" strike="noStrike" dirty="0">
                <a:solidFill>
                  <a:srgbClr val="000000"/>
                </a:solidFill>
                <a:effectLst/>
              </a:rPr>
              <a:t>unbiased estimator</a:t>
            </a:r>
            <a:r>
              <a:rPr lang="en-US" b="0" i="0" u="none" strike="noStrike" dirty="0">
                <a:solidFill>
                  <a:srgbClr val="000000"/>
                </a:solidFill>
                <a:effectLst/>
                <a:latin typeface="-webkit-standard"/>
              </a:rPr>
              <a:t> of the population mean.</a:t>
            </a:r>
          </a:p>
          <a:p>
            <a:pPr lvl="1"/>
            <a:endParaRPr lang="en-US" b="0" i="0" u="none" strike="noStrike" dirty="0">
              <a:solidFill>
                <a:srgbClr val="000000"/>
              </a:solidFill>
              <a:effectLst/>
              <a:latin typeface="-webkit-standard"/>
            </a:endParaRPr>
          </a:p>
          <a:p>
            <a:r>
              <a:rPr lang="en-US" dirty="0"/>
              <a:t>This concept is crucial in statistical inference, confidence intervals, and hypothesis testing.</a:t>
            </a:r>
          </a:p>
          <a:p>
            <a:pPr marL="558800" lvl="1" indent="0">
              <a:buNone/>
            </a:pPr>
            <a:br>
              <a:rPr lang="en-US" dirty="0"/>
            </a:br>
            <a:endParaRPr lang="en-US" dirty="0"/>
          </a:p>
        </p:txBody>
      </p:sp>
    </p:spTree>
    <p:extLst>
      <p:ext uri="{BB962C8B-B14F-4D97-AF65-F5344CB8AC3E}">
        <p14:creationId xmlns:p14="http://schemas.microsoft.com/office/powerpoint/2010/main" val="86700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a:t>
            </a:r>
            <a:r>
              <a:rPr dirty="0"/>
              <a:t>ariance of </a:t>
            </a:r>
            <a:r>
              <a:rPr lang="en-US" dirty="0"/>
              <a:t>the sample mean</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If we consider some random variable </a:t>
                </a:r>
                <a14:m>
                  <m:oMath xmlns:m="http://schemas.openxmlformats.org/officeDocument/2006/math">
                    <m:r>
                      <m:rPr>
                        <m:sty m:val="p"/>
                      </m:rPr>
                      <a:rPr lang="en-US" b="0" i="0" smtClean="0">
                        <a:latin typeface="Cambria Math" panose="02040503050406030204" pitchFamily="18" charset="0"/>
                      </a:rPr>
                      <m:t>Z</m:t>
                    </m:r>
                    <m:r>
                      <a:rPr lang="en-US">
                        <a:latin typeface="Cambria Math" panose="02040503050406030204" pitchFamily="18" charset="0"/>
                      </a:rPr>
                      <m:t>=</m:t>
                    </m:r>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2</m:t>
                        </m:r>
                      </m:sub>
                    </m:sSub>
                    <m:r>
                      <a:rPr lang="ar-AE">
                        <a:latin typeface="Cambria Math" panose="02040503050406030204" pitchFamily="18" charset="0"/>
                      </a:rPr>
                      <m:t>+</m:t>
                    </m:r>
                    <m:r>
                      <a:rPr lang="en-US" b="0" i="0" smtClean="0">
                        <a:latin typeface="Cambria Math" panose="02040503050406030204" pitchFamily="18" charset="0"/>
                      </a:rPr>
                      <m:t>…</m:t>
                    </m:r>
                    <m:r>
                      <a:rPr lang="ar-AE">
                        <a:latin typeface="Cambria Math" panose="02040503050406030204" pitchFamily="18" charset="0"/>
                      </a:rPr>
                      <m:t>+</m:t>
                    </m:r>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𝑛</m:t>
                        </m:r>
                      </m:sub>
                    </m:sSub>
                  </m:oMath>
                </a14:m>
                <a:r>
                  <a:rPr lang="ar-AE" dirty="0"/>
                  <a:t>, </a:t>
                </a:r>
                <a:r>
                  <a:rPr lang="en-US" dirty="0"/>
                  <a:t>then, if the </a:t>
                </a:r>
                <a14:m>
                  <m:oMath xmlns:m="http://schemas.openxmlformats.org/officeDocument/2006/math">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𝑖</m:t>
                        </m:r>
                      </m:sub>
                    </m:sSub>
                  </m:oMath>
                </a14:m>
                <a:r>
                  <a:rPr lang="ar-AE" dirty="0"/>
                  <a:t>’</a:t>
                </a:r>
                <a:r>
                  <a:rPr lang="en-US" dirty="0"/>
                  <a:t>s are independent,</a:t>
                </a:r>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r>
                        <a:rPr lang="en-US">
                          <a:latin typeface="Cambria Math" panose="02040503050406030204" pitchFamily="18" charset="0"/>
                        </a:rPr>
                        <m:t>𝑉𝑎𝑟</m:t>
                      </m:r>
                      <m:d>
                        <m:dPr>
                          <m:ctrlPr>
                            <a:rPr lang="en-US" i="1">
                              <a:latin typeface="Cambria Math" panose="02040503050406030204" pitchFamily="18" charset="0"/>
                            </a:rPr>
                          </m:ctrlPr>
                        </m:dPr>
                        <m:e>
                          <m:r>
                            <m:rPr>
                              <m:sty m:val="p"/>
                            </m:rPr>
                            <a:rPr lang="en-US" b="0" i="0" smtClean="0">
                              <a:latin typeface="Cambria Math" panose="02040503050406030204" pitchFamily="18" charset="0"/>
                            </a:rPr>
                            <m:t>Z</m:t>
                          </m:r>
                        </m:e>
                      </m:d>
                      <m:r>
                        <a:rPr lang="en-US">
                          <a:latin typeface="Cambria Math" panose="02040503050406030204" pitchFamily="18" charset="0"/>
                        </a:rPr>
                        <m:t>=</m:t>
                      </m:r>
                      <m:r>
                        <a:rPr lang="en-US">
                          <a:latin typeface="Cambria Math" panose="02040503050406030204" pitchFamily="18" charset="0"/>
                        </a:rPr>
                        <m:t>𝑉𝑎𝑟</m:t>
                      </m:r>
                      <m:d>
                        <m:dPr>
                          <m:ctrlPr>
                            <a:rPr lang="en-US" i="1">
                              <a:latin typeface="Cambria Math" panose="02040503050406030204" pitchFamily="18" charset="0"/>
                            </a:rPr>
                          </m:ctrlPr>
                        </m:dPr>
                        <m:e>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1</m:t>
                              </m:r>
                            </m:sub>
                          </m:sSub>
                        </m:e>
                      </m:d>
                      <m:r>
                        <a:rPr lang="ar-AE">
                          <a:latin typeface="Cambria Math" panose="02040503050406030204" pitchFamily="18" charset="0"/>
                        </a:rPr>
                        <m:t>+</m:t>
                      </m:r>
                      <m:r>
                        <a:rPr lang="ar-AE">
                          <a:latin typeface="Cambria Math" panose="02040503050406030204" pitchFamily="18" charset="0"/>
                        </a:rPr>
                        <m:t>𝑉𝑎𝑟</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2</m:t>
                              </m:r>
                            </m:sub>
                          </m:sSub>
                        </m:e>
                      </m:d>
                      <m:r>
                        <a:rPr lang="en-US" b="0" i="0" smtClean="0">
                          <a:latin typeface="Cambria Math" panose="02040503050406030204" pitchFamily="18" charset="0"/>
                        </a:rPr>
                        <m:t>…</m:t>
                      </m:r>
                      <m:r>
                        <a:rPr lang="ar-AE">
                          <a:latin typeface="Cambria Math" panose="02040503050406030204" pitchFamily="18" charset="0"/>
                        </a:rPr>
                        <m:t>+</m:t>
                      </m:r>
                      <m:r>
                        <a:rPr lang="ar-AE">
                          <a:latin typeface="Cambria Math" panose="02040503050406030204" pitchFamily="18" charset="0"/>
                        </a:rPr>
                        <m:t>𝑉𝑎𝑟</m:t>
                      </m:r>
                      <m:r>
                        <a:rPr lang="ar-AE">
                          <a:latin typeface="Cambria Math" panose="02040503050406030204" pitchFamily="18" charset="0"/>
                        </a:rPr>
                        <m:t>(</m:t>
                      </m:r>
                      <m:sSub>
                        <m:sSubPr>
                          <m:ctrlPr>
                            <a:rPr lang="ar-AE" i="1">
                              <a:latin typeface="Cambria Math" panose="02040503050406030204" pitchFamily="18" charset="0"/>
                            </a:rPr>
                          </m:ctrlPr>
                        </m:sSubPr>
                        <m:e>
                          <m:r>
                            <m:rPr>
                              <m:sty m:val="p"/>
                            </m:rPr>
                            <a:rPr lang="en-US" b="0" i="0" smtClean="0">
                              <a:latin typeface="Cambria Math" panose="02040503050406030204" pitchFamily="18" charset="0"/>
                            </a:rPr>
                            <m:t>Y</m:t>
                          </m:r>
                        </m:e>
                        <m:sub>
                          <m:r>
                            <a:rPr lang="ar-AE">
                              <a:latin typeface="Cambria Math" panose="02040503050406030204" pitchFamily="18" charset="0"/>
                            </a:rPr>
                            <m:t>𝑛</m:t>
                          </m:r>
                        </m:sub>
                      </m:sSub>
                      <m:r>
                        <a:rPr lang="ar-AE">
                          <a:latin typeface="Cambria Math" panose="02040503050406030204" pitchFamily="18" charset="0"/>
                        </a:rPr>
                        <m:t>)</m:t>
                      </m:r>
                    </m:oMath>
                  </m:oMathPara>
                </a14:m>
                <a:endParaRPr lang="ar-AE" dirty="0"/>
              </a:p>
              <a:p>
                <a:pPr marL="0" indent="0">
                  <a:buNone/>
                </a:pPr>
                <a:r>
                  <a:rPr lang="en-US" dirty="0"/>
                  <a:t>and, recall that</a:t>
                </a:r>
              </a:p>
              <a:p>
                <a:pPr marL="0" indent="0">
                  <a:buNone/>
                </a:pPr>
                <a14:m>
                  <m:oMathPara xmlns:m="http://schemas.openxmlformats.org/officeDocument/2006/math">
                    <m:oMathParaPr>
                      <m:jc m:val="center"/>
                    </m:oMathParaPr>
                    <m:oMath xmlns:m="http://schemas.openxmlformats.org/officeDocument/2006/math">
                      <m:r>
                        <a:rPr lang="en-US">
                          <a:latin typeface="Cambria Math" panose="02040503050406030204" pitchFamily="18" charset="0"/>
                        </a:rPr>
                        <m:t>𝑉𝑎𝑟</m:t>
                      </m:r>
                      <m:d>
                        <m:dPr>
                          <m:ctrlPr>
                            <a:rPr lang="ar-AE" i="1">
                              <a:latin typeface="Cambria Math" panose="02040503050406030204" pitchFamily="18" charset="0"/>
                            </a:rPr>
                          </m:ctrlPr>
                        </m:dPr>
                        <m:e>
                          <m:f>
                            <m:fPr>
                              <m:ctrlPr>
                                <a:rPr lang="ar-AE" i="1">
                                  <a:latin typeface="Cambria Math" panose="02040503050406030204" pitchFamily="18" charset="0"/>
                                </a:rPr>
                              </m:ctrlPr>
                            </m:fPr>
                            <m:num>
                              <m:r>
                                <a:rPr lang="ar-AE">
                                  <a:latin typeface="Cambria Math" panose="02040503050406030204" pitchFamily="18" charset="0"/>
                                </a:rPr>
                                <m:t>1</m:t>
                              </m:r>
                            </m:num>
                            <m:den>
                              <m:r>
                                <a:rPr lang="ar-AE">
                                  <a:latin typeface="Cambria Math" panose="02040503050406030204" pitchFamily="18" charset="0"/>
                                </a:rPr>
                                <m:t>𝑎</m:t>
                              </m:r>
                            </m:den>
                          </m:f>
                          <m:r>
                            <a:rPr lang="ar-AE">
                              <a:latin typeface="Cambria Math" panose="02040503050406030204" pitchFamily="18" charset="0"/>
                            </a:rPr>
                            <m:t>𝑌</m:t>
                          </m:r>
                        </m:e>
                      </m:d>
                      <m:r>
                        <a:rPr lang="ar-AE">
                          <a:latin typeface="Cambria Math" panose="02040503050406030204" pitchFamily="18" charset="0"/>
                        </a:rPr>
                        <m:t>=</m:t>
                      </m:r>
                      <m:f>
                        <m:fPr>
                          <m:ctrlPr>
                            <a:rPr lang="ar-AE" i="1">
                              <a:latin typeface="Cambria Math" panose="02040503050406030204" pitchFamily="18" charset="0"/>
                            </a:rPr>
                          </m:ctrlPr>
                        </m:fPr>
                        <m:num>
                          <m:r>
                            <a:rPr lang="ar-AE">
                              <a:latin typeface="Cambria Math" panose="02040503050406030204" pitchFamily="18" charset="0"/>
                            </a:rPr>
                            <m:t>1</m:t>
                          </m:r>
                        </m:num>
                        <m:den>
                          <m:sSup>
                            <m:sSupPr>
                              <m:ctrlPr>
                                <a:rPr lang="ar-AE" i="1">
                                  <a:latin typeface="Cambria Math" panose="02040503050406030204" pitchFamily="18" charset="0"/>
                                </a:rPr>
                              </m:ctrlPr>
                            </m:sSupPr>
                            <m:e>
                              <m:r>
                                <a:rPr lang="ar-AE">
                                  <a:latin typeface="Cambria Math" panose="02040503050406030204" pitchFamily="18" charset="0"/>
                                </a:rPr>
                                <m:t>𝑎</m:t>
                              </m:r>
                            </m:e>
                            <m:sup>
                              <m:r>
                                <a:rPr lang="ar-AE">
                                  <a:latin typeface="Cambria Math" panose="02040503050406030204" pitchFamily="18" charset="0"/>
                                </a:rPr>
                                <m:t>2</m:t>
                              </m:r>
                            </m:sup>
                          </m:sSup>
                        </m:den>
                      </m:f>
                      <m:r>
                        <a:rPr lang="ar-AE">
                          <a:latin typeface="Cambria Math" panose="02040503050406030204" pitchFamily="18" charset="0"/>
                        </a:rPr>
                        <m:t>𝑉𝑎𝑟</m:t>
                      </m:r>
                      <m:d>
                        <m:dPr>
                          <m:ctrlPr>
                            <a:rPr lang="ar-AE" i="1">
                              <a:latin typeface="Cambria Math" panose="02040503050406030204" pitchFamily="18" charset="0"/>
                            </a:rPr>
                          </m:ctrlPr>
                        </m:dPr>
                        <m:e>
                          <m:r>
                            <a:rPr lang="ar-AE">
                              <a:latin typeface="Cambria Math" panose="02040503050406030204" pitchFamily="18" charset="0"/>
                            </a:rPr>
                            <m:t>𝑌</m:t>
                          </m:r>
                        </m:e>
                      </m:d>
                    </m:oMath>
                  </m:oMathPara>
                </a14:m>
                <a:endParaRPr lang="ar-AE" dirty="0"/>
              </a:p>
              <a:p>
                <a:pPr marL="0" indent="0">
                  <a:buNone/>
                </a:pPr>
                <a:endParaRPr lang="en-US" dirty="0"/>
              </a:p>
              <a:p>
                <a:pPr marL="0" indent="0">
                  <a:buNone/>
                </a:pPr>
                <a:r>
                  <a:rPr lang="en-US" dirty="0"/>
                  <a:t>Therefore, the variance of the sample mean is </a:t>
                </a:r>
              </a:p>
              <a:p>
                <a:pPr marL="0" indent="0">
                  <a:buNone/>
                </a:pPr>
                <a14:m>
                  <m:oMathPara xmlns:m="http://schemas.openxmlformats.org/officeDocument/2006/math">
                    <m:oMathParaPr>
                      <m:jc m:val="center"/>
                    </m:oMathParaPr>
                    <m:oMath xmlns:m="http://schemas.openxmlformats.org/officeDocument/2006/math">
                      <m:r>
                        <a:rPr lang="ar-AE">
                          <a:latin typeface="Cambria Math" panose="02040503050406030204" pitchFamily="18" charset="0"/>
                        </a:rPr>
                        <m:t>𝑉𝑎𝑟</m:t>
                      </m:r>
                      <m:r>
                        <a:rPr lang="ar-AE">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𝑉𝑎𝑟</m:t>
                      </m:r>
                      <m:r>
                        <a:rPr lang="ar-AE">
                          <a:latin typeface="Cambria Math" panose="02040503050406030204" pitchFamily="18" charset="0"/>
                        </a:rPr>
                        <m:t>(</m:t>
                      </m:r>
                      <m:f>
                        <m:fPr>
                          <m:ctrlPr>
                            <a:rPr lang="ar-AE" i="1">
                              <a:latin typeface="Cambria Math" panose="02040503050406030204" pitchFamily="18" charset="0"/>
                            </a:rPr>
                          </m:ctrlPr>
                        </m:fPr>
                        <m:num>
                          <m:r>
                            <a:rPr lang="ar-AE">
                              <a:latin typeface="Cambria Math" panose="02040503050406030204" pitchFamily="18" charset="0"/>
                            </a:rPr>
                            <m:t>1</m:t>
                          </m:r>
                        </m:num>
                        <m:den>
                          <m:r>
                            <a:rPr lang="ar-AE">
                              <a:latin typeface="Cambria Math" panose="02040503050406030204" pitchFamily="18" charset="0"/>
                            </a:rPr>
                            <m:t>𝑛</m:t>
                          </m:r>
                        </m:den>
                      </m:f>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2</m:t>
                          </m:r>
                        </m:sub>
                      </m:sSub>
                      <m:r>
                        <a:rPr lang="ar-AE">
                          <a:latin typeface="Cambria Math" panose="02040503050406030204" pitchFamily="18" charset="0"/>
                        </a:rPr>
                        <m:t>+</m:t>
                      </m:r>
                      <m:r>
                        <a:rPr lang="en-US" b="0" i="0" smtClean="0">
                          <a:latin typeface="Cambria Math" panose="02040503050406030204" pitchFamily="18" charset="0"/>
                        </a:rPr>
                        <m:t>…</m:t>
                      </m: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𝑛</m:t>
                          </m:r>
                        </m:sub>
                      </m:sSub>
                      <m:r>
                        <a:rPr lang="ar-AE">
                          <a:latin typeface="Cambria Math" panose="02040503050406030204" pitchFamily="18" charset="0"/>
                        </a:rPr>
                        <m:t>))=</m:t>
                      </m:r>
                      <m:f>
                        <m:fPr>
                          <m:ctrlPr>
                            <a:rPr lang="ar-AE" i="1">
                              <a:latin typeface="Cambria Math" panose="02040503050406030204" pitchFamily="18" charset="0"/>
                            </a:rPr>
                          </m:ctrlPr>
                        </m:fPr>
                        <m:num>
                          <m:r>
                            <a:rPr lang="ar-AE">
                              <a:latin typeface="Cambria Math" panose="02040503050406030204" pitchFamily="18" charset="0"/>
                            </a:rPr>
                            <m:t>1</m:t>
                          </m:r>
                        </m:num>
                        <m:den>
                          <m:sSup>
                            <m:sSupPr>
                              <m:ctrlPr>
                                <a:rPr lang="ar-AE" i="1">
                                  <a:latin typeface="Cambria Math" panose="02040503050406030204" pitchFamily="18" charset="0"/>
                                </a:rPr>
                              </m:ctrlPr>
                            </m:sSupPr>
                            <m:e>
                              <m:r>
                                <a:rPr lang="ar-AE">
                                  <a:latin typeface="Cambria Math" panose="02040503050406030204" pitchFamily="18" charset="0"/>
                                </a:rPr>
                                <m:t>𝑛</m:t>
                              </m:r>
                            </m:e>
                            <m:sup>
                              <m:r>
                                <a:rPr lang="ar-AE">
                                  <a:latin typeface="Cambria Math" panose="02040503050406030204" pitchFamily="18" charset="0"/>
                                </a:rPr>
                                <m:t>2</m:t>
                              </m:r>
                            </m:sup>
                          </m:sSup>
                        </m:den>
                      </m:f>
                      <m:r>
                        <a:rPr lang="ar-AE">
                          <a:latin typeface="Cambria Math" panose="02040503050406030204" pitchFamily="18" charset="0"/>
                        </a:rPr>
                        <m:t>𝑉𝑎𝑟</m:t>
                      </m: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2</m:t>
                          </m:r>
                        </m:sub>
                      </m:sSub>
                      <m:r>
                        <a:rPr lang="ar-AE">
                          <a:latin typeface="Cambria Math" panose="02040503050406030204" pitchFamily="18" charset="0"/>
                        </a:rPr>
                        <m:t>+</m:t>
                      </m:r>
                      <m:r>
                        <a:rPr lang="en-US" b="0" i="0" smtClean="0">
                          <a:latin typeface="Cambria Math" panose="02040503050406030204" pitchFamily="18" charset="0"/>
                        </a:rPr>
                        <m:t>…</m:t>
                      </m: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𝑛</m:t>
                          </m:r>
                        </m:sub>
                      </m:sSub>
                      <m:r>
                        <a:rPr lang="ar-AE">
                          <a:latin typeface="Cambria Math" panose="02040503050406030204" pitchFamily="18" charset="0"/>
                        </a:rPr>
                        <m:t>)</m:t>
                      </m:r>
                    </m:oMath>
                  </m:oMathPara>
                </a14:m>
                <a:endParaRPr lang="en-US" dirty="0"/>
              </a:p>
              <a:p>
                <a:pPr marL="0" indent="0">
                  <a:buNone/>
                </a:pPr>
                <a:endParaRPr lang="ar-AE" dirty="0"/>
              </a:p>
              <a:p>
                <a:pPr marL="0" indent="0">
                  <a:buNone/>
                </a:pPr>
                <a14:m>
                  <m:oMathPara xmlns:m="http://schemas.openxmlformats.org/officeDocument/2006/math">
                    <m:oMathParaPr>
                      <m:jc m:val="center"/>
                    </m:oMathParaPr>
                    <m:oMath xmlns:m="http://schemas.openxmlformats.org/officeDocument/2006/math">
                      <m:r>
                        <a:rPr lang="ar-AE">
                          <a:latin typeface="Cambria Math" panose="02040503050406030204" pitchFamily="18" charset="0"/>
                        </a:rPr>
                        <m:t>𝑉𝑎𝑟</m:t>
                      </m:r>
                      <m:r>
                        <a:rPr lang="ar-AE">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f>
                        <m:fPr>
                          <m:ctrlPr>
                            <a:rPr lang="ar-AE" i="1">
                              <a:latin typeface="Cambria Math" panose="02040503050406030204" pitchFamily="18" charset="0"/>
                            </a:rPr>
                          </m:ctrlPr>
                        </m:fPr>
                        <m:num>
                          <m:r>
                            <a:rPr lang="ar-AE">
                              <a:latin typeface="Cambria Math" panose="02040503050406030204" pitchFamily="18" charset="0"/>
                            </a:rPr>
                            <m:t>1</m:t>
                          </m:r>
                        </m:num>
                        <m:den>
                          <m:sSup>
                            <m:sSupPr>
                              <m:ctrlPr>
                                <a:rPr lang="ar-AE" i="1">
                                  <a:latin typeface="Cambria Math" panose="02040503050406030204" pitchFamily="18" charset="0"/>
                                </a:rPr>
                              </m:ctrlPr>
                            </m:sSupPr>
                            <m:e>
                              <m:r>
                                <a:rPr lang="ar-AE">
                                  <a:latin typeface="Cambria Math" panose="02040503050406030204" pitchFamily="18" charset="0"/>
                                </a:rPr>
                                <m:t>𝑛</m:t>
                              </m:r>
                            </m:e>
                            <m:sup>
                              <m:r>
                                <a:rPr lang="ar-AE">
                                  <a:latin typeface="Cambria Math" panose="02040503050406030204" pitchFamily="18" charset="0"/>
                                </a:rPr>
                                <m:t>2</m:t>
                              </m:r>
                            </m:sup>
                          </m:sSup>
                        </m:den>
                      </m:f>
                      <m:r>
                        <a:rPr lang="ar-AE">
                          <a:latin typeface="Cambria Math" panose="02040503050406030204" pitchFamily="18" charset="0"/>
                        </a:rPr>
                        <m:t>(</m:t>
                      </m:r>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r>
                        <a:rPr lang="ar-AE">
                          <a:latin typeface="Cambria Math" panose="02040503050406030204" pitchFamily="18" charset="0"/>
                        </a:rPr>
                        <m:t>+</m:t>
                      </m:r>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r>
                        <a:rPr lang="ar-AE">
                          <a:latin typeface="Cambria Math" panose="02040503050406030204" pitchFamily="18" charset="0"/>
                        </a:rPr>
                        <m:t>+</m:t>
                      </m:r>
                      <m:r>
                        <a:rPr lang="en-US" b="0" i="0" smtClean="0">
                          <a:latin typeface="Cambria Math" panose="02040503050406030204" pitchFamily="18" charset="0"/>
                        </a:rPr>
                        <m:t>…</m:t>
                      </m:r>
                      <m:r>
                        <a:rPr lang="ar-AE">
                          <a:latin typeface="Cambria Math" panose="02040503050406030204" pitchFamily="18" charset="0"/>
                        </a:rPr>
                        <m:t>+</m:t>
                      </m:r>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r>
                        <a:rPr lang="ar-AE">
                          <a:latin typeface="Cambria Math" panose="02040503050406030204" pitchFamily="18" charset="0"/>
                        </a:rPr>
                        <m:t>)=</m:t>
                      </m:r>
                      <m:f>
                        <m:fPr>
                          <m:ctrlPr>
                            <a:rPr lang="ar-AE" i="1">
                              <a:latin typeface="Cambria Math" panose="02040503050406030204" pitchFamily="18" charset="0"/>
                            </a:rPr>
                          </m:ctrlPr>
                        </m:fPr>
                        <m:num>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num>
                        <m:den>
                          <m:r>
                            <a:rPr lang="ar-AE">
                              <a:latin typeface="Cambria Math" panose="02040503050406030204" pitchFamily="18" charset="0"/>
                            </a:rPr>
                            <m:t>𝑛</m:t>
                          </m:r>
                        </m:den>
                      </m:f>
                    </m:oMath>
                  </m:oMathPara>
                </a14:m>
                <a:endParaRPr lang="ar-AE" dirty="0"/>
              </a:p>
              <a:p>
                <a:pPr marL="0" indent="0">
                  <a:buNone/>
                </a:pP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14" b="-6283"/>
                </a:stretch>
              </a:blipFill>
            </p:spPr>
            <p:txBody>
              <a:bodyPr/>
              <a:lstStyle/>
              <a:p>
                <a:r>
                  <a:rPr lang="en-US">
                    <a:noFill/>
                  </a:rPr>
                  <a:t> </a:t>
                </a:r>
              </a:p>
            </p:txBody>
          </p:sp>
        </mc:Fallback>
      </mc:AlternateContent>
    </p:spTree>
    <p:extLst>
      <p:ext uri="{BB962C8B-B14F-4D97-AF65-F5344CB8AC3E}">
        <p14:creationId xmlns:p14="http://schemas.microsoft.com/office/powerpoint/2010/main" val="2585851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The standard deviation (or standard error) of the sample mean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It is common to refer to the standard deviation of the sample mean </a:t>
                </a:r>
                <a14:m>
                  <m:oMath xmlns:m="http://schemas.openxmlformats.org/officeDocument/2006/math">
                    <m:r>
                      <a:rPr lang="en-US">
                        <a:latin typeface="Cambria Math" panose="02040503050406030204" pitchFamily="18" charset="0"/>
                      </a:rPr>
                      <m:t>𝑆𝑡𝑑</m:t>
                    </m:r>
                    <m:r>
                      <a:rPr lang="en-US">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oMath>
                </a14:m>
                <a:r>
                  <a:rPr lang="ar-AE" dirty="0"/>
                  <a:t> </a:t>
                </a:r>
                <a:r>
                  <a:rPr lang="en-US" dirty="0"/>
                  <a:t>as the </a:t>
                </a:r>
                <a:r>
                  <a:rPr lang="en-US" i="1" dirty="0"/>
                  <a:t>standard error of the mean</a:t>
                </a:r>
                <a:r>
                  <a:rPr lang="en-US" dirty="0"/>
                  <a:t> to avoid confusion with the standard deviation of the random variable </a:t>
                </a:r>
                <a14:m>
                  <m:oMath xmlns:m="http://schemas.openxmlformats.org/officeDocument/2006/math">
                    <m:r>
                      <a:rPr lang="en-US" b="0" i="1" smtClean="0">
                        <a:latin typeface="Cambria Math" panose="02040503050406030204" pitchFamily="18" charset="0"/>
                      </a:rPr>
                      <m:t>𝑋</m:t>
                    </m:r>
                  </m:oMath>
                </a14:m>
                <a:r>
                  <a:rPr lang="en-US" dirty="0"/>
                  <a:t>.</a:t>
                </a:r>
              </a:p>
              <a:p>
                <a:pPr marL="0" indent="0">
                  <a:buNone/>
                </a:pPr>
                <a:endParaRPr lang="en-US" dirty="0"/>
              </a:p>
              <a:p>
                <a:pPr marL="0" indent="0">
                  <a:buNone/>
                </a:pPr>
                <a:r>
                  <a:rPr lang="en-US" dirty="0"/>
                  <a:t>We saw the equation for the variance of </a:t>
                </a:r>
                <a14:m>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𝑋</m:t>
                        </m:r>
                      </m:e>
                    </m:bar>
                  </m:oMath>
                </a14:m>
                <a:r>
                  <a:rPr lang="ar-AE" dirty="0"/>
                  <a:t> - </a:t>
                </a:r>
                <a:r>
                  <a:rPr lang="en-US" dirty="0"/>
                  <a:t>the standard error of </a:t>
                </a:r>
                <a14:m>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𝑋</m:t>
                        </m:r>
                      </m:e>
                    </m:bar>
                  </m:oMath>
                </a14:m>
                <a:r>
                  <a:rPr lang="ar-AE" dirty="0"/>
                  <a:t> </a:t>
                </a:r>
                <a:r>
                  <a:rPr lang="en-US" dirty="0"/>
                  <a:t>is simply the square root of the variance of </a:t>
                </a:r>
                <a14:m>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i="1">
                        <a:latin typeface="Cambria Math" panose="02040503050406030204" pitchFamily="18" charset="0"/>
                      </a:rPr>
                      <m:t> </m:t>
                    </m:r>
                  </m:oMath>
                </a14:m>
                <a:r>
                  <a:rPr lang="ar-AE" dirty="0"/>
                  <a:t>:</a:t>
                </a:r>
              </a:p>
              <a:p>
                <a:pPr marL="0" indent="0">
                  <a:buNone/>
                </a:pPr>
                <a:endParaRPr lang="ar-AE" dirty="0"/>
              </a:p>
              <a:p>
                <a:pPr marL="0" indent="0">
                  <a:buNone/>
                </a:pPr>
                <a14:m>
                  <m:oMathPara xmlns:m="http://schemas.openxmlformats.org/officeDocument/2006/math">
                    <m:oMathParaPr>
                      <m:jc m:val="center"/>
                    </m:oMathParaPr>
                    <m:oMath xmlns:m="http://schemas.openxmlformats.org/officeDocument/2006/math">
                      <m:r>
                        <a:rPr lang="ar-AE">
                          <a:latin typeface="Cambria Math" panose="02040503050406030204" pitchFamily="18" charset="0"/>
                        </a:rPr>
                        <m:t>𝑆𝑡𝑑</m:t>
                      </m:r>
                      <m:r>
                        <a:rPr lang="ar-AE">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ad>
                        <m:radPr>
                          <m:degHide m:val="on"/>
                          <m:ctrlPr>
                            <a:rPr lang="ar-AE" i="1" smtClean="0">
                              <a:latin typeface="Cambria Math" panose="02040503050406030204" pitchFamily="18" charset="0"/>
                            </a:rPr>
                          </m:ctrlPr>
                        </m:radPr>
                        <m:deg/>
                        <m:e>
                          <m:r>
                            <a:rPr lang="ar-AE">
                              <a:latin typeface="Cambria Math" panose="02040503050406030204" pitchFamily="18" charset="0"/>
                            </a:rPr>
                            <m:t>𝑉𝑎𝑟</m:t>
                          </m:r>
                          <m:r>
                            <a:rPr lang="ar-AE">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e>
                      </m:rad>
                      <m:r>
                        <a:rPr lang="ar-AE">
                          <a:latin typeface="Cambria Math" panose="02040503050406030204" pitchFamily="18" charset="0"/>
                        </a:rPr>
                        <m:t>=</m:t>
                      </m:r>
                      <m:rad>
                        <m:radPr>
                          <m:ctrlPr>
                            <a:rPr lang="ar-AE" i="1">
                              <a:latin typeface="Cambria Math" panose="02040503050406030204" pitchFamily="18" charset="0"/>
                            </a:rPr>
                          </m:ctrlPr>
                        </m:radPr>
                        <m:deg/>
                        <m:e>
                          <m:f>
                            <m:fPr>
                              <m:ctrlPr>
                                <a:rPr lang="ar-AE" i="1">
                                  <a:latin typeface="Cambria Math" panose="02040503050406030204" pitchFamily="18" charset="0"/>
                                </a:rPr>
                              </m:ctrlPr>
                            </m:fPr>
                            <m:num>
                              <m:sSup>
                                <m:sSupPr>
                                  <m:ctrlPr>
                                    <a:rPr lang="ar-AE" i="1">
                                      <a:latin typeface="Cambria Math" panose="02040503050406030204" pitchFamily="18" charset="0"/>
                                    </a:rPr>
                                  </m:ctrlPr>
                                </m:sSupPr>
                                <m:e>
                                  <m:r>
                                    <a:rPr lang="ar-AE">
                                      <a:latin typeface="Cambria Math" panose="02040503050406030204" pitchFamily="18" charset="0"/>
                                    </a:rPr>
                                    <m:t>𝜎</m:t>
                                  </m:r>
                                </m:e>
                                <m:sup>
                                  <m:r>
                                    <a:rPr lang="ar-AE">
                                      <a:latin typeface="Cambria Math" panose="02040503050406030204" pitchFamily="18" charset="0"/>
                                    </a:rPr>
                                    <m:t>2</m:t>
                                  </m:r>
                                </m:sup>
                              </m:sSup>
                            </m:num>
                            <m:den>
                              <m:r>
                                <a:rPr lang="ar-AE">
                                  <a:latin typeface="Cambria Math" panose="02040503050406030204" pitchFamily="18" charset="0"/>
                                </a:rPr>
                                <m:t>𝑛</m:t>
                              </m:r>
                            </m:den>
                          </m:f>
                        </m:e>
                      </m:rad>
                      <m:r>
                        <a:rPr lang="ar-AE">
                          <a:latin typeface="Cambria Math" panose="02040503050406030204" pitchFamily="18" charset="0"/>
                        </a:rPr>
                        <m:t>=</m:t>
                      </m:r>
                      <m:f>
                        <m:fPr>
                          <m:ctrlPr>
                            <a:rPr lang="ar-AE" i="1">
                              <a:latin typeface="Cambria Math" panose="02040503050406030204" pitchFamily="18" charset="0"/>
                            </a:rPr>
                          </m:ctrlPr>
                        </m:fPr>
                        <m:num>
                          <m:r>
                            <a:rPr lang="ar-AE">
                              <a:latin typeface="Cambria Math" panose="02040503050406030204" pitchFamily="18" charset="0"/>
                            </a:rPr>
                            <m:t>𝜎</m:t>
                          </m:r>
                        </m:num>
                        <m:den>
                          <m:rad>
                            <m:radPr>
                              <m:degHide m:val="on"/>
                              <m:ctrlPr>
                                <a:rPr lang="ar-AE" i="1" smtClean="0">
                                  <a:latin typeface="Cambria Math" panose="02040503050406030204" pitchFamily="18" charset="0"/>
                                </a:rPr>
                              </m:ctrlPr>
                            </m:radPr>
                            <m:deg/>
                            <m:e>
                              <m:r>
                                <a:rPr lang="ar-AE" b="0" i="1" smtClean="0">
                                  <a:latin typeface="Cambria Math" panose="02040503050406030204" pitchFamily="18" charset="0"/>
                                </a:rPr>
                                <m:t>𝑛</m:t>
                              </m:r>
                            </m:e>
                          </m:rad>
                        </m:den>
                      </m:f>
                    </m:oMath>
                  </m:oMathPara>
                </a14:m>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68"/>
                </a:stretch>
              </a:blipFill>
            </p:spPr>
            <p:txBody>
              <a:bodyPr/>
              <a:lstStyle/>
              <a:p>
                <a:r>
                  <a:rPr lang="en-US">
                    <a:noFill/>
                  </a:rPr>
                  <a:t> </a:t>
                </a:r>
              </a:p>
            </p:txBody>
          </p:sp>
        </mc:Fallback>
      </mc:AlternateContent>
    </p:spTree>
    <p:extLst>
      <p:ext uri="{BB962C8B-B14F-4D97-AF65-F5344CB8AC3E}">
        <p14:creationId xmlns:p14="http://schemas.microsoft.com/office/powerpoint/2010/main" val="227362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33E6-ED20-2A40-A979-2A018F59AB84}"/>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1C69C1E1-9C88-6E47-93C5-F60E59F99D8E}"/>
              </a:ext>
            </a:extLst>
          </p:cNvPr>
          <p:cNvSpPr>
            <a:spLocks noGrp="1"/>
          </p:cNvSpPr>
          <p:nvPr>
            <p:ph type="body" idx="1"/>
          </p:nvPr>
        </p:nvSpPr>
        <p:spPr/>
        <p:txBody>
          <a:bodyPr/>
          <a:lstStyle/>
          <a:p>
            <a:r>
              <a:rPr lang="en-US" dirty="0"/>
              <a:t>Key definitions</a:t>
            </a:r>
          </a:p>
          <a:p>
            <a:r>
              <a:rPr lang="en-US" dirty="0"/>
              <a:t>The sample mean</a:t>
            </a:r>
          </a:p>
          <a:p>
            <a:r>
              <a:rPr lang="en-US" dirty="0"/>
              <a:t>One-sample hypothesis tests</a:t>
            </a:r>
          </a:p>
          <a:p>
            <a:r>
              <a:rPr lang="en-US" dirty="0"/>
              <a:t>Two-sample hypothesis tests</a:t>
            </a:r>
          </a:p>
          <a:p>
            <a:r>
              <a:rPr lang="en-US" dirty="0"/>
              <a:t>Additional topics</a:t>
            </a:r>
          </a:p>
          <a:p>
            <a:endParaRPr lang="en-US" dirty="0"/>
          </a:p>
        </p:txBody>
      </p:sp>
    </p:spTree>
    <p:extLst>
      <p:ext uri="{BB962C8B-B14F-4D97-AF65-F5344CB8AC3E}">
        <p14:creationId xmlns:p14="http://schemas.microsoft.com/office/powerpoint/2010/main" val="4034821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The sample variance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r>
                  <a:rPr lang="en-US" dirty="0"/>
                  <a:t>The </a:t>
                </a:r>
                <a:r>
                  <a:rPr lang="en-US" i="1" dirty="0"/>
                  <a:t>sample variance</a:t>
                </a:r>
                <a:r>
                  <a:rPr lang="en-US" dirty="0"/>
                  <a:t> (</a:t>
                </a:r>
                <a:r>
                  <a:rPr lang="en-US" b="1" dirty="0"/>
                  <a:t>not</a:t>
                </a:r>
                <a:r>
                  <a:rPr lang="en-US" dirty="0"/>
                  <a:t> the variance of the sample mean!) is also calculated by the familiar formula:</a:t>
                </a:r>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sSup>
                        <m:sSupPr>
                          <m:ctrlPr>
                            <a:rPr lang="ar-AE" i="1">
                              <a:latin typeface="Cambria Math" panose="02040503050406030204" pitchFamily="18" charset="0"/>
                            </a:rPr>
                          </m:ctrlPr>
                        </m:sSupPr>
                        <m:e>
                          <m:r>
                            <a:rPr lang="ar-AE">
                              <a:latin typeface="Cambria Math" panose="02040503050406030204" pitchFamily="18" charset="0"/>
                            </a:rPr>
                            <m:t>𝑆</m:t>
                          </m:r>
                        </m:e>
                        <m:sup>
                          <m:r>
                            <a:rPr lang="ar-AE">
                              <a:latin typeface="Cambria Math" panose="02040503050406030204" pitchFamily="18" charset="0"/>
                            </a:rPr>
                            <m:t>2</m:t>
                          </m:r>
                        </m:sup>
                      </m:sSup>
                      <m:r>
                        <a:rPr lang="ar-AE">
                          <a:latin typeface="Cambria Math" panose="02040503050406030204" pitchFamily="18" charset="0"/>
                        </a:rPr>
                        <m:t>=</m:t>
                      </m:r>
                      <m:f>
                        <m:fPr>
                          <m:ctrlPr>
                            <a:rPr lang="ar-AE" i="1">
                              <a:latin typeface="Cambria Math" panose="02040503050406030204" pitchFamily="18" charset="0"/>
                            </a:rPr>
                          </m:ctrlPr>
                        </m:fPr>
                        <m:num>
                          <m:r>
                            <a:rPr lang="ar-AE">
                              <a:latin typeface="Cambria Math" panose="02040503050406030204" pitchFamily="18" charset="0"/>
                            </a:rPr>
                            <m:t>1</m:t>
                          </m:r>
                        </m:num>
                        <m:den>
                          <m:r>
                            <a:rPr lang="ar-AE">
                              <a:latin typeface="Cambria Math" panose="02040503050406030204" pitchFamily="18" charset="0"/>
                            </a:rPr>
                            <m:t>𝑛</m:t>
                          </m:r>
                          <m:r>
                            <a:rPr lang="ar-AE">
                              <a:latin typeface="Cambria Math" panose="02040503050406030204" pitchFamily="18" charset="0"/>
                            </a:rPr>
                            <m:t>−1</m:t>
                          </m:r>
                        </m:den>
                      </m:f>
                      <m:nary>
                        <m:naryPr>
                          <m:chr m:val="∑"/>
                          <m:limLoc m:val="undOvr"/>
                          <m:ctrlPr>
                            <a:rPr lang="ar-AE" i="1">
                              <a:latin typeface="Cambria Math" panose="02040503050406030204" pitchFamily="18" charset="0"/>
                            </a:rPr>
                          </m:ctrlPr>
                        </m:naryPr>
                        <m:sub>
                          <m:r>
                            <a:rPr lang="ar-AE">
                              <a:latin typeface="Cambria Math" panose="02040503050406030204" pitchFamily="18" charset="0"/>
                            </a:rPr>
                            <m:t>𝑖</m:t>
                          </m:r>
                          <m:r>
                            <a:rPr lang="ar-AE">
                              <a:latin typeface="Cambria Math" panose="02040503050406030204" pitchFamily="18" charset="0"/>
                            </a:rPr>
                            <m:t>=1</m:t>
                          </m:r>
                        </m:sub>
                        <m:sup>
                          <m:r>
                            <a:rPr lang="ar-AE">
                              <a:latin typeface="Cambria Math" panose="02040503050406030204" pitchFamily="18" charset="0"/>
                            </a:rPr>
                            <m:t>𝑛</m:t>
                          </m:r>
                        </m:sup>
                        <m:e>
                          <m:r>
                            <a:rPr lang="ar-AE">
                              <a:latin typeface="Cambria Math" panose="02040503050406030204" pitchFamily="18" charset="0"/>
                            </a:rPr>
                            <m:t>(</m:t>
                          </m:r>
                        </m:e>
                      </m:nary>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𝑖</m:t>
                          </m:r>
                        </m:sub>
                      </m:sSub>
                      <m:r>
                        <a:rPr lang="ar-AE">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sSup>
                        <m:sSupPr>
                          <m:ctrlPr>
                            <a:rPr lang="ar-AE" i="1">
                              <a:latin typeface="Cambria Math" panose="02040503050406030204" pitchFamily="18" charset="0"/>
                            </a:rPr>
                          </m:ctrlPr>
                        </m:sSupPr>
                        <m:e>
                          <m:r>
                            <a:rPr lang="ar-AE">
                              <a:latin typeface="Cambria Math" panose="02040503050406030204" pitchFamily="18" charset="0"/>
                            </a:rPr>
                            <m:t>)</m:t>
                          </m:r>
                        </m:e>
                        <m:sup>
                          <m:r>
                            <a:rPr lang="ar-AE">
                              <a:latin typeface="Cambria Math" panose="02040503050406030204" pitchFamily="18" charset="0"/>
                            </a:rPr>
                            <m:t>2</m:t>
                          </m:r>
                        </m:sup>
                      </m:sSup>
                    </m:oMath>
                  </m:oMathPara>
                </a14:m>
                <a:endParaRPr lang="ar-AE" dirty="0"/>
              </a:p>
              <a:p>
                <a:pPr marL="0" indent="0">
                  <a:buNone/>
                </a:pPr>
                <a:endParaRPr lang="ar-AE" dirty="0"/>
              </a:p>
              <a:p>
                <a:pPr marL="0" indent="0">
                  <a:buNone/>
                </a:pPr>
                <a:r>
                  <a:rPr lang="en-US" dirty="0"/>
                  <a:t>Where the sample standard deviation </a:t>
                </a:r>
                <a14:m>
                  <m:oMath xmlns:m="http://schemas.openxmlformats.org/officeDocument/2006/math">
                    <m:r>
                      <a:rPr lang="en-US" b="0" i="1" smtClean="0">
                        <a:latin typeface="Cambria Math" panose="02040503050406030204" pitchFamily="18" charset="0"/>
                      </a:rPr>
                      <m:t>𝑆</m:t>
                    </m:r>
                  </m:oMath>
                </a14:m>
                <a:r>
                  <a:rPr lang="en-US" dirty="0"/>
                  <a:t> is the square root.</a:t>
                </a:r>
              </a:p>
              <a:p>
                <a:pPr marL="0" indent="0">
                  <a:buNone/>
                </a:pPr>
                <a:endParaRPr lang="en-US" dirty="0"/>
              </a:p>
              <a:p>
                <a:pPr marL="0" indent="0">
                  <a:buNone/>
                </a:pPr>
                <a:r>
                  <a:rPr lang="en-US" dirty="0"/>
                  <a:t>Note that the use of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−1</m:t>
                    </m:r>
                  </m:oMath>
                </a14:m>
                <a:r>
                  <a:rPr lang="en-US" dirty="0"/>
                  <a:t> instead of </a:t>
                </a:r>
                <a14:m>
                  <m:oMath xmlns:m="http://schemas.openxmlformats.org/officeDocument/2006/math">
                    <m:r>
                      <a:rPr lang="en-US" b="0" i="1" smtClean="0">
                        <a:latin typeface="Cambria Math" panose="02040503050406030204" pitchFamily="18" charset="0"/>
                      </a:rPr>
                      <m:t>𝑛</m:t>
                    </m:r>
                  </m:oMath>
                </a14:m>
                <a:r>
                  <a:rPr lang="en-US" dirty="0"/>
                  <a:t> here is called </a:t>
                </a:r>
                <a:r>
                  <a:rPr lang="en-US" i="1" dirty="0"/>
                  <a:t>Bessel’s correction</a:t>
                </a:r>
                <a:r>
                  <a:rPr lang="en-US" dirty="0"/>
                  <a:t>.</a:t>
                </a:r>
                <a:endParaRPr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14"/>
                </a:stretch>
              </a:blipFill>
            </p:spPr>
            <p:txBody>
              <a:bodyPr/>
              <a:lstStyle/>
              <a:p>
                <a:r>
                  <a:rPr lang="en-US">
                    <a:noFill/>
                  </a:rPr>
                  <a:t> </a:t>
                </a:r>
              </a:p>
            </p:txBody>
          </p:sp>
        </mc:Fallback>
      </mc:AlternateContent>
    </p:spTree>
    <p:extLst>
      <p:ext uri="{BB962C8B-B14F-4D97-AF65-F5344CB8AC3E}">
        <p14:creationId xmlns:p14="http://schemas.microsoft.com/office/powerpoint/2010/main" val="3451371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70" y="235576"/>
            <a:ext cx="9229060" cy="1472848"/>
          </a:xfrm>
        </p:spPr>
        <p:txBody>
          <a:bodyPr/>
          <a:lstStyle/>
          <a:p>
            <a:r>
              <a:rPr lang="en-US" sz="3200" dirty="0"/>
              <a:t>Test Statistic for the Sample Mean: The t-Distribution</a:t>
            </a:r>
            <a:endParaRPr sz="32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r>
                  <a:rPr lang="en-US" dirty="0"/>
                  <a:t>When we compare the </a:t>
                </a:r>
                <a:r>
                  <a:rPr lang="en-US" b="1" dirty="0"/>
                  <a:t>sample mean</a:t>
                </a:r>
                <a:r>
                  <a:rPr lang="en-US" dirty="0"/>
                  <a:t> to the </a:t>
                </a:r>
                <a:r>
                  <a:rPr lang="en-US" b="1" dirty="0"/>
                  <a:t>population mean</a:t>
                </a:r>
                <a:r>
                  <a:rPr lang="en-US" dirty="0"/>
                  <a:t>, adjusting for expected variation, the result follows a </a:t>
                </a:r>
                <a:r>
                  <a:rPr lang="en-US" b="1" dirty="0"/>
                  <a:t>t-distribution</a:t>
                </a:r>
                <a:r>
                  <a:rPr lang="en-US" dirty="0"/>
                  <a:t>.</a:t>
                </a:r>
              </a:p>
              <a:p>
                <a:pPr marL="0" indent="0">
                  <a:buNone/>
                </a:pPr>
                <a:endParaRPr lang="en-US"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f>
                        <m:fPr>
                          <m:ctrlPr>
                            <a:rPr lang="ar-AE" i="1">
                              <a:latin typeface="Cambria Math" panose="02040503050406030204" pitchFamily="18" charset="0"/>
                            </a:rPr>
                          </m:ctrlPr>
                        </m:fPr>
                        <m:num>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𝜇</m:t>
                          </m:r>
                        </m:num>
                        <m:den>
                          <m:r>
                            <a:rPr lang="ar-AE">
                              <a:latin typeface="Cambria Math" panose="02040503050406030204" pitchFamily="18" charset="0"/>
                            </a:rPr>
                            <m:t>𝑆</m:t>
                          </m:r>
                          <m:r>
                            <a:rPr lang="ar-AE">
                              <a:latin typeface="Cambria Math" panose="02040503050406030204" pitchFamily="18" charset="0"/>
                            </a:rPr>
                            <m:t>/</m:t>
                          </m:r>
                          <m:rad>
                            <m:radPr>
                              <m:degHide m:val="on"/>
                              <m:ctrlPr>
                                <a:rPr lang="ar-AE" i="1" smtClean="0">
                                  <a:latin typeface="Cambria Math" panose="02040503050406030204" pitchFamily="18" charset="0"/>
                                </a:rPr>
                              </m:ctrlPr>
                            </m:radPr>
                            <m:deg/>
                            <m:e>
                              <m:r>
                                <a:rPr lang="en-US" b="0" i="1" smtClean="0">
                                  <a:latin typeface="Cambria Math" panose="02040503050406030204" pitchFamily="18" charset="0"/>
                                </a:rPr>
                                <m:t>𝑛</m:t>
                              </m:r>
                            </m:e>
                          </m:rad>
                        </m:den>
                      </m:f>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𝑡</m:t>
                          </m:r>
                        </m:e>
                        <m:sub>
                          <m:r>
                            <a:rPr lang="ar-AE">
                              <a:latin typeface="Cambria Math" panose="02040503050406030204" pitchFamily="18" charset="0"/>
                            </a:rPr>
                            <m:t>𝑛</m:t>
                          </m:r>
                          <m:r>
                            <a:rPr lang="ar-AE">
                              <a:latin typeface="Cambria Math" panose="02040503050406030204" pitchFamily="18" charset="0"/>
                            </a:rPr>
                            <m:t>−1</m:t>
                          </m:r>
                        </m:sub>
                      </m:sSub>
                    </m:oMath>
                  </m:oMathPara>
                </a14:m>
                <a:endParaRPr lang="ar-AE" dirty="0"/>
              </a:p>
              <a:p>
                <a:pPr marL="0" indent="0">
                  <a:buNone/>
                </a:pPr>
                <a:endParaRPr lang="ar-AE" dirty="0"/>
              </a:p>
              <a:p>
                <a:pPr marL="0" indent="0">
                  <a:buNone/>
                </a:pPr>
                <a:r>
                  <a:rPr lang="en-US" dirty="0"/>
                  <a:t>We will use this information to test hypotheses about the population parameter </a:t>
                </a:r>
                <a14:m>
                  <m:oMath xmlns:m="http://schemas.openxmlformats.org/officeDocument/2006/math">
                    <m:r>
                      <a:rPr lang="en-US">
                        <a:latin typeface="Cambria Math" panose="02040503050406030204" pitchFamily="18" charset="0"/>
                      </a:rPr>
                      <m:t>𝜇</m:t>
                    </m:r>
                  </m:oMath>
                </a14:m>
                <a:r>
                  <a:rPr lang="en-US" dirty="0"/>
                  <a:t> given sample values </a:t>
                </a:r>
                <a14:m>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𝑋</m:t>
                        </m:r>
                      </m:e>
                    </m:bar>
                  </m:oMath>
                </a14:m>
                <a:r>
                  <a:rPr lang="ar-AE" dirty="0"/>
                  <a:t>, </a:t>
                </a:r>
                <a14:m>
                  <m:oMath xmlns:m="http://schemas.openxmlformats.org/officeDocument/2006/math">
                    <m:r>
                      <a:rPr lang="ar-AE">
                        <a:latin typeface="Cambria Math" panose="02040503050406030204" pitchFamily="18" charset="0"/>
                      </a:rPr>
                      <m:t>𝑆</m:t>
                    </m:r>
                  </m:oMath>
                </a14:m>
                <a:r>
                  <a:rPr lang="ar-AE" dirty="0"/>
                  <a:t>, </a:t>
                </a:r>
                <a:r>
                  <a:rPr lang="en-US" dirty="0"/>
                  <a:t>and </a:t>
                </a:r>
                <a14:m>
                  <m:oMath xmlns:m="http://schemas.openxmlformats.org/officeDocument/2006/math">
                    <m:r>
                      <a:rPr lang="en-US">
                        <a:latin typeface="Cambria Math" panose="02040503050406030204" pitchFamily="18" charset="0"/>
                      </a:rPr>
                      <m:t>𝑛</m:t>
                    </m:r>
                  </m:oMath>
                </a14:m>
                <a:r>
                  <a:rPr lang="en-US" dirty="0"/>
                  <a:t>.</a:t>
                </a:r>
              </a:p>
              <a:p>
                <a:pPr marL="0" indent="0">
                  <a:buNone/>
                </a:pPr>
                <a:endParaRPr lang="en-US" dirty="0"/>
              </a:p>
              <a:p>
                <a:pPr marL="0" indent="0">
                  <a:buNone/>
                </a:pP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−1</m:t>
                    </m:r>
                  </m:oMath>
                </a14:m>
                <a:r>
                  <a:rPr lang="en-US" dirty="0"/>
                  <a:t> = degrees of freedom of </a:t>
                </a:r>
                <a14:m>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 </m:t>
                    </m:r>
                  </m:oMath>
                </a14:m>
                <a:r>
                  <a:rPr lang="en-US" dirty="0"/>
                  <a:t>distribution</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14"/>
                </a:stretch>
              </a:blipFill>
            </p:spPr>
            <p:txBody>
              <a:bodyPr/>
              <a:lstStyle/>
              <a:p>
                <a:r>
                  <a:rPr lang="en-US">
                    <a:noFill/>
                  </a:rPr>
                  <a:t> </a:t>
                </a:r>
              </a:p>
            </p:txBody>
          </p:sp>
        </mc:Fallback>
      </mc:AlternateContent>
    </p:spTree>
    <p:extLst>
      <p:ext uri="{BB962C8B-B14F-4D97-AF65-F5344CB8AC3E}">
        <p14:creationId xmlns:p14="http://schemas.microsoft.com/office/powerpoint/2010/main" val="2053621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405696"/>
            <a:ext cx="9211044" cy="1472848"/>
          </a:xfrm>
        </p:spPr>
        <p:txBody>
          <a:bodyPr/>
          <a:lstStyle/>
          <a:p>
            <a:r>
              <a:rPr lang="en-US" sz="3200" dirty="0"/>
              <a:t>Choosing the Right Distribution for the Test Statistic</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98500" y="1709497"/>
                <a:ext cx="8763000" cy="4834820"/>
              </a:xfrm>
            </p:spPr>
            <p:txBody>
              <a:bodyPr/>
              <a:lstStyle/>
              <a:p>
                <a:pPr marL="0" indent="0">
                  <a:buNone/>
                </a:pPr>
                <a:r>
                  <a:rPr lang="en-US" dirty="0">
                    <a:latin typeface="Calibri" panose="020F0502020204030204" pitchFamily="34" charset="0"/>
                    <a:cs typeface="Calibri" panose="020F0502020204030204" pitchFamily="34" charset="0"/>
                  </a:rPr>
                  <a:t>Note that any units attached to the test statistic cancel out:</a:t>
                </a:r>
              </a:p>
              <a:p>
                <a:pPr marL="0" indent="0">
                  <a:buNone/>
                </a:pPr>
                <a:endParaRPr lang="en-US" dirty="0">
                  <a:latin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
                    </m:oMathParaPr>
                    <m:oMath xmlns:m="http://schemas.openxmlformats.org/officeDocument/2006/math">
                      <m:f>
                        <m:fPr>
                          <m:ctrlPr>
                            <a:rPr lang="ar-AE" i="1">
                              <a:latin typeface="Cambria Math" panose="02040503050406030204" pitchFamily="18" charset="0"/>
                            </a:rPr>
                          </m:ctrlPr>
                        </m:fPr>
                        <m:num>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𝜇</m:t>
                          </m:r>
                        </m:num>
                        <m:den>
                          <m:r>
                            <a:rPr lang="ar-AE">
                              <a:latin typeface="Cambria Math" panose="02040503050406030204" pitchFamily="18" charset="0"/>
                            </a:rPr>
                            <m:t>𝑆</m:t>
                          </m:r>
                          <m:r>
                            <a:rPr lang="ar-AE">
                              <a:latin typeface="Cambria Math" panose="02040503050406030204" pitchFamily="18" charset="0"/>
                            </a:rPr>
                            <m:t>/</m:t>
                          </m:r>
                          <m:rad>
                            <m:radPr>
                              <m:degHide m:val="on"/>
                              <m:ctrlPr>
                                <a:rPr lang="ar-AE" i="1" smtClean="0">
                                  <a:latin typeface="Cambria Math" panose="02040503050406030204" pitchFamily="18" charset="0"/>
                                </a:rPr>
                              </m:ctrlPr>
                            </m:radPr>
                            <m:deg/>
                            <m:e>
                              <m:r>
                                <a:rPr lang="en-US" b="0" i="1" smtClean="0">
                                  <a:latin typeface="Cambria Math" panose="02040503050406030204" pitchFamily="18" charset="0"/>
                                </a:rPr>
                                <m:t>𝑛</m:t>
                              </m:r>
                            </m:e>
                          </m:rad>
                        </m:den>
                      </m:f>
                    </m:oMath>
                  </m:oMathPara>
                </a14:m>
                <a:endParaRPr lang="ar-AE" dirty="0">
                  <a:latin typeface="Calibri" panose="020F0502020204030204" pitchFamily="34" charset="0"/>
                  <a:cs typeface="Calibri" panose="020F0502020204030204" pitchFamily="34" charset="0"/>
                </a:endParaRPr>
              </a:p>
              <a:p>
                <a:pPr marL="0" indent="0">
                  <a:buNone/>
                </a:pPr>
                <a:endParaRPr lang="ar-AE"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Since the test statistic is unitless, the analyst must choose an appropriate probability distribution to determine how likely a given test statistic value (e.g., 2.0, 4.5, or 0.05) is.</a:t>
                </a:r>
              </a:p>
              <a:p>
                <a:pPr marL="0" indent="0">
                  <a:buNone/>
                </a:pPr>
                <a:r>
                  <a:rPr lang="en-US" b="0" i="0" u="none" strike="noStrike" dirty="0">
                    <a:solidFill>
                      <a:srgbClr val="000000"/>
                    </a:solidFill>
                    <a:effectLst/>
                    <a:latin typeface="Calibri" panose="020F0502020204030204" pitchFamily="34" charset="0"/>
                    <a:cs typeface="Calibri" panose="020F0502020204030204" pitchFamily="34" charset="0"/>
                  </a:rPr>
                  <a:t>If the </a:t>
                </a:r>
                <a:r>
                  <a:rPr lang="en-US" b="1" i="0" u="none" strike="noStrike" dirty="0">
                    <a:solidFill>
                      <a:srgbClr val="000000"/>
                    </a:solidFill>
                    <a:effectLst/>
                    <a:latin typeface="Calibri" panose="020F0502020204030204" pitchFamily="34" charset="0"/>
                    <a:cs typeface="Calibri" panose="020F0502020204030204" pitchFamily="34" charset="0"/>
                  </a:rPr>
                  <a:t>test statistic is 2.0</a:t>
                </a:r>
                <a:r>
                  <a:rPr lang="en-US" b="0" i="0" u="none" strike="noStrike" dirty="0">
                    <a:solidFill>
                      <a:srgbClr val="000000"/>
                    </a:solidFill>
                    <a:effectLst/>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In a </a:t>
                </a:r>
                <a:r>
                  <a:rPr lang="en-US" b="1" i="0" u="none" strike="noStrike" dirty="0">
                    <a:solidFill>
                      <a:srgbClr val="000000"/>
                    </a:solidFill>
                    <a:effectLst/>
                    <a:latin typeface="Calibri" panose="020F0502020204030204" pitchFamily="34" charset="0"/>
                    <a:cs typeface="Calibri" panose="020F0502020204030204" pitchFamily="34" charset="0"/>
                  </a:rPr>
                  <a:t>t-distribution with 5 </a:t>
                </a:r>
                <a:r>
                  <a:rPr lang="en-US" b="1" i="0" u="none" strike="noStrike" dirty="0" err="1">
                    <a:solidFill>
                      <a:srgbClr val="000000"/>
                    </a:solidFill>
                    <a:effectLst/>
                    <a:latin typeface="Calibri" panose="020F0502020204030204" pitchFamily="34" charset="0"/>
                    <a:cs typeface="Calibri" panose="020F0502020204030204" pitchFamily="34" charset="0"/>
                  </a:rPr>
                  <a:t>df</a:t>
                </a:r>
                <a:r>
                  <a:rPr lang="en-US" b="1" i="0" u="none" strike="noStrike" dirty="0">
                    <a:solidFill>
                      <a:srgbClr val="000000"/>
                    </a:solidFill>
                    <a:effectLst/>
                    <a:latin typeface="Calibri" panose="020F0502020204030204" pitchFamily="34" charset="0"/>
                    <a:cs typeface="Calibri" panose="020F0502020204030204" pitchFamily="34" charset="0"/>
                  </a:rPr>
                  <a:t> (t₅)</a:t>
                </a:r>
                <a:r>
                  <a:rPr lang="en-US" b="0" i="0" u="none" strike="noStrike" dirty="0">
                    <a:solidFill>
                      <a:srgbClr val="000000"/>
                    </a:solidFill>
                    <a:effectLst/>
                    <a:latin typeface="Calibri" panose="020F0502020204030204" pitchFamily="34" charset="0"/>
                    <a:cs typeface="Calibri" panose="020F0502020204030204" pitchFamily="34" charset="0"/>
                  </a:rPr>
                  <a:t>, about </a:t>
                </a:r>
                <a:r>
                  <a:rPr lang="en-US" b="1" i="0" u="none" strike="noStrike" dirty="0">
                    <a:solidFill>
                      <a:srgbClr val="000000"/>
                    </a:solidFill>
                    <a:effectLst/>
                    <a:latin typeface="Calibri" panose="020F0502020204030204" pitchFamily="34" charset="0"/>
                    <a:cs typeface="Calibri" panose="020F0502020204030204" pitchFamily="34" charset="0"/>
                  </a:rPr>
                  <a:t>10%</a:t>
                </a:r>
                <a:r>
                  <a:rPr lang="en-US" b="0" i="0" u="none" strike="noStrike" dirty="0">
                    <a:solidFill>
                      <a:srgbClr val="000000"/>
                    </a:solidFill>
                    <a:effectLst/>
                    <a:latin typeface="Calibri" panose="020F0502020204030204" pitchFamily="34" charset="0"/>
                    <a:cs typeface="Calibri" panose="020F0502020204030204" pitchFamily="34" charset="0"/>
                  </a:rPr>
                  <a:t> of the total area falls beyond </a:t>
                </a:r>
                <a:r>
                  <a:rPr lang="en-US" b="1" i="0" u="none" strike="noStrike" dirty="0">
                    <a:solidFill>
                      <a:srgbClr val="000000"/>
                    </a:solidFill>
                    <a:effectLst/>
                    <a:latin typeface="Calibri" panose="020F0502020204030204" pitchFamily="34" charset="0"/>
                    <a:cs typeface="Calibri" panose="020F0502020204030204" pitchFamily="34" charset="0"/>
                  </a:rPr>
                  <a:t>|2.0|</a:t>
                </a:r>
                <a:r>
                  <a:rPr lang="en-US" b="0" i="0" u="none" strike="noStrike" dirty="0">
                    <a:solidFill>
                      <a:srgbClr val="000000"/>
                    </a:solidFill>
                    <a:effectLst/>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In a </a:t>
                </a:r>
                <a:r>
                  <a:rPr lang="en-US" b="1" i="0" u="none" strike="noStrike" dirty="0">
                    <a:solidFill>
                      <a:srgbClr val="000000"/>
                    </a:solidFill>
                    <a:effectLst/>
                    <a:latin typeface="Calibri" panose="020F0502020204030204" pitchFamily="34" charset="0"/>
                    <a:cs typeface="Calibri" panose="020F0502020204030204" pitchFamily="34" charset="0"/>
                  </a:rPr>
                  <a:t>standard normal (z) distribution</a:t>
                </a:r>
                <a:r>
                  <a:rPr lang="en-US" b="0" i="0" u="none" strike="noStrike" dirty="0">
                    <a:solidFill>
                      <a:srgbClr val="000000"/>
                    </a:solidFill>
                    <a:effectLst/>
                    <a:latin typeface="Calibri" panose="020F0502020204030204" pitchFamily="34" charset="0"/>
                    <a:cs typeface="Calibri" panose="020F0502020204030204" pitchFamily="34" charset="0"/>
                  </a:rPr>
                  <a:t>, only </a:t>
                </a:r>
                <a:r>
                  <a:rPr lang="en-US" b="1" i="0" u="none" strike="noStrike" dirty="0">
                    <a:solidFill>
                      <a:srgbClr val="000000"/>
                    </a:solidFill>
                    <a:effectLst/>
                    <a:latin typeface="Calibri" panose="020F0502020204030204" pitchFamily="34" charset="0"/>
                    <a:cs typeface="Calibri" panose="020F0502020204030204" pitchFamily="34" charset="0"/>
                  </a:rPr>
                  <a:t>5%</a:t>
                </a:r>
                <a:r>
                  <a:rPr lang="en-US" b="0" i="0" u="none" strike="noStrike" dirty="0">
                    <a:solidFill>
                      <a:srgbClr val="000000"/>
                    </a:solidFill>
                    <a:effectLst/>
                    <a:latin typeface="Calibri" panose="020F0502020204030204" pitchFamily="34" charset="0"/>
                    <a:cs typeface="Calibri" panose="020F0502020204030204" pitchFamily="34" charset="0"/>
                  </a:rPr>
                  <a:t> of the area falls beyond </a:t>
                </a:r>
                <a:r>
                  <a:rPr lang="en-US" b="1" i="0" u="none" strike="noStrike" dirty="0">
                    <a:solidFill>
                      <a:srgbClr val="000000"/>
                    </a:solidFill>
                    <a:effectLst/>
                    <a:latin typeface="Calibri" panose="020F0502020204030204" pitchFamily="34" charset="0"/>
                    <a:cs typeface="Calibri" panose="020F0502020204030204" pitchFamily="34" charset="0"/>
                  </a:rPr>
                  <a:t>|2.0|</a:t>
                </a:r>
                <a:r>
                  <a:rPr lang="en-US" b="0" i="0" u="none" strike="noStrike" dirty="0">
                    <a:solidFill>
                      <a:srgbClr val="000000"/>
                    </a:solidFill>
                    <a:effectLst/>
                    <a:latin typeface="Calibri" panose="020F0502020204030204" pitchFamily="34" charset="0"/>
                    <a:cs typeface="Calibri" panose="020F0502020204030204" pitchFamily="34" charset="0"/>
                  </a:rPr>
                  <a:t>.</a:t>
                </a:r>
              </a:p>
              <a:p>
                <a:pPr marL="82550" indent="0" algn="l">
                  <a:buNone/>
                </a:pPr>
                <a:r>
                  <a:rPr lang="en-US" b="0" i="0" u="none" strike="noStrike" dirty="0">
                    <a:solidFill>
                      <a:srgbClr val="000000"/>
                    </a:solidFill>
                    <a:effectLst/>
                    <a:latin typeface="Calibri" panose="020F0502020204030204" pitchFamily="34" charset="0"/>
                    <a:cs typeface="Calibri" panose="020F0502020204030204" pitchFamily="34" charset="0"/>
                  </a:rPr>
                  <a:t>This means the </a:t>
                </a:r>
                <a:r>
                  <a:rPr lang="en-US" b="1" i="0" u="none" strike="noStrike" dirty="0">
                    <a:solidFill>
                      <a:srgbClr val="000000"/>
                    </a:solidFill>
                    <a:effectLst/>
                    <a:latin typeface="Calibri" panose="020F0502020204030204" pitchFamily="34" charset="0"/>
                    <a:cs typeface="Calibri" panose="020F0502020204030204" pitchFamily="34" charset="0"/>
                  </a:rPr>
                  <a:t>t-distribution has wider tails</a:t>
                </a:r>
                <a:r>
                  <a:rPr lang="en-US" b="0" i="0" u="none" strike="noStrike" dirty="0">
                    <a:solidFill>
                      <a:srgbClr val="000000"/>
                    </a:solidFill>
                    <a:effectLst/>
                    <a:latin typeface="Calibri" panose="020F0502020204030204" pitchFamily="34" charset="0"/>
                    <a:cs typeface="Calibri" panose="020F0502020204030204" pitchFamily="34" charset="0"/>
                  </a:rPr>
                  <a:t>, leading to higher probabilities for extreme values compared to the normal distribution.</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98500" y="1709497"/>
                <a:ext cx="8763000" cy="4834820"/>
              </a:xfrm>
              <a:blipFill>
                <a:blip r:embed="rId3"/>
                <a:stretch>
                  <a:fillRect l="-1014" r="-1594" b="-22513"/>
                </a:stretch>
              </a:blipFill>
            </p:spPr>
            <p:txBody>
              <a:bodyPr/>
              <a:lstStyle/>
              <a:p>
                <a:r>
                  <a:rPr lang="en-US">
                    <a:noFill/>
                  </a:rPr>
                  <a:t> </a:t>
                </a:r>
              </a:p>
            </p:txBody>
          </p:sp>
        </mc:Fallback>
      </mc:AlternateContent>
    </p:spTree>
    <p:extLst>
      <p:ext uri="{BB962C8B-B14F-4D97-AF65-F5344CB8AC3E}">
        <p14:creationId xmlns:p14="http://schemas.microsoft.com/office/powerpoint/2010/main" val="4006154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statistics at different densities</a:t>
            </a:r>
            <a:endParaRPr dirty="0"/>
          </a:p>
        </p:txBody>
      </p:sp>
      <p:pic>
        <p:nvPicPr>
          <p:cNvPr id="5" name="Content Placeholder 4">
            <a:extLst>
              <a:ext uri="{FF2B5EF4-FFF2-40B4-BE49-F238E27FC236}">
                <a16:creationId xmlns:a16="http://schemas.microsoft.com/office/drawing/2014/main" id="{9BB28D45-1CC2-4649-9409-F2BEF17845C3}"/>
              </a:ext>
            </a:extLst>
          </p:cNvPr>
          <p:cNvPicPr>
            <a:picLocks noGrp="1" noChangeAspect="1"/>
          </p:cNvPicPr>
          <p:nvPr>
            <p:ph idx="1"/>
          </p:nvPr>
        </p:nvPicPr>
        <p:blipFill>
          <a:blip r:embed="rId2"/>
          <a:stretch>
            <a:fillRect/>
          </a:stretch>
        </p:blipFill>
        <p:spPr>
          <a:xfrm>
            <a:off x="1166301" y="2028825"/>
            <a:ext cx="7827398" cy="4833938"/>
          </a:xfrm>
        </p:spPr>
      </p:pic>
    </p:spTree>
    <p:extLst>
      <p:ext uri="{BB962C8B-B14F-4D97-AF65-F5344CB8AC3E}">
        <p14:creationId xmlns:p14="http://schemas.microsoft.com/office/powerpoint/2010/main" val="2798142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 </a:t>
            </a:r>
            <a:r>
              <a:rPr lang="en-US" dirty="0"/>
              <a:t>more in-depth look</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center"/>
                    </m:oMathParaPr>
                    <m:oMath xmlns:m="http://schemas.openxmlformats.org/officeDocument/2006/math">
                      <m:f>
                        <m:fPr>
                          <m:ctrlPr>
                            <a:rPr lang="ar-AE" i="1" smtClean="0">
                              <a:latin typeface="Cambria Math" panose="02040503050406030204" pitchFamily="18" charset="0"/>
                            </a:rPr>
                          </m:ctrlPr>
                        </m:fPr>
                        <m:num>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𝜇</m:t>
                          </m:r>
                        </m:num>
                        <m:den>
                          <m:r>
                            <a:rPr lang="ar-AE">
                              <a:latin typeface="Cambria Math" panose="02040503050406030204" pitchFamily="18" charset="0"/>
                            </a:rPr>
                            <m:t>𝑆</m:t>
                          </m:r>
                          <m:r>
                            <a:rPr lang="ar-AE">
                              <a:latin typeface="Cambria Math" panose="02040503050406030204" pitchFamily="18" charset="0"/>
                            </a:rPr>
                            <m:t>/</m:t>
                          </m:r>
                          <m:rad>
                            <m:radPr>
                              <m:degHide m:val="on"/>
                              <m:ctrlPr>
                                <a:rPr lang="ar-AE" i="1" smtClean="0">
                                  <a:latin typeface="Cambria Math" panose="02040503050406030204" pitchFamily="18" charset="0"/>
                                </a:rPr>
                              </m:ctrlPr>
                            </m:radPr>
                            <m:deg/>
                            <m:e>
                              <m:r>
                                <a:rPr lang="en-US" b="0" i="1" smtClean="0">
                                  <a:latin typeface="Cambria Math" panose="02040503050406030204" pitchFamily="18" charset="0"/>
                                </a:rPr>
                                <m:t>𝑛</m:t>
                              </m:r>
                            </m:e>
                          </m:rad>
                        </m:den>
                      </m:f>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𝑡</m:t>
                          </m:r>
                        </m:e>
                        <m:sub>
                          <m:r>
                            <a:rPr lang="ar-AE">
                              <a:latin typeface="Cambria Math" panose="02040503050406030204" pitchFamily="18" charset="0"/>
                            </a:rPr>
                            <m:t>𝑛</m:t>
                          </m:r>
                          <m:r>
                            <a:rPr lang="ar-AE">
                              <a:latin typeface="Cambria Math" panose="02040503050406030204" pitchFamily="18" charset="0"/>
                            </a:rPr>
                            <m:t>−1</m:t>
                          </m:r>
                        </m:sub>
                      </m:sSub>
                    </m:oMath>
                  </m:oMathPara>
                </a14:m>
                <a:endParaRPr lang="ar-AE" dirty="0"/>
              </a:p>
              <a:p>
                <a:pPr marL="0" indent="0">
                  <a:buNone/>
                </a:pPr>
                <a:endParaRPr lang="en-US" dirty="0"/>
              </a:p>
              <a:p>
                <a:pPr marL="0" indent="0" algn="ctr">
                  <a:buNone/>
                </a:pPr>
                <a14:m>
                  <m:oMath xmlns:m="http://schemas.openxmlformats.org/officeDocument/2006/math">
                    <m:bar>
                      <m:barPr>
                        <m:pos m:val="top"/>
                        <m:ctrlPr>
                          <a:rPr lang="ar-AE" i="1">
                            <a:latin typeface="Cambria Math" panose="02040503050406030204" pitchFamily="18" charset="0"/>
                          </a:rPr>
                        </m:ctrlPr>
                      </m:barPr>
                      <m:e>
                        <m:r>
                          <a:rPr lang="ar-AE">
                            <a:latin typeface="Cambria Math" panose="02040503050406030204" pitchFamily="18" charset="0"/>
                          </a:rPr>
                          <m:t>𝑋</m:t>
                        </m:r>
                      </m:e>
                    </m:bar>
                  </m:oMath>
                </a14:m>
                <a:r>
                  <a:rPr lang="en-US" dirty="0"/>
                  <a:t>: measured from sample</a:t>
                </a:r>
              </a:p>
              <a:p>
                <a:pPr marL="0" indent="0" algn="ctr">
                  <a:buNone/>
                </a:pP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 usually hypothesized</a:t>
                </a:r>
              </a:p>
              <a:p>
                <a:pPr marL="0" indent="0" algn="ctr">
                  <a:buNone/>
                </a:pPr>
                <a14:m>
                  <m:oMath xmlns:m="http://schemas.openxmlformats.org/officeDocument/2006/math">
                    <m:r>
                      <a:rPr lang="en-US" b="0" i="1" smtClean="0">
                        <a:latin typeface="Cambria Math" panose="02040503050406030204" pitchFamily="18" charset="0"/>
                      </a:rPr>
                      <m:t>𝑆</m:t>
                    </m:r>
                  </m:oMath>
                </a14:m>
                <a:r>
                  <a:rPr lang="en-US" dirty="0"/>
                  <a:t>: measured from sample</a:t>
                </a:r>
              </a:p>
              <a:p>
                <a:pPr marL="0" indent="0" algn="ctr">
                  <a:buNone/>
                </a:pPr>
                <a:endParaRPr lang="en-US" dirty="0"/>
              </a:p>
              <a:p>
                <a:pPr marL="0" indent="0" algn="ctr">
                  <a:buNone/>
                </a:pPr>
                <a14:m>
                  <m:oMath xmlns:m="http://schemas.openxmlformats.org/officeDocument/2006/math">
                    <m:r>
                      <a:rPr lang="en-US" b="0" i="1" smtClean="0">
                        <a:latin typeface="Cambria Math" panose="02040503050406030204" pitchFamily="18" charset="0"/>
                      </a:rPr>
                      <m:t>𝑆𝑡𝑑</m:t>
                    </m:r>
                    <m:r>
                      <a:rPr lang="en-US" b="0" i="1" smtClean="0">
                        <a:latin typeface="Cambria Math" panose="02040503050406030204" pitchFamily="18" charset="0"/>
                      </a:rPr>
                      <m:t>(</m:t>
                    </m:r>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en-US" b="0" i="1" smtClean="0">
                        <a:latin typeface="Cambria Math" panose="02040503050406030204" pitchFamily="18" charset="0"/>
                      </a:rPr>
                      <m:t>)</m:t>
                    </m:r>
                  </m:oMath>
                </a14:m>
                <a:r>
                  <a:rPr lang="en-US" dirty="0"/>
                  <a:t>: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ea typeface="Cambria Math" panose="02040503050406030204" pitchFamily="18" charset="0"/>
                          </a:rPr>
                          <m:t>𝜎</m:t>
                        </m:r>
                      </m:num>
                      <m:den>
                        <m:rad>
                          <m:radPr>
                            <m:degHide m:val="on"/>
                            <m:ctrlPr>
                              <a:rPr lang="en-US" i="1" dirty="0" smtClean="0">
                                <a:latin typeface="Cambria Math" panose="02040503050406030204" pitchFamily="18" charset="0"/>
                              </a:rPr>
                            </m:ctrlPr>
                          </m:radPr>
                          <m:deg/>
                          <m:e>
                            <m:r>
                              <a:rPr lang="en-US" b="0" i="1" dirty="0" smtClean="0">
                                <a:latin typeface="Cambria Math" panose="02040503050406030204" pitchFamily="18" charset="0"/>
                              </a:rPr>
                              <m:t>𝑛</m:t>
                            </m:r>
                          </m:e>
                        </m:rad>
                      </m:den>
                    </m:f>
                  </m:oMath>
                </a14:m>
                <a:r>
                  <a:rPr lang="en-US" dirty="0"/>
                  <a:t>            </a:t>
                </a:r>
                <a14:m>
                  <m:oMath xmlns:m="http://schemas.openxmlformats.org/officeDocument/2006/math">
                    <m:f>
                      <m:fPr>
                        <m:ctrlPr>
                          <a:rPr lang="ar-AE" i="1">
                            <a:latin typeface="Cambria Math" panose="02040503050406030204" pitchFamily="18" charset="0"/>
                          </a:rPr>
                        </m:ctrlPr>
                      </m:fPr>
                      <m:num>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𝜇</m:t>
                        </m:r>
                      </m:num>
                      <m:den>
                        <m:r>
                          <m:rPr>
                            <m:sty m:val="p"/>
                          </m:rPr>
                          <a:rPr lang="el-GR" i="1" smtClean="0">
                            <a:latin typeface="Cambria Math" panose="02040503050406030204" pitchFamily="18" charset="0"/>
                            <a:ea typeface="Cambria Math" panose="02040503050406030204" pitchFamily="18" charset="0"/>
                          </a:rPr>
                          <m:t>σ</m:t>
                        </m:r>
                        <m:r>
                          <a:rPr lang="ar-AE">
                            <a:latin typeface="Cambria Math" panose="02040503050406030204" pitchFamily="18" charset="0"/>
                          </a:rPr>
                          <m:t>/</m:t>
                        </m:r>
                        <m:rad>
                          <m:radPr>
                            <m:degHide m:val="on"/>
                            <m:ctrlPr>
                              <a:rPr lang="ar-AE" i="1">
                                <a:latin typeface="Cambria Math" panose="02040503050406030204" pitchFamily="18" charset="0"/>
                              </a:rPr>
                            </m:ctrlPr>
                          </m:radPr>
                          <m:deg/>
                          <m:e>
                            <m:r>
                              <a:rPr lang="en-US" i="1">
                                <a:latin typeface="Cambria Math" panose="02040503050406030204" pitchFamily="18" charset="0"/>
                              </a:rPr>
                              <m:t>𝑛</m:t>
                            </m:r>
                          </m:e>
                        </m:rad>
                      </m:den>
                    </m:f>
                    <m:r>
                      <a:rPr lang="ar-AE">
                        <a:latin typeface="Cambria Math" panose="02040503050406030204" pitchFamily="18" charset="0"/>
                      </a:rPr>
                      <m:t>∼</m:t>
                    </m:r>
                    <m:r>
                      <a:rPr lang="en-US" b="0" i="1" smtClean="0">
                        <a:latin typeface="Cambria Math" panose="02040503050406030204" pitchFamily="18" charset="0"/>
                      </a:rPr>
                      <m:t>𝑍</m:t>
                    </m:r>
                    <m:r>
                      <a:rPr lang="ar-AE"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0,1</m:t>
                        </m:r>
                      </m:e>
                    </m:d>
                  </m:oMath>
                </a14:m>
                <a:endParaRPr lang="en-US" b="0" dirty="0"/>
              </a:p>
              <a:p>
                <a:pPr marL="0" indent="0" algn="ctr">
                  <a:buNone/>
                </a:pPr>
                <a:endParaRPr lang="en-US" dirty="0"/>
              </a:p>
              <a:p>
                <a:pPr marL="0" indent="0" algn="ctr">
                  <a:buNone/>
                </a:pPr>
                <a:r>
                  <a:rPr lang="en-US" dirty="0"/>
                  <a:t>We would be doing a </a:t>
                </a:r>
                <a14:m>
                  <m:oMath xmlns:m="http://schemas.openxmlformats.org/officeDocument/2006/math">
                    <m:r>
                      <a:rPr lang="en-US" b="0" i="1" smtClean="0">
                        <a:latin typeface="Cambria Math" panose="02040503050406030204" pitchFamily="18" charset="0"/>
                      </a:rPr>
                      <m:t>𝑍</m:t>
                    </m:r>
                  </m:oMath>
                </a14:m>
                <a:r>
                  <a:rPr lang="en-US" dirty="0"/>
                  <a:t> test here, but the population standard deviation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is unknown. As a result, we'll use the </a:t>
                </a:r>
                <a14:m>
                  <m:oMath xmlns:m="http://schemas.openxmlformats.org/officeDocument/2006/math">
                    <m:r>
                      <a:rPr lang="en-US" b="0" i="1" smtClean="0">
                        <a:latin typeface="Cambria Math" panose="02040503050406030204" pitchFamily="18" charset="0"/>
                      </a:rPr>
                      <m:t>𝑡</m:t>
                    </m:r>
                  </m:oMath>
                </a14:m>
                <a:r>
                  <a:rPr lang="en-US" b="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b="-2094"/>
                </a:stretch>
              </a:blipFill>
            </p:spPr>
            <p:txBody>
              <a:bodyPr/>
              <a:lstStyle/>
              <a:p>
                <a:r>
                  <a:rPr lang="en-US">
                    <a:noFill/>
                  </a:rPr>
                  <a:t> </a:t>
                </a:r>
              </a:p>
            </p:txBody>
          </p:sp>
        </mc:Fallback>
      </mc:AlternateContent>
    </p:spTree>
    <p:extLst>
      <p:ext uri="{BB962C8B-B14F-4D97-AF65-F5344CB8AC3E}">
        <p14:creationId xmlns:p14="http://schemas.microsoft.com/office/powerpoint/2010/main" val="3482469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46A9-C2AD-6243-B012-C229FA6DDA6B}"/>
              </a:ext>
            </a:extLst>
          </p:cNvPr>
          <p:cNvSpPr>
            <a:spLocks noGrp="1"/>
          </p:cNvSpPr>
          <p:nvPr>
            <p:ph type="title"/>
          </p:nvPr>
        </p:nvSpPr>
        <p:spPr/>
        <p:txBody>
          <a:bodyPr/>
          <a:lstStyle/>
          <a:p>
            <a:r>
              <a:rPr lang="en-US" dirty="0"/>
              <a:t>One-sample hypothesis tests</a:t>
            </a:r>
          </a:p>
        </p:txBody>
      </p:sp>
      <p:sp>
        <p:nvSpPr>
          <p:cNvPr id="3" name="Text Placeholder 2">
            <a:extLst>
              <a:ext uri="{FF2B5EF4-FFF2-40B4-BE49-F238E27FC236}">
                <a16:creationId xmlns:a16="http://schemas.microsoft.com/office/drawing/2014/main" id="{E859E8A3-D73A-F040-A3E4-A1764FA4D3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4256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DBB9-DC78-F184-77D7-4D3A31FEDCC5}"/>
              </a:ext>
            </a:extLst>
          </p:cNvPr>
          <p:cNvSpPr>
            <a:spLocks noGrp="1"/>
          </p:cNvSpPr>
          <p:nvPr>
            <p:ph type="title"/>
          </p:nvPr>
        </p:nvSpPr>
        <p:spPr>
          <a:xfrm>
            <a:off x="698500" y="213967"/>
            <a:ext cx="8763000" cy="1472848"/>
          </a:xfrm>
        </p:spPr>
        <p:txBody>
          <a:bodyPr/>
          <a:lstStyle/>
          <a:p>
            <a:r>
              <a:rPr lang="en-US" dirty="0"/>
              <a:t>Hypothesis tests for</a:t>
            </a:r>
          </a:p>
        </p:txBody>
      </p:sp>
      <p:sp>
        <p:nvSpPr>
          <p:cNvPr id="6" name="Rectangle 5">
            <a:extLst>
              <a:ext uri="{FF2B5EF4-FFF2-40B4-BE49-F238E27FC236}">
                <a16:creationId xmlns:a16="http://schemas.microsoft.com/office/drawing/2014/main" id="{1273FFC3-21AB-2DC2-BCCD-8D057AE54B05}"/>
              </a:ext>
            </a:extLst>
          </p:cNvPr>
          <p:cNvSpPr/>
          <p:nvPr/>
        </p:nvSpPr>
        <p:spPr>
          <a:xfrm>
            <a:off x="733416"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One sample</a:t>
            </a:r>
          </a:p>
        </p:txBody>
      </p:sp>
      <p:sp>
        <p:nvSpPr>
          <p:cNvPr id="7" name="Rectangle 6">
            <a:extLst>
              <a:ext uri="{FF2B5EF4-FFF2-40B4-BE49-F238E27FC236}">
                <a16:creationId xmlns:a16="http://schemas.microsoft.com/office/drawing/2014/main" id="{076A7134-991A-857C-D679-866B114D8192}"/>
              </a:ext>
            </a:extLst>
          </p:cNvPr>
          <p:cNvSpPr/>
          <p:nvPr/>
        </p:nvSpPr>
        <p:spPr>
          <a:xfrm>
            <a:off x="4379452"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Two samples</a:t>
            </a:r>
          </a:p>
        </p:txBody>
      </p:sp>
      <p:sp>
        <p:nvSpPr>
          <p:cNvPr id="8" name="Rectangle 7">
            <a:extLst>
              <a:ext uri="{FF2B5EF4-FFF2-40B4-BE49-F238E27FC236}">
                <a16:creationId xmlns:a16="http://schemas.microsoft.com/office/drawing/2014/main" id="{5B9924A0-D22A-87F2-D41B-8EDA540F240D}"/>
              </a:ext>
            </a:extLst>
          </p:cNvPr>
          <p:cNvSpPr/>
          <p:nvPr/>
        </p:nvSpPr>
        <p:spPr>
          <a:xfrm>
            <a:off x="7614265"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Paired samples</a:t>
            </a:r>
          </a:p>
        </p:txBody>
      </p:sp>
      <p:grpSp>
        <p:nvGrpSpPr>
          <p:cNvPr id="10" name="Group 9">
            <a:extLst>
              <a:ext uri="{FF2B5EF4-FFF2-40B4-BE49-F238E27FC236}">
                <a16:creationId xmlns:a16="http://schemas.microsoft.com/office/drawing/2014/main" id="{6D64C03B-3426-D9D7-0D95-066D90DE5711}"/>
              </a:ext>
            </a:extLst>
          </p:cNvPr>
          <p:cNvGrpSpPr/>
          <p:nvPr/>
        </p:nvGrpSpPr>
        <p:grpSpPr>
          <a:xfrm>
            <a:off x="733416" y="1853102"/>
            <a:ext cx="8728084" cy="3766316"/>
            <a:chOff x="733416" y="1853102"/>
            <a:chExt cx="8728084" cy="3766316"/>
          </a:xfrm>
        </p:grpSpPr>
        <p:pic>
          <p:nvPicPr>
            <p:cNvPr id="5" name="Picture 4">
              <a:extLst>
                <a:ext uri="{FF2B5EF4-FFF2-40B4-BE49-F238E27FC236}">
                  <a16:creationId xmlns:a16="http://schemas.microsoft.com/office/drawing/2014/main" id="{DA4D1D5F-8896-DE49-BB02-AD220F31A6E4}"/>
                </a:ext>
              </a:extLst>
            </p:cNvPr>
            <p:cNvPicPr>
              <a:picLocks noChangeAspect="1"/>
            </p:cNvPicPr>
            <p:nvPr/>
          </p:nvPicPr>
          <p:blipFill>
            <a:blip r:embed="rId3"/>
            <a:stretch>
              <a:fillRect/>
            </a:stretch>
          </p:blipFill>
          <p:spPr>
            <a:xfrm>
              <a:off x="733416" y="1853102"/>
              <a:ext cx="8728084" cy="3766316"/>
            </a:xfrm>
            <a:prstGeom prst="rect">
              <a:avLst/>
            </a:prstGeom>
          </p:spPr>
        </p:pic>
        <p:pic>
          <p:nvPicPr>
            <p:cNvPr id="9" name="Picture 8">
              <a:extLst>
                <a:ext uri="{FF2B5EF4-FFF2-40B4-BE49-F238E27FC236}">
                  <a16:creationId xmlns:a16="http://schemas.microsoft.com/office/drawing/2014/main" id="{7E89738B-0529-B45E-BD81-868690D52894}"/>
                </a:ext>
              </a:extLst>
            </p:cNvPr>
            <p:cNvPicPr>
              <a:picLocks noChangeAspect="1"/>
            </p:cNvPicPr>
            <p:nvPr/>
          </p:nvPicPr>
          <p:blipFill>
            <a:blip r:embed="rId4"/>
            <a:stretch>
              <a:fillRect/>
            </a:stretch>
          </p:blipFill>
          <p:spPr>
            <a:xfrm>
              <a:off x="3550057" y="3078304"/>
              <a:ext cx="3042469" cy="2541114"/>
            </a:xfrm>
            <a:prstGeom prst="rect">
              <a:avLst/>
            </a:prstGeom>
          </p:spPr>
        </p:pic>
      </p:grpSp>
      <p:sp>
        <p:nvSpPr>
          <p:cNvPr id="3" name="Rectangle 2">
            <a:extLst>
              <a:ext uri="{FF2B5EF4-FFF2-40B4-BE49-F238E27FC236}">
                <a16:creationId xmlns:a16="http://schemas.microsoft.com/office/drawing/2014/main" id="{105FEF75-CB19-E276-1AAA-4A47064A9CBF}"/>
              </a:ext>
            </a:extLst>
          </p:cNvPr>
          <p:cNvSpPr/>
          <p:nvPr/>
        </p:nvSpPr>
        <p:spPr>
          <a:xfrm>
            <a:off x="179882" y="1686815"/>
            <a:ext cx="3252866" cy="5133710"/>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84625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Two fundamental statistical modeling steps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Fit model parameters to data</a:t>
            </a:r>
          </a:p>
          <a:p>
            <a:pPr marL="539750" indent="-457200">
              <a:buFont typeface="+mj-lt"/>
              <a:buAutoNum type="arabicPeriod"/>
            </a:pPr>
            <a:endParaRPr lang="en-US" dirty="0"/>
          </a:p>
          <a:p>
            <a:pPr marL="539750" indent="-457200">
              <a:buFont typeface="+mj-lt"/>
              <a:buAutoNum type="arabicPeriod"/>
            </a:pPr>
            <a:r>
              <a:rPr lang="en-US" dirty="0"/>
              <a:t>Make inferences about models</a:t>
            </a:r>
          </a:p>
        </p:txBody>
      </p:sp>
    </p:spTree>
    <p:extLst>
      <p:ext uri="{BB962C8B-B14F-4D97-AF65-F5344CB8AC3E}">
        <p14:creationId xmlns:p14="http://schemas.microsoft.com/office/powerpoint/2010/main" val="2610857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Two fundamental statistical modeling steps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Fit model parameters to data</a:t>
            </a:r>
          </a:p>
          <a:p>
            <a:pPr marL="539750" indent="-457200">
              <a:buFont typeface="+mj-lt"/>
              <a:buAutoNum type="arabicPeriod"/>
            </a:pPr>
            <a:endParaRPr lang="en-US" dirty="0"/>
          </a:p>
          <a:p>
            <a:pPr marL="539750" indent="-457200">
              <a:buFont typeface="+mj-lt"/>
              <a:buAutoNum type="arabicPeriod"/>
            </a:pPr>
            <a:r>
              <a:rPr lang="en-US" dirty="0"/>
              <a:t>Make inferences about models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4DD6E6-A376-C94D-8332-487962418550}"/>
                  </a:ext>
                </a:extLst>
              </p:cNvPr>
              <p:cNvSpPr txBox="1"/>
              <p:nvPr/>
            </p:nvSpPr>
            <p:spPr>
              <a:xfrm>
                <a:off x="5284268" y="3295968"/>
                <a:ext cx="4381071" cy="954107"/>
              </a:xfrm>
              <a:prstGeom prst="rect">
                <a:avLst/>
              </a:prstGeom>
              <a:noFill/>
            </p:spPr>
            <p:txBody>
              <a:bodyPr wrap="none" rtlCol="0">
                <a:spAutoFit/>
              </a:bodyPr>
              <a:lstStyle/>
              <a:p>
                <a:r>
                  <a:rPr lang="en-US" sz="2800" dirty="0">
                    <a:solidFill>
                      <a:srgbClr val="C00000"/>
                    </a:solidFill>
                  </a:rPr>
                  <a:t>Measure </a:t>
                </a:r>
                <a14:m>
                  <m:oMath xmlns:m="http://schemas.openxmlformats.org/officeDocument/2006/math">
                    <m:acc>
                      <m:accPr>
                        <m:chr m:val="̅"/>
                        <m:ctrlPr>
                          <a:rPr lang="en-US" sz="2800" i="1" smtClean="0">
                            <a:solidFill>
                              <a:srgbClr val="C00000"/>
                            </a:solidFill>
                            <a:latin typeface="Cambria Math" panose="02040503050406030204" pitchFamily="18" charset="0"/>
                          </a:rPr>
                        </m:ctrlPr>
                      </m:accPr>
                      <m:e>
                        <m:r>
                          <a:rPr lang="en-US" sz="2800" b="0" i="1" smtClean="0">
                            <a:solidFill>
                              <a:srgbClr val="C00000"/>
                            </a:solidFill>
                            <a:latin typeface="Cambria Math" panose="02040503050406030204" pitchFamily="18" charset="0"/>
                          </a:rPr>
                          <m:t>𝑋</m:t>
                        </m:r>
                      </m:e>
                    </m:acc>
                  </m:oMath>
                </a14:m>
                <a:r>
                  <a:rPr lang="en-US" sz="2800" dirty="0">
                    <a:solidFill>
                      <a:srgbClr val="C00000"/>
                    </a:solidFill>
                  </a:rPr>
                  <a:t> and </a:t>
                </a:r>
                <a14:m>
                  <m:oMath xmlns:m="http://schemas.openxmlformats.org/officeDocument/2006/math">
                    <m:r>
                      <a:rPr lang="en-US" sz="2800" b="0" i="1" smtClean="0">
                        <a:solidFill>
                          <a:srgbClr val="C00000"/>
                        </a:solidFill>
                        <a:latin typeface="Cambria Math" panose="02040503050406030204" pitchFamily="18" charset="0"/>
                      </a:rPr>
                      <m:t>𝑆</m:t>
                    </m:r>
                  </m:oMath>
                </a14:m>
                <a:r>
                  <a:rPr lang="en-US" sz="2800" dirty="0">
                    <a:solidFill>
                      <a:srgbClr val="C00000"/>
                    </a:solidFill>
                  </a:rPr>
                  <a:t>, assume</a:t>
                </a:r>
              </a:p>
              <a:p>
                <a:r>
                  <a:rPr lang="en-US" sz="2800" dirty="0">
                    <a:solidFill>
                      <a:srgbClr val="C00000"/>
                    </a:solidFill>
                  </a:rPr>
                  <a:t>a distribution (</a:t>
                </a:r>
                <a:r>
                  <a:rPr lang="en-US" sz="2800" i="1" dirty="0">
                    <a:solidFill>
                      <a:srgbClr val="C00000"/>
                    </a:solidFill>
                  </a:rPr>
                  <a:t>t</a:t>
                </a:r>
                <a:r>
                  <a:rPr lang="en-US" sz="2800" dirty="0">
                    <a:solidFill>
                      <a:srgbClr val="C00000"/>
                    </a:solidFill>
                  </a:rPr>
                  <a:t>) for </a:t>
                </a:r>
                <a14:m>
                  <m:oMath xmlns:m="http://schemas.openxmlformats.org/officeDocument/2006/math">
                    <m:acc>
                      <m:accPr>
                        <m:chr m:val="̅"/>
                        <m:ctrlPr>
                          <a:rPr lang="en-US" sz="2800" i="1">
                            <a:solidFill>
                              <a:srgbClr val="C00000"/>
                            </a:solidFill>
                            <a:latin typeface="Cambria Math" panose="02040503050406030204" pitchFamily="18" charset="0"/>
                          </a:rPr>
                        </m:ctrlPr>
                      </m:accPr>
                      <m:e>
                        <m:r>
                          <a:rPr lang="en-US" sz="2800" i="1">
                            <a:solidFill>
                              <a:srgbClr val="C00000"/>
                            </a:solidFill>
                            <a:latin typeface="Cambria Math" panose="02040503050406030204" pitchFamily="18" charset="0"/>
                          </a:rPr>
                          <m:t>𝑋</m:t>
                        </m:r>
                      </m:e>
                    </m:acc>
                  </m:oMath>
                </a14:m>
                <a:endParaRPr lang="en-US" sz="2800" dirty="0">
                  <a:solidFill>
                    <a:srgbClr val="C00000"/>
                  </a:solidFill>
                </a:endParaRPr>
              </a:p>
            </p:txBody>
          </p:sp>
        </mc:Choice>
        <mc:Fallback xmlns="">
          <p:sp>
            <p:nvSpPr>
              <p:cNvPr id="4" name="TextBox 3">
                <a:extLst>
                  <a:ext uri="{FF2B5EF4-FFF2-40B4-BE49-F238E27FC236}">
                    <a16:creationId xmlns:a16="http://schemas.microsoft.com/office/drawing/2014/main" id="{864DD6E6-A376-C94D-8332-487962418550}"/>
                  </a:ext>
                </a:extLst>
              </p:cNvPr>
              <p:cNvSpPr txBox="1">
                <a:spLocks noRot="1" noChangeAspect="1" noMove="1" noResize="1" noEditPoints="1" noAdjustHandles="1" noChangeArrowheads="1" noChangeShapeType="1" noTextEdit="1"/>
              </p:cNvSpPr>
              <p:nvPr/>
            </p:nvSpPr>
            <p:spPr>
              <a:xfrm>
                <a:off x="5284268" y="3295968"/>
                <a:ext cx="4381071" cy="954107"/>
              </a:xfrm>
              <a:prstGeom prst="rect">
                <a:avLst/>
              </a:prstGeom>
              <a:blipFill>
                <a:blip r:embed="rId2"/>
                <a:stretch>
                  <a:fillRect l="-2601" t="-6579" r="-1734"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861AB7-4920-C941-9432-58E9AC3B8BAA}"/>
                  </a:ext>
                </a:extLst>
              </p:cNvPr>
              <p:cNvSpPr txBox="1"/>
              <p:nvPr/>
            </p:nvSpPr>
            <p:spPr>
              <a:xfrm>
                <a:off x="5284268" y="4562376"/>
                <a:ext cx="4875732" cy="1815882"/>
              </a:xfrm>
              <a:prstGeom prst="rect">
                <a:avLst/>
              </a:prstGeom>
              <a:noFill/>
            </p:spPr>
            <p:txBody>
              <a:bodyPr wrap="square" rtlCol="0">
                <a:spAutoFit/>
              </a:bodyPr>
              <a:lstStyle/>
              <a:p>
                <a:r>
                  <a:rPr lang="en-US" sz="2800" dirty="0">
                    <a:solidFill>
                      <a:srgbClr val="C00000"/>
                    </a:solidFill>
                  </a:rPr>
                  <a:t>Decide how likely it would be for a </a:t>
                </a:r>
                <a:r>
                  <a:rPr lang="en-US" sz="2800" i="1" dirty="0">
                    <a:solidFill>
                      <a:srgbClr val="C00000"/>
                    </a:solidFill>
                  </a:rPr>
                  <a:t>t </a:t>
                </a:r>
                <a:r>
                  <a:rPr lang="en-US" sz="2800" dirty="0">
                    <a:solidFill>
                      <a:srgbClr val="C00000"/>
                    </a:solidFill>
                  </a:rPr>
                  <a:t>distribution with some hypothesized value </a:t>
                </a:r>
                <a14:m>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𝜇</m:t>
                    </m:r>
                    <m:r>
                      <a:rPr lang="en-US" sz="2800" b="0" i="0" smtClean="0">
                        <a:solidFill>
                          <a:srgbClr val="C00000"/>
                        </a:solidFill>
                        <a:latin typeface="Cambria Math" panose="02040503050406030204" pitchFamily="18" charset="0"/>
                        <a:ea typeface="Cambria Math" panose="02040503050406030204" pitchFamily="18" charset="0"/>
                      </a:rPr>
                      <m:t> </m:t>
                    </m:r>
                  </m:oMath>
                </a14:m>
                <a:r>
                  <a:rPr lang="en-US" sz="2800" dirty="0">
                    <a:solidFill>
                      <a:srgbClr val="C00000"/>
                    </a:solidFill>
                  </a:rPr>
                  <a:t>to have produced </a:t>
                </a:r>
                <a14:m>
                  <m:oMath xmlns:m="http://schemas.openxmlformats.org/officeDocument/2006/math">
                    <m:acc>
                      <m:accPr>
                        <m:chr m:val="̅"/>
                        <m:ctrlPr>
                          <a:rPr lang="en-US" sz="2800" i="1" smtClean="0">
                            <a:solidFill>
                              <a:srgbClr val="C00000"/>
                            </a:solidFill>
                            <a:latin typeface="Cambria Math" panose="02040503050406030204" pitchFamily="18" charset="0"/>
                          </a:rPr>
                        </m:ctrlPr>
                      </m:accPr>
                      <m:e>
                        <m:r>
                          <a:rPr lang="en-US" sz="2800" b="0" i="1" smtClean="0">
                            <a:solidFill>
                              <a:srgbClr val="C00000"/>
                            </a:solidFill>
                            <a:latin typeface="Cambria Math" panose="02040503050406030204" pitchFamily="18" charset="0"/>
                          </a:rPr>
                          <m:t>𝑋</m:t>
                        </m:r>
                      </m:e>
                    </m:acc>
                    <m:r>
                      <a:rPr lang="en-US" sz="2800" b="0" i="0" smtClean="0">
                        <a:solidFill>
                          <a:srgbClr val="C00000"/>
                        </a:solidFill>
                        <a:latin typeface="Cambria Math" panose="02040503050406030204" pitchFamily="18" charset="0"/>
                      </a:rPr>
                      <m:t> </m:t>
                    </m:r>
                  </m:oMath>
                </a14:m>
                <a:r>
                  <a:rPr lang="en-US" sz="2800" dirty="0">
                    <a:solidFill>
                      <a:srgbClr val="C00000"/>
                    </a:solidFill>
                  </a:rPr>
                  <a:t>and </a:t>
                </a:r>
                <a14:m>
                  <m:oMath xmlns:m="http://schemas.openxmlformats.org/officeDocument/2006/math">
                    <m:r>
                      <a:rPr lang="en-US" sz="2800" b="0" i="1" smtClean="0">
                        <a:solidFill>
                          <a:srgbClr val="C00000"/>
                        </a:solidFill>
                        <a:latin typeface="Cambria Math" panose="02040503050406030204" pitchFamily="18" charset="0"/>
                      </a:rPr>
                      <m:t>𝑆</m:t>
                    </m:r>
                  </m:oMath>
                </a14:m>
                <a:r>
                  <a:rPr lang="en-US" sz="2800" dirty="0">
                    <a:solidFill>
                      <a:srgbClr val="C00000"/>
                    </a:solidFill>
                  </a:rPr>
                  <a:t> </a:t>
                </a:r>
              </a:p>
            </p:txBody>
          </p:sp>
        </mc:Choice>
        <mc:Fallback xmlns="">
          <p:sp>
            <p:nvSpPr>
              <p:cNvPr id="5" name="TextBox 4">
                <a:extLst>
                  <a:ext uri="{FF2B5EF4-FFF2-40B4-BE49-F238E27FC236}">
                    <a16:creationId xmlns:a16="http://schemas.microsoft.com/office/drawing/2014/main" id="{5D861AB7-4920-C941-9432-58E9AC3B8BAA}"/>
                  </a:ext>
                </a:extLst>
              </p:cNvPr>
              <p:cNvSpPr txBox="1">
                <a:spLocks noRot="1" noChangeAspect="1" noMove="1" noResize="1" noEditPoints="1" noAdjustHandles="1" noChangeArrowheads="1" noChangeShapeType="1" noTextEdit="1"/>
              </p:cNvSpPr>
              <p:nvPr/>
            </p:nvSpPr>
            <p:spPr>
              <a:xfrm>
                <a:off x="5284268" y="4562376"/>
                <a:ext cx="4875732" cy="1815882"/>
              </a:xfrm>
              <a:prstGeom prst="rect">
                <a:avLst/>
              </a:prstGeom>
              <a:blipFill>
                <a:blip r:embed="rId3"/>
                <a:stretch>
                  <a:fillRect l="-2338" t="-2778" r="-2597" b="-8333"/>
                </a:stretch>
              </a:blipFill>
            </p:spPr>
            <p:txBody>
              <a:bodyPr/>
              <a:lstStyle/>
              <a:p>
                <a:r>
                  <a:rPr lang="en-US">
                    <a:noFill/>
                  </a:rPr>
                  <a:t> </a:t>
                </a:r>
              </a:p>
            </p:txBody>
          </p:sp>
        </mc:Fallback>
      </mc:AlternateContent>
    </p:spTree>
    <p:extLst>
      <p:ext uri="{BB962C8B-B14F-4D97-AF65-F5344CB8AC3E}">
        <p14:creationId xmlns:p14="http://schemas.microsoft.com/office/powerpoint/2010/main" val="2876381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F8A9-6CF3-8DAC-FA8A-EF027F071D39}"/>
              </a:ext>
            </a:extLst>
          </p:cNvPr>
          <p:cNvSpPr>
            <a:spLocks noGrp="1"/>
          </p:cNvSpPr>
          <p:nvPr>
            <p:ph type="title"/>
          </p:nvPr>
        </p:nvSpPr>
        <p:spPr/>
        <p:txBody>
          <a:bodyPr/>
          <a:lstStyle/>
          <a:p>
            <a:r>
              <a:rPr lang="en-US" dirty="0"/>
              <a:t>One-sample hypothesis tests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1786C3D-C475-A822-4D89-780B2B5110C1}"/>
                  </a:ext>
                </a:extLst>
              </p:cNvPr>
              <p:cNvSpPr>
                <a:spLocks noGrp="1"/>
              </p:cNvSpPr>
              <p:nvPr>
                <p:ph type="body" idx="1"/>
              </p:nvPr>
            </p:nvSpPr>
            <p:spPr>
              <a:xfrm>
                <a:off x="239843" y="1713679"/>
                <a:ext cx="4840157" cy="4834820"/>
              </a:xfrm>
            </p:spPr>
            <p:txBody>
              <a:bodyPr/>
              <a:lstStyle/>
              <a:p>
                <a:pPr algn="l"/>
                <a:r>
                  <a:rPr lang="en-US" b="0" i="0" u="none" strike="noStrike" dirty="0">
                    <a:solidFill>
                      <a:srgbClr val="000000"/>
                    </a:solidFill>
                    <a:effectLst/>
                  </a:rPr>
                  <a:t>A one-sample hypothesis test is used to determine whether the mean of a single sample differs significantly from a known or hypothesized population mean.</a:t>
                </a:r>
              </a:p>
              <a:p>
                <a:endParaRPr lang="en-US" b="0" i="0" u="none" strike="noStrike" dirty="0">
                  <a:solidFill>
                    <a:srgbClr val="000000"/>
                  </a:solidFill>
                  <a:effectLst/>
                </a:endParaRPr>
              </a:p>
              <a:p>
                <a:r>
                  <a:rPr lang="en-US" b="0" i="0" u="none" strike="noStrike" dirty="0">
                    <a:solidFill>
                      <a:srgbClr val="000000"/>
                    </a:solidFill>
                    <a:effectLst/>
                  </a:rPr>
                  <a:t>Typically uses the </a:t>
                </a:r>
                <a14:m>
                  <m:oMath xmlns:m="http://schemas.openxmlformats.org/officeDocument/2006/math">
                    <m:r>
                      <a:rPr lang="en-US" b="1" i="1" u="none" strike="noStrike" dirty="0" smtClean="0">
                        <a:solidFill>
                          <a:srgbClr val="000000"/>
                        </a:solidFill>
                        <a:effectLst/>
                        <a:latin typeface="Cambria Math" panose="02040503050406030204" pitchFamily="18" charset="0"/>
                      </a:rPr>
                      <m:t>𝒕</m:t>
                    </m:r>
                  </m:oMath>
                </a14:m>
                <a:r>
                  <a:rPr lang="en-US" b="1" i="0" u="none" strike="noStrike" dirty="0">
                    <a:solidFill>
                      <a:srgbClr val="000000"/>
                    </a:solidFill>
                    <a:effectLst/>
                  </a:rPr>
                  <a:t>-test</a:t>
                </a:r>
                <a:r>
                  <a:rPr lang="en-US" b="0" i="0" u="none" strike="noStrike" dirty="0">
                    <a:solidFill>
                      <a:srgbClr val="000000"/>
                    </a:solidFill>
                    <a:effectLst/>
                  </a:rPr>
                  <a:t> when population variance is unknown or the </a:t>
                </a:r>
                <a:r>
                  <a:rPr lang="en-US" b="1" i="0" u="none" strike="noStrike" dirty="0">
                    <a:solidFill>
                      <a:srgbClr val="000000"/>
                    </a:solidFill>
                    <a:effectLst/>
                  </a:rPr>
                  <a:t>z-test</a:t>
                </a:r>
                <a:r>
                  <a:rPr lang="en-US" b="0" i="0" u="none" strike="noStrike" dirty="0">
                    <a:solidFill>
                      <a:srgbClr val="000000"/>
                    </a:solidFill>
                    <a:effectLst/>
                  </a:rPr>
                  <a:t> when variance is known.</a:t>
                </a:r>
              </a:p>
              <a:p>
                <a:pPr algn="l"/>
                <a:endParaRPr lang="en-US" b="0" i="0" u="none" strike="noStrike" dirty="0">
                  <a:solidFill>
                    <a:srgbClr val="000000"/>
                  </a:solidFill>
                  <a:effectLst/>
                </a:endParaRPr>
              </a:p>
              <a:p>
                <a:r>
                  <a:rPr lang="en-US" b="1" dirty="0"/>
                  <a:t>Example</a:t>
                </a:r>
                <a:r>
                  <a:rPr lang="en-US" dirty="0"/>
                  <a:t>: A hospital claims that patients undergoing a minimally invasive knee surgery </a:t>
                </a:r>
                <a:r>
                  <a:rPr lang="en-US" b="1" dirty="0"/>
                  <a:t>recover in an average of 6 weeks</a:t>
                </a:r>
                <a:r>
                  <a:rPr lang="en-US" dirty="0"/>
                  <a:t>.</a:t>
                </a:r>
              </a:p>
              <a:p>
                <a:endParaRPr lang="en-US" dirty="0"/>
              </a:p>
              <a:p>
                <a:pPr/>
                <a:endParaRPr lang="en-US" dirty="0"/>
              </a:p>
            </p:txBody>
          </p:sp>
        </mc:Choice>
        <mc:Fallback>
          <p:sp>
            <p:nvSpPr>
              <p:cNvPr id="3" name="Text Placeholder 2">
                <a:extLst>
                  <a:ext uri="{FF2B5EF4-FFF2-40B4-BE49-F238E27FC236}">
                    <a16:creationId xmlns:a16="http://schemas.microsoft.com/office/drawing/2014/main" id="{01786C3D-C475-A822-4D89-780B2B5110C1}"/>
                  </a:ext>
                </a:extLst>
              </p:cNvPr>
              <p:cNvSpPr>
                <a:spLocks noGrp="1" noRot="1" noChangeAspect="1" noMove="1" noResize="1" noEditPoints="1" noAdjustHandles="1" noChangeArrowheads="1" noChangeShapeType="1" noTextEdit="1"/>
              </p:cNvSpPr>
              <p:nvPr>
                <p:ph type="body" idx="1"/>
              </p:nvPr>
            </p:nvSpPr>
            <p:spPr>
              <a:xfrm>
                <a:off x="239843" y="1713679"/>
                <a:ext cx="4840157" cy="4834820"/>
              </a:xfrm>
              <a:blipFill>
                <a:blip r:embed="rId2"/>
                <a:stretch>
                  <a:fillRect r="-1832" b="-785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19453D5-28D5-746C-80F4-9F1BD017B13B}"/>
              </a:ext>
            </a:extLst>
          </p:cNvPr>
          <p:cNvPicPr>
            <a:picLocks noChangeAspect="1"/>
          </p:cNvPicPr>
          <p:nvPr/>
        </p:nvPicPr>
        <p:blipFill>
          <a:blip r:embed="rId3"/>
          <a:stretch>
            <a:fillRect/>
          </a:stretch>
        </p:blipFill>
        <p:spPr>
          <a:xfrm>
            <a:off x="4892415" y="2883456"/>
            <a:ext cx="5267585" cy="4679082"/>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DE57FDF-1F70-754F-CE66-AB9A385DBF9D}"/>
                  </a:ext>
                </a:extLst>
              </p:cNvPr>
              <p:cNvSpPr txBox="1"/>
              <p:nvPr/>
            </p:nvSpPr>
            <p:spPr>
              <a:xfrm>
                <a:off x="4652572" y="1878544"/>
                <a:ext cx="5267585" cy="737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ar-AE" sz="1800" smtClean="0">
                          <a:latin typeface="Cambria Math" panose="02040503050406030204" pitchFamily="18" charset="0"/>
                        </a:rPr>
                        <m:t>𝑡</m:t>
                      </m:r>
                      <m:r>
                        <a:rPr lang="en-US" sz="1800" b="0" i="1" smtClean="0">
                          <a:latin typeface="Cambria Math" panose="02040503050406030204" pitchFamily="18" charset="0"/>
                        </a:rPr>
                        <m:t>= </m:t>
                      </m:r>
                      <m:f>
                        <m:fPr>
                          <m:ctrlPr>
                            <a:rPr lang="ar-AE" sz="1800" i="1" smtClean="0">
                              <a:latin typeface="Cambria Math" panose="02040503050406030204" pitchFamily="18" charset="0"/>
                            </a:rPr>
                          </m:ctrlPr>
                        </m:fPr>
                        <m:num>
                          <m:bar>
                            <m:barPr>
                              <m:pos m:val="top"/>
                              <m:ctrlPr>
                                <a:rPr lang="ar-AE" sz="1800" i="1">
                                  <a:latin typeface="Cambria Math" panose="02040503050406030204" pitchFamily="18" charset="0"/>
                                </a:rPr>
                              </m:ctrlPr>
                            </m:barPr>
                            <m:e>
                              <m:r>
                                <a:rPr lang="ar-AE" sz="1800">
                                  <a:latin typeface="Cambria Math" panose="02040503050406030204" pitchFamily="18" charset="0"/>
                                </a:rPr>
                                <m:t>𝑋</m:t>
                              </m:r>
                            </m:e>
                          </m:bar>
                          <m:r>
                            <a:rPr lang="ar-AE" sz="1800">
                              <a:latin typeface="Cambria Math" panose="02040503050406030204" pitchFamily="18" charset="0"/>
                            </a:rPr>
                            <m:t>−</m:t>
                          </m:r>
                          <m:r>
                            <a:rPr lang="ar-AE" sz="1800">
                              <a:latin typeface="Cambria Math" panose="02040503050406030204" pitchFamily="18" charset="0"/>
                            </a:rPr>
                            <m:t>𝜇</m:t>
                          </m:r>
                        </m:num>
                        <m:den>
                          <m:r>
                            <a:rPr lang="ar-AE" sz="1800">
                              <a:latin typeface="Cambria Math" panose="02040503050406030204" pitchFamily="18" charset="0"/>
                            </a:rPr>
                            <m:t>𝑆</m:t>
                          </m:r>
                          <m:r>
                            <a:rPr lang="ar-AE" sz="1800">
                              <a:latin typeface="Cambria Math" panose="02040503050406030204" pitchFamily="18" charset="0"/>
                            </a:rPr>
                            <m:t>/</m:t>
                          </m:r>
                          <m:rad>
                            <m:radPr>
                              <m:degHide m:val="on"/>
                              <m:ctrlPr>
                                <a:rPr lang="ar-AE" sz="1800" i="1" smtClean="0">
                                  <a:latin typeface="Cambria Math" panose="02040503050406030204" pitchFamily="18" charset="0"/>
                                </a:rPr>
                              </m:ctrlPr>
                            </m:radPr>
                            <m:deg/>
                            <m:e>
                              <m:r>
                                <a:rPr lang="en-US" sz="1800" b="0" i="1" smtClean="0">
                                  <a:latin typeface="Cambria Math" panose="02040503050406030204" pitchFamily="18" charset="0"/>
                                </a:rPr>
                                <m:t>𝑛</m:t>
                              </m:r>
                            </m:e>
                          </m:rad>
                        </m:den>
                      </m:f>
                    </m:oMath>
                  </m:oMathPara>
                </a14:m>
                <a:endParaRPr lang="en-US" sz="1800" dirty="0"/>
              </a:p>
            </p:txBody>
          </p:sp>
        </mc:Choice>
        <mc:Fallback>
          <p:sp>
            <p:nvSpPr>
              <p:cNvPr id="7" name="TextBox 6">
                <a:extLst>
                  <a:ext uri="{FF2B5EF4-FFF2-40B4-BE49-F238E27FC236}">
                    <a16:creationId xmlns:a16="http://schemas.microsoft.com/office/drawing/2014/main" id="{7DE57FDF-1F70-754F-CE66-AB9A385DBF9D}"/>
                  </a:ext>
                </a:extLst>
              </p:cNvPr>
              <p:cNvSpPr txBox="1">
                <a:spLocks noRot="1" noChangeAspect="1" noMove="1" noResize="1" noEditPoints="1" noAdjustHandles="1" noChangeArrowheads="1" noChangeShapeType="1" noTextEdit="1"/>
              </p:cNvSpPr>
              <p:nvPr/>
            </p:nvSpPr>
            <p:spPr>
              <a:xfrm>
                <a:off x="4652572" y="1878544"/>
                <a:ext cx="5267585" cy="737894"/>
              </a:xfrm>
              <a:prstGeom prst="rect">
                <a:avLst/>
              </a:prstGeom>
              <a:blipFill>
                <a:blip r:embed="rId4"/>
                <a:stretch>
                  <a:fillRect b="-10169"/>
                </a:stretch>
              </a:blipFill>
            </p:spPr>
            <p:txBody>
              <a:bodyPr/>
              <a:lstStyle/>
              <a:p>
                <a:r>
                  <a:rPr lang="en-US">
                    <a:noFill/>
                  </a:rPr>
                  <a:t> </a:t>
                </a:r>
              </a:p>
            </p:txBody>
          </p:sp>
        </mc:Fallback>
      </mc:AlternateContent>
    </p:spTree>
    <p:extLst>
      <p:ext uri="{BB962C8B-B14F-4D97-AF65-F5344CB8AC3E}">
        <p14:creationId xmlns:p14="http://schemas.microsoft.com/office/powerpoint/2010/main" val="3719420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46A9-C2AD-6243-B012-C229FA6DDA6B}"/>
              </a:ext>
            </a:extLst>
          </p:cNvPr>
          <p:cNvSpPr>
            <a:spLocks noGrp="1"/>
          </p:cNvSpPr>
          <p:nvPr>
            <p:ph type="title"/>
          </p:nvPr>
        </p:nvSpPr>
        <p:spPr/>
        <p:txBody>
          <a:bodyPr/>
          <a:lstStyle/>
          <a:p>
            <a:r>
              <a:rPr lang="en-US" dirty="0"/>
              <a:t>Key definitions</a:t>
            </a:r>
          </a:p>
        </p:txBody>
      </p:sp>
      <p:sp>
        <p:nvSpPr>
          <p:cNvPr id="3" name="Text Placeholder 2">
            <a:extLst>
              <a:ext uri="{FF2B5EF4-FFF2-40B4-BE49-F238E27FC236}">
                <a16:creationId xmlns:a16="http://schemas.microsoft.com/office/drawing/2014/main" id="{E859E8A3-D73A-F040-A3E4-A1764FA4D3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0720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46A9-C2AD-6243-B012-C229FA6DDA6B}"/>
              </a:ext>
            </a:extLst>
          </p:cNvPr>
          <p:cNvSpPr>
            <a:spLocks noGrp="1"/>
          </p:cNvSpPr>
          <p:nvPr>
            <p:ph type="title"/>
          </p:nvPr>
        </p:nvSpPr>
        <p:spPr/>
        <p:txBody>
          <a:bodyPr/>
          <a:lstStyle/>
          <a:p>
            <a:r>
              <a:rPr lang="en-US" dirty="0"/>
              <a:t>One-sample hypothesis tests</a:t>
            </a:r>
            <a:br>
              <a:rPr lang="en-US" dirty="0"/>
            </a:br>
            <a:r>
              <a:rPr lang="en-US" dirty="0"/>
              <a:t>- A paired-sample test</a:t>
            </a:r>
          </a:p>
        </p:txBody>
      </p:sp>
      <p:sp>
        <p:nvSpPr>
          <p:cNvPr id="3" name="Text Placeholder 2">
            <a:extLst>
              <a:ext uri="{FF2B5EF4-FFF2-40B4-BE49-F238E27FC236}">
                <a16:creationId xmlns:a16="http://schemas.microsoft.com/office/drawing/2014/main" id="{E859E8A3-D73A-F040-A3E4-A1764FA4D3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8108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DBB9-DC78-F184-77D7-4D3A31FEDCC5}"/>
              </a:ext>
            </a:extLst>
          </p:cNvPr>
          <p:cNvSpPr>
            <a:spLocks noGrp="1"/>
          </p:cNvSpPr>
          <p:nvPr>
            <p:ph type="title"/>
          </p:nvPr>
        </p:nvSpPr>
        <p:spPr>
          <a:xfrm>
            <a:off x="698500" y="213967"/>
            <a:ext cx="8763000" cy="1472848"/>
          </a:xfrm>
        </p:spPr>
        <p:txBody>
          <a:bodyPr/>
          <a:lstStyle/>
          <a:p>
            <a:r>
              <a:rPr lang="en-US" dirty="0"/>
              <a:t>Hypothesis tests for</a:t>
            </a:r>
          </a:p>
        </p:txBody>
      </p:sp>
      <p:sp>
        <p:nvSpPr>
          <p:cNvPr id="6" name="Rectangle 5">
            <a:extLst>
              <a:ext uri="{FF2B5EF4-FFF2-40B4-BE49-F238E27FC236}">
                <a16:creationId xmlns:a16="http://schemas.microsoft.com/office/drawing/2014/main" id="{1273FFC3-21AB-2DC2-BCCD-8D057AE54B05}"/>
              </a:ext>
            </a:extLst>
          </p:cNvPr>
          <p:cNvSpPr/>
          <p:nvPr/>
        </p:nvSpPr>
        <p:spPr>
          <a:xfrm>
            <a:off x="733416"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One sample</a:t>
            </a:r>
          </a:p>
        </p:txBody>
      </p:sp>
      <p:sp>
        <p:nvSpPr>
          <p:cNvPr id="7" name="Rectangle 6">
            <a:extLst>
              <a:ext uri="{FF2B5EF4-FFF2-40B4-BE49-F238E27FC236}">
                <a16:creationId xmlns:a16="http://schemas.microsoft.com/office/drawing/2014/main" id="{076A7134-991A-857C-D679-866B114D8192}"/>
              </a:ext>
            </a:extLst>
          </p:cNvPr>
          <p:cNvSpPr/>
          <p:nvPr/>
        </p:nvSpPr>
        <p:spPr>
          <a:xfrm>
            <a:off x="4379452"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Two samples</a:t>
            </a:r>
          </a:p>
        </p:txBody>
      </p:sp>
      <p:sp>
        <p:nvSpPr>
          <p:cNvPr id="8" name="Rectangle 7">
            <a:extLst>
              <a:ext uri="{FF2B5EF4-FFF2-40B4-BE49-F238E27FC236}">
                <a16:creationId xmlns:a16="http://schemas.microsoft.com/office/drawing/2014/main" id="{5B9924A0-D22A-87F2-D41B-8EDA540F240D}"/>
              </a:ext>
            </a:extLst>
          </p:cNvPr>
          <p:cNvSpPr/>
          <p:nvPr/>
        </p:nvSpPr>
        <p:spPr>
          <a:xfrm>
            <a:off x="7614265"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Paired samples</a:t>
            </a:r>
          </a:p>
        </p:txBody>
      </p:sp>
      <p:grpSp>
        <p:nvGrpSpPr>
          <p:cNvPr id="10" name="Group 9">
            <a:extLst>
              <a:ext uri="{FF2B5EF4-FFF2-40B4-BE49-F238E27FC236}">
                <a16:creationId xmlns:a16="http://schemas.microsoft.com/office/drawing/2014/main" id="{6D64C03B-3426-D9D7-0D95-066D90DE5711}"/>
              </a:ext>
            </a:extLst>
          </p:cNvPr>
          <p:cNvGrpSpPr/>
          <p:nvPr/>
        </p:nvGrpSpPr>
        <p:grpSpPr>
          <a:xfrm>
            <a:off x="733416" y="1853102"/>
            <a:ext cx="8728084" cy="3766316"/>
            <a:chOff x="733416" y="1853102"/>
            <a:chExt cx="8728084" cy="3766316"/>
          </a:xfrm>
        </p:grpSpPr>
        <p:pic>
          <p:nvPicPr>
            <p:cNvPr id="5" name="Picture 4">
              <a:extLst>
                <a:ext uri="{FF2B5EF4-FFF2-40B4-BE49-F238E27FC236}">
                  <a16:creationId xmlns:a16="http://schemas.microsoft.com/office/drawing/2014/main" id="{DA4D1D5F-8896-DE49-BB02-AD220F31A6E4}"/>
                </a:ext>
              </a:extLst>
            </p:cNvPr>
            <p:cNvPicPr>
              <a:picLocks noChangeAspect="1"/>
            </p:cNvPicPr>
            <p:nvPr/>
          </p:nvPicPr>
          <p:blipFill>
            <a:blip r:embed="rId3"/>
            <a:stretch>
              <a:fillRect/>
            </a:stretch>
          </p:blipFill>
          <p:spPr>
            <a:xfrm>
              <a:off x="733416" y="1853102"/>
              <a:ext cx="8728084" cy="3766316"/>
            </a:xfrm>
            <a:prstGeom prst="rect">
              <a:avLst/>
            </a:prstGeom>
          </p:spPr>
        </p:pic>
        <p:pic>
          <p:nvPicPr>
            <p:cNvPr id="9" name="Picture 8">
              <a:extLst>
                <a:ext uri="{FF2B5EF4-FFF2-40B4-BE49-F238E27FC236}">
                  <a16:creationId xmlns:a16="http://schemas.microsoft.com/office/drawing/2014/main" id="{7E89738B-0529-B45E-BD81-868690D52894}"/>
                </a:ext>
              </a:extLst>
            </p:cNvPr>
            <p:cNvPicPr>
              <a:picLocks noChangeAspect="1"/>
            </p:cNvPicPr>
            <p:nvPr/>
          </p:nvPicPr>
          <p:blipFill>
            <a:blip r:embed="rId4"/>
            <a:stretch>
              <a:fillRect/>
            </a:stretch>
          </p:blipFill>
          <p:spPr>
            <a:xfrm>
              <a:off x="3550057" y="3078304"/>
              <a:ext cx="3042469" cy="2541114"/>
            </a:xfrm>
            <a:prstGeom prst="rect">
              <a:avLst/>
            </a:prstGeom>
          </p:spPr>
        </p:pic>
      </p:grpSp>
      <p:sp>
        <p:nvSpPr>
          <p:cNvPr id="3" name="Rectangle 2">
            <a:extLst>
              <a:ext uri="{FF2B5EF4-FFF2-40B4-BE49-F238E27FC236}">
                <a16:creationId xmlns:a16="http://schemas.microsoft.com/office/drawing/2014/main" id="{105FEF75-CB19-E276-1AAA-4A47064A9CBF}"/>
              </a:ext>
            </a:extLst>
          </p:cNvPr>
          <p:cNvSpPr/>
          <p:nvPr/>
        </p:nvSpPr>
        <p:spPr>
          <a:xfrm>
            <a:off x="6688380" y="1782006"/>
            <a:ext cx="3252866" cy="5133710"/>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0602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A790-F559-814D-B300-E5900E799BCF}"/>
              </a:ext>
            </a:extLst>
          </p:cNvPr>
          <p:cNvSpPr>
            <a:spLocks noGrp="1"/>
          </p:cNvSpPr>
          <p:nvPr>
            <p:ph type="title"/>
          </p:nvPr>
        </p:nvSpPr>
        <p:spPr/>
        <p:txBody>
          <a:bodyPr/>
          <a:lstStyle/>
          <a:p>
            <a:r>
              <a:rPr lang="en-US" dirty="0"/>
              <a:t>A paired-sample test</a:t>
            </a:r>
          </a:p>
        </p:txBody>
      </p:sp>
      <p:sp>
        <p:nvSpPr>
          <p:cNvPr id="3" name="Text Placeholder 2">
            <a:extLst>
              <a:ext uri="{FF2B5EF4-FFF2-40B4-BE49-F238E27FC236}">
                <a16:creationId xmlns:a16="http://schemas.microsoft.com/office/drawing/2014/main" id="{FEACAE0D-7B19-0D4E-9D98-06B2D3C13BF7}"/>
              </a:ext>
            </a:extLst>
          </p:cNvPr>
          <p:cNvSpPr>
            <a:spLocks noGrp="1"/>
          </p:cNvSpPr>
          <p:nvPr>
            <p:ph type="body" idx="1"/>
          </p:nvPr>
        </p:nvSpPr>
        <p:spPr>
          <a:xfrm>
            <a:off x="499165" y="2028472"/>
            <a:ext cx="5511891" cy="4834820"/>
          </a:xfrm>
        </p:spPr>
        <p:txBody>
          <a:bodyPr/>
          <a:lstStyle/>
          <a:p>
            <a:pPr algn="l">
              <a:buFont typeface="Arial" panose="020B0604020202020204" pitchFamily="34" charset="0"/>
              <a:buChar char="•"/>
            </a:pPr>
            <a:r>
              <a:rPr lang="en-US" sz="2000" b="0" i="0" u="none" strike="noStrike" dirty="0">
                <a:solidFill>
                  <a:srgbClr val="000000"/>
                </a:solidFill>
                <a:effectLst/>
              </a:rPr>
              <a:t>A </a:t>
            </a:r>
            <a:r>
              <a:rPr lang="en-US" sz="2000" b="1" i="0" u="none" strike="noStrike" dirty="0">
                <a:solidFill>
                  <a:srgbClr val="000000"/>
                </a:solidFill>
                <a:effectLst/>
              </a:rPr>
              <a:t>paired-sample test</a:t>
            </a:r>
            <a:r>
              <a:rPr lang="en-US" sz="2000" b="0" i="0" u="none" strike="noStrike" dirty="0">
                <a:solidFill>
                  <a:srgbClr val="000000"/>
                </a:solidFill>
                <a:effectLst/>
              </a:rPr>
              <a:t> (also called a dependent t-test) compares two related measurements from the same subjects.</a:t>
            </a:r>
          </a:p>
          <a:p>
            <a:pPr algn="l">
              <a:buFont typeface="Arial" panose="020B0604020202020204" pitchFamily="34" charset="0"/>
              <a:buChar char="•"/>
            </a:pPr>
            <a:r>
              <a:rPr lang="en-US" sz="2000" b="0" i="0" u="none" strike="noStrike" dirty="0">
                <a:solidFill>
                  <a:srgbClr val="000000"/>
                </a:solidFill>
                <a:effectLst/>
              </a:rPr>
              <a:t>It is used to determine whether a significant change has occurred between two time points.</a:t>
            </a:r>
          </a:p>
          <a:p>
            <a:pPr marL="82550" indent="0">
              <a:buNone/>
            </a:pPr>
            <a:endParaRPr lang="en-US" sz="2000" b="1" i="0" u="none" strike="noStrike" dirty="0">
              <a:solidFill>
                <a:srgbClr val="000000"/>
              </a:solidFill>
              <a:effectLst/>
            </a:endParaRPr>
          </a:p>
          <a:p>
            <a:pPr marL="82550" indent="0">
              <a:buNone/>
            </a:pPr>
            <a:r>
              <a:rPr lang="en-US" sz="2000" b="1" i="0" u="none" strike="noStrike" dirty="0">
                <a:solidFill>
                  <a:srgbClr val="000000"/>
                </a:solidFill>
                <a:effectLst/>
              </a:rPr>
              <a:t>Example: Blood Pressure Study</a:t>
            </a:r>
            <a:endParaRPr lang="en-US" sz="2000" b="0" i="0" u="none" strike="noStrike" dirty="0">
              <a:solidFill>
                <a:srgbClr val="000000"/>
              </a:solidFill>
              <a:effectLst/>
            </a:endParaRPr>
          </a:p>
          <a:p>
            <a:pPr algn="l">
              <a:buFont typeface="Arial" panose="020B0604020202020204" pitchFamily="34" charset="0"/>
              <a:buChar char="•"/>
            </a:pPr>
            <a:r>
              <a:rPr lang="en-US" sz="2000" b="0" i="0" u="none" strike="noStrike" dirty="0">
                <a:solidFill>
                  <a:srgbClr val="000000"/>
                </a:solidFill>
                <a:effectLst/>
              </a:rPr>
              <a:t>In this design, each patient has </a:t>
            </a:r>
            <a:r>
              <a:rPr lang="en-US" sz="2000" b="1" i="0" u="none" strike="noStrike" dirty="0">
                <a:solidFill>
                  <a:srgbClr val="000000"/>
                </a:solidFill>
                <a:effectLst/>
              </a:rPr>
              <a:t>two blood pressure measurements</a:t>
            </a:r>
            <a:r>
              <a:rPr lang="en-US" sz="2000" b="0" i="0" u="none" strike="noStrike" dirty="0">
                <a:solidFill>
                  <a:srgbClr val="000000"/>
                </a:solidFill>
                <a:effectLst/>
              </a:rPr>
              <a:t>:</a:t>
            </a:r>
          </a:p>
          <a:p>
            <a:pPr marL="742950" lvl="1" indent="-285750" algn="l">
              <a:buFont typeface="Arial" panose="020B0604020202020204" pitchFamily="34" charset="0"/>
              <a:buChar char="•"/>
            </a:pPr>
            <a:r>
              <a:rPr lang="en-US" b="1" i="0" u="none" strike="noStrike" dirty="0">
                <a:solidFill>
                  <a:srgbClr val="000000"/>
                </a:solidFill>
                <a:effectLst/>
              </a:rPr>
              <a:t>BP</a:t>
            </a:r>
            <a:r>
              <a:rPr lang="en-US" b="1" i="0" u="none" strike="noStrike" baseline="-25000" dirty="0">
                <a:solidFill>
                  <a:srgbClr val="000000"/>
                </a:solidFill>
                <a:effectLst/>
              </a:rPr>
              <a:t>0</a:t>
            </a:r>
            <a:r>
              <a:rPr lang="en-US" b="1" i="0" u="none" strike="noStrike" dirty="0">
                <a:solidFill>
                  <a:srgbClr val="000000"/>
                </a:solidFill>
                <a:effectLst/>
              </a:rPr>
              <a:t>:</a:t>
            </a:r>
            <a:r>
              <a:rPr lang="en-US" b="0" i="0" u="none" strike="noStrike" dirty="0">
                <a:solidFill>
                  <a:srgbClr val="000000"/>
                </a:solidFill>
                <a:effectLst/>
              </a:rPr>
              <a:t> Blood pressure at study entry</a:t>
            </a:r>
          </a:p>
          <a:p>
            <a:pPr marL="742950" lvl="1" indent="-285750" algn="l">
              <a:buFont typeface="Arial" panose="020B0604020202020204" pitchFamily="34" charset="0"/>
              <a:buChar char="•"/>
            </a:pPr>
            <a:r>
              <a:rPr lang="en-US" b="1" i="0" u="none" strike="noStrike" dirty="0">
                <a:solidFill>
                  <a:srgbClr val="000000"/>
                </a:solidFill>
                <a:effectLst/>
              </a:rPr>
              <a:t>BP</a:t>
            </a:r>
            <a:r>
              <a:rPr lang="en-US" b="1" i="0" u="none" strike="noStrike" baseline="-25000" dirty="0">
                <a:solidFill>
                  <a:srgbClr val="000000"/>
                </a:solidFill>
                <a:effectLst/>
              </a:rPr>
              <a:t>1</a:t>
            </a:r>
            <a:r>
              <a:rPr lang="en-US" b="1" i="0" u="none" strike="noStrike" dirty="0">
                <a:solidFill>
                  <a:srgbClr val="000000"/>
                </a:solidFill>
                <a:effectLst/>
              </a:rPr>
              <a:t>:</a:t>
            </a:r>
            <a:r>
              <a:rPr lang="en-US" b="0" i="0" u="none" strike="noStrike" dirty="0">
                <a:solidFill>
                  <a:srgbClr val="000000"/>
                </a:solidFill>
                <a:effectLst/>
              </a:rPr>
              <a:t> Blood pressure at the end of the trial</a:t>
            </a:r>
          </a:p>
          <a:p>
            <a:pPr marL="82550" indent="0" algn="l">
              <a:buNone/>
            </a:pPr>
            <a:r>
              <a:rPr lang="en-US" sz="2000" b="0" i="0" u="none" strike="noStrike" dirty="0">
                <a:solidFill>
                  <a:srgbClr val="000000"/>
                </a:solidFill>
                <a:effectLst/>
              </a:rPr>
              <a:t>The goal is to assess whether the </a:t>
            </a:r>
            <a:r>
              <a:rPr lang="en-US" sz="2000" b="1" i="0" u="none" strike="noStrike" dirty="0">
                <a:solidFill>
                  <a:srgbClr val="000000"/>
                </a:solidFill>
                <a:effectLst/>
              </a:rPr>
              <a:t>average blood pressure changed after treatment</a:t>
            </a:r>
            <a:r>
              <a:rPr lang="en-US" sz="2000" b="0" i="0" u="none" strike="noStrike" dirty="0">
                <a:solidFill>
                  <a:srgbClr val="000000"/>
                </a:solidFill>
                <a:effectLst/>
              </a:rPr>
              <a:t>.</a:t>
            </a:r>
          </a:p>
          <a:p>
            <a:pPr algn="l">
              <a:buFont typeface="Arial" panose="020B0604020202020204" pitchFamily="34" charset="0"/>
              <a:buChar char="•"/>
            </a:pPr>
            <a:endParaRPr lang="en-US" sz="2000" b="0" i="0" u="none" strike="noStrike" dirty="0">
              <a:solidFill>
                <a:srgbClr val="000000"/>
              </a:solidFill>
              <a:effectLst/>
            </a:endParaRPr>
          </a:p>
        </p:txBody>
      </p:sp>
      <p:graphicFrame>
        <p:nvGraphicFramePr>
          <p:cNvPr id="4" name="Table 3">
            <a:extLst>
              <a:ext uri="{FF2B5EF4-FFF2-40B4-BE49-F238E27FC236}">
                <a16:creationId xmlns:a16="http://schemas.microsoft.com/office/drawing/2014/main" id="{2ED92C7E-D4C0-FF45-9F87-6413445A5D4F}"/>
              </a:ext>
            </a:extLst>
          </p:cNvPr>
          <p:cNvGraphicFramePr>
            <a:graphicFrameLocks noGrp="1"/>
          </p:cNvGraphicFramePr>
          <p:nvPr>
            <p:extLst>
              <p:ext uri="{D42A27DB-BD31-4B8C-83A1-F6EECF244321}">
                <p14:modId xmlns:p14="http://schemas.microsoft.com/office/powerpoint/2010/main" val="3934031904"/>
              </p:ext>
            </p:extLst>
          </p:nvPr>
        </p:nvGraphicFramePr>
        <p:xfrm>
          <a:off x="6652591" y="2353884"/>
          <a:ext cx="3008244" cy="3297408"/>
        </p:xfrm>
        <a:graphic>
          <a:graphicData uri="http://schemas.openxmlformats.org/drawingml/2006/table">
            <a:tbl>
              <a:tblPr firstRow="1" bandRow="1">
                <a:tableStyleId>{69C7853C-536D-4A76-A0AE-DD22124D55A5}</a:tableStyleId>
              </a:tblPr>
              <a:tblGrid>
                <a:gridCol w="1002748">
                  <a:extLst>
                    <a:ext uri="{9D8B030D-6E8A-4147-A177-3AD203B41FA5}">
                      <a16:colId xmlns:a16="http://schemas.microsoft.com/office/drawing/2014/main" val="3229380565"/>
                    </a:ext>
                  </a:extLst>
                </a:gridCol>
                <a:gridCol w="1002748">
                  <a:extLst>
                    <a:ext uri="{9D8B030D-6E8A-4147-A177-3AD203B41FA5}">
                      <a16:colId xmlns:a16="http://schemas.microsoft.com/office/drawing/2014/main" val="3038143902"/>
                    </a:ext>
                  </a:extLst>
                </a:gridCol>
                <a:gridCol w="1002748">
                  <a:extLst>
                    <a:ext uri="{9D8B030D-6E8A-4147-A177-3AD203B41FA5}">
                      <a16:colId xmlns:a16="http://schemas.microsoft.com/office/drawing/2014/main" val="1413646075"/>
                    </a:ext>
                  </a:extLst>
                </a:gridCol>
              </a:tblGrid>
              <a:tr h="549568">
                <a:tc>
                  <a:txBody>
                    <a:bodyPr/>
                    <a:lstStyle/>
                    <a:p>
                      <a:pPr algn="ctr"/>
                      <a:r>
                        <a:rPr lang="en-US" dirty="0"/>
                        <a:t>Patient</a:t>
                      </a:r>
                    </a:p>
                  </a:txBody>
                  <a:tcPr anchor="ctr"/>
                </a:tc>
                <a:tc>
                  <a:txBody>
                    <a:bodyPr/>
                    <a:lstStyle/>
                    <a:p>
                      <a:pPr algn="ctr"/>
                      <a:r>
                        <a:rPr lang="en-US" dirty="0"/>
                        <a:t>BP0</a:t>
                      </a:r>
                    </a:p>
                  </a:txBody>
                  <a:tcPr anchor="ctr"/>
                </a:tc>
                <a:tc>
                  <a:txBody>
                    <a:bodyPr/>
                    <a:lstStyle/>
                    <a:p>
                      <a:pPr algn="ctr"/>
                      <a:r>
                        <a:rPr lang="en-US" dirty="0"/>
                        <a:t>BP1</a:t>
                      </a:r>
                    </a:p>
                  </a:txBody>
                  <a:tcPr anchor="ctr"/>
                </a:tc>
                <a:extLst>
                  <a:ext uri="{0D108BD9-81ED-4DB2-BD59-A6C34878D82A}">
                    <a16:rowId xmlns:a16="http://schemas.microsoft.com/office/drawing/2014/main" val="235497422"/>
                  </a:ext>
                </a:extLst>
              </a:tr>
              <a:tr h="549568">
                <a:tc>
                  <a:txBody>
                    <a:bodyPr/>
                    <a:lstStyle/>
                    <a:p>
                      <a:pPr algn="ctr"/>
                      <a:r>
                        <a:rPr lang="en-US" dirty="0"/>
                        <a:t>A</a:t>
                      </a:r>
                    </a:p>
                  </a:txBody>
                  <a:tcPr anchor="ctr"/>
                </a:tc>
                <a:tc>
                  <a:txBody>
                    <a:bodyPr/>
                    <a:lstStyle/>
                    <a:p>
                      <a:pPr algn="ctr"/>
                      <a:r>
                        <a:rPr lang="en-US" dirty="0"/>
                        <a:t>205</a:t>
                      </a:r>
                    </a:p>
                  </a:txBody>
                  <a:tcPr anchor="ctr"/>
                </a:tc>
                <a:tc>
                  <a:txBody>
                    <a:bodyPr/>
                    <a:lstStyle/>
                    <a:p>
                      <a:pPr algn="ctr"/>
                      <a:r>
                        <a:rPr lang="en-US" dirty="0"/>
                        <a:t>190</a:t>
                      </a:r>
                    </a:p>
                  </a:txBody>
                  <a:tcPr anchor="ctr"/>
                </a:tc>
                <a:extLst>
                  <a:ext uri="{0D108BD9-81ED-4DB2-BD59-A6C34878D82A}">
                    <a16:rowId xmlns:a16="http://schemas.microsoft.com/office/drawing/2014/main" val="960923851"/>
                  </a:ext>
                </a:extLst>
              </a:tr>
              <a:tr h="549568">
                <a:tc>
                  <a:txBody>
                    <a:bodyPr/>
                    <a:lstStyle/>
                    <a:p>
                      <a:pPr algn="ctr"/>
                      <a:r>
                        <a:rPr lang="en-US" dirty="0"/>
                        <a:t>B</a:t>
                      </a:r>
                    </a:p>
                  </a:txBody>
                  <a:tcPr anchor="ctr"/>
                </a:tc>
                <a:tc>
                  <a:txBody>
                    <a:bodyPr/>
                    <a:lstStyle/>
                    <a:p>
                      <a:pPr algn="ctr"/>
                      <a:r>
                        <a:rPr lang="en-US" dirty="0"/>
                        <a:t>164</a:t>
                      </a:r>
                    </a:p>
                  </a:txBody>
                  <a:tcPr anchor="ctr"/>
                </a:tc>
                <a:tc>
                  <a:txBody>
                    <a:bodyPr/>
                    <a:lstStyle/>
                    <a:p>
                      <a:pPr algn="ctr"/>
                      <a:r>
                        <a:rPr lang="en-US" dirty="0"/>
                        <a:t>162</a:t>
                      </a:r>
                    </a:p>
                  </a:txBody>
                  <a:tcPr anchor="ctr"/>
                </a:tc>
                <a:extLst>
                  <a:ext uri="{0D108BD9-81ED-4DB2-BD59-A6C34878D82A}">
                    <a16:rowId xmlns:a16="http://schemas.microsoft.com/office/drawing/2014/main" val="3351130111"/>
                  </a:ext>
                </a:extLst>
              </a:tr>
              <a:tr h="549568">
                <a:tc>
                  <a:txBody>
                    <a:bodyPr/>
                    <a:lstStyle/>
                    <a:p>
                      <a:pPr algn="ctr"/>
                      <a:r>
                        <a:rPr lang="en-US" dirty="0"/>
                        <a:t>C</a:t>
                      </a:r>
                    </a:p>
                  </a:txBody>
                  <a:tcPr anchor="ctr"/>
                </a:tc>
                <a:tc>
                  <a:txBody>
                    <a:bodyPr/>
                    <a:lstStyle/>
                    <a:p>
                      <a:pPr algn="ctr"/>
                      <a:r>
                        <a:rPr lang="en-US" dirty="0"/>
                        <a:t>180</a:t>
                      </a:r>
                    </a:p>
                  </a:txBody>
                  <a:tcPr anchor="ctr"/>
                </a:tc>
                <a:tc>
                  <a:txBody>
                    <a:bodyPr/>
                    <a:lstStyle/>
                    <a:p>
                      <a:pPr algn="ctr"/>
                      <a:r>
                        <a:rPr lang="en-US" dirty="0"/>
                        <a:t>178</a:t>
                      </a:r>
                    </a:p>
                  </a:txBody>
                  <a:tcPr anchor="ctr"/>
                </a:tc>
                <a:extLst>
                  <a:ext uri="{0D108BD9-81ED-4DB2-BD59-A6C34878D82A}">
                    <a16:rowId xmlns:a16="http://schemas.microsoft.com/office/drawing/2014/main" val="140437922"/>
                  </a:ext>
                </a:extLst>
              </a:tr>
              <a:tr h="549568">
                <a:tc>
                  <a:txBody>
                    <a:bodyPr/>
                    <a:lstStyle/>
                    <a:p>
                      <a:pPr algn="ctr"/>
                      <a:r>
                        <a:rPr lang="en-US" dirty="0"/>
                        <a:t>D</a:t>
                      </a:r>
                    </a:p>
                  </a:txBody>
                  <a:tcPr anchor="ctr"/>
                </a:tc>
                <a:tc>
                  <a:txBody>
                    <a:bodyPr/>
                    <a:lstStyle/>
                    <a:p>
                      <a:pPr algn="ctr"/>
                      <a:r>
                        <a:rPr lang="en-US" dirty="0"/>
                        <a:t>190</a:t>
                      </a:r>
                    </a:p>
                  </a:txBody>
                  <a:tcPr anchor="ctr"/>
                </a:tc>
                <a:tc>
                  <a:txBody>
                    <a:bodyPr/>
                    <a:lstStyle/>
                    <a:p>
                      <a:pPr algn="ctr"/>
                      <a:r>
                        <a:rPr lang="en-US" dirty="0"/>
                        <a:t>192</a:t>
                      </a:r>
                    </a:p>
                  </a:txBody>
                  <a:tcPr anchor="ctr"/>
                </a:tc>
                <a:extLst>
                  <a:ext uri="{0D108BD9-81ED-4DB2-BD59-A6C34878D82A}">
                    <a16:rowId xmlns:a16="http://schemas.microsoft.com/office/drawing/2014/main" val="82157575"/>
                  </a:ext>
                </a:extLst>
              </a:tr>
              <a:tr h="549568">
                <a:tc>
                  <a:txBody>
                    <a:bodyPr/>
                    <a:lstStyle/>
                    <a:p>
                      <a:pPr algn="ctr"/>
                      <a:r>
                        <a:rPr lang="en-US" dirty="0"/>
                        <a:t>E</a:t>
                      </a:r>
                    </a:p>
                  </a:txBody>
                  <a:tcPr anchor="ctr"/>
                </a:tc>
                <a:tc>
                  <a:txBody>
                    <a:bodyPr/>
                    <a:lstStyle/>
                    <a:p>
                      <a:pPr algn="ctr"/>
                      <a:r>
                        <a:rPr lang="en-US" dirty="0"/>
                        <a:t>156</a:t>
                      </a:r>
                    </a:p>
                  </a:txBody>
                  <a:tcPr anchor="ctr"/>
                </a:tc>
                <a:tc>
                  <a:txBody>
                    <a:bodyPr/>
                    <a:lstStyle/>
                    <a:p>
                      <a:pPr algn="ctr"/>
                      <a:r>
                        <a:rPr lang="en-US" dirty="0"/>
                        <a:t>156</a:t>
                      </a:r>
                    </a:p>
                  </a:txBody>
                  <a:tcPr anchor="ctr"/>
                </a:tc>
                <a:extLst>
                  <a:ext uri="{0D108BD9-81ED-4DB2-BD59-A6C34878D82A}">
                    <a16:rowId xmlns:a16="http://schemas.microsoft.com/office/drawing/2014/main" val="994519342"/>
                  </a:ext>
                </a:extLst>
              </a:tr>
            </a:tbl>
          </a:graphicData>
        </a:graphic>
      </p:graphicFrame>
      <p:sp>
        <p:nvSpPr>
          <p:cNvPr id="5" name="TextBox 4">
            <a:extLst>
              <a:ext uri="{FF2B5EF4-FFF2-40B4-BE49-F238E27FC236}">
                <a16:creationId xmlns:a16="http://schemas.microsoft.com/office/drawing/2014/main" id="{12D09CDC-D114-6E84-B3AA-9C9BD0B93202}"/>
              </a:ext>
            </a:extLst>
          </p:cNvPr>
          <p:cNvSpPr txBox="1"/>
          <p:nvPr/>
        </p:nvSpPr>
        <p:spPr>
          <a:xfrm>
            <a:off x="6952697" y="6250898"/>
            <a:ext cx="2408032" cy="338554"/>
          </a:xfrm>
          <a:prstGeom prst="rect">
            <a:avLst/>
          </a:prstGeom>
          <a:noFill/>
        </p:spPr>
        <p:txBody>
          <a:bodyPr wrap="none" rtlCol="0">
            <a:spAutoFit/>
          </a:bodyPr>
          <a:lstStyle/>
          <a:p>
            <a:r>
              <a:rPr lang="en-US" sz="1600">
                <a:solidFill>
                  <a:schemeClr val="accent1"/>
                </a:solidFill>
              </a:rPr>
              <a:t>What is n? </a:t>
            </a:r>
            <a:r>
              <a:rPr lang="en-US" sz="1600" dirty="0">
                <a:solidFill>
                  <a:schemeClr val="accent1"/>
                </a:solidFill>
              </a:rPr>
              <a:t>sample size?</a:t>
            </a:r>
          </a:p>
        </p:txBody>
      </p:sp>
    </p:spTree>
    <p:extLst>
      <p:ext uri="{BB962C8B-B14F-4D97-AF65-F5344CB8AC3E}">
        <p14:creationId xmlns:p14="http://schemas.microsoft.com/office/powerpoint/2010/main" val="2462137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A790-F559-814D-B300-E5900E799BCF}"/>
              </a:ext>
            </a:extLst>
          </p:cNvPr>
          <p:cNvSpPr>
            <a:spLocks noGrp="1"/>
          </p:cNvSpPr>
          <p:nvPr>
            <p:ph type="title"/>
          </p:nvPr>
        </p:nvSpPr>
        <p:spPr/>
        <p:txBody>
          <a:bodyPr/>
          <a:lstStyle/>
          <a:p>
            <a:r>
              <a:rPr lang="en-US" dirty="0"/>
              <a:t>A paired-sample test</a:t>
            </a:r>
          </a:p>
        </p:txBody>
      </p:sp>
      <p:sp>
        <p:nvSpPr>
          <p:cNvPr id="3" name="Text Placeholder 2">
            <a:extLst>
              <a:ext uri="{FF2B5EF4-FFF2-40B4-BE49-F238E27FC236}">
                <a16:creationId xmlns:a16="http://schemas.microsoft.com/office/drawing/2014/main" id="{FEACAE0D-7B19-0D4E-9D98-06B2D3C13BF7}"/>
              </a:ext>
            </a:extLst>
          </p:cNvPr>
          <p:cNvSpPr>
            <a:spLocks noGrp="1"/>
          </p:cNvSpPr>
          <p:nvPr>
            <p:ph type="body" idx="1"/>
          </p:nvPr>
        </p:nvSpPr>
        <p:spPr>
          <a:xfrm>
            <a:off x="209862" y="2028472"/>
            <a:ext cx="5726243" cy="4834820"/>
          </a:xfrm>
        </p:spPr>
        <p:txBody>
          <a:bodyPr/>
          <a:lstStyle/>
          <a:p>
            <a:pPr marL="82550" indent="0">
              <a:buNone/>
            </a:pPr>
            <a:r>
              <a:rPr lang="en-US" dirty="0"/>
              <a:t>In this design, </a:t>
            </a:r>
            <a:r>
              <a:rPr lang="en-US" b="1" dirty="0"/>
              <a:t>the outcome </a:t>
            </a:r>
            <a:r>
              <a:rPr lang="en-US" dirty="0"/>
              <a:t>is the difference between BP</a:t>
            </a:r>
            <a:r>
              <a:rPr lang="en-US" baseline="-25000" dirty="0"/>
              <a:t>0</a:t>
            </a:r>
            <a:r>
              <a:rPr lang="en-US" dirty="0"/>
              <a:t> and BP</a:t>
            </a:r>
            <a:r>
              <a:rPr lang="en-US" baseline="-25000" dirty="0"/>
              <a:t>1</a:t>
            </a:r>
            <a:r>
              <a:rPr lang="en-US" dirty="0"/>
              <a:t>.</a:t>
            </a:r>
          </a:p>
          <a:p>
            <a:pPr marL="82550" indent="0">
              <a:buNone/>
            </a:pPr>
            <a:endParaRPr lang="en-US" dirty="0"/>
          </a:p>
          <a:p>
            <a:pPr marL="82550" indent="0">
              <a:buNone/>
            </a:pPr>
            <a:r>
              <a:rPr lang="en-US" dirty="0"/>
              <a:t>It is fairly natural to use "wide" format data for this design –although if there are drop outs there will be empty cells.</a:t>
            </a:r>
          </a:p>
          <a:p>
            <a:pPr marL="82550" indent="0">
              <a:buNone/>
            </a:pPr>
            <a:endParaRPr lang="en-US" dirty="0"/>
          </a:p>
          <a:p>
            <a:pPr marL="82550" indent="0">
              <a:buNone/>
            </a:pPr>
            <a:r>
              <a:rPr lang="en-US" dirty="0"/>
              <a:t>(And there is always at least one unusual patient with &gt;2 measurements for some reason.)</a:t>
            </a:r>
          </a:p>
          <a:p>
            <a:pPr marL="82550" indent="0">
              <a:buNone/>
            </a:pPr>
            <a:endParaRPr lang="en-US" dirty="0"/>
          </a:p>
        </p:txBody>
      </p:sp>
      <p:graphicFrame>
        <p:nvGraphicFramePr>
          <p:cNvPr id="4" name="Table 3">
            <a:extLst>
              <a:ext uri="{FF2B5EF4-FFF2-40B4-BE49-F238E27FC236}">
                <a16:creationId xmlns:a16="http://schemas.microsoft.com/office/drawing/2014/main" id="{2ED92C7E-D4C0-FF45-9F87-6413445A5D4F}"/>
              </a:ext>
            </a:extLst>
          </p:cNvPr>
          <p:cNvGraphicFramePr>
            <a:graphicFrameLocks noGrp="1"/>
          </p:cNvGraphicFramePr>
          <p:nvPr>
            <p:extLst>
              <p:ext uri="{D42A27DB-BD31-4B8C-83A1-F6EECF244321}">
                <p14:modId xmlns:p14="http://schemas.microsoft.com/office/powerpoint/2010/main" val="2530668878"/>
              </p:ext>
            </p:extLst>
          </p:nvPr>
        </p:nvGraphicFramePr>
        <p:xfrm>
          <a:off x="6370820" y="2159012"/>
          <a:ext cx="3319996" cy="3642184"/>
        </p:xfrm>
        <a:graphic>
          <a:graphicData uri="http://schemas.openxmlformats.org/drawingml/2006/table">
            <a:tbl>
              <a:tblPr firstRow="1" bandRow="1">
                <a:tableStyleId>{69C7853C-536D-4A76-A0AE-DD22124D55A5}</a:tableStyleId>
              </a:tblPr>
              <a:tblGrid>
                <a:gridCol w="829999">
                  <a:extLst>
                    <a:ext uri="{9D8B030D-6E8A-4147-A177-3AD203B41FA5}">
                      <a16:colId xmlns:a16="http://schemas.microsoft.com/office/drawing/2014/main" val="3229380565"/>
                    </a:ext>
                  </a:extLst>
                </a:gridCol>
                <a:gridCol w="829999">
                  <a:extLst>
                    <a:ext uri="{9D8B030D-6E8A-4147-A177-3AD203B41FA5}">
                      <a16:colId xmlns:a16="http://schemas.microsoft.com/office/drawing/2014/main" val="3038143902"/>
                    </a:ext>
                  </a:extLst>
                </a:gridCol>
                <a:gridCol w="829999">
                  <a:extLst>
                    <a:ext uri="{9D8B030D-6E8A-4147-A177-3AD203B41FA5}">
                      <a16:colId xmlns:a16="http://schemas.microsoft.com/office/drawing/2014/main" val="1413646075"/>
                    </a:ext>
                  </a:extLst>
                </a:gridCol>
                <a:gridCol w="829999">
                  <a:extLst>
                    <a:ext uri="{9D8B030D-6E8A-4147-A177-3AD203B41FA5}">
                      <a16:colId xmlns:a16="http://schemas.microsoft.com/office/drawing/2014/main" val="3633303422"/>
                    </a:ext>
                  </a:extLst>
                </a:gridCol>
              </a:tblGrid>
              <a:tr h="760644">
                <a:tc>
                  <a:txBody>
                    <a:bodyPr/>
                    <a:lstStyle/>
                    <a:p>
                      <a:pPr algn="ctr"/>
                      <a:r>
                        <a:rPr lang="en-US" dirty="0"/>
                        <a:t>Patient</a:t>
                      </a:r>
                    </a:p>
                  </a:txBody>
                  <a:tcPr anchor="ctr"/>
                </a:tc>
                <a:tc>
                  <a:txBody>
                    <a:bodyPr/>
                    <a:lstStyle/>
                    <a:p>
                      <a:pPr algn="ctr"/>
                      <a:r>
                        <a:rPr lang="en-US" dirty="0"/>
                        <a:t>BP0</a:t>
                      </a:r>
                    </a:p>
                  </a:txBody>
                  <a:tcPr anchor="ctr"/>
                </a:tc>
                <a:tc>
                  <a:txBody>
                    <a:bodyPr/>
                    <a:lstStyle/>
                    <a:p>
                      <a:pPr algn="ctr"/>
                      <a:r>
                        <a:rPr lang="en-US" dirty="0"/>
                        <a:t>BP1</a:t>
                      </a:r>
                    </a:p>
                  </a:txBody>
                  <a:tcPr anchor="ctr"/>
                </a:tc>
                <a:tc>
                  <a:txBody>
                    <a:bodyPr/>
                    <a:lstStyle/>
                    <a:p>
                      <a:pPr algn="ctr"/>
                      <a:r>
                        <a:rPr lang="en-US" dirty="0"/>
                        <a:t>BP</a:t>
                      </a:r>
                    </a:p>
                    <a:p>
                      <a:pPr algn="ctr"/>
                      <a:r>
                        <a:rPr lang="en-US" dirty="0"/>
                        <a:t>Change</a:t>
                      </a:r>
                    </a:p>
                  </a:txBody>
                  <a:tcPr anchor="ctr"/>
                </a:tc>
                <a:extLst>
                  <a:ext uri="{0D108BD9-81ED-4DB2-BD59-A6C34878D82A}">
                    <a16:rowId xmlns:a16="http://schemas.microsoft.com/office/drawing/2014/main" val="235497422"/>
                  </a:ext>
                </a:extLst>
              </a:tr>
              <a:tr h="576308">
                <a:tc>
                  <a:txBody>
                    <a:bodyPr/>
                    <a:lstStyle/>
                    <a:p>
                      <a:pPr algn="ctr"/>
                      <a:r>
                        <a:rPr lang="en-US" dirty="0"/>
                        <a:t>A</a:t>
                      </a:r>
                    </a:p>
                  </a:txBody>
                  <a:tcPr anchor="ctr"/>
                </a:tc>
                <a:tc>
                  <a:txBody>
                    <a:bodyPr/>
                    <a:lstStyle/>
                    <a:p>
                      <a:pPr algn="ctr"/>
                      <a:r>
                        <a:rPr lang="en-US" dirty="0"/>
                        <a:t>205</a:t>
                      </a:r>
                    </a:p>
                  </a:txBody>
                  <a:tcPr anchor="ctr"/>
                </a:tc>
                <a:tc>
                  <a:txBody>
                    <a:bodyPr/>
                    <a:lstStyle/>
                    <a:p>
                      <a:pPr algn="ctr"/>
                      <a:r>
                        <a:rPr lang="en-US" dirty="0"/>
                        <a:t>190</a:t>
                      </a:r>
                    </a:p>
                  </a:txBody>
                  <a:tcPr anchor="ctr"/>
                </a:tc>
                <a:tc>
                  <a:txBody>
                    <a:bodyPr/>
                    <a:lstStyle/>
                    <a:p>
                      <a:pPr algn="ctr"/>
                      <a:r>
                        <a:rPr lang="en-US" dirty="0"/>
                        <a:t>-15</a:t>
                      </a:r>
                    </a:p>
                  </a:txBody>
                  <a:tcPr anchor="ctr"/>
                </a:tc>
                <a:extLst>
                  <a:ext uri="{0D108BD9-81ED-4DB2-BD59-A6C34878D82A}">
                    <a16:rowId xmlns:a16="http://schemas.microsoft.com/office/drawing/2014/main" val="960923851"/>
                  </a:ext>
                </a:extLst>
              </a:tr>
              <a:tr h="576308">
                <a:tc>
                  <a:txBody>
                    <a:bodyPr/>
                    <a:lstStyle/>
                    <a:p>
                      <a:pPr algn="ctr"/>
                      <a:r>
                        <a:rPr lang="en-US" dirty="0"/>
                        <a:t>B</a:t>
                      </a:r>
                    </a:p>
                  </a:txBody>
                  <a:tcPr anchor="ctr"/>
                </a:tc>
                <a:tc>
                  <a:txBody>
                    <a:bodyPr/>
                    <a:lstStyle/>
                    <a:p>
                      <a:pPr algn="ctr"/>
                      <a:r>
                        <a:rPr lang="en-US" dirty="0"/>
                        <a:t>164</a:t>
                      </a:r>
                    </a:p>
                  </a:txBody>
                  <a:tcPr anchor="ctr"/>
                </a:tc>
                <a:tc>
                  <a:txBody>
                    <a:bodyPr/>
                    <a:lstStyle/>
                    <a:p>
                      <a:pPr algn="ctr"/>
                      <a:r>
                        <a:rPr lang="en-US" dirty="0"/>
                        <a:t>162</a:t>
                      </a:r>
                    </a:p>
                  </a:txBody>
                  <a:tcPr anchor="ctr"/>
                </a:tc>
                <a:tc>
                  <a:txBody>
                    <a:bodyPr/>
                    <a:lstStyle/>
                    <a:p>
                      <a:pPr algn="ctr"/>
                      <a:r>
                        <a:rPr lang="en-US" dirty="0"/>
                        <a:t>-2</a:t>
                      </a:r>
                    </a:p>
                  </a:txBody>
                  <a:tcPr anchor="ctr"/>
                </a:tc>
                <a:extLst>
                  <a:ext uri="{0D108BD9-81ED-4DB2-BD59-A6C34878D82A}">
                    <a16:rowId xmlns:a16="http://schemas.microsoft.com/office/drawing/2014/main" val="3351130111"/>
                  </a:ext>
                </a:extLst>
              </a:tr>
              <a:tr h="576308">
                <a:tc>
                  <a:txBody>
                    <a:bodyPr/>
                    <a:lstStyle/>
                    <a:p>
                      <a:pPr algn="ctr"/>
                      <a:r>
                        <a:rPr lang="en-US" dirty="0"/>
                        <a:t>C</a:t>
                      </a:r>
                    </a:p>
                  </a:txBody>
                  <a:tcPr anchor="ctr"/>
                </a:tc>
                <a:tc>
                  <a:txBody>
                    <a:bodyPr/>
                    <a:lstStyle/>
                    <a:p>
                      <a:pPr algn="ctr"/>
                      <a:r>
                        <a:rPr lang="en-US" dirty="0"/>
                        <a:t>180</a:t>
                      </a:r>
                    </a:p>
                  </a:txBody>
                  <a:tcPr anchor="ctr"/>
                </a:tc>
                <a:tc>
                  <a:txBody>
                    <a:bodyPr/>
                    <a:lstStyle/>
                    <a:p>
                      <a:pPr algn="ctr"/>
                      <a:r>
                        <a:rPr lang="en-US" dirty="0"/>
                        <a:t>178</a:t>
                      </a:r>
                    </a:p>
                  </a:txBody>
                  <a:tcPr anchor="ctr"/>
                </a:tc>
                <a:tc>
                  <a:txBody>
                    <a:bodyPr/>
                    <a:lstStyle/>
                    <a:p>
                      <a:pPr algn="ctr"/>
                      <a:r>
                        <a:rPr lang="en-US" dirty="0"/>
                        <a:t>-2</a:t>
                      </a:r>
                    </a:p>
                  </a:txBody>
                  <a:tcPr anchor="ctr"/>
                </a:tc>
                <a:extLst>
                  <a:ext uri="{0D108BD9-81ED-4DB2-BD59-A6C34878D82A}">
                    <a16:rowId xmlns:a16="http://schemas.microsoft.com/office/drawing/2014/main" val="140437922"/>
                  </a:ext>
                </a:extLst>
              </a:tr>
              <a:tr h="576308">
                <a:tc>
                  <a:txBody>
                    <a:bodyPr/>
                    <a:lstStyle/>
                    <a:p>
                      <a:pPr algn="ctr"/>
                      <a:r>
                        <a:rPr lang="en-US" dirty="0"/>
                        <a:t>D</a:t>
                      </a:r>
                    </a:p>
                  </a:txBody>
                  <a:tcPr anchor="ctr"/>
                </a:tc>
                <a:tc>
                  <a:txBody>
                    <a:bodyPr/>
                    <a:lstStyle/>
                    <a:p>
                      <a:pPr algn="ctr"/>
                      <a:r>
                        <a:rPr lang="en-US" dirty="0"/>
                        <a:t>190</a:t>
                      </a:r>
                    </a:p>
                  </a:txBody>
                  <a:tcPr anchor="ctr"/>
                </a:tc>
                <a:tc>
                  <a:txBody>
                    <a:bodyPr/>
                    <a:lstStyle/>
                    <a:p>
                      <a:pPr algn="ctr"/>
                      <a:r>
                        <a:rPr lang="en-US" dirty="0"/>
                        <a:t>192</a:t>
                      </a:r>
                    </a:p>
                  </a:txBody>
                  <a:tcPr anchor="ctr"/>
                </a:tc>
                <a:tc>
                  <a:txBody>
                    <a:bodyPr/>
                    <a:lstStyle/>
                    <a:p>
                      <a:pPr algn="ctr"/>
                      <a:r>
                        <a:rPr lang="en-US" dirty="0"/>
                        <a:t>+2</a:t>
                      </a:r>
                    </a:p>
                  </a:txBody>
                  <a:tcPr anchor="ctr"/>
                </a:tc>
                <a:extLst>
                  <a:ext uri="{0D108BD9-81ED-4DB2-BD59-A6C34878D82A}">
                    <a16:rowId xmlns:a16="http://schemas.microsoft.com/office/drawing/2014/main" val="82157575"/>
                  </a:ext>
                </a:extLst>
              </a:tr>
              <a:tr h="576308">
                <a:tc>
                  <a:txBody>
                    <a:bodyPr/>
                    <a:lstStyle/>
                    <a:p>
                      <a:pPr algn="ctr"/>
                      <a:r>
                        <a:rPr lang="en-US" dirty="0"/>
                        <a:t>E</a:t>
                      </a:r>
                    </a:p>
                  </a:txBody>
                  <a:tcPr anchor="ctr"/>
                </a:tc>
                <a:tc>
                  <a:txBody>
                    <a:bodyPr/>
                    <a:lstStyle/>
                    <a:p>
                      <a:pPr algn="ctr"/>
                      <a:r>
                        <a:rPr lang="en-US" dirty="0"/>
                        <a:t>156</a:t>
                      </a:r>
                    </a:p>
                  </a:txBody>
                  <a:tcPr anchor="ctr"/>
                </a:tc>
                <a:tc>
                  <a:txBody>
                    <a:bodyPr/>
                    <a:lstStyle/>
                    <a:p>
                      <a:pPr algn="ctr"/>
                      <a:r>
                        <a:rPr lang="en-US" dirty="0"/>
                        <a:t>156</a:t>
                      </a:r>
                    </a:p>
                  </a:txBody>
                  <a:tcPr anchor="ctr"/>
                </a:tc>
                <a:tc>
                  <a:txBody>
                    <a:bodyPr/>
                    <a:lstStyle/>
                    <a:p>
                      <a:pPr algn="ctr"/>
                      <a:r>
                        <a:rPr lang="en-US" dirty="0"/>
                        <a:t>0</a:t>
                      </a:r>
                    </a:p>
                  </a:txBody>
                  <a:tcPr anchor="ctr"/>
                </a:tc>
                <a:extLst>
                  <a:ext uri="{0D108BD9-81ED-4DB2-BD59-A6C34878D82A}">
                    <a16:rowId xmlns:a16="http://schemas.microsoft.com/office/drawing/2014/main" val="994519342"/>
                  </a:ext>
                </a:extLst>
              </a:tr>
            </a:tbl>
          </a:graphicData>
        </a:graphic>
      </p:graphicFrame>
    </p:spTree>
    <p:extLst>
      <p:ext uri="{BB962C8B-B14F-4D97-AF65-F5344CB8AC3E}">
        <p14:creationId xmlns:p14="http://schemas.microsoft.com/office/powerpoint/2010/main" val="3470114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A790-F559-814D-B300-E5900E799BCF}"/>
              </a:ext>
            </a:extLst>
          </p:cNvPr>
          <p:cNvSpPr>
            <a:spLocks noGrp="1"/>
          </p:cNvSpPr>
          <p:nvPr>
            <p:ph type="title"/>
          </p:nvPr>
        </p:nvSpPr>
        <p:spPr/>
        <p:txBody>
          <a:bodyPr/>
          <a:lstStyle/>
          <a:p>
            <a:r>
              <a:rPr lang="en-US" dirty="0"/>
              <a:t>A paired-sample test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EACAE0D-7B19-0D4E-9D98-06B2D3C13BF7}"/>
                  </a:ext>
                </a:extLst>
              </p:cNvPr>
              <p:cNvSpPr>
                <a:spLocks noGrp="1"/>
              </p:cNvSpPr>
              <p:nvPr>
                <p:ph type="body" idx="1"/>
              </p:nvPr>
            </p:nvSpPr>
            <p:spPr>
              <a:xfrm>
                <a:off x="698499" y="2028472"/>
                <a:ext cx="4884154" cy="4834820"/>
              </a:xfrm>
            </p:spPr>
            <p:txBody>
              <a:bodyPr/>
              <a:lstStyle/>
              <a:p>
                <a:pPr marL="82550" indent="0">
                  <a:buNone/>
                </a:pPr>
                <a:endParaRPr lang="en-US" b="0" i="1" dirty="0">
                  <a:latin typeface="Cambria Math" panose="02040503050406030204" pitchFamily="18" charset="0"/>
                </a:endParaRPr>
              </a:p>
              <a:p>
                <a:pPr marL="82550" indent="0">
                  <a:buNone/>
                </a:pPr>
                <a:endParaRPr lang="en-US" i="1" dirty="0">
                  <a:latin typeface="Cambria Math" panose="02040503050406030204" pitchFamily="18" charset="0"/>
                </a:endParaRPr>
              </a:p>
              <a:p>
                <a:pPr marL="82550" indent="0">
                  <a:buNone/>
                </a:pPr>
                <a14:m>
                  <m:oMath xmlns:m="http://schemas.openxmlformats.org/officeDocument/2006/math">
                    <m:r>
                      <a:rPr lang="en-US" b="0" i="1" smtClean="0">
                        <a:latin typeface="Cambria Math" panose="02040503050406030204" pitchFamily="18" charset="0"/>
                      </a:rPr>
                      <m:t>𝑛</m:t>
                    </m:r>
                  </m:oMath>
                </a14:m>
                <a:r>
                  <a:rPr lang="en-US" dirty="0"/>
                  <a:t>: </a:t>
                </a:r>
                <a14:m>
                  <m:oMath xmlns:m="http://schemas.openxmlformats.org/officeDocument/2006/math">
                    <m:r>
                      <a:rPr lang="en-US" b="0" i="1" smtClean="0">
                        <a:latin typeface="Cambria Math" panose="02040503050406030204" pitchFamily="18" charset="0"/>
                      </a:rPr>
                      <m:t>5</m:t>
                    </m:r>
                  </m:oMath>
                </a14:m>
                <a:endParaRPr lang="en-US" dirty="0"/>
              </a:p>
              <a:p>
                <a:pPr marL="82550" indent="0">
                  <a:buNone/>
                </a:pPr>
                <a:r>
                  <a:rPr lang="en-US" dirty="0"/>
                  <a:t>sample mean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𝑋</m:t>
                        </m:r>
                      </m:e>
                    </m:acc>
                  </m:oMath>
                </a14:m>
                <a:r>
                  <a:rPr lang="en-US" dirty="0"/>
                  <a:t>: </a:t>
                </a:r>
                <a14:m>
                  <m:oMath xmlns:m="http://schemas.openxmlformats.org/officeDocument/2006/math">
                    <m:r>
                      <a:rPr lang="en-US" b="0" i="1" smtClean="0">
                        <a:latin typeface="Cambria Math" panose="02040503050406030204" pitchFamily="18" charset="0"/>
                      </a:rPr>
                      <m:t>−3.4</m:t>
                    </m:r>
                  </m:oMath>
                </a14:m>
                <a:endParaRPr lang="en-US" dirty="0"/>
              </a:p>
              <a:p>
                <a:pPr marL="82550" indent="0">
                  <a:buNone/>
                </a:pPr>
                <a:r>
                  <a:rPr lang="en-US" dirty="0"/>
                  <a:t>sample </a:t>
                </a:r>
                <a:r>
                  <a:rPr lang="en-US" dirty="0" err="1"/>
                  <a:t>sd</a:t>
                </a:r>
                <a:r>
                  <a:rPr lang="en-US" dirty="0"/>
                  <a:t> </a:t>
                </a:r>
                <a14:m>
                  <m:oMath xmlns:m="http://schemas.openxmlformats.org/officeDocument/2006/math">
                    <m:r>
                      <a:rPr lang="en-US" b="0" i="1" smtClean="0">
                        <a:latin typeface="Cambria Math" panose="02040503050406030204" pitchFamily="18" charset="0"/>
                      </a:rPr>
                      <m:t>𝑆</m:t>
                    </m:r>
                  </m:oMath>
                </a14:m>
                <a:r>
                  <a:rPr lang="en-US" dirty="0"/>
                  <a:t>: </a:t>
                </a:r>
                <a14:m>
                  <m:oMath xmlns:m="http://schemas.openxmlformats.org/officeDocument/2006/math">
                    <m:r>
                      <a:rPr lang="en-US" b="0" i="1" smtClean="0">
                        <a:latin typeface="Cambria Math" panose="02040503050406030204" pitchFamily="18" charset="0"/>
                      </a:rPr>
                      <m:t>6.7</m:t>
                    </m:r>
                  </m:oMath>
                </a14:m>
                <a:endParaRPr lang="en-US" dirty="0"/>
              </a:p>
              <a:p>
                <a:pPr marL="82550" indent="0">
                  <a:buNone/>
                </a:pPr>
                <a:r>
                  <a:rPr lang="en-US" dirty="0"/>
                  <a:t>standard error of the mean: </a:t>
                </a:r>
                <a14:m>
                  <m:oMath xmlns:m="http://schemas.openxmlformats.org/officeDocument/2006/math">
                    <m:f>
                      <m:fPr>
                        <m:type m:val="skw"/>
                        <m:ctrlPr>
                          <a:rPr lang="en-US" i="1" smtClean="0">
                            <a:latin typeface="Cambria Math" panose="02040503050406030204" pitchFamily="18" charset="0"/>
                          </a:rPr>
                        </m:ctrlPr>
                      </m:fPr>
                      <m:num>
                        <m:r>
                          <a:rPr lang="en-US" b="0" i="1" smtClean="0">
                            <a:latin typeface="Cambria Math" panose="02040503050406030204" pitchFamily="18" charset="0"/>
                          </a:rPr>
                          <m:t>𝑆</m:t>
                        </m:r>
                      </m:num>
                      <m:den>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𝑛</m:t>
                            </m:r>
                          </m:e>
                        </m:rad>
                      </m:den>
                    </m:f>
                  </m:oMath>
                </a14:m>
                <a:endParaRPr lang="en-US" dirty="0"/>
              </a:p>
              <a:p>
                <a:pPr marL="82550" indent="0">
                  <a:buNone/>
                </a:pPr>
                <a:r>
                  <a:rPr lang="en-US" dirty="0">
                    <a:solidFill>
                      <a:schemeClr val="bg1"/>
                    </a:solidFill>
                  </a:rPr>
                  <a:t>standard error of the mean:</a:t>
                </a:r>
                <a:r>
                  <a:rPr lang="en-US" dirty="0"/>
                  <a:t> </a:t>
                </a:r>
                <a14:m>
                  <m:oMath xmlns:m="http://schemas.openxmlformats.org/officeDocument/2006/math">
                    <m:f>
                      <m:fPr>
                        <m:type m:val="skw"/>
                        <m:ctrlPr>
                          <a:rPr lang="en-US" i="1">
                            <a:latin typeface="Cambria Math" panose="02040503050406030204" pitchFamily="18" charset="0"/>
                          </a:rPr>
                        </m:ctrlPr>
                      </m:fPr>
                      <m:num>
                        <m:r>
                          <a:rPr lang="en-US" b="0" i="1" smtClean="0">
                            <a:latin typeface="Cambria Math" panose="02040503050406030204" pitchFamily="18" charset="0"/>
                          </a:rPr>
                          <m:t>6.7</m:t>
                        </m:r>
                      </m:num>
                      <m:den>
                        <m:rad>
                          <m:radPr>
                            <m:degHide m:val="on"/>
                            <m:ctrlPr>
                              <a:rPr lang="en-US" i="1">
                                <a:latin typeface="Cambria Math" panose="02040503050406030204" pitchFamily="18" charset="0"/>
                              </a:rPr>
                            </m:ctrlPr>
                          </m:radPr>
                          <m:deg/>
                          <m:e>
                            <m:r>
                              <a:rPr lang="en-US" b="0" i="1" smtClean="0">
                                <a:latin typeface="Cambria Math" panose="02040503050406030204" pitchFamily="18" charset="0"/>
                              </a:rPr>
                              <m:t>5</m:t>
                            </m:r>
                          </m:e>
                        </m:rad>
                      </m:den>
                    </m:f>
                  </m:oMath>
                </a14:m>
                <a:endParaRPr lang="en-US" dirty="0"/>
              </a:p>
              <a:p>
                <a:pPr marL="82550" indent="0">
                  <a:buNone/>
                </a:pPr>
                <a:r>
                  <a:rPr lang="en-US" dirty="0">
                    <a:solidFill>
                      <a:schemeClr val="bg1"/>
                    </a:solidFill>
                  </a:rPr>
                  <a:t>standard error of the mean:</a:t>
                </a:r>
                <a:r>
                  <a:rPr lang="en-US" dirty="0"/>
                  <a:t> </a:t>
                </a:r>
                <a14:m>
                  <m:oMath xmlns:m="http://schemas.openxmlformats.org/officeDocument/2006/math">
                    <m:r>
                      <a:rPr lang="en-US" b="0" i="1" smtClean="0">
                        <a:latin typeface="Cambria Math" panose="02040503050406030204" pitchFamily="18" charset="0"/>
                      </a:rPr>
                      <m:t>3.0</m:t>
                    </m:r>
                  </m:oMath>
                </a14:m>
                <a:endParaRPr lang="en-US" dirty="0"/>
              </a:p>
              <a:p>
                <a:pPr marL="82550" indent="0">
                  <a:buNone/>
                </a:pPr>
                <a:endParaRPr lang="en-US" dirty="0"/>
              </a:p>
              <a:p>
                <a:pPr marL="82550" indent="0">
                  <a:buNone/>
                </a:pPr>
                <a:endParaRPr lang="en-US" dirty="0"/>
              </a:p>
              <a:p>
                <a:pPr marL="82550" indent="0">
                  <a:buNone/>
                </a:pPr>
                <a:endParaRPr lang="en-US" dirty="0"/>
              </a:p>
            </p:txBody>
          </p:sp>
        </mc:Choice>
        <mc:Fallback xmlns="">
          <p:sp>
            <p:nvSpPr>
              <p:cNvPr id="3" name="Text Placeholder 2">
                <a:extLst>
                  <a:ext uri="{FF2B5EF4-FFF2-40B4-BE49-F238E27FC236}">
                    <a16:creationId xmlns:a16="http://schemas.microsoft.com/office/drawing/2014/main" id="{FEACAE0D-7B19-0D4E-9D98-06B2D3C13BF7}"/>
                  </a:ext>
                </a:extLst>
              </p:cNvPr>
              <p:cNvSpPr>
                <a:spLocks noGrp="1" noRot="1" noChangeAspect="1" noMove="1" noResize="1" noEditPoints="1" noAdjustHandles="1" noChangeArrowheads="1" noChangeShapeType="1" noTextEdit="1"/>
              </p:cNvSpPr>
              <p:nvPr>
                <p:ph type="body" idx="1"/>
              </p:nvPr>
            </p:nvSpPr>
            <p:spPr>
              <a:xfrm>
                <a:off x="698499" y="2028472"/>
                <a:ext cx="4884154" cy="4834820"/>
              </a:xfrm>
              <a:blipFill>
                <a:blip r:embed="rId2"/>
                <a:stretch>
                  <a:fillRect/>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A0105DB3-A6AE-7B0E-B31C-143CB6AEA597}"/>
              </a:ext>
            </a:extLst>
          </p:cNvPr>
          <p:cNvGraphicFramePr>
            <a:graphicFrameLocks noGrp="1"/>
          </p:cNvGraphicFramePr>
          <p:nvPr>
            <p:extLst>
              <p:ext uri="{D42A27DB-BD31-4B8C-83A1-F6EECF244321}">
                <p14:modId xmlns:p14="http://schemas.microsoft.com/office/powerpoint/2010/main" val="240435516"/>
              </p:ext>
            </p:extLst>
          </p:nvPr>
        </p:nvGraphicFramePr>
        <p:xfrm>
          <a:off x="6370820" y="2159012"/>
          <a:ext cx="3319996" cy="3642184"/>
        </p:xfrm>
        <a:graphic>
          <a:graphicData uri="http://schemas.openxmlformats.org/drawingml/2006/table">
            <a:tbl>
              <a:tblPr firstRow="1" bandRow="1">
                <a:tableStyleId>{69C7853C-536D-4A76-A0AE-DD22124D55A5}</a:tableStyleId>
              </a:tblPr>
              <a:tblGrid>
                <a:gridCol w="829999">
                  <a:extLst>
                    <a:ext uri="{9D8B030D-6E8A-4147-A177-3AD203B41FA5}">
                      <a16:colId xmlns:a16="http://schemas.microsoft.com/office/drawing/2014/main" val="3229380565"/>
                    </a:ext>
                  </a:extLst>
                </a:gridCol>
                <a:gridCol w="829999">
                  <a:extLst>
                    <a:ext uri="{9D8B030D-6E8A-4147-A177-3AD203B41FA5}">
                      <a16:colId xmlns:a16="http://schemas.microsoft.com/office/drawing/2014/main" val="3038143902"/>
                    </a:ext>
                  </a:extLst>
                </a:gridCol>
                <a:gridCol w="829999">
                  <a:extLst>
                    <a:ext uri="{9D8B030D-6E8A-4147-A177-3AD203B41FA5}">
                      <a16:colId xmlns:a16="http://schemas.microsoft.com/office/drawing/2014/main" val="1413646075"/>
                    </a:ext>
                  </a:extLst>
                </a:gridCol>
                <a:gridCol w="829999">
                  <a:extLst>
                    <a:ext uri="{9D8B030D-6E8A-4147-A177-3AD203B41FA5}">
                      <a16:colId xmlns:a16="http://schemas.microsoft.com/office/drawing/2014/main" val="3633303422"/>
                    </a:ext>
                  </a:extLst>
                </a:gridCol>
              </a:tblGrid>
              <a:tr h="760644">
                <a:tc>
                  <a:txBody>
                    <a:bodyPr/>
                    <a:lstStyle/>
                    <a:p>
                      <a:pPr algn="ctr"/>
                      <a:r>
                        <a:rPr lang="en-US" dirty="0"/>
                        <a:t>Patient</a:t>
                      </a:r>
                    </a:p>
                  </a:txBody>
                  <a:tcPr anchor="ctr"/>
                </a:tc>
                <a:tc>
                  <a:txBody>
                    <a:bodyPr/>
                    <a:lstStyle/>
                    <a:p>
                      <a:pPr algn="ctr"/>
                      <a:r>
                        <a:rPr lang="en-US" dirty="0"/>
                        <a:t>BP0</a:t>
                      </a:r>
                    </a:p>
                  </a:txBody>
                  <a:tcPr anchor="ctr"/>
                </a:tc>
                <a:tc>
                  <a:txBody>
                    <a:bodyPr/>
                    <a:lstStyle/>
                    <a:p>
                      <a:pPr algn="ctr"/>
                      <a:r>
                        <a:rPr lang="en-US" dirty="0"/>
                        <a:t>BP1</a:t>
                      </a:r>
                    </a:p>
                  </a:txBody>
                  <a:tcPr anchor="ctr"/>
                </a:tc>
                <a:tc>
                  <a:txBody>
                    <a:bodyPr/>
                    <a:lstStyle/>
                    <a:p>
                      <a:pPr algn="ctr"/>
                      <a:r>
                        <a:rPr lang="en-US" dirty="0"/>
                        <a:t>BP</a:t>
                      </a:r>
                    </a:p>
                    <a:p>
                      <a:pPr algn="ctr"/>
                      <a:r>
                        <a:rPr lang="en-US" dirty="0"/>
                        <a:t>Change</a:t>
                      </a:r>
                    </a:p>
                  </a:txBody>
                  <a:tcPr anchor="ctr"/>
                </a:tc>
                <a:extLst>
                  <a:ext uri="{0D108BD9-81ED-4DB2-BD59-A6C34878D82A}">
                    <a16:rowId xmlns:a16="http://schemas.microsoft.com/office/drawing/2014/main" val="235497422"/>
                  </a:ext>
                </a:extLst>
              </a:tr>
              <a:tr h="576308">
                <a:tc>
                  <a:txBody>
                    <a:bodyPr/>
                    <a:lstStyle/>
                    <a:p>
                      <a:pPr algn="ctr"/>
                      <a:r>
                        <a:rPr lang="en-US" dirty="0"/>
                        <a:t>A</a:t>
                      </a:r>
                    </a:p>
                  </a:txBody>
                  <a:tcPr anchor="ctr"/>
                </a:tc>
                <a:tc>
                  <a:txBody>
                    <a:bodyPr/>
                    <a:lstStyle/>
                    <a:p>
                      <a:pPr algn="ctr"/>
                      <a:r>
                        <a:rPr lang="en-US" dirty="0"/>
                        <a:t>205</a:t>
                      </a:r>
                    </a:p>
                  </a:txBody>
                  <a:tcPr anchor="ctr"/>
                </a:tc>
                <a:tc>
                  <a:txBody>
                    <a:bodyPr/>
                    <a:lstStyle/>
                    <a:p>
                      <a:pPr algn="ctr"/>
                      <a:r>
                        <a:rPr lang="en-US" dirty="0"/>
                        <a:t>190</a:t>
                      </a:r>
                    </a:p>
                  </a:txBody>
                  <a:tcPr anchor="ctr"/>
                </a:tc>
                <a:tc>
                  <a:txBody>
                    <a:bodyPr/>
                    <a:lstStyle/>
                    <a:p>
                      <a:pPr algn="ctr"/>
                      <a:r>
                        <a:rPr lang="en-US" dirty="0"/>
                        <a:t>-15</a:t>
                      </a:r>
                    </a:p>
                  </a:txBody>
                  <a:tcPr anchor="ctr"/>
                </a:tc>
                <a:extLst>
                  <a:ext uri="{0D108BD9-81ED-4DB2-BD59-A6C34878D82A}">
                    <a16:rowId xmlns:a16="http://schemas.microsoft.com/office/drawing/2014/main" val="960923851"/>
                  </a:ext>
                </a:extLst>
              </a:tr>
              <a:tr h="576308">
                <a:tc>
                  <a:txBody>
                    <a:bodyPr/>
                    <a:lstStyle/>
                    <a:p>
                      <a:pPr algn="ctr"/>
                      <a:r>
                        <a:rPr lang="en-US" dirty="0"/>
                        <a:t>B</a:t>
                      </a:r>
                    </a:p>
                  </a:txBody>
                  <a:tcPr anchor="ctr"/>
                </a:tc>
                <a:tc>
                  <a:txBody>
                    <a:bodyPr/>
                    <a:lstStyle/>
                    <a:p>
                      <a:pPr algn="ctr"/>
                      <a:r>
                        <a:rPr lang="en-US" dirty="0"/>
                        <a:t>164</a:t>
                      </a:r>
                    </a:p>
                  </a:txBody>
                  <a:tcPr anchor="ctr"/>
                </a:tc>
                <a:tc>
                  <a:txBody>
                    <a:bodyPr/>
                    <a:lstStyle/>
                    <a:p>
                      <a:pPr algn="ctr"/>
                      <a:r>
                        <a:rPr lang="en-US" dirty="0"/>
                        <a:t>162</a:t>
                      </a:r>
                    </a:p>
                  </a:txBody>
                  <a:tcPr anchor="ctr"/>
                </a:tc>
                <a:tc>
                  <a:txBody>
                    <a:bodyPr/>
                    <a:lstStyle/>
                    <a:p>
                      <a:pPr algn="ctr"/>
                      <a:r>
                        <a:rPr lang="en-US" dirty="0"/>
                        <a:t>-2</a:t>
                      </a:r>
                    </a:p>
                  </a:txBody>
                  <a:tcPr anchor="ctr"/>
                </a:tc>
                <a:extLst>
                  <a:ext uri="{0D108BD9-81ED-4DB2-BD59-A6C34878D82A}">
                    <a16:rowId xmlns:a16="http://schemas.microsoft.com/office/drawing/2014/main" val="3351130111"/>
                  </a:ext>
                </a:extLst>
              </a:tr>
              <a:tr h="576308">
                <a:tc>
                  <a:txBody>
                    <a:bodyPr/>
                    <a:lstStyle/>
                    <a:p>
                      <a:pPr algn="ctr"/>
                      <a:r>
                        <a:rPr lang="en-US" dirty="0"/>
                        <a:t>C</a:t>
                      </a:r>
                    </a:p>
                  </a:txBody>
                  <a:tcPr anchor="ctr"/>
                </a:tc>
                <a:tc>
                  <a:txBody>
                    <a:bodyPr/>
                    <a:lstStyle/>
                    <a:p>
                      <a:pPr algn="ctr"/>
                      <a:r>
                        <a:rPr lang="en-US" dirty="0"/>
                        <a:t>180</a:t>
                      </a:r>
                    </a:p>
                  </a:txBody>
                  <a:tcPr anchor="ctr"/>
                </a:tc>
                <a:tc>
                  <a:txBody>
                    <a:bodyPr/>
                    <a:lstStyle/>
                    <a:p>
                      <a:pPr algn="ctr"/>
                      <a:r>
                        <a:rPr lang="en-US" dirty="0"/>
                        <a:t>178</a:t>
                      </a:r>
                    </a:p>
                  </a:txBody>
                  <a:tcPr anchor="ctr"/>
                </a:tc>
                <a:tc>
                  <a:txBody>
                    <a:bodyPr/>
                    <a:lstStyle/>
                    <a:p>
                      <a:pPr algn="ctr"/>
                      <a:r>
                        <a:rPr lang="en-US" dirty="0"/>
                        <a:t>-2</a:t>
                      </a:r>
                    </a:p>
                  </a:txBody>
                  <a:tcPr anchor="ctr"/>
                </a:tc>
                <a:extLst>
                  <a:ext uri="{0D108BD9-81ED-4DB2-BD59-A6C34878D82A}">
                    <a16:rowId xmlns:a16="http://schemas.microsoft.com/office/drawing/2014/main" val="140437922"/>
                  </a:ext>
                </a:extLst>
              </a:tr>
              <a:tr h="576308">
                <a:tc>
                  <a:txBody>
                    <a:bodyPr/>
                    <a:lstStyle/>
                    <a:p>
                      <a:pPr algn="ctr"/>
                      <a:r>
                        <a:rPr lang="en-US" dirty="0"/>
                        <a:t>D</a:t>
                      </a:r>
                    </a:p>
                  </a:txBody>
                  <a:tcPr anchor="ctr"/>
                </a:tc>
                <a:tc>
                  <a:txBody>
                    <a:bodyPr/>
                    <a:lstStyle/>
                    <a:p>
                      <a:pPr algn="ctr"/>
                      <a:r>
                        <a:rPr lang="en-US" dirty="0"/>
                        <a:t>190</a:t>
                      </a:r>
                    </a:p>
                  </a:txBody>
                  <a:tcPr anchor="ctr"/>
                </a:tc>
                <a:tc>
                  <a:txBody>
                    <a:bodyPr/>
                    <a:lstStyle/>
                    <a:p>
                      <a:pPr algn="ctr"/>
                      <a:r>
                        <a:rPr lang="en-US" dirty="0"/>
                        <a:t>192</a:t>
                      </a:r>
                    </a:p>
                  </a:txBody>
                  <a:tcPr anchor="ctr"/>
                </a:tc>
                <a:tc>
                  <a:txBody>
                    <a:bodyPr/>
                    <a:lstStyle/>
                    <a:p>
                      <a:pPr algn="ctr"/>
                      <a:r>
                        <a:rPr lang="en-US" dirty="0"/>
                        <a:t>+2</a:t>
                      </a:r>
                    </a:p>
                  </a:txBody>
                  <a:tcPr anchor="ctr"/>
                </a:tc>
                <a:extLst>
                  <a:ext uri="{0D108BD9-81ED-4DB2-BD59-A6C34878D82A}">
                    <a16:rowId xmlns:a16="http://schemas.microsoft.com/office/drawing/2014/main" val="82157575"/>
                  </a:ext>
                </a:extLst>
              </a:tr>
              <a:tr h="576308">
                <a:tc>
                  <a:txBody>
                    <a:bodyPr/>
                    <a:lstStyle/>
                    <a:p>
                      <a:pPr algn="ctr"/>
                      <a:r>
                        <a:rPr lang="en-US" dirty="0"/>
                        <a:t>E</a:t>
                      </a:r>
                    </a:p>
                  </a:txBody>
                  <a:tcPr anchor="ctr"/>
                </a:tc>
                <a:tc>
                  <a:txBody>
                    <a:bodyPr/>
                    <a:lstStyle/>
                    <a:p>
                      <a:pPr algn="ctr"/>
                      <a:r>
                        <a:rPr lang="en-US" dirty="0"/>
                        <a:t>156</a:t>
                      </a:r>
                    </a:p>
                  </a:txBody>
                  <a:tcPr anchor="ctr"/>
                </a:tc>
                <a:tc>
                  <a:txBody>
                    <a:bodyPr/>
                    <a:lstStyle/>
                    <a:p>
                      <a:pPr algn="ctr"/>
                      <a:r>
                        <a:rPr lang="en-US" dirty="0"/>
                        <a:t>156</a:t>
                      </a:r>
                    </a:p>
                  </a:txBody>
                  <a:tcPr anchor="ctr"/>
                </a:tc>
                <a:tc>
                  <a:txBody>
                    <a:bodyPr/>
                    <a:lstStyle/>
                    <a:p>
                      <a:pPr algn="ctr"/>
                      <a:r>
                        <a:rPr lang="en-US" dirty="0"/>
                        <a:t>0</a:t>
                      </a:r>
                    </a:p>
                  </a:txBody>
                  <a:tcPr anchor="ctr"/>
                </a:tc>
                <a:extLst>
                  <a:ext uri="{0D108BD9-81ED-4DB2-BD59-A6C34878D82A}">
                    <a16:rowId xmlns:a16="http://schemas.microsoft.com/office/drawing/2014/main" val="994519342"/>
                  </a:ext>
                </a:extLst>
              </a:tr>
            </a:tbl>
          </a:graphicData>
        </a:graphic>
      </p:graphicFrame>
    </p:spTree>
    <p:extLst>
      <p:ext uri="{BB962C8B-B14F-4D97-AF65-F5344CB8AC3E}">
        <p14:creationId xmlns:p14="http://schemas.microsoft.com/office/powerpoint/2010/main" val="584956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A790-F559-814D-B300-E5900E799BCF}"/>
              </a:ext>
            </a:extLst>
          </p:cNvPr>
          <p:cNvSpPr>
            <a:spLocks noGrp="1"/>
          </p:cNvSpPr>
          <p:nvPr>
            <p:ph type="title"/>
          </p:nvPr>
        </p:nvSpPr>
        <p:spPr/>
        <p:txBody>
          <a:bodyPr/>
          <a:lstStyle/>
          <a:p>
            <a:r>
              <a:rPr lang="en-US" dirty="0"/>
              <a:t>A paired-sample test</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FEACAE0D-7B19-0D4E-9D98-06B2D3C13BF7}"/>
                  </a:ext>
                </a:extLst>
              </p:cNvPr>
              <p:cNvSpPr>
                <a:spLocks noGrp="1"/>
              </p:cNvSpPr>
              <p:nvPr>
                <p:ph type="body" idx="1"/>
              </p:nvPr>
            </p:nvSpPr>
            <p:spPr>
              <a:xfrm>
                <a:off x="698498" y="2028472"/>
                <a:ext cx="5297567" cy="4834820"/>
              </a:xfrm>
            </p:spPr>
            <p:txBody>
              <a:bodyPr/>
              <a:lstStyle/>
              <a:p>
                <a:pPr marL="82550" indent="0">
                  <a:buNone/>
                </a:pPr>
                <a:endParaRPr lang="en-US" dirty="0"/>
              </a:p>
              <a:p>
                <a:pPr marL="82550" indent="0">
                  <a:buNone/>
                </a:pPr>
                <a:r>
                  <a:rPr lang="en-US" dirty="0"/>
                  <a:t>How likely are we to observe a sample mean of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𝑋</m:t>
                        </m:r>
                      </m:e>
                    </m:acc>
                    <m:r>
                      <a:rPr lang="en-US" b="0" i="1" smtClean="0">
                        <a:latin typeface="Cambria Math" panose="02040503050406030204" pitchFamily="18" charset="0"/>
                      </a:rPr>
                      <m:t>=−3.4</m:t>
                    </m:r>
                  </m:oMath>
                </a14:m>
                <a:r>
                  <a:rPr lang="en-US" dirty="0"/>
                  <a:t> (or one more extreme) due to chance alone, assuming that the drug has no real effect?</a:t>
                </a:r>
              </a:p>
              <a:p>
                <a:pPr marL="82550" indent="0">
                  <a:buNone/>
                </a:pPr>
                <a:endParaRPr lang="en-US" dirty="0"/>
              </a:p>
              <a:p>
                <a:pPr marL="82550" indent="0">
                  <a:buNone/>
                </a:pPr>
                <a:r>
                  <a:rPr lang="en-US" dirty="0"/>
                  <a:t>To evaluate this, we formulate it as a null hypothesis, and then calculate the probability of the data that we've got.</a:t>
                </a:r>
              </a:p>
            </p:txBody>
          </p:sp>
        </mc:Choice>
        <mc:Fallback>
          <p:sp>
            <p:nvSpPr>
              <p:cNvPr id="3" name="Text Placeholder 2">
                <a:extLst>
                  <a:ext uri="{FF2B5EF4-FFF2-40B4-BE49-F238E27FC236}">
                    <a16:creationId xmlns:a16="http://schemas.microsoft.com/office/drawing/2014/main" id="{FEACAE0D-7B19-0D4E-9D98-06B2D3C13BF7}"/>
                  </a:ext>
                </a:extLst>
              </p:cNvPr>
              <p:cNvSpPr>
                <a:spLocks noGrp="1" noRot="1" noChangeAspect="1" noMove="1" noResize="1" noEditPoints="1" noAdjustHandles="1" noChangeArrowheads="1" noChangeShapeType="1" noTextEdit="1"/>
              </p:cNvSpPr>
              <p:nvPr>
                <p:ph type="body" idx="1"/>
              </p:nvPr>
            </p:nvSpPr>
            <p:spPr>
              <a:xfrm>
                <a:off x="698498" y="2028472"/>
                <a:ext cx="5297567" cy="4834820"/>
              </a:xfrm>
              <a:blipFill>
                <a:blip r:embed="rId2"/>
                <a:stretch>
                  <a:fillRect r="-478"/>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3A7A615D-8E9F-9DB4-1927-8442F21C75A6}"/>
              </a:ext>
            </a:extLst>
          </p:cNvPr>
          <p:cNvGraphicFramePr>
            <a:graphicFrameLocks noGrp="1"/>
          </p:cNvGraphicFramePr>
          <p:nvPr>
            <p:extLst>
              <p:ext uri="{D42A27DB-BD31-4B8C-83A1-F6EECF244321}">
                <p14:modId xmlns:p14="http://schemas.microsoft.com/office/powerpoint/2010/main" val="240435516"/>
              </p:ext>
            </p:extLst>
          </p:nvPr>
        </p:nvGraphicFramePr>
        <p:xfrm>
          <a:off x="6370820" y="2159012"/>
          <a:ext cx="3319996" cy="3642184"/>
        </p:xfrm>
        <a:graphic>
          <a:graphicData uri="http://schemas.openxmlformats.org/drawingml/2006/table">
            <a:tbl>
              <a:tblPr firstRow="1" bandRow="1">
                <a:tableStyleId>{69C7853C-536D-4A76-A0AE-DD22124D55A5}</a:tableStyleId>
              </a:tblPr>
              <a:tblGrid>
                <a:gridCol w="829999">
                  <a:extLst>
                    <a:ext uri="{9D8B030D-6E8A-4147-A177-3AD203B41FA5}">
                      <a16:colId xmlns:a16="http://schemas.microsoft.com/office/drawing/2014/main" val="3229380565"/>
                    </a:ext>
                  </a:extLst>
                </a:gridCol>
                <a:gridCol w="829999">
                  <a:extLst>
                    <a:ext uri="{9D8B030D-6E8A-4147-A177-3AD203B41FA5}">
                      <a16:colId xmlns:a16="http://schemas.microsoft.com/office/drawing/2014/main" val="3038143902"/>
                    </a:ext>
                  </a:extLst>
                </a:gridCol>
                <a:gridCol w="829999">
                  <a:extLst>
                    <a:ext uri="{9D8B030D-6E8A-4147-A177-3AD203B41FA5}">
                      <a16:colId xmlns:a16="http://schemas.microsoft.com/office/drawing/2014/main" val="1413646075"/>
                    </a:ext>
                  </a:extLst>
                </a:gridCol>
                <a:gridCol w="829999">
                  <a:extLst>
                    <a:ext uri="{9D8B030D-6E8A-4147-A177-3AD203B41FA5}">
                      <a16:colId xmlns:a16="http://schemas.microsoft.com/office/drawing/2014/main" val="3633303422"/>
                    </a:ext>
                  </a:extLst>
                </a:gridCol>
              </a:tblGrid>
              <a:tr h="760644">
                <a:tc>
                  <a:txBody>
                    <a:bodyPr/>
                    <a:lstStyle/>
                    <a:p>
                      <a:pPr algn="ctr"/>
                      <a:r>
                        <a:rPr lang="en-US" dirty="0"/>
                        <a:t>Patient</a:t>
                      </a:r>
                    </a:p>
                  </a:txBody>
                  <a:tcPr anchor="ctr"/>
                </a:tc>
                <a:tc>
                  <a:txBody>
                    <a:bodyPr/>
                    <a:lstStyle/>
                    <a:p>
                      <a:pPr algn="ctr"/>
                      <a:r>
                        <a:rPr lang="en-US" dirty="0"/>
                        <a:t>BP0</a:t>
                      </a:r>
                    </a:p>
                  </a:txBody>
                  <a:tcPr anchor="ctr"/>
                </a:tc>
                <a:tc>
                  <a:txBody>
                    <a:bodyPr/>
                    <a:lstStyle/>
                    <a:p>
                      <a:pPr algn="ctr"/>
                      <a:r>
                        <a:rPr lang="en-US" dirty="0"/>
                        <a:t>BP1</a:t>
                      </a:r>
                    </a:p>
                  </a:txBody>
                  <a:tcPr anchor="ctr"/>
                </a:tc>
                <a:tc>
                  <a:txBody>
                    <a:bodyPr/>
                    <a:lstStyle/>
                    <a:p>
                      <a:pPr algn="ctr"/>
                      <a:r>
                        <a:rPr lang="en-US" dirty="0"/>
                        <a:t>BP</a:t>
                      </a:r>
                    </a:p>
                    <a:p>
                      <a:pPr algn="ctr"/>
                      <a:r>
                        <a:rPr lang="en-US" dirty="0"/>
                        <a:t>Change</a:t>
                      </a:r>
                    </a:p>
                  </a:txBody>
                  <a:tcPr anchor="ctr"/>
                </a:tc>
                <a:extLst>
                  <a:ext uri="{0D108BD9-81ED-4DB2-BD59-A6C34878D82A}">
                    <a16:rowId xmlns:a16="http://schemas.microsoft.com/office/drawing/2014/main" val="235497422"/>
                  </a:ext>
                </a:extLst>
              </a:tr>
              <a:tr h="576308">
                <a:tc>
                  <a:txBody>
                    <a:bodyPr/>
                    <a:lstStyle/>
                    <a:p>
                      <a:pPr algn="ctr"/>
                      <a:r>
                        <a:rPr lang="en-US" dirty="0"/>
                        <a:t>A</a:t>
                      </a:r>
                    </a:p>
                  </a:txBody>
                  <a:tcPr anchor="ctr"/>
                </a:tc>
                <a:tc>
                  <a:txBody>
                    <a:bodyPr/>
                    <a:lstStyle/>
                    <a:p>
                      <a:pPr algn="ctr"/>
                      <a:r>
                        <a:rPr lang="en-US" dirty="0"/>
                        <a:t>205</a:t>
                      </a:r>
                    </a:p>
                  </a:txBody>
                  <a:tcPr anchor="ctr"/>
                </a:tc>
                <a:tc>
                  <a:txBody>
                    <a:bodyPr/>
                    <a:lstStyle/>
                    <a:p>
                      <a:pPr algn="ctr"/>
                      <a:r>
                        <a:rPr lang="en-US" dirty="0"/>
                        <a:t>190</a:t>
                      </a:r>
                    </a:p>
                  </a:txBody>
                  <a:tcPr anchor="ctr"/>
                </a:tc>
                <a:tc>
                  <a:txBody>
                    <a:bodyPr/>
                    <a:lstStyle/>
                    <a:p>
                      <a:pPr algn="ctr"/>
                      <a:r>
                        <a:rPr lang="en-US" dirty="0"/>
                        <a:t>-15</a:t>
                      </a:r>
                    </a:p>
                  </a:txBody>
                  <a:tcPr anchor="ctr"/>
                </a:tc>
                <a:extLst>
                  <a:ext uri="{0D108BD9-81ED-4DB2-BD59-A6C34878D82A}">
                    <a16:rowId xmlns:a16="http://schemas.microsoft.com/office/drawing/2014/main" val="960923851"/>
                  </a:ext>
                </a:extLst>
              </a:tr>
              <a:tr h="576308">
                <a:tc>
                  <a:txBody>
                    <a:bodyPr/>
                    <a:lstStyle/>
                    <a:p>
                      <a:pPr algn="ctr"/>
                      <a:r>
                        <a:rPr lang="en-US" dirty="0"/>
                        <a:t>B</a:t>
                      </a:r>
                    </a:p>
                  </a:txBody>
                  <a:tcPr anchor="ctr"/>
                </a:tc>
                <a:tc>
                  <a:txBody>
                    <a:bodyPr/>
                    <a:lstStyle/>
                    <a:p>
                      <a:pPr algn="ctr"/>
                      <a:r>
                        <a:rPr lang="en-US" dirty="0"/>
                        <a:t>164</a:t>
                      </a:r>
                    </a:p>
                  </a:txBody>
                  <a:tcPr anchor="ctr"/>
                </a:tc>
                <a:tc>
                  <a:txBody>
                    <a:bodyPr/>
                    <a:lstStyle/>
                    <a:p>
                      <a:pPr algn="ctr"/>
                      <a:r>
                        <a:rPr lang="en-US" dirty="0"/>
                        <a:t>162</a:t>
                      </a:r>
                    </a:p>
                  </a:txBody>
                  <a:tcPr anchor="ctr"/>
                </a:tc>
                <a:tc>
                  <a:txBody>
                    <a:bodyPr/>
                    <a:lstStyle/>
                    <a:p>
                      <a:pPr algn="ctr"/>
                      <a:r>
                        <a:rPr lang="en-US" dirty="0"/>
                        <a:t>-2</a:t>
                      </a:r>
                    </a:p>
                  </a:txBody>
                  <a:tcPr anchor="ctr"/>
                </a:tc>
                <a:extLst>
                  <a:ext uri="{0D108BD9-81ED-4DB2-BD59-A6C34878D82A}">
                    <a16:rowId xmlns:a16="http://schemas.microsoft.com/office/drawing/2014/main" val="3351130111"/>
                  </a:ext>
                </a:extLst>
              </a:tr>
              <a:tr h="576308">
                <a:tc>
                  <a:txBody>
                    <a:bodyPr/>
                    <a:lstStyle/>
                    <a:p>
                      <a:pPr algn="ctr"/>
                      <a:r>
                        <a:rPr lang="en-US" dirty="0"/>
                        <a:t>C</a:t>
                      </a:r>
                    </a:p>
                  </a:txBody>
                  <a:tcPr anchor="ctr"/>
                </a:tc>
                <a:tc>
                  <a:txBody>
                    <a:bodyPr/>
                    <a:lstStyle/>
                    <a:p>
                      <a:pPr algn="ctr"/>
                      <a:r>
                        <a:rPr lang="en-US" dirty="0"/>
                        <a:t>180</a:t>
                      </a:r>
                    </a:p>
                  </a:txBody>
                  <a:tcPr anchor="ctr"/>
                </a:tc>
                <a:tc>
                  <a:txBody>
                    <a:bodyPr/>
                    <a:lstStyle/>
                    <a:p>
                      <a:pPr algn="ctr"/>
                      <a:r>
                        <a:rPr lang="en-US" dirty="0"/>
                        <a:t>178</a:t>
                      </a:r>
                    </a:p>
                  </a:txBody>
                  <a:tcPr anchor="ctr"/>
                </a:tc>
                <a:tc>
                  <a:txBody>
                    <a:bodyPr/>
                    <a:lstStyle/>
                    <a:p>
                      <a:pPr algn="ctr"/>
                      <a:r>
                        <a:rPr lang="en-US" dirty="0"/>
                        <a:t>-2</a:t>
                      </a:r>
                    </a:p>
                  </a:txBody>
                  <a:tcPr anchor="ctr"/>
                </a:tc>
                <a:extLst>
                  <a:ext uri="{0D108BD9-81ED-4DB2-BD59-A6C34878D82A}">
                    <a16:rowId xmlns:a16="http://schemas.microsoft.com/office/drawing/2014/main" val="140437922"/>
                  </a:ext>
                </a:extLst>
              </a:tr>
              <a:tr h="576308">
                <a:tc>
                  <a:txBody>
                    <a:bodyPr/>
                    <a:lstStyle/>
                    <a:p>
                      <a:pPr algn="ctr"/>
                      <a:r>
                        <a:rPr lang="en-US" dirty="0"/>
                        <a:t>D</a:t>
                      </a:r>
                    </a:p>
                  </a:txBody>
                  <a:tcPr anchor="ctr"/>
                </a:tc>
                <a:tc>
                  <a:txBody>
                    <a:bodyPr/>
                    <a:lstStyle/>
                    <a:p>
                      <a:pPr algn="ctr"/>
                      <a:r>
                        <a:rPr lang="en-US" dirty="0"/>
                        <a:t>190</a:t>
                      </a:r>
                    </a:p>
                  </a:txBody>
                  <a:tcPr anchor="ctr"/>
                </a:tc>
                <a:tc>
                  <a:txBody>
                    <a:bodyPr/>
                    <a:lstStyle/>
                    <a:p>
                      <a:pPr algn="ctr"/>
                      <a:r>
                        <a:rPr lang="en-US" dirty="0"/>
                        <a:t>192</a:t>
                      </a:r>
                    </a:p>
                  </a:txBody>
                  <a:tcPr anchor="ctr"/>
                </a:tc>
                <a:tc>
                  <a:txBody>
                    <a:bodyPr/>
                    <a:lstStyle/>
                    <a:p>
                      <a:pPr algn="ctr"/>
                      <a:r>
                        <a:rPr lang="en-US" dirty="0"/>
                        <a:t>+2</a:t>
                      </a:r>
                    </a:p>
                  </a:txBody>
                  <a:tcPr anchor="ctr"/>
                </a:tc>
                <a:extLst>
                  <a:ext uri="{0D108BD9-81ED-4DB2-BD59-A6C34878D82A}">
                    <a16:rowId xmlns:a16="http://schemas.microsoft.com/office/drawing/2014/main" val="82157575"/>
                  </a:ext>
                </a:extLst>
              </a:tr>
              <a:tr h="576308">
                <a:tc>
                  <a:txBody>
                    <a:bodyPr/>
                    <a:lstStyle/>
                    <a:p>
                      <a:pPr algn="ctr"/>
                      <a:r>
                        <a:rPr lang="en-US" dirty="0"/>
                        <a:t>E</a:t>
                      </a:r>
                    </a:p>
                  </a:txBody>
                  <a:tcPr anchor="ctr"/>
                </a:tc>
                <a:tc>
                  <a:txBody>
                    <a:bodyPr/>
                    <a:lstStyle/>
                    <a:p>
                      <a:pPr algn="ctr"/>
                      <a:r>
                        <a:rPr lang="en-US" dirty="0"/>
                        <a:t>156</a:t>
                      </a:r>
                    </a:p>
                  </a:txBody>
                  <a:tcPr anchor="ctr"/>
                </a:tc>
                <a:tc>
                  <a:txBody>
                    <a:bodyPr/>
                    <a:lstStyle/>
                    <a:p>
                      <a:pPr algn="ctr"/>
                      <a:r>
                        <a:rPr lang="en-US" dirty="0"/>
                        <a:t>156</a:t>
                      </a:r>
                    </a:p>
                  </a:txBody>
                  <a:tcPr anchor="ctr"/>
                </a:tc>
                <a:tc>
                  <a:txBody>
                    <a:bodyPr/>
                    <a:lstStyle/>
                    <a:p>
                      <a:pPr algn="ctr"/>
                      <a:r>
                        <a:rPr lang="en-US" dirty="0"/>
                        <a:t>0</a:t>
                      </a:r>
                    </a:p>
                  </a:txBody>
                  <a:tcPr anchor="ctr"/>
                </a:tc>
                <a:extLst>
                  <a:ext uri="{0D108BD9-81ED-4DB2-BD59-A6C34878D82A}">
                    <a16:rowId xmlns:a16="http://schemas.microsoft.com/office/drawing/2014/main" val="994519342"/>
                  </a:ext>
                </a:extLst>
              </a:tr>
            </a:tbl>
          </a:graphicData>
        </a:graphic>
      </p:graphicFrame>
    </p:spTree>
    <p:extLst>
      <p:ext uri="{BB962C8B-B14F-4D97-AF65-F5344CB8AC3E}">
        <p14:creationId xmlns:p14="http://schemas.microsoft.com/office/powerpoint/2010/main" val="1684245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Key definitions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85545" y="1718756"/>
                <a:ext cx="8763000" cy="4834820"/>
              </a:xfrm>
            </p:spPr>
            <p:txBody>
              <a:bodyPr/>
              <a:lstStyle/>
              <a:p>
                <a:pPr marL="558800" lvl="1" indent="0">
                  <a:lnSpc>
                    <a:spcPct val="100000"/>
                  </a:lnSpc>
                  <a:spcBef>
                    <a:spcPts val="0"/>
                  </a:spcBef>
                  <a:buNone/>
                </a:pPr>
                <a:endParaRPr lang="en-US" dirty="0"/>
              </a:p>
              <a:p>
                <a:pPr lvl="1">
                  <a:lnSpc>
                    <a:spcPct val="100000"/>
                  </a:lnSpc>
                  <a:spcBef>
                    <a:spcPts val="0"/>
                  </a:spcBef>
                </a:pPr>
                <a:r>
                  <a:rPr dirty="0"/>
                  <a:t>Null hypothesis</a:t>
                </a:r>
              </a:p>
              <a:p>
                <a:pPr lvl="2">
                  <a:lnSpc>
                    <a:spcPct val="100000"/>
                  </a:lnSpc>
                  <a:spcBef>
                    <a:spcPts val="0"/>
                  </a:spcBef>
                </a:pPr>
                <a:r>
                  <a:rPr dirty="0"/>
                  <a:t>The conditions under which an analyst proposes chance alone might generate (or have generated) a group of observations</a:t>
                </a:r>
              </a:p>
              <a:p>
                <a:pPr lvl="1">
                  <a:lnSpc>
                    <a:spcPct val="100000"/>
                  </a:lnSpc>
                  <a:spcBef>
                    <a:spcPts val="0"/>
                  </a:spcBef>
                </a:pPr>
                <a:r>
                  <a:rPr dirty="0"/>
                  <a:t>Alternative hypothesis</a:t>
                </a:r>
              </a:p>
              <a:p>
                <a:pPr lvl="2">
                  <a:lnSpc>
                    <a:spcPct val="100000"/>
                  </a:lnSpc>
                  <a:spcBef>
                    <a:spcPts val="0"/>
                  </a:spcBef>
                </a:pPr>
                <a:r>
                  <a:rPr dirty="0"/>
                  <a:t>Usually all conditions other than those specified by the null hypothesis</a:t>
                </a:r>
              </a:p>
              <a:p>
                <a:pPr lvl="1">
                  <a:lnSpc>
                    <a:spcPct val="100000"/>
                  </a:lnSpc>
                  <a:spcBef>
                    <a:spcPts val="0"/>
                  </a:spcBef>
                </a:pPr>
                <a:r>
                  <a:rPr dirty="0"/>
                  <a:t>Statistical test</a:t>
                </a:r>
              </a:p>
              <a:p>
                <a:pPr lvl="2">
                  <a:lnSpc>
                    <a:spcPct val="100000"/>
                  </a:lnSpc>
                  <a:spcBef>
                    <a:spcPts val="0"/>
                  </a:spcBef>
                </a:pPr>
                <a:r>
                  <a:rPr dirty="0"/>
                  <a:t>A tool used to help make a decision about a null hypothesis</a:t>
                </a:r>
              </a:p>
              <a:p>
                <a:pPr lvl="2">
                  <a:lnSpc>
                    <a:spcPct val="100000"/>
                  </a:lnSpc>
                  <a:spcBef>
                    <a:spcPts val="0"/>
                  </a:spcBef>
                </a:pPr>
                <a14:m>
                  <m:oMath xmlns:m="http://schemas.openxmlformats.org/officeDocument/2006/math">
                    <m:r>
                      <a:rPr>
                        <a:latin typeface="Cambria Math" panose="02040503050406030204" pitchFamily="18" charset="0"/>
                      </a:rPr>
                      <m:t>𝑡</m:t>
                    </m:r>
                  </m:oMath>
                </a14:m>
                <a:r>
                  <a:rPr dirty="0"/>
                  <a:t>, </a:t>
                </a:r>
                <a14:m>
                  <m:oMath xmlns:m="http://schemas.openxmlformats.org/officeDocument/2006/math">
                    <m:sSup>
                      <m:sSupPr>
                        <m:ctrlPr>
                          <a:rPr i="1">
                            <a:latin typeface="Cambria Math" panose="02040503050406030204" pitchFamily="18" charset="0"/>
                          </a:rPr>
                        </m:ctrlPr>
                      </m:sSupPr>
                      <m:e>
                        <m:r>
                          <a:rPr>
                            <a:latin typeface="Cambria Math" panose="02040503050406030204" pitchFamily="18" charset="0"/>
                          </a:rPr>
                          <m:t>𝜒</m:t>
                        </m:r>
                      </m:e>
                      <m:sup>
                        <m:r>
                          <a:rPr>
                            <a:latin typeface="Cambria Math" panose="02040503050406030204" pitchFamily="18" charset="0"/>
                          </a:rPr>
                          <m:t>2</m:t>
                        </m:r>
                      </m:sup>
                    </m:sSup>
                  </m:oMath>
                </a14:m>
                <a:r>
                  <a:rPr dirty="0"/>
                  <a:t>, </a:t>
                </a:r>
                <a14:m>
                  <m:oMath xmlns:m="http://schemas.openxmlformats.org/officeDocument/2006/math">
                    <m:r>
                      <a:rPr>
                        <a:latin typeface="Cambria Math" panose="02040503050406030204" pitchFamily="18" charset="0"/>
                      </a:rPr>
                      <m:t>𝐹</m:t>
                    </m:r>
                  </m:oMath>
                </a14:m>
                <a:r>
                  <a:rPr dirty="0"/>
                  <a:t>, likelihood ratio, Wald</a:t>
                </a:r>
                <a:endParaRPr lang="en-US" dirty="0"/>
              </a:p>
              <a:p>
                <a:pPr lvl="1">
                  <a:lnSpc>
                    <a:spcPct val="100000"/>
                  </a:lnSpc>
                  <a:spcBef>
                    <a:spcPts val="0"/>
                  </a:spcBef>
                </a:pPr>
                <a:r>
                  <a:rPr lang="en-US" dirty="0"/>
                  <a:t>Probability</a:t>
                </a:r>
              </a:p>
              <a:p>
                <a:pPr lvl="2">
                  <a:lnSpc>
                    <a:spcPct val="100000"/>
                  </a:lnSpc>
                  <a:spcBef>
                    <a:spcPts val="0"/>
                  </a:spcBef>
                </a:pPr>
                <a:r>
                  <a:rPr lang="en-US" dirty="0"/>
                  <a:t>A numerical parameter signifying the degree of belief in a given proposition under some body of knowledge</a:t>
                </a:r>
              </a:p>
              <a:p>
                <a:pPr lvl="1">
                  <a:lnSpc>
                    <a:spcPct val="100000"/>
                  </a:lnSpc>
                  <a:spcBef>
                    <a:spcPts val="0"/>
                  </a:spcBef>
                </a:pPr>
                <a:r>
                  <a:rPr lang="en-US" dirty="0"/>
                  <a:t>P value</a:t>
                </a:r>
              </a:p>
              <a:p>
                <a:pPr lvl="2">
                  <a:lnSpc>
                    <a:spcPct val="100000"/>
                  </a:lnSpc>
                  <a:spcBef>
                    <a:spcPts val="0"/>
                  </a:spcBef>
                </a:pPr>
                <a:r>
                  <a:rPr lang="en-US" dirty="0"/>
                  <a:t>The p-value is the probability that chance alone could have produced the observed results, assuming that the null hypothesis (H</a:t>
                </a:r>
                <a:r>
                  <a:rPr lang="en-US" baseline="-25000" dirty="0"/>
                  <a:t>0</a:t>
                </a:r>
                <a:r>
                  <a:rPr lang="en-US" dirty="0"/>
                  <a:t>​) is true.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85545" y="1718756"/>
                <a:ext cx="8763000" cy="4834820"/>
              </a:xfrm>
              <a:blipFill>
                <a:blip r:embed="rId2"/>
                <a:stretch>
                  <a:fillRect r="-145"/>
                </a:stretch>
              </a:blipFill>
            </p:spPr>
            <p:txBody>
              <a:bodyPr/>
              <a:lstStyle/>
              <a:p>
                <a:r>
                  <a:rPr lang="en-US">
                    <a:noFill/>
                  </a:rPr>
                  <a:t> </a:t>
                </a:r>
              </a:p>
            </p:txBody>
          </p:sp>
        </mc:Fallback>
      </mc:AlternateContent>
    </p:spTree>
    <p:extLst>
      <p:ext uri="{BB962C8B-B14F-4D97-AF65-F5344CB8AC3E}">
        <p14:creationId xmlns:p14="http://schemas.microsoft.com/office/powerpoint/2010/main" val="2311585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10677"/>
            <a:ext cx="8763000" cy="1472848"/>
          </a:xfrm>
        </p:spPr>
        <p:txBody>
          <a:bodyPr/>
          <a:lstStyle/>
          <a:p>
            <a:r>
              <a:rPr dirty="0"/>
              <a:t>Do the </a:t>
            </a:r>
            <a:r>
              <a:rPr lang="en-US" dirty="0"/>
              <a:t>BP </a:t>
            </a:r>
            <a:r>
              <a:rPr dirty="0"/>
              <a:t>data look normal?</a:t>
            </a:r>
          </a:p>
        </p:txBody>
      </p:sp>
      <p:pic>
        <p:nvPicPr>
          <p:cNvPr id="3" name="Picture 1" descr="one-two-sample_files/figure-pptx/unnamed-chunk-2-1.png"/>
          <p:cNvPicPr>
            <a:picLocks noGrp="1" noChangeAspect="1"/>
          </p:cNvPicPr>
          <p:nvPr/>
        </p:nvPicPr>
        <p:blipFill>
          <a:blip r:embed="rId2"/>
          <a:stretch>
            <a:fillRect/>
          </a:stretch>
        </p:blipFill>
        <p:spPr bwMode="auto">
          <a:xfrm>
            <a:off x="698500" y="1657163"/>
            <a:ext cx="3657600" cy="2926080"/>
          </a:xfrm>
          <a:prstGeom prst="rect">
            <a:avLst/>
          </a:prstGeom>
          <a:noFill/>
          <a:ln w="9525">
            <a:noFill/>
            <a:headEnd/>
            <a:tailEnd/>
          </a:ln>
        </p:spPr>
      </p:pic>
      <p:pic>
        <p:nvPicPr>
          <p:cNvPr id="4" name="Picture 1" descr="one-two-sample_files/figure-pptx/unnamed-chunk-3-1.png">
            <a:extLst>
              <a:ext uri="{FF2B5EF4-FFF2-40B4-BE49-F238E27FC236}">
                <a16:creationId xmlns:a16="http://schemas.microsoft.com/office/drawing/2014/main" id="{797A5405-C3D4-AA48-BF34-6E913F9A88DD}"/>
              </a:ext>
            </a:extLst>
          </p:cNvPr>
          <p:cNvPicPr>
            <a:picLocks noGrp="1" noChangeAspect="1"/>
          </p:cNvPicPr>
          <p:nvPr/>
        </p:nvPicPr>
        <p:blipFill>
          <a:blip r:embed="rId3"/>
          <a:stretch>
            <a:fillRect/>
          </a:stretch>
        </p:blipFill>
        <p:spPr bwMode="auto">
          <a:xfrm>
            <a:off x="698500" y="4583243"/>
            <a:ext cx="3657600" cy="2926080"/>
          </a:xfrm>
          <a:prstGeom prst="rect">
            <a:avLst/>
          </a:prstGeom>
          <a:noFill/>
          <a:ln w="9525">
            <a:noFill/>
            <a:headEnd/>
            <a:tailEnd/>
          </a:ln>
        </p:spPr>
      </p:pic>
      <p:sp>
        <p:nvSpPr>
          <p:cNvPr id="5" name="TextBox 4">
            <a:extLst>
              <a:ext uri="{FF2B5EF4-FFF2-40B4-BE49-F238E27FC236}">
                <a16:creationId xmlns:a16="http://schemas.microsoft.com/office/drawing/2014/main" id="{820E3FCC-376B-C849-B485-36F6F87754D8}"/>
              </a:ext>
            </a:extLst>
          </p:cNvPr>
          <p:cNvSpPr txBox="1"/>
          <p:nvPr/>
        </p:nvSpPr>
        <p:spPr>
          <a:xfrm>
            <a:off x="4985886" y="1570537"/>
            <a:ext cx="4901065" cy="4832092"/>
          </a:xfrm>
          <a:prstGeom prst="rect">
            <a:avLst/>
          </a:prstGeom>
          <a:noFill/>
        </p:spPr>
        <p:txBody>
          <a:bodyPr wrap="square" rtlCol="0">
            <a:spAutoFit/>
          </a:bodyPr>
          <a:lstStyle/>
          <a:p>
            <a:r>
              <a:rPr lang="en-US" dirty="0"/>
              <a:t>At N=5, it is really difficult to make a judgment about this.</a:t>
            </a:r>
          </a:p>
          <a:p>
            <a:endParaRPr lang="en-US" dirty="0"/>
          </a:p>
          <a:p>
            <a:r>
              <a:rPr lang="en-US" dirty="0"/>
              <a:t>It is clear that subject A is exerting a lot of influence on the sample mean. If this was due to a technical equipment error or similar you might be in danger of being led to a very inaccurate conclusion. </a:t>
            </a:r>
            <a:r>
              <a:rPr lang="en-US" i="1" dirty="0"/>
              <a:t>NB: It is always a good idea to double-check original records for numbers like this. Often a field has been left blank and defaulted to zero.</a:t>
            </a:r>
          </a:p>
          <a:p>
            <a:endParaRPr lang="en-US" dirty="0"/>
          </a:p>
          <a:p>
            <a:r>
              <a:rPr lang="en-US" dirty="0"/>
              <a:t>We will discuss sample size criteria later; but for now, reviewers might take issue with you using a t-test on data with this few samples. (Which is of course just an exercise.)</a:t>
            </a:r>
          </a:p>
          <a:p>
            <a:endParaRPr lang="en-US" dirty="0"/>
          </a:p>
          <a:p>
            <a:r>
              <a:rPr lang="en-US" dirty="0"/>
              <a:t>Often, when the data exhibit a large variance like this the test results will fail to reject the null.</a:t>
            </a:r>
          </a:p>
          <a:p>
            <a:endParaRPr lang="en-US" dirty="0"/>
          </a:p>
          <a:p>
            <a:r>
              <a:rPr lang="en-US" dirty="0"/>
              <a:t>However, if the null is rejected there is a major concern that it is because the </a:t>
            </a:r>
            <a:r>
              <a:rPr lang="en-US" i="1" dirty="0"/>
              <a:t>normality assumptions were not met</a:t>
            </a:r>
            <a:r>
              <a:rPr lang="en-US" dirty="0"/>
              <a:t>, not because the population mean is nonzero. </a:t>
            </a:r>
          </a:p>
          <a:p>
            <a:endParaRPr lang="en-US" dirty="0"/>
          </a:p>
          <a:p>
            <a:r>
              <a:rPr lang="en-US" dirty="0"/>
              <a:t>For now, let's proceed as though normality assumptions are reasonable.</a:t>
            </a:r>
          </a:p>
        </p:txBody>
      </p:sp>
    </p:spTree>
    <p:extLst>
      <p:ext uri="{BB962C8B-B14F-4D97-AF65-F5344CB8AC3E}">
        <p14:creationId xmlns:p14="http://schemas.microsoft.com/office/powerpoint/2010/main" val="858762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AA07-CC61-8C42-A320-40FBAC63709D}"/>
              </a:ext>
            </a:extLst>
          </p:cNvPr>
          <p:cNvSpPr>
            <a:spLocks noGrp="1"/>
          </p:cNvSpPr>
          <p:nvPr>
            <p:ph type="title"/>
          </p:nvPr>
        </p:nvSpPr>
        <p:spPr/>
        <p:txBody>
          <a:bodyPr/>
          <a:lstStyle/>
          <a:p>
            <a:r>
              <a:rPr lang="en-US" dirty="0"/>
              <a:t>The null hypothesis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0331489-68AE-5241-AE35-68F5566576F1}"/>
                  </a:ext>
                </a:extLst>
              </p:cNvPr>
              <p:cNvSpPr>
                <a:spLocks noGrp="1"/>
              </p:cNvSpPr>
              <p:nvPr>
                <p:ph type="body" idx="1"/>
              </p:nvPr>
            </p:nvSpPr>
            <p:spPr/>
            <p:txBody>
              <a:bodyPr/>
              <a:lstStyle/>
              <a:p>
                <a:r>
                  <a:rPr lang="en-US" dirty="0"/>
                  <a:t>We can make the explicit null hypothesis that because the drug has no effect, the data are sampled from a distribution with mean 0.</a:t>
                </a:r>
              </a:p>
              <a:p>
                <a:endParaRPr lang="en-US" dirty="0"/>
              </a:p>
              <a:p>
                <a:r>
                  <a:rPr lang="en-US" dirty="0"/>
                  <a:t>Specifically,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=0</m:t>
                    </m:r>
                  </m:oMath>
                </a14:m>
                <a:r>
                  <a:rPr lang="en-US" dirty="0"/>
                  <a:t>, vs.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b="0" i="1" smtClean="0">
                            <a:latin typeface="Cambria Math" panose="02040503050406030204" pitchFamily="18" charset="0"/>
                          </a:rPr>
                          <m:t>𝐴</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m:t>
                    </m:r>
                  </m:oMath>
                </a14:m>
                <a:r>
                  <a:rPr lang="en-US" dirty="0"/>
                  <a:t>.</a:t>
                </a:r>
              </a:p>
              <a:p>
                <a:endParaRPr lang="en-US" dirty="0"/>
              </a:p>
              <a:p>
                <a:r>
                  <a:rPr lang="en-US" dirty="0"/>
                  <a:t>Then we can calculate a test statistic to evaluate how likely the sample mean we have here would be under the null (</a:t>
                </a:r>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=0</m:t>
                    </m:r>
                  </m:oMath>
                </a14:m>
                <a:r>
                  <a:rPr lang="en-US" dirty="0"/>
                  <a:t>):</a:t>
                </a:r>
              </a:p>
              <a:p>
                <a:endParaRPr lang="en-US" dirty="0"/>
              </a:p>
              <a:p>
                <a14:m>
                  <m:oMath xmlns:m="http://schemas.openxmlformats.org/officeDocument/2006/math">
                    <m:f>
                      <m:fPr>
                        <m:ctrlPr>
                          <a:rPr lang="ar-AE" i="1">
                            <a:latin typeface="Cambria Math" panose="02040503050406030204" pitchFamily="18" charset="0"/>
                          </a:rPr>
                        </m:ctrlPr>
                      </m:fPr>
                      <m:num>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𝜇</m:t>
                        </m:r>
                      </m:num>
                      <m:den>
                        <m:r>
                          <a:rPr lang="ar-AE">
                            <a:latin typeface="Cambria Math" panose="02040503050406030204" pitchFamily="18" charset="0"/>
                          </a:rPr>
                          <m:t>𝑆</m:t>
                        </m:r>
                        <m:r>
                          <a:rPr lang="ar-AE">
                            <a:latin typeface="Cambria Math" panose="02040503050406030204" pitchFamily="18" charset="0"/>
                          </a:rPr>
                          <m:t>/</m:t>
                        </m:r>
                        <m:rad>
                          <m:radPr>
                            <m:degHide m:val="on"/>
                            <m:ctrlPr>
                              <a:rPr lang="ar-AE" i="1">
                                <a:latin typeface="Cambria Math" panose="02040503050406030204" pitchFamily="18" charset="0"/>
                              </a:rPr>
                            </m:ctrlPr>
                          </m:radPr>
                          <m:deg/>
                          <m:e>
                            <m:r>
                              <a:rPr lang="en-US" i="1">
                                <a:latin typeface="Cambria Math" panose="02040503050406030204" pitchFamily="18" charset="0"/>
                              </a:rPr>
                              <m:t>𝑛</m:t>
                            </m:r>
                          </m:e>
                        </m:rad>
                      </m:den>
                    </m:f>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𝑡</m:t>
                        </m:r>
                      </m:e>
                      <m:sub>
                        <m:r>
                          <a:rPr lang="ar-AE">
                            <a:latin typeface="Cambria Math" panose="02040503050406030204" pitchFamily="18" charset="0"/>
                          </a:rPr>
                          <m:t>𝑛</m:t>
                        </m:r>
                        <m:r>
                          <a:rPr lang="ar-AE">
                            <a:latin typeface="Cambria Math" panose="02040503050406030204" pitchFamily="18" charset="0"/>
                          </a:rPr>
                          <m:t>−1</m:t>
                        </m:r>
                      </m:sub>
                    </m:sSub>
                  </m:oMath>
                </a14:m>
                <a:endParaRPr lang="en-US" dirty="0"/>
              </a:p>
              <a:p>
                <a:endParaRPr lang="en-US" dirty="0"/>
              </a:p>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−3.4−0</m:t>
                        </m:r>
                      </m:num>
                      <m:den>
                        <m:r>
                          <a:rPr lang="en-US" b="0" i="1" smtClean="0">
                            <a:latin typeface="Cambria Math" panose="02040503050406030204" pitchFamily="18" charset="0"/>
                          </a:rPr>
                          <m:t>3.0</m:t>
                        </m:r>
                      </m:den>
                    </m:f>
                    <m:r>
                      <a:rPr lang="en-US" b="0" i="1" smtClean="0">
                        <a:latin typeface="Cambria Math" panose="02040503050406030204" pitchFamily="18" charset="0"/>
                      </a:rPr>
                      <m:t>=−1.1</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4</m:t>
                        </m:r>
                      </m:sub>
                    </m:sSub>
                  </m:oMath>
                </a14:m>
                <a:endParaRPr lang="en-US" dirty="0"/>
              </a:p>
              <a:p>
                <a:endParaRPr lang="en-US" dirty="0"/>
              </a:p>
              <a:p>
                <a:endParaRPr lang="en-US" dirty="0"/>
              </a:p>
              <a:p>
                <a:endParaRPr lang="en-US" dirty="0"/>
              </a:p>
            </p:txBody>
          </p:sp>
        </mc:Choice>
        <mc:Fallback xmlns="">
          <p:sp>
            <p:nvSpPr>
              <p:cNvPr id="3" name="Text Placeholder 2">
                <a:extLst>
                  <a:ext uri="{FF2B5EF4-FFF2-40B4-BE49-F238E27FC236}">
                    <a16:creationId xmlns:a16="http://schemas.microsoft.com/office/drawing/2014/main" id="{20331489-68AE-5241-AE35-68F5566576F1}"/>
                  </a:ext>
                </a:extLst>
              </p:cNvPr>
              <p:cNvSpPr>
                <a:spLocks noGrp="1" noRot="1" noChangeAspect="1" noMove="1" noResize="1" noEditPoints="1" noAdjustHandles="1" noChangeArrowheads="1" noChangeShapeType="1" noTextEdit="1"/>
              </p:cNvSpPr>
              <p:nvPr>
                <p:ph type="body" idx="1"/>
              </p:nvPr>
            </p:nvSpPr>
            <p:spPr>
              <a:blipFill>
                <a:blip r:embed="rId2"/>
                <a:stretch>
                  <a:fillRect r="-579" b="-2362"/>
                </a:stretch>
              </a:blipFill>
            </p:spPr>
            <p:txBody>
              <a:bodyPr/>
              <a:lstStyle/>
              <a:p>
                <a:r>
                  <a:rPr lang="en-US">
                    <a:noFill/>
                  </a:rPr>
                  <a:t> </a:t>
                </a:r>
              </a:p>
            </p:txBody>
          </p:sp>
        </mc:Fallback>
      </mc:AlternateContent>
    </p:spTree>
    <p:extLst>
      <p:ext uri="{BB962C8B-B14F-4D97-AF65-F5344CB8AC3E}">
        <p14:creationId xmlns:p14="http://schemas.microsoft.com/office/powerpoint/2010/main" val="1784314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ABFA-3F24-2ADD-C50A-EB176419D161}"/>
              </a:ext>
            </a:extLst>
          </p:cNvPr>
          <p:cNvSpPr>
            <a:spLocks noGrp="1"/>
          </p:cNvSpPr>
          <p:nvPr>
            <p:ph type="title"/>
          </p:nvPr>
        </p:nvSpPr>
        <p:spPr/>
        <p:txBody>
          <a:bodyPr/>
          <a:lstStyle/>
          <a:p>
            <a:r>
              <a:rPr lang="en-US" b="1" i="0" u="none" strike="noStrike" dirty="0">
                <a:solidFill>
                  <a:srgbClr val="000000"/>
                </a:solidFill>
                <a:effectLst/>
              </a:rPr>
              <a:t>Understanding the Test Statistic</a:t>
            </a:r>
            <a:endParaRPr lang="en-US"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7D75D13-9E01-5B13-57E9-005F0367AE75}"/>
                  </a:ext>
                </a:extLst>
              </p:cNvPr>
              <p:cNvSpPr>
                <a:spLocks noGrp="1"/>
              </p:cNvSpPr>
              <p:nvPr>
                <p:ph type="body" idx="1"/>
              </p:nvPr>
            </p:nvSpPr>
            <p:spPr/>
            <p:txBody>
              <a:bodyPr/>
              <a:lstStyle/>
              <a:p>
                <a:pPr/>
                <a14:m>
                  <m:oMath xmlns:m="http://schemas.openxmlformats.org/officeDocument/2006/math">
                    <m:f>
                      <m:fPr>
                        <m:ctrlPr>
                          <a:rPr lang="ar-AE" i="1" smtClean="0">
                            <a:latin typeface="Cambria Math" panose="02040503050406030204" pitchFamily="18" charset="0"/>
                          </a:rPr>
                        </m:ctrlPr>
                      </m:fPr>
                      <m:num>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𝜇</m:t>
                        </m:r>
                      </m:num>
                      <m:den>
                        <m:r>
                          <a:rPr lang="ar-AE">
                            <a:latin typeface="Cambria Math" panose="02040503050406030204" pitchFamily="18" charset="0"/>
                          </a:rPr>
                          <m:t>𝑆</m:t>
                        </m:r>
                        <m:r>
                          <a:rPr lang="ar-AE">
                            <a:latin typeface="Cambria Math" panose="02040503050406030204" pitchFamily="18" charset="0"/>
                          </a:rPr>
                          <m:t>/</m:t>
                        </m:r>
                        <m:rad>
                          <m:radPr>
                            <m:degHide m:val="on"/>
                            <m:ctrlPr>
                              <a:rPr lang="ar-AE" i="1">
                                <a:latin typeface="Cambria Math" panose="02040503050406030204" pitchFamily="18" charset="0"/>
                              </a:rPr>
                            </m:ctrlPr>
                          </m:radPr>
                          <m:deg/>
                          <m:e>
                            <m:r>
                              <a:rPr lang="en-US" i="1">
                                <a:latin typeface="Cambria Math" panose="02040503050406030204" pitchFamily="18" charset="0"/>
                              </a:rPr>
                              <m:t>𝑛</m:t>
                            </m:r>
                          </m:e>
                        </m:rad>
                      </m:den>
                    </m:f>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𝑡</m:t>
                        </m:r>
                      </m:e>
                      <m:sub>
                        <m:r>
                          <a:rPr lang="ar-AE">
                            <a:latin typeface="Cambria Math" panose="02040503050406030204" pitchFamily="18" charset="0"/>
                          </a:rPr>
                          <m:t>𝑛</m:t>
                        </m:r>
                        <m:r>
                          <a:rPr lang="ar-AE">
                            <a:latin typeface="Cambria Math" panose="02040503050406030204" pitchFamily="18" charset="0"/>
                          </a:rPr>
                          <m:t>−1</m:t>
                        </m:r>
                      </m:sub>
                    </m:sSub>
                  </m:oMath>
                </a14:m>
                <a:endParaRPr lang="en-US" dirty="0"/>
              </a:p>
              <a:p>
                <a:endParaRPr lang="en-US" dirty="0"/>
              </a:p>
              <a:p>
                <a:pP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−3.4−0</m:t>
                        </m:r>
                      </m:num>
                      <m:den>
                        <m:r>
                          <a:rPr lang="en-US" b="0" i="1" smtClean="0">
                            <a:latin typeface="Cambria Math" panose="02040503050406030204" pitchFamily="18" charset="0"/>
                          </a:rPr>
                          <m:t>3.0</m:t>
                        </m:r>
                      </m:den>
                    </m:f>
                    <m:r>
                      <a:rPr lang="en-US" b="0" i="1" smtClean="0">
                        <a:latin typeface="Cambria Math" panose="02040503050406030204" pitchFamily="18" charset="0"/>
                      </a:rPr>
                      <m:t>=−1.1</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4</m:t>
                        </m:r>
                      </m:sub>
                    </m:sSub>
                  </m:oMath>
                </a14:m>
                <a:endParaRPr lang="en-US" dirty="0"/>
              </a:p>
              <a:p>
                <a:pPr/>
                <a:endParaRPr lang="en-US" dirty="0"/>
              </a:p>
              <a:p>
                <a:pPr algn="l">
                  <a:buFont typeface="Arial" panose="020B0604020202020204" pitchFamily="34" charset="0"/>
                  <a:buChar char="•"/>
                </a:pPr>
                <a:r>
                  <a:rPr lang="en-US" b="0" i="0" u="none" strike="noStrike" dirty="0">
                    <a:solidFill>
                      <a:srgbClr val="000000"/>
                    </a:solidFill>
                    <a:effectLst/>
                  </a:rPr>
                  <a:t>The test statistic quantifies how far our sample mean is from the hypothesized population mean.</a:t>
                </a:r>
              </a:p>
              <a:p>
                <a:pPr algn="l">
                  <a:buFont typeface="Arial" panose="020B0604020202020204" pitchFamily="34" charset="0"/>
                  <a:buChar char="•"/>
                </a:pPr>
                <a:r>
                  <a:rPr lang="en-US" b="0" i="0" u="none" strike="noStrike" dirty="0">
                    <a:solidFill>
                      <a:srgbClr val="000000"/>
                    </a:solidFill>
                    <a:effectLst/>
                  </a:rPr>
                  <a:t>A larger absolute value indicates a greater deviation from the null hypothesis.</a:t>
                </a:r>
              </a:p>
              <a:p>
                <a:pPr algn="l">
                  <a:buFont typeface="Arial" panose="020B0604020202020204" pitchFamily="34" charset="0"/>
                  <a:buChar char="•"/>
                </a:pPr>
                <a:r>
                  <a:rPr lang="en-US" b="0" i="0" u="none" strike="noStrike" dirty="0">
                    <a:solidFill>
                      <a:srgbClr val="000000"/>
                    </a:solidFill>
                    <a:effectLst/>
                  </a:rPr>
                  <a:t>Here, our test statistic is </a:t>
                </a:r>
                <a:r>
                  <a:rPr lang="en-US" b="1" i="0" u="none" strike="noStrike" dirty="0">
                    <a:solidFill>
                      <a:srgbClr val="000000"/>
                    </a:solidFill>
                    <a:effectLst/>
                  </a:rPr>
                  <a:t>-1.1</a:t>
                </a:r>
                <a:r>
                  <a:rPr lang="en-US" b="0" i="0" u="none" strike="noStrike" dirty="0">
                    <a:solidFill>
                      <a:srgbClr val="000000"/>
                    </a:solidFill>
                    <a:effectLst/>
                  </a:rPr>
                  <a:t>, meaning our sample mean is </a:t>
                </a:r>
                <a:r>
                  <a:rPr lang="en-US" b="1" i="0" u="none" strike="noStrike" dirty="0">
                    <a:solidFill>
                      <a:srgbClr val="000000"/>
                    </a:solidFill>
                    <a:effectLst/>
                  </a:rPr>
                  <a:t>slightly below</a:t>
                </a:r>
                <a:r>
                  <a:rPr lang="en-US" b="0" i="0" u="none" strike="noStrike" dirty="0">
                    <a:solidFill>
                      <a:srgbClr val="000000"/>
                    </a:solidFill>
                    <a:effectLst/>
                  </a:rPr>
                  <a:t> the hypothesized mean.</a:t>
                </a:r>
              </a:p>
              <a:p>
                <a:endParaRPr lang="en-US" dirty="0"/>
              </a:p>
            </p:txBody>
          </p:sp>
        </mc:Choice>
        <mc:Fallback>
          <p:sp>
            <p:nvSpPr>
              <p:cNvPr id="3" name="Text Placeholder 2">
                <a:extLst>
                  <a:ext uri="{FF2B5EF4-FFF2-40B4-BE49-F238E27FC236}">
                    <a16:creationId xmlns:a16="http://schemas.microsoft.com/office/drawing/2014/main" id="{37D75D13-9E01-5B13-57E9-005F0367AE75}"/>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92156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Key definitions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85545" y="1718756"/>
                <a:ext cx="8763000" cy="4834820"/>
              </a:xfrm>
            </p:spPr>
            <p:txBody>
              <a:bodyPr/>
              <a:lstStyle/>
              <a:p>
                <a:pPr lvl="1">
                  <a:lnSpc>
                    <a:spcPct val="100000"/>
                  </a:lnSpc>
                  <a:spcBef>
                    <a:spcPts val="0"/>
                  </a:spcBef>
                </a:pPr>
                <a:r>
                  <a:rPr lang="en-US" b="1" i="0" u="none" strike="noStrike" dirty="0">
                    <a:solidFill>
                      <a:srgbClr val="000000"/>
                    </a:solidFill>
                    <a:effectLst/>
                    <a:latin typeface="-webkit-standard"/>
                  </a:rPr>
                  <a:t>Hypothesis testing </a:t>
                </a:r>
                <a:r>
                  <a:rPr lang="en-US" b="0" i="0" u="none" strike="noStrike" dirty="0">
                    <a:solidFill>
                      <a:srgbClr val="000000"/>
                    </a:solidFill>
                    <a:effectLst/>
                    <a:latin typeface="-webkit-standard"/>
                  </a:rPr>
                  <a:t>- follows a structured process to determine whether there is enough statistical evidence to reject a null hypothesis. </a:t>
                </a:r>
                <a:endParaRPr lang="en-US" dirty="0"/>
              </a:p>
              <a:p>
                <a:pPr marL="558800" lvl="1" indent="0">
                  <a:lnSpc>
                    <a:spcPct val="100000"/>
                  </a:lnSpc>
                  <a:spcBef>
                    <a:spcPts val="0"/>
                  </a:spcBef>
                  <a:buNone/>
                </a:pPr>
                <a:endParaRPr lang="en-US" dirty="0"/>
              </a:p>
              <a:p>
                <a:pPr lvl="2">
                  <a:lnSpc>
                    <a:spcPct val="100000"/>
                  </a:lnSpc>
                  <a:spcBef>
                    <a:spcPts val="0"/>
                  </a:spcBef>
                </a:pPr>
                <a:r>
                  <a:rPr dirty="0"/>
                  <a:t>Null hypothesis</a:t>
                </a:r>
              </a:p>
              <a:p>
                <a:pPr lvl="3">
                  <a:lnSpc>
                    <a:spcPct val="100000"/>
                  </a:lnSpc>
                  <a:spcBef>
                    <a:spcPts val="0"/>
                  </a:spcBef>
                </a:pPr>
                <a:r>
                  <a:rPr dirty="0"/>
                  <a:t>The conditions under which an analyst proposes chance alone might generate (or have generated) a group of observations</a:t>
                </a:r>
              </a:p>
              <a:p>
                <a:pPr lvl="2">
                  <a:lnSpc>
                    <a:spcPct val="100000"/>
                  </a:lnSpc>
                  <a:spcBef>
                    <a:spcPts val="0"/>
                  </a:spcBef>
                </a:pPr>
                <a:r>
                  <a:rPr dirty="0"/>
                  <a:t>Alternative hypothesis</a:t>
                </a:r>
              </a:p>
              <a:p>
                <a:pPr lvl="3">
                  <a:lnSpc>
                    <a:spcPct val="100000"/>
                  </a:lnSpc>
                  <a:spcBef>
                    <a:spcPts val="0"/>
                  </a:spcBef>
                </a:pPr>
                <a:r>
                  <a:rPr dirty="0"/>
                  <a:t>Usually all conditions other than those specified by the null hypothesis</a:t>
                </a:r>
              </a:p>
              <a:p>
                <a:pPr lvl="2">
                  <a:lnSpc>
                    <a:spcPct val="100000"/>
                  </a:lnSpc>
                  <a:spcBef>
                    <a:spcPts val="0"/>
                  </a:spcBef>
                </a:pPr>
                <a:r>
                  <a:rPr dirty="0"/>
                  <a:t>Statistical test</a:t>
                </a:r>
              </a:p>
              <a:p>
                <a:pPr lvl="3">
                  <a:lnSpc>
                    <a:spcPct val="100000"/>
                  </a:lnSpc>
                  <a:spcBef>
                    <a:spcPts val="0"/>
                  </a:spcBef>
                </a:pPr>
                <a:r>
                  <a:rPr dirty="0"/>
                  <a:t>A tool used to help make a decision about a null hypothesis</a:t>
                </a:r>
              </a:p>
              <a:p>
                <a:pPr lvl="3">
                  <a:lnSpc>
                    <a:spcPct val="100000"/>
                  </a:lnSpc>
                  <a:spcBef>
                    <a:spcPts val="0"/>
                  </a:spcBef>
                </a:pPr>
                <a14:m>
                  <m:oMath xmlns:m="http://schemas.openxmlformats.org/officeDocument/2006/math">
                    <m:r>
                      <a:rPr>
                        <a:latin typeface="Cambria Math" panose="02040503050406030204" pitchFamily="18" charset="0"/>
                      </a:rPr>
                      <m:t>𝑡</m:t>
                    </m:r>
                  </m:oMath>
                </a14:m>
                <a:r>
                  <a:rPr dirty="0"/>
                  <a:t>, </a:t>
                </a:r>
                <a14:m>
                  <m:oMath xmlns:m="http://schemas.openxmlformats.org/officeDocument/2006/math">
                    <m:sSup>
                      <m:sSupPr>
                        <m:ctrlPr>
                          <a:rPr i="1">
                            <a:latin typeface="Cambria Math" panose="02040503050406030204" pitchFamily="18" charset="0"/>
                          </a:rPr>
                        </m:ctrlPr>
                      </m:sSupPr>
                      <m:e>
                        <m:r>
                          <a:rPr>
                            <a:latin typeface="Cambria Math" panose="02040503050406030204" pitchFamily="18" charset="0"/>
                          </a:rPr>
                          <m:t>𝜒</m:t>
                        </m:r>
                      </m:e>
                      <m:sup>
                        <m:r>
                          <a:rPr>
                            <a:latin typeface="Cambria Math" panose="02040503050406030204" pitchFamily="18" charset="0"/>
                          </a:rPr>
                          <m:t>2</m:t>
                        </m:r>
                      </m:sup>
                    </m:sSup>
                  </m:oMath>
                </a14:m>
                <a:r>
                  <a:rPr dirty="0"/>
                  <a:t>, </a:t>
                </a:r>
                <a14:m>
                  <m:oMath xmlns:m="http://schemas.openxmlformats.org/officeDocument/2006/math">
                    <m:r>
                      <a:rPr>
                        <a:latin typeface="Cambria Math" panose="02040503050406030204" pitchFamily="18" charset="0"/>
                      </a:rPr>
                      <m:t>𝐹</m:t>
                    </m:r>
                  </m:oMath>
                </a14:m>
                <a:r>
                  <a:rPr dirty="0"/>
                  <a:t>, likelihood ratio, Wald</a:t>
                </a:r>
                <a:endParaRPr lang="en-US" dirty="0"/>
              </a:p>
              <a:p>
                <a:pPr lvl="2">
                  <a:lnSpc>
                    <a:spcPct val="100000"/>
                  </a:lnSpc>
                  <a:spcBef>
                    <a:spcPts val="0"/>
                  </a:spcBef>
                </a:pPr>
                <a:endParaRPr lang="en-US" dirty="0"/>
              </a:p>
              <a:p>
                <a:pPr lvl="1">
                  <a:lnSpc>
                    <a:spcPct val="100000"/>
                  </a:lnSpc>
                  <a:spcBef>
                    <a:spcPts val="0"/>
                  </a:spcBef>
                </a:pPr>
                <a:r>
                  <a:rPr lang="en-US" dirty="0"/>
                  <a:t>Probability</a:t>
                </a:r>
              </a:p>
              <a:p>
                <a:pPr lvl="2">
                  <a:lnSpc>
                    <a:spcPct val="100000"/>
                  </a:lnSpc>
                  <a:spcBef>
                    <a:spcPts val="0"/>
                  </a:spcBef>
                </a:pPr>
                <a:r>
                  <a:rPr lang="en-US" dirty="0"/>
                  <a:t>A numerical parameter signifying the degree of belief in a given proposition under some body of knowledge</a:t>
                </a:r>
              </a:p>
              <a:p>
                <a:pPr lvl="1">
                  <a:lnSpc>
                    <a:spcPct val="100000"/>
                  </a:lnSpc>
                  <a:spcBef>
                    <a:spcPts val="0"/>
                  </a:spcBef>
                </a:pPr>
                <a:r>
                  <a:rPr lang="en-US" dirty="0"/>
                  <a:t>P value</a:t>
                </a:r>
              </a:p>
              <a:p>
                <a:pPr lvl="2">
                  <a:lnSpc>
                    <a:spcPct val="100000"/>
                  </a:lnSpc>
                  <a:spcBef>
                    <a:spcPts val="0"/>
                  </a:spcBef>
                </a:pPr>
                <a:r>
                  <a:rPr lang="en-US" dirty="0"/>
                  <a:t>The p-value is the probability that chance alone could have produced the observed results, assuming that the null hypothesis (H</a:t>
                </a:r>
                <a:r>
                  <a:rPr lang="en-US" baseline="-25000" dirty="0"/>
                  <a:t>0</a:t>
                </a:r>
                <a:r>
                  <a:rPr lang="en-US" dirty="0"/>
                  <a:t>​) is true.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85545" y="1718756"/>
                <a:ext cx="8763000" cy="4834820"/>
              </a:xfrm>
              <a:blipFill>
                <a:blip r:embed="rId2"/>
                <a:stretch>
                  <a:fillRect r="-289" b="-2887"/>
                </a:stretch>
              </a:blipFill>
            </p:spPr>
            <p:txBody>
              <a:bodyPr/>
              <a:lstStyle/>
              <a:p>
                <a:r>
                  <a:rPr lang="en-US">
                    <a:noFill/>
                  </a:rPr>
                  <a:t> </a:t>
                </a:r>
              </a:p>
            </p:txBody>
          </p:sp>
        </mc:Fallback>
      </mc:AlternateContent>
    </p:spTree>
    <p:extLst>
      <p:ext uri="{BB962C8B-B14F-4D97-AF65-F5344CB8AC3E}">
        <p14:creationId xmlns:p14="http://schemas.microsoft.com/office/powerpoint/2010/main" val="2194694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AADA-F3FA-0045-A8C1-4820AFD75497}"/>
              </a:ext>
            </a:extLst>
          </p:cNvPr>
          <p:cNvSpPr>
            <a:spLocks noGrp="1"/>
          </p:cNvSpPr>
          <p:nvPr>
            <p:ph type="title"/>
          </p:nvPr>
        </p:nvSpPr>
        <p:spPr/>
        <p:txBody>
          <a:bodyPr/>
          <a:lstStyle/>
          <a:p>
            <a:pPr algn="l"/>
            <a:r>
              <a:rPr lang="en-US" dirty="0"/>
              <a:t>We compare our test statistic to the chosen distribution</a:t>
            </a:r>
            <a:endParaRPr lang="en-US" b="0" i="0" u="none" strike="noStrike" dirty="0">
              <a:solidFill>
                <a:srgbClr val="000000"/>
              </a:solidFill>
              <a:effectLst/>
            </a:endParaRP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4D45D0B-D4C8-EB4E-88A3-5C3E4B87530A}"/>
                  </a:ext>
                </a:extLst>
              </p:cNvPr>
              <p:cNvSpPr>
                <a:spLocks noGrp="1"/>
              </p:cNvSpPr>
              <p:nvPr>
                <p:ph type="body" idx="1"/>
              </p:nvPr>
            </p:nvSpPr>
            <p:spPr>
              <a:xfrm>
                <a:off x="4573579" y="2237322"/>
                <a:ext cx="5322636" cy="4610980"/>
              </a:xfrm>
            </p:spPr>
            <p:txBody>
              <a:bodyPr/>
              <a:lstStyle/>
              <a:p>
                <a:r>
                  <a:rPr lang="en-US" dirty="0"/>
                  <a:t>Roughly 32% of the </a:t>
                </a:r>
                <a14:m>
                  <m:oMath xmlns:m="http://schemas.openxmlformats.org/officeDocument/2006/math">
                    <m:r>
                      <a:rPr lang="en-US" i="1" dirty="0" smtClean="0">
                        <a:latin typeface="Cambria Math" panose="02040503050406030204" pitchFamily="18" charset="0"/>
                      </a:rPr>
                      <m:t>𝑡</m:t>
                    </m:r>
                    <m:r>
                      <a:rPr lang="en-US" i="1" baseline="-25000" dirty="0" smtClean="0">
                        <a:latin typeface="Cambria Math" panose="02040503050406030204" pitchFamily="18" charset="0"/>
                      </a:rPr>
                      <m:t>4</m:t>
                    </m:r>
                  </m:oMath>
                </a14:m>
                <a:r>
                  <a:rPr lang="en-US" dirty="0"/>
                  <a:t> density is located at values equal to or more extreme than our test statistic, -1.1.</a:t>
                </a:r>
              </a:p>
              <a:p>
                <a:r>
                  <a:rPr lang="en-US" dirty="0"/>
                  <a:t>Note that here we are doing a "two-sided test" – this is always recommended unless you have a strong rationale for one-sided tests.</a:t>
                </a:r>
              </a:p>
              <a:p>
                <a:pPr indent="0">
                  <a:buNone/>
                </a:pPr>
                <a:endParaRPr lang="en-US" sz="900" dirty="0">
                  <a:solidFill>
                    <a:srgbClr val="06287E"/>
                  </a:solidFill>
                  <a:latin typeface="Courier"/>
                </a:endParaRPr>
              </a:p>
              <a:p>
                <a:pPr indent="0">
                  <a:buNone/>
                </a:pPr>
                <a:r>
                  <a:rPr lang="en-US" sz="1200" dirty="0" err="1">
                    <a:solidFill>
                      <a:srgbClr val="06287E"/>
                    </a:solidFill>
                    <a:latin typeface="Courier"/>
                  </a:rPr>
                  <a:t>t.test</a:t>
                </a:r>
                <a:r>
                  <a:rPr lang="en-US" sz="1200" dirty="0">
                    <a:latin typeface="Courier"/>
                  </a:rPr>
                  <a:t>(</a:t>
                </a:r>
                <a:r>
                  <a:rPr lang="en-US" sz="1200" dirty="0">
                    <a:solidFill>
                      <a:srgbClr val="06287E"/>
                    </a:solidFill>
                    <a:latin typeface="Courier"/>
                  </a:rPr>
                  <a:t>c</a:t>
                </a:r>
                <a:r>
                  <a:rPr lang="en-US" sz="1200" dirty="0">
                    <a:latin typeface="Courier"/>
                  </a:rPr>
                  <a:t>(</a:t>
                </a:r>
                <a:r>
                  <a:rPr lang="en-US" sz="1200" dirty="0">
                    <a:solidFill>
                      <a:srgbClr val="4070A0"/>
                    </a:solidFill>
                    <a:latin typeface="Courier"/>
                  </a:rPr>
                  <a:t>-</a:t>
                </a:r>
                <a:r>
                  <a:rPr lang="en-US" sz="1200" dirty="0">
                    <a:solidFill>
                      <a:srgbClr val="40A070"/>
                    </a:solidFill>
                    <a:latin typeface="Courier"/>
                  </a:rPr>
                  <a:t>15</a:t>
                </a:r>
                <a:r>
                  <a:rPr lang="en-US" sz="1200" dirty="0">
                    <a:latin typeface="Courier"/>
                  </a:rPr>
                  <a:t>,</a:t>
                </a:r>
                <a:r>
                  <a:rPr lang="en-US" sz="1200" dirty="0">
                    <a:solidFill>
                      <a:srgbClr val="4070A0"/>
                    </a:solidFill>
                    <a:latin typeface="Courier"/>
                  </a:rPr>
                  <a:t>-</a:t>
                </a:r>
                <a:r>
                  <a:rPr lang="en-US" sz="1200" dirty="0">
                    <a:solidFill>
                      <a:srgbClr val="40A070"/>
                    </a:solidFill>
                    <a:latin typeface="Courier"/>
                  </a:rPr>
                  <a:t>2</a:t>
                </a:r>
                <a:r>
                  <a:rPr lang="en-US" sz="1200" dirty="0">
                    <a:latin typeface="Courier"/>
                  </a:rPr>
                  <a:t>,</a:t>
                </a:r>
                <a:r>
                  <a:rPr lang="en-US" sz="1200" dirty="0">
                    <a:solidFill>
                      <a:srgbClr val="4070A0"/>
                    </a:solidFill>
                    <a:latin typeface="Courier"/>
                  </a:rPr>
                  <a:t>-</a:t>
                </a:r>
                <a:r>
                  <a:rPr lang="en-US" sz="1200" dirty="0">
                    <a:solidFill>
                      <a:srgbClr val="40A070"/>
                    </a:solidFill>
                    <a:latin typeface="Courier"/>
                  </a:rPr>
                  <a:t>2</a:t>
                </a:r>
                <a:r>
                  <a:rPr lang="en-US" sz="1200" dirty="0">
                    <a:latin typeface="Courier"/>
                  </a:rPr>
                  <a:t>,</a:t>
                </a:r>
                <a:r>
                  <a:rPr lang="en-US" sz="1200" dirty="0">
                    <a:solidFill>
                      <a:srgbClr val="40A070"/>
                    </a:solidFill>
                    <a:latin typeface="Courier"/>
                  </a:rPr>
                  <a:t>2</a:t>
                </a:r>
                <a:r>
                  <a:rPr lang="en-US" sz="1200" dirty="0">
                    <a:latin typeface="Courier"/>
                  </a:rPr>
                  <a:t>,</a:t>
                </a:r>
                <a:r>
                  <a:rPr lang="en-US" sz="1200" dirty="0">
                    <a:solidFill>
                      <a:srgbClr val="40A070"/>
                    </a:solidFill>
                    <a:latin typeface="Courier"/>
                  </a:rPr>
                  <a:t>0</a:t>
                </a:r>
                <a:r>
                  <a:rPr lang="en-US" sz="1200" dirty="0">
                    <a:latin typeface="Courier"/>
                  </a:rPr>
                  <a:t>))</a:t>
                </a:r>
              </a:p>
              <a:p>
                <a:pPr indent="0">
                  <a:buNone/>
                </a:pPr>
                <a:r>
                  <a:rPr lang="en-US" sz="1200" dirty="0">
                    <a:latin typeface="Courier"/>
                  </a:rPr>
                  <a:t>## 
##  One Sample t-test
## t = -1.1359, </a:t>
                </a:r>
                <a:r>
                  <a:rPr lang="en-US" sz="1200" dirty="0" err="1">
                    <a:latin typeface="Courier"/>
                  </a:rPr>
                  <a:t>df</a:t>
                </a:r>
                <a:r>
                  <a:rPr lang="en-US" sz="1200" dirty="0">
                    <a:latin typeface="Courier"/>
                  </a:rPr>
                  <a:t> = 4, p-value = 0.3195
## alternative hypothesis: true mean is not equal to 0
</a:t>
                </a:r>
                <a:endParaRPr lang="en-US" sz="1200" dirty="0"/>
              </a:p>
            </p:txBody>
          </p:sp>
        </mc:Choice>
        <mc:Fallback>
          <p:sp>
            <p:nvSpPr>
              <p:cNvPr id="3" name="Text Placeholder 2">
                <a:extLst>
                  <a:ext uri="{FF2B5EF4-FFF2-40B4-BE49-F238E27FC236}">
                    <a16:creationId xmlns:a16="http://schemas.microsoft.com/office/drawing/2014/main" id="{34D45D0B-D4C8-EB4E-88A3-5C3E4B87530A}"/>
                  </a:ext>
                </a:extLst>
              </p:cNvPr>
              <p:cNvSpPr>
                <a:spLocks noGrp="1" noRot="1" noChangeAspect="1" noMove="1" noResize="1" noEditPoints="1" noAdjustHandles="1" noChangeArrowheads="1" noChangeShapeType="1" noTextEdit="1"/>
              </p:cNvSpPr>
              <p:nvPr>
                <p:ph type="body" idx="1"/>
              </p:nvPr>
            </p:nvSpPr>
            <p:spPr>
              <a:xfrm>
                <a:off x="4573579" y="2237322"/>
                <a:ext cx="5322636" cy="4610980"/>
              </a:xfrm>
              <a:blipFill>
                <a:blip r:embed="rId2"/>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5B374F3-19FC-97D4-95C9-D9C974B12145}"/>
              </a:ext>
            </a:extLst>
          </p:cNvPr>
          <p:cNvPicPr>
            <a:picLocks noChangeAspect="1"/>
          </p:cNvPicPr>
          <p:nvPr/>
        </p:nvPicPr>
        <p:blipFill>
          <a:blip r:embed="rId3"/>
          <a:stretch>
            <a:fillRect/>
          </a:stretch>
        </p:blipFill>
        <p:spPr>
          <a:xfrm>
            <a:off x="0" y="2437447"/>
            <a:ext cx="4412521" cy="2961310"/>
          </a:xfrm>
          <a:prstGeom prst="rect">
            <a:avLst/>
          </a:prstGeom>
        </p:spPr>
      </p:pic>
      <p:pic>
        <p:nvPicPr>
          <p:cNvPr id="7" name="Picture 6">
            <a:extLst>
              <a:ext uri="{FF2B5EF4-FFF2-40B4-BE49-F238E27FC236}">
                <a16:creationId xmlns:a16="http://schemas.microsoft.com/office/drawing/2014/main" id="{0E064599-D5EC-D622-7C46-991645A673E0}"/>
              </a:ext>
            </a:extLst>
          </p:cNvPr>
          <p:cNvPicPr>
            <a:picLocks noChangeAspect="1"/>
          </p:cNvPicPr>
          <p:nvPr/>
        </p:nvPicPr>
        <p:blipFill>
          <a:blip r:embed="rId4"/>
          <a:stretch>
            <a:fillRect/>
          </a:stretch>
        </p:blipFill>
        <p:spPr>
          <a:xfrm>
            <a:off x="854649" y="5507954"/>
            <a:ext cx="3041635" cy="1993581"/>
          </a:xfrm>
          <a:prstGeom prst="rect">
            <a:avLst/>
          </a:prstGeom>
        </p:spPr>
      </p:pic>
    </p:spTree>
    <p:extLst>
      <p:ext uri="{BB962C8B-B14F-4D97-AF65-F5344CB8AC3E}">
        <p14:creationId xmlns:p14="http://schemas.microsoft.com/office/powerpoint/2010/main" val="3207907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7B6EF-3EE8-9F4A-8462-F05436447C5E}"/>
              </a:ext>
            </a:extLst>
          </p:cNvPr>
          <p:cNvSpPr>
            <a:spLocks noGrp="1"/>
          </p:cNvSpPr>
          <p:nvPr>
            <p:ph type="title"/>
          </p:nvPr>
        </p:nvSpPr>
        <p:spPr/>
        <p:txBody>
          <a:bodyPr/>
          <a:lstStyle/>
          <a:p>
            <a:r>
              <a:rPr lang="en-US" dirty="0"/>
              <a:t>So did the drug work?</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27685678-B07F-4E4C-A6D2-782710B40760}"/>
                  </a:ext>
                </a:extLst>
              </p:cNvPr>
              <p:cNvSpPr>
                <a:spLocks noGrp="1"/>
              </p:cNvSpPr>
              <p:nvPr>
                <p:ph type="body" idx="1"/>
              </p:nvPr>
            </p:nvSpPr>
            <p:spPr/>
            <p:txBody>
              <a:bodyPr/>
              <a:lstStyle/>
              <a:p>
                <a:r>
                  <a:rPr lang="en-US" dirty="0"/>
                  <a:t>With a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 </m:t>
                    </m:r>
                    <m:r>
                      <a:rPr lang="en-US" i="1" dirty="0" smtClean="0">
                        <a:latin typeface="Cambria Math" panose="02040503050406030204" pitchFamily="18" charset="0"/>
                      </a:rPr>
                      <m:t>𝑣𝑎𝑙𝑢𝑒</m:t>
                    </m:r>
                    <m:r>
                      <a:rPr lang="en-US" i="1" dirty="0" smtClean="0">
                        <a:latin typeface="Cambria Math" panose="02040503050406030204" pitchFamily="18" charset="0"/>
                      </a:rPr>
                      <m:t> </m:t>
                    </m:r>
                  </m:oMath>
                </a14:m>
                <a:r>
                  <a:rPr lang="en-US" dirty="0"/>
                  <a:t>of 0.32, our observed values are not really surprising at all.</a:t>
                </a:r>
              </a:p>
              <a:p>
                <a:endParaRPr lang="en-US" dirty="0"/>
              </a:p>
              <a:p>
                <a:r>
                  <a:rPr lang="en-US" dirty="0"/>
                  <a:t>If the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 </m:t>
                    </m:r>
                    <m:r>
                      <a:rPr lang="en-US" i="1" dirty="0" smtClean="0">
                        <a:latin typeface="Cambria Math" panose="02040503050406030204" pitchFamily="18" charset="0"/>
                      </a:rPr>
                      <m:t>𝑣𝑎𝑙𝑢𝑒</m:t>
                    </m:r>
                    <m:r>
                      <a:rPr lang="en-US" i="1" dirty="0" smtClean="0">
                        <a:latin typeface="Cambria Math" panose="02040503050406030204" pitchFamily="18" charset="0"/>
                      </a:rPr>
                      <m:t> </m:t>
                    </m:r>
                  </m:oMath>
                </a14:m>
                <a:r>
                  <a:rPr lang="en-US" dirty="0"/>
                  <a:t>had been very small, like 0.02, it might have cast doubt on the null hypothesis, because it would mean that the data would be very rare under the null. (Of course, not impossible.)</a:t>
                </a:r>
              </a:p>
              <a:p>
                <a:endParaRPr lang="en-US" dirty="0"/>
              </a:p>
              <a:p>
                <a:r>
                  <a:rPr lang="en-US" dirty="0"/>
                  <a:t>We often use a cutoff value of </a:t>
                </a:r>
                <a14:m>
                  <m:oMath xmlns:m="http://schemas.openxmlformats.org/officeDocument/2006/math">
                    <m:r>
                      <a:rPr lang="en-US" i="1" dirty="0" smtClean="0">
                        <a:latin typeface="Cambria Math" panose="02040503050406030204" pitchFamily="18" charset="0"/>
                        <a:ea typeface="Cambria Math" panose="02040503050406030204" pitchFamily="18" charset="0"/>
                      </a:rPr>
                      <m:t>𝛼</m:t>
                    </m:r>
                  </m:oMath>
                </a14:m>
                <a:r>
                  <a:rPr lang="en-US" dirty="0"/>
                  <a:t> = 0.05 for this kind of decision.</a:t>
                </a:r>
              </a:p>
              <a:p>
                <a:endParaRPr lang="en-US" dirty="0"/>
              </a:p>
              <a:p>
                <a:r>
                  <a:rPr lang="en-US" dirty="0"/>
                  <a:t>So for now, we have no evidence (at </a:t>
                </a:r>
                <a14:m>
                  <m:oMath xmlns:m="http://schemas.openxmlformats.org/officeDocument/2006/math">
                    <m:r>
                      <a:rPr lang="en-US" i="1" dirty="0">
                        <a:latin typeface="Cambria Math" panose="02040503050406030204" pitchFamily="18" charset="0"/>
                        <a:ea typeface="Cambria Math" panose="02040503050406030204" pitchFamily="18" charset="0"/>
                      </a:rPr>
                      <m:t>𝛼</m:t>
                    </m:r>
                  </m:oMath>
                </a14:m>
                <a:r>
                  <a:rPr lang="en-US" dirty="0"/>
                  <a:t> = 0.05) that we should reject the null hypothesis that </a:t>
                </a:r>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=0</m:t>
                    </m:r>
                  </m:oMath>
                </a14:m>
                <a:r>
                  <a:rPr lang="en-US" dirty="0"/>
                  <a:t>.</a:t>
                </a:r>
              </a:p>
            </p:txBody>
          </p:sp>
        </mc:Choice>
        <mc:Fallback>
          <p:sp>
            <p:nvSpPr>
              <p:cNvPr id="3" name="Text Placeholder 2">
                <a:extLst>
                  <a:ext uri="{FF2B5EF4-FFF2-40B4-BE49-F238E27FC236}">
                    <a16:creationId xmlns:a16="http://schemas.microsoft.com/office/drawing/2014/main" id="{27685678-B07F-4E4C-A6D2-782710B40760}"/>
                  </a:ext>
                </a:extLst>
              </p:cNvPr>
              <p:cNvSpPr>
                <a:spLocks noGrp="1" noRot="1" noChangeAspect="1" noMove="1" noResize="1" noEditPoints="1" noAdjustHandles="1" noChangeArrowheads="1" noChangeShapeType="1" noTextEdit="1"/>
              </p:cNvSpPr>
              <p:nvPr>
                <p:ph type="body" idx="1"/>
              </p:nvPr>
            </p:nvSpPr>
            <p:spPr>
              <a:blipFill>
                <a:blip r:embed="rId2"/>
                <a:stretch>
                  <a:fillRect r="-1159"/>
                </a:stretch>
              </a:blipFill>
            </p:spPr>
            <p:txBody>
              <a:bodyPr/>
              <a:lstStyle/>
              <a:p>
                <a:r>
                  <a:rPr lang="en-US">
                    <a:noFill/>
                  </a:rPr>
                  <a:t> </a:t>
                </a:r>
              </a:p>
            </p:txBody>
          </p:sp>
        </mc:Fallback>
      </mc:AlternateContent>
    </p:spTree>
    <p:extLst>
      <p:ext uri="{BB962C8B-B14F-4D97-AF65-F5344CB8AC3E}">
        <p14:creationId xmlns:p14="http://schemas.microsoft.com/office/powerpoint/2010/main" val="1679936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FBDED77-18C5-C8CF-C0C0-59F7D2C29400}"/>
                  </a:ext>
                </a:extLst>
              </p:cNvPr>
              <p:cNvSpPr>
                <a:spLocks noGrp="1"/>
              </p:cNvSpPr>
              <p:nvPr>
                <p:ph type="title"/>
              </p:nvPr>
            </p:nvSpPr>
            <p:spPr/>
            <p:txBody>
              <a:bodyPr/>
              <a:lstStyle/>
              <a:p>
                <a:r>
                  <a:rPr lang="en-US" dirty="0"/>
                  <a:t>Understanding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 </m:t>
                    </m:r>
                  </m:oMath>
                </a14:m>
                <a:r>
                  <a:rPr lang="en-US" dirty="0"/>
                  <a:t>in Hypothesis Testing</a:t>
                </a:r>
              </a:p>
            </p:txBody>
          </p:sp>
        </mc:Choice>
        <mc:Fallback>
          <p:sp>
            <p:nvSpPr>
              <p:cNvPr id="2" name="Title 1">
                <a:extLst>
                  <a:ext uri="{FF2B5EF4-FFF2-40B4-BE49-F238E27FC236}">
                    <a16:creationId xmlns:a16="http://schemas.microsoft.com/office/drawing/2014/main" id="{DFBDED77-18C5-C8CF-C0C0-59F7D2C29400}"/>
                  </a:ext>
                </a:extLst>
              </p:cNvPr>
              <p:cNvSpPr>
                <a:spLocks noGrp="1" noRot="1" noChangeAspect="1" noMove="1" noResize="1" noEditPoints="1" noAdjustHandles="1" noChangeArrowheads="1" noChangeShapeType="1" noTextEdit="1"/>
              </p:cNvSpPr>
              <p:nvPr>
                <p:ph type="title"/>
              </p:nvPr>
            </p:nvSpPr>
            <p:spPr>
              <a:blipFill>
                <a:blip r:embed="rId2"/>
                <a:stretch>
                  <a:fillRect l="-21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102EB7D-781B-8A43-704B-FF6A64567455}"/>
                  </a:ext>
                </a:extLst>
              </p:cNvPr>
              <p:cNvSpPr>
                <a:spLocks noGrp="1"/>
              </p:cNvSpPr>
              <p:nvPr>
                <p:ph type="body" idx="1"/>
              </p:nvPr>
            </p:nvSpPr>
            <p:spPr>
              <a:xfrm>
                <a:off x="404735" y="2028472"/>
                <a:ext cx="9413822" cy="4834820"/>
              </a:xfrm>
            </p:spPr>
            <p:txBody>
              <a:bodyPr/>
              <a:lstStyle/>
              <a:p>
                <a:pPr algn="l">
                  <a:lnSpc>
                    <a:spcPct val="100000"/>
                  </a:lnSpc>
                  <a:buFont typeface="Arial" panose="020B0604020202020204" pitchFamily="34" charset="0"/>
                  <a:buChar char="•"/>
                </a:pP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i="1" smtClean="0">
                        <a:latin typeface="Cambria Math" panose="02040503050406030204" pitchFamily="18" charset="0"/>
                        <a:ea typeface="Cambria Math" panose="02040503050406030204" pitchFamily="18" charset="0"/>
                      </a:rPr>
                      <m:t> </m:t>
                    </m:r>
                  </m:oMath>
                </a14:m>
                <a:r>
                  <a:rPr lang="en-US" b="0" i="0" u="none" strike="noStrike" dirty="0">
                    <a:solidFill>
                      <a:srgbClr val="000000"/>
                    </a:solidFill>
                    <a:effectLst/>
                    <a:latin typeface="Calibri" panose="020F0502020204030204" pitchFamily="34" charset="0"/>
                    <a:cs typeface="Calibri" panose="020F0502020204030204" pitchFamily="34" charset="0"/>
                  </a:rPr>
                  <a:t>is the </a:t>
                </a:r>
                <a:r>
                  <a:rPr lang="en-US" b="1" i="0" u="none" strike="noStrike" dirty="0">
                    <a:solidFill>
                      <a:srgbClr val="000000"/>
                    </a:solidFill>
                    <a:effectLst/>
                    <a:latin typeface="Calibri" panose="020F0502020204030204" pitchFamily="34" charset="0"/>
                    <a:cs typeface="Calibri" panose="020F0502020204030204" pitchFamily="34" charset="0"/>
                  </a:rPr>
                  <a:t>significance level</a:t>
                </a:r>
                <a:r>
                  <a:rPr lang="en-US" b="0" i="0" u="none" strike="noStrike" dirty="0">
                    <a:solidFill>
                      <a:srgbClr val="000000"/>
                    </a:solidFill>
                    <a:effectLst/>
                    <a:latin typeface="Calibri" panose="020F0502020204030204" pitchFamily="34" charset="0"/>
                    <a:cs typeface="Calibri" panose="020F0502020204030204" pitchFamily="34" charset="0"/>
                  </a:rPr>
                  <a:t>, representing the probability of rejecting the null hypothesis when it is actually true (Type I error).</a:t>
                </a:r>
              </a:p>
              <a:p>
                <a:pPr algn="l">
                  <a:lnSpc>
                    <a:spcPct val="100000"/>
                  </a:lnSpc>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It defines the </a:t>
                </a:r>
                <a:r>
                  <a:rPr lang="en-US" b="1" i="0" u="none" strike="noStrike" dirty="0">
                    <a:solidFill>
                      <a:srgbClr val="000000"/>
                    </a:solidFill>
                    <a:effectLst/>
                    <a:latin typeface="Calibri" panose="020F0502020204030204" pitchFamily="34" charset="0"/>
                    <a:cs typeface="Calibri" panose="020F0502020204030204" pitchFamily="34" charset="0"/>
                  </a:rPr>
                  <a:t>threshold for statistical significance</a:t>
                </a:r>
                <a:r>
                  <a:rPr lang="en-US" b="0" i="0" u="none" strike="noStrike" dirty="0">
                    <a:solidFill>
                      <a:srgbClr val="000000"/>
                    </a:solidFill>
                    <a:effectLst/>
                    <a:latin typeface="Calibri" panose="020F0502020204030204" pitchFamily="34" charset="0"/>
                    <a:cs typeface="Calibri" panose="020F0502020204030204" pitchFamily="34" charset="0"/>
                  </a:rPr>
                  <a:t> in a hypothesis test.</a:t>
                </a:r>
              </a:p>
              <a:p>
                <a:pPr algn="l">
                  <a:lnSpc>
                    <a:spcPct val="100000"/>
                  </a:lnSpc>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Researchers determine before conducting a study based on the acceptable risk of Type I errors.</a:t>
                </a:r>
              </a:p>
              <a:p>
                <a:pPr lvl="1">
                  <a:lnSpc>
                    <a:spcPct val="100000"/>
                  </a:lnSpc>
                  <a:buFont typeface="Arial" panose="020B0604020202020204" pitchFamily="34" charset="0"/>
                  <a:buChar char="•"/>
                </a:pPr>
                <a:r>
                  <a:rPr lang="en-US" b="1" i="0" u="none" strike="noStrike" dirty="0">
                    <a:solidFill>
                      <a:srgbClr val="000000"/>
                    </a:solidFill>
                    <a:effectLst/>
                    <a:latin typeface="Calibri" panose="020F0502020204030204" pitchFamily="34" charset="0"/>
                    <a:cs typeface="Calibri" panose="020F0502020204030204" pitchFamily="34" charset="0"/>
                  </a:rPr>
                  <a:t>0.05 (5%)</a:t>
                </a:r>
                <a:r>
                  <a:rPr lang="en-US" b="0" i="0" u="none" strike="noStrike" dirty="0">
                    <a:solidFill>
                      <a:srgbClr val="000000"/>
                    </a:solidFill>
                    <a:effectLst/>
                    <a:latin typeface="Calibri" panose="020F0502020204030204" pitchFamily="34" charset="0"/>
                    <a:cs typeface="Calibri" panose="020F0502020204030204" pitchFamily="34" charset="0"/>
                  </a:rPr>
                  <a:t>: Most commonly used in scientific research.</a:t>
                </a:r>
              </a:p>
              <a:p>
                <a:pPr lvl="1">
                  <a:lnSpc>
                    <a:spcPct val="100000"/>
                  </a:lnSpc>
                  <a:buFont typeface="Arial" panose="020B0604020202020204" pitchFamily="34" charset="0"/>
                  <a:buChar char="•"/>
                </a:pPr>
                <a:r>
                  <a:rPr lang="en-US" b="1" i="0" u="none" strike="noStrike" dirty="0">
                    <a:solidFill>
                      <a:srgbClr val="000000"/>
                    </a:solidFill>
                    <a:effectLst/>
                    <a:latin typeface="Calibri" panose="020F0502020204030204" pitchFamily="34" charset="0"/>
                    <a:cs typeface="Calibri" panose="020F0502020204030204" pitchFamily="34" charset="0"/>
                  </a:rPr>
                  <a:t>0.01 (1%)</a:t>
                </a:r>
                <a:r>
                  <a:rPr lang="en-US" b="0" i="0" u="none" strike="noStrike" dirty="0">
                    <a:solidFill>
                      <a:srgbClr val="000000"/>
                    </a:solidFill>
                    <a:effectLst/>
                    <a:latin typeface="Calibri" panose="020F0502020204030204" pitchFamily="34" charset="0"/>
                    <a:cs typeface="Calibri" panose="020F0502020204030204" pitchFamily="34" charset="0"/>
                  </a:rPr>
                  <a:t>: Used in studies requiring higher confidence.</a:t>
                </a:r>
              </a:p>
              <a:p>
                <a:pPr lvl="1">
                  <a:lnSpc>
                    <a:spcPct val="100000"/>
                  </a:lnSpc>
                  <a:buFont typeface="Arial" panose="020B0604020202020204" pitchFamily="34" charset="0"/>
                  <a:buChar char="•"/>
                </a:pPr>
                <a:r>
                  <a:rPr lang="en-US" b="1" i="0" u="none" strike="noStrike" dirty="0">
                    <a:solidFill>
                      <a:srgbClr val="000000"/>
                    </a:solidFill>
                    <a:effectLst/>
                    <a:latin typeface="Calibri" panose="020F0502020204030204" pitchFamily="34" charset="0"/>
                    <a:cs typeface="Calibri" panose="020F0502020204030204" pitchFamily="34" charset="0"/>
                  </a:rPr>
                  <a:t>0.10 (10%)</a:t>
                </a:r>
                <a:r>
                  <a:rPr lang="en-US" b="0" i="0" u="none" strike="noStrike" dirty="0">
                    <a:solidFill>
                      <a:srgbClr val="000000"/>
                    </a:solidFill>
                    <a:effectLst/>
                    <a:latin typeface="Calibri" panose="020F0502020204030204" pitchFamily="34" charset="0"/>
                    <a:cs typeface="Calibri" panose="020F0502020204030204" pitchFamily="34" charset="0"/>
                  </a:rPr>
                  <a:t>: Sometimes used in exploratory research.</a:t>
                </a:r>
              </a:p>
              <a:p>
                <a:pPr lvl="1">
                  <a:lnSpc>
                    <a:spcPct val="100000"/>
                  </a:lnSpc>
                  <a:buFont typeface="Arial" panose="020B0604020202020204" pitchFamily="34" charset="0"/>
                  <a:buChar char="•"/>
                </a:pPr>
                <a:endParaRPr lang="en-US" b="0" i="0" u="none" strike="noStrike" dirty="0">
                  <a:solidFill>
                    <a:srgbClr val="000000"/>
                  </a:solidFill>
                  <a:effectLst/>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If </a:t>
                </a:r>
                <a:r>
                  <a:rPr lang="en-US" b="1" i="0" u="none" strike="noStrike" dirty="0">
                    <a:solidFill>
                      <a:srgbClr val="000000"/>
                    </a:solidFill>
                    <a:effectLst/>
                    <a:latin typeface="Calibri" panose="020F0502020204030204" pitchFamily="34" charset="0"/>
                    <a:cs typeface="Calibri" panose="020F0502020204030204" pitchFamily="34" charset="0"/>
                  </a:rPr>
                  <a:t>p-value &lt; </a:t>
                </a:r>
                <a:r>
                  <a:rPr lang="en-US" dirty="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b="0" i="0" u="none" strike="noStrike" dirty="0">
                    <a:solidFill>
                      <a:srgbClr val="000000"/>
                    </a:solidFill>
                    <a:effectLst/>
                    <a:latin typeface="Calibri" panose="020F0502020204030204" pitchFamily="34" charset="0"/>
                    <a:cs typeface="Calibri" panose="020F0502020204030204" pitchFamily="34" charset="0"/>
                  </a:rPr>
                  <a:t>, reject the null hypothesis (statistically significant result).</a:t>
                </a:r>
              </a:p>
              <a:p>
                <a:pPr lvl="1">
                  <a:lnSpc>
                    <a:spcPct val="100000"/>
                  </a:lnSpc>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If </a:t>
                </a:r>
                <a:r>
                  <a:rPr lang="en-US" b="1" i="0" u="none" strike="noStrike" dirty="0">
                    <a:solidFill>
                      <a:srgbClr val="000000"/>
                    </a:solidFill>
                    <a:effectLst/>
                    <a:latin typeface="Calibri" panose="020F0502020204030204" pitchFamily="34" charset="0"/>
                    <a:cs typeface="Calibri" panose="020F0502020204030204" pitchFamily="34" charset="0"/>
                  </a:rPr>
                  <a:t>p-value ≥ </a:t>
                </a:r>
                <a:r>
                  <a:rPr lang="en-US" dirty="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b="0" i="0" u="none" strike="noStrike" dirty="0">
                    <a:solidFill>
                      <a:srgbClr val="000000"/>
                    </a:solidFill>
                    <a:effectLst/>
                    <a:latin typeface="Calibri" panose="020F0502020204030204" pitchFamily="34" charset="0"/>
                    <a:cs typeface="Calibri" panose="020F0502020204030204" pitchFamily="34" charset="0"/>
                  </a:rPr>
                  <a:t>, fail to reject the null hypothesis (not statistically significant).</a:t>
                </a:r>
              </a:p>
              <a:p>
                <a:pPr>
                  <a:lnSpc>
                    <a:spcPct val="100000"/>
                  </a:lnSpc>
                </a:pPr>
                <a:endParaRPr lang="en-US" dirty="0">
                  <a:latin typeface="Calibri" panose="020F0502020204030204" pitchFamily="34" charset="0"/>
                  <a:cs typeface="Calibri" panose="020F0502020204030204" pitchFamily="34" charset="0"/>
                </a:endParaRPr>
              </a:p>
            </p:txBody>
          </p:sp>
        </mc:Choice>
        <mc:Fallback>
          <p:sp>
            <p:nvSpPr>
              <p:cNvPr id="3" name="Text Placeholder 2">
                <a:extLst>
                  <a:ext uri="{FF2B5EF4-FFF2-40B4-BE49-F238E27FC236}">
                    <a16:creationId xmlns:a16="http://schemas.microsoft.com/office/drawing/2014/main" id="{0102EB7D-781B-8A43-704B-FF6A64567455}"/>
                  </a:ext>
                </a:extLst>
              </p:cNvPr>
              <p:cNvSpPr>
                <a:spLocks noGrp="1" noRot="1" noChangeAspect="1" noMove="1" noResize="1" noEditPoints="1" noAdjustHandles="1" noChangeArrowheads="1" noChangeShapeType="1" noTextEdit="1"/>
              </p:cNvSpPr>
              <p:nvPr>
                <p:ph type="body" idx="1"/>
              </p:nvPr>
            </p:nvSpPr>
            <p:spPr>
              <a:xfrm>
                <a:off x="404735" y="2028472"/>
                <a:ext cx="9413822" cy="4834820"/>
              </a:xfr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81309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46A9-C2AD-6243-B012-C229FA6DDA6B}"/>
              </a:ext>
            </a:extLst>
          </p:cNvPr>
          <p:cNvSpPr>
            <a:spLocks noGrp="1"/>
          </p:cNvSpPr>
          <p:nvPr>
            <p:ph type="title"/>
          </p:nvPr>
        </p:nvSpPr>
        <p:spPr/>
        <p:txBody>
          <a:bodyPr/>
          <a:lstStyle/>
          <a:p>
            <a:r>
              <a:rPr lang="en-US" dirty="0"/>
              <a:t>Two-sample hypothesis tests</a:t>
            </a:r>
          </a:p>
        </p:txBody>
      </p:sp>
      <p:sp>
        <p:nvSpPr>
          <p:cNvPr id="3" name="Text Placeholder 2">
            <a:extLst>
              <a:ext uri="{FF2B5EF4-FFF2-40B4-BE49-F238E27FC236}">
                <a16:creationId xmlns:a16="http://schemas.microsoft.com/office/drawing/2014/main" id="{E859E8A3-D73A-F040-A3E4-A1764FA4D3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32211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8B708B-4D3A-3447-84D7-9BF8D0792E92}"/>
              </a:ext>
            </a:extLst>
          </p:cNvPr>
          <p:cNvSpPr>
            <a:spLocks noGrp="1"/>
          </p:cNvSpPr>
          <p:nvPr>
            <p:ph type="title"/>
          </p:nvPr>
        </p:nvSpPr>
        <p:spPr/>
        <p:txBody>
          <a:bodyPr/>
          <a:lstStyle/>
          <a:p>
            <a:r>
              <a:rPr lang="en-US" dirty="0"/>
              <a:t>The independent-samples </a:t>
            </a:r>
            <a:r>
              <a:rPr lang="en-US" i="1" dirty="0"/>
              <a:t>t</a:t>
            </a:r>
            <a:r>
              <a:rPr lang="en-US" dirty="0"/>
              <a:t> test</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08819D03-3FDF-BA49-A0BC-181FA6A4EE10}"/>
                  </a:ext>
                </a:extLst>
              </p:cNvPr>
              <p:cNvSpPr>
                <a:spLocks noGrp="1"/>
              </p:cNvSpPr>
              <p:nvPr>
                <p:ph type="body" idx="1"/>
              </p:nvPr>
            </p:nvSpPr>
            <p:spPr/>
            <p:txBody>
              <a:bodyPr/>
              <a:lstStyle/>
              <a:p>
                <a:pPr marL="82550" indent="0">
                  <a:buNone/>
                </a:pPr>
                <a:r>
                  <a:rPr lang="en-US" dirty="0"/>
                  <a:t>It is much more common to have two samples, </a:t>
                </a:r>
                <a14:m>
                  <m:oMath xmlns:m="http://schemas.openxmlformats.org/officeDocument/2006/math">
                    <m:r>
                      <a:rPr lang="en-US" b="0" i="1" smtClean="0">
                        <a:latin typeface="Cambria Math" panose="02040503050406030204" pitchFamily="18" charset="0"/>
                      </a:rPr>
                      <m:t>𝑎</m:t>
                    </m:r>
                  </m:oMath>
                </a14:m>
                <a:r>
                  <a:rPr lang="en-US" dirty="0"/>
                  <a:t> and </a:t>
                </a:r>
                <a14:m>
                  <m:oMath xmlns:m="http://schemas.openxmlformats.org/officeDocument/2006/math">
                    <m:r>
                      <a:rPr lang="en-US" b="0" i="1" smtClean="0">
                        <a:latin typeface="Cambria Math" panose="02040503050406030204" pitchFamily="18" charset="0"/>
                      </a:rPr>
                      <m:t>𝑏</m:t>
                    </m:r>
                  </m:oMath>
                </a14:m>
                <a:r>
                  <a:rPr lang="en-US" dirty="0"/>
                  <a:t>, of a variable like blood pressure, and to want to know whether the difference in means across the samples is greater than you might expect by chance.</a:t>
                </a:r>
              </a:p>
              <a:p>
                <a:pPr marL="82550" indent="0">
                  <a:buNone/>
                </a:pPr>
                <a:endParaRPr lang="en-US" dirty="0"/>
              </a:p>
              <a:p>
                <a:pPr marL="82550" indent="0">
                  <a:buNone/>
                </a:pPr>
                <a:r>
                  <a:rPr lang="en-US" dirty="0"/>
                  <a:t>This is typically evaluated with an independent-samples </a:t>
                </a:r>
                <a:r>
                  <a:rPr lang="en-US" i="1" dirty="0"/>
                  <a:t>t</a:t>
                </a:r>
                <a:r>
                  <a:rPr lang="en-US" dirty="0"/>
                  <a:t> test.</a:t>
                </a:r>
              </a:p>
              <a:p>
                <a:pPr marL="82550" indent="0">
                  <a:buNone/>
                </a:pPr>
                <a:endParaRPr lang="en-US" dirty="0"/>
              </a:p>
              <a:p>
                <a:pPr marL="82550" indent="0">
                  <a:buNone/>
                </a:pPr>
                <a:r>
                  <a:rPr lang="en-US" dirty="0"/>
                  <a:t>Note that there are several variants! In fact, the default in R is not the simplest one. We will investigate further.</a:t>
                </a:r>
              </a:p>
            </p:txBody>
          </p:sp>
        </mc:Choice>
        <mc:Fallback xmlns="">
          <p:sp>
            <p:nvSpPr>
              <p:cNvPr id="5" name="Text Placeholder 4">
                <a:extLst>
                  <a:ext uri="{FF2B5EF4-FFF2-40B4-BE49-F238E27FC236}">
                    <a16:creationId xmlns:a16="http://schemas.microsoft.com/office/drawing/2014/main" id="{08819D03-3FDF-BA49-A0BC-181FA6A4EE10}"/>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39366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8B708B-4D3A-3447-84D7-9BF8D0792E92}"/>
              </a:ext>
            </a:extLst>
          </p:cNvPr>
          <p:cNvSpPr>
            <a:spLocks noGrp="1"/>
          </p:cNvSpPr>
          <p:nvPr>
            <p:ph type="title"/>
          </p:nvPr>
        </p:nvSpPr>
        <p:spPr/>
        <p:txBody>
          <a:bodyPr/>
          <a:lstStyle/>
          <a:p>
            <a:r>
              <a:rPr lang="en-US" dirty="0"/>
              <a:t>Entering independent samples data</a:t>
            </a:r>
          </a:p>
        </p:txBody>
      </p:sp>
      <p:sp>
        <p:nvSpPr>
          <p:cNvPr id="5" name="Text Placeholder 4">
            <a:extLst>
              <a:ext uri="{FF2B5EF4-FFF2-40B4-BE49-F238E27FC236}">
                <a16:creationId xmlns:a16="http://schemas.microsoft.com/office/drawing/2014/main" id="{08819D03-3FDF-BA49-A0BC-181FA6A4EE10}"/>
              </a:ext>
            </a:extLst>
          </p:cNvPr>
          <p:cNvSpPr>
            <a:spLocks noGrp="1"/>
          </p:cNvSpPr>
          <p:nvPr>
            <p:ph type="body" idx="1"/>
          </p:nvPr>
        </p:nvSpPr>
        <p:spPr>
          <a:xfrm>
            <a:off x="698500" y="2028472"/>
            <a:ext cx="5654174" cy="4834820"/>
          </a:xfrm>
        </p:spPr>
        <p:txBody>
          <a:bodyPr/>
          <a:lstStyle/>
          <a:p>
            <a:pPr marL="82550" indent="0">
              <a:buNone/>
            </a:pPr>
            <a:r>
              <a:rPr lang="en-US" dirty="0"/>
              <a:t>You will often see data from two groups entered like this:</a:t>
            </a:r>
          </a:p>
          <a:p>
            <a:pPr marL="82550" indent="0">
              <a:buNone/>
            </a:pPr>
            <a:endParaRPr lang="en-US" dirty="0"/>
          </a:p>
          <a:p>
            <a:pPr marL="82550" indent="0">
              <a:buNone/>
            </a:pPr>
            <a:r>
              <a:rPr lang="en-US" dirty="0"/>
              <a:t>This is misleading!</a:t>
            </a:r>
          </a:p>
          <a:p>
            <a:pPr marL="82550" indent="0">
              <a:buNone/>
            </a:pPr>
            <a:endParaRPr lang="en-US" dirty="0"/>
          </a:p>
          <a:p>
            <a:pPr marL="82550" indent="0">
              <a:buNone/>
            </a:pPr>
            <a:r>
              <a:rPr lang="en-US" dirty="0"/>
              <a:t>It implies that observation 4 in group 1 has something to do with observation 4 in group 2, and this is usually not the case.</a:t>
            </a:r>
          </a:p>
        </p:txBody>
      </p:sp>
      <p:graphicFrame>
        <p:nvGraphicFramePr>
          <p:cNvPr id="2" name="Table 1">
            <a:extLst>
              <a:ext uri="{FF2B5EF4-FFF2-40B4-BE49-F238E27FC236}">
                <a16:creationId xmlns:a16="http://schemas.microsoft.com/office/drawing/2014/main" id="{76AA29F5-5F5F-8341-AD97-34B98C730570}"/>
              </a:ext>
            </a:extLst>
          </p:cNvPr>
          <p:cNvGraphicFramePr>
            <a:graphicFrameLocks noGrp="1"/>
          </p:cNvGraphicFramePr>
          <p:nvPr>
            <p:extLst>
              <p:ext uri="{D42A27DB-BD31-4B8C-83A1-F6EECF244321}">
                <p14:modId xmlns:p14="http://schemas.microsoft.com/office/powerpoint/2010/main" val="1382048041"/>
              </p:ext>
            </p:extLst>
          </p:nvPr>
        </p:nvGraphicFramePr>
        <p:xfrm>
          <a:off x="6727346" y="2182476"/>
          <a:ext cx="2984546" cy="3183405"/>
        </p:xfrm>
        <a:graphic>
          <a:graphicData uri="http://schemas.openxmlformats.org/drawingml/2006/table">
            <a:tbl>
              <a:tblPr firstRow="1" bandRow="1">
                <a:tableStyleId>{69C7853C-536D-4A76-A0AE-DD22124D55A5}</a:tableStyleId>
              </a:tblPr>
              <a:tblGrid>
                <a:gridCol w="1492273">
                  <a:extLst>
                    <a:ext uri="{9D8B030D-6E8A-4147-A177-3AD203B41FA5}">
                      <a16:colId xmlns:a16="http://schemas.microsoft.com/office/drawing/2014/main" val="2889584014"/>
                    </a:ext>
                  </a:extLst>
                </a:gridCol>
                <a:gridCol w="1492273">
                  <a:extLst>
                    <a:ext uri="{9D8B030D-6E8A-4147-A177-3AD203B41FA5}">
                      <a16:colId xmlns:a16="http://schemas.microsoft.com/office/drawing/2014/main" val="3773676237"/>
                    </a:ext>
                  </a:extLst>
                </a:gridCol>
              </a:tblGrid>
              <a:tr h="636681">
                <a:tc>
                  <a:txBody>
                    <a:bodyPr/>
                    <a:lstStyle/>
                    <a:p>
                      <a:pPr algn="ctr"/>
                      <a:r>
                        <a:rPr lang="en-US" dirty="0"/>
                        <a:t>Group 1</a:t>
                      </a:r>
                    </a:p>
                  </a:txBody>
                  <a:tcPr/>
                </a:tc>
                <a:tc>
                  <a:txBody>
                    <a:bodyPr/>
                    <a:lstStyle/>
                    <a:p>
                      <a:pPr algn="ctr"/>
                      <a:r>
                        <a:rPr lang="en-US" dirty="0"/>
                        <a:t>Group 2</a:t>
                      </a:r>
                    </a:p>
                  </a:txBody>
                  <a:tcPr/>
                </a:tc>
                <a:extLst>
                  <a:ext uri="{0D108BD9-81ED-4DB2-BD59-A6C34878D82A}">
                    <a16:rowId xmlns:a16="http://schemas.microsoft.com/office/drawing/2014/main" val="2821432487"/>
                  </a:ext>
                </a:extLst>
              </a:tr>
              <a:tr h="636681">
                <a:tc>
                  <a:txBody>
                    <a:bodyPr/>
                    <a:lstStyle/>
                    <a:p>
                      <a:pPr algn="ctr"/>
                      <a:r>
                        <a:rPr lang="en-US" dirty="0"/>
                        <a:t>106</a:t>
                      </a:r>
                    </a:p>
                  </a:txBody>
                  <a:tcPr/>
                </a:tc>
                <a:tc>
                  <a:txBody>
                    <a:bodyPr/>
                    <a:lstStyle/>
                    <a:p>
                      <a:pPr algn="ctr"/>
                      <a:r>
                        <a:rPr lang="en-US" dirty="0"/>
                        <a:t>98</a:t>
                      </a:r>
                    </a:p>
                  </a:txBody>
                  <a:tcPr/>
                </a:tc>
                <a:extLst>
                  <a:ext uri="{0D108BD9-81ED-4DB2-BD59-A6C34878D82A}">
                    <a16:rowId xmlns:a16="http://schemas.microsoft.com/office/drawing/2014/main" val="3795668627"/>
                  </a:ext>
                </a:extLst>
              </a:tr>
              <a:tr h="636681">
                <a:tc>
                  <a:txBody>
                    <a:bodyPr/>
                    <a:lstStyle/>
                    <a:p>
                      <a:pPr algn="ctr"/>
                      <a:r>
                        <a:rPr lang="en-US" dirty="0"/>
                        <a:t>102</a:t>
                      </a:r>
                    </a:p>
                  </a:txBody>
                  <a:tcPr/>
                </a:tc>
                <a:tc>
                  <a:txBody>
                    <a:bodyPr/>
                    <a:lstStyle/>
                    <a:p>
                      <a:pPr algn="ctr"/>
                      <a:r>
                        <a:rPr lang="en-US" dirty="0"/>
                        <a:t>104</a:t>
                      </a:r>
                    </a:p>
                  </a:txBody>
                  <a:tcPr/>
                </a:tc>
                <a:extLst>
                  <a:ext uri="{0D108BD9-81ED-4DB2-BD59-A6C34878D82A}">
                    <a16:rowId xmlns:a16="http://schemas.microsoft.com/office/drawing/2014/main" val="2495733702"/>
                  </a:ext>
                </a:extLst>
              </a:tr>
              <a:tr h="636681">
                <a:tc>
                  <a:txBody>
                    <a:bodyPr/>
                    <a:lstStyle/>
                    <a:p>
                      <a:pPr algn="ctr"/>
                      <a:r>
                        <a:rPr lang="en-US" dirty="0"/>
                        <a:t>112</a:t>
                      </a:r>
                    </a:p>
                  </a:txBody>
                  <a:tcPr/>
                </a:tc>
                <a:tc>
                  <a:txBody>
                    <a:bodyPr/>
                    <a:lstStyle/>
                    <a:p>
                      <a:pPr algn="ctr"/>
                      <a:r>
                        <a:rPr lang="en-US" dirty="0"/>
                        <a:t>104</a:t>
                      </a:r>
                    </a:p>
                  </a:txBody>
                  <a:tcPr/>
                </a:tc>
                <a:extLst>
                  <a:ext uri="{0D108BD9-81ED-4DB2-BD59-A6C34878D82A}">
                    <a16:rowId xmlns:a16="http://schemas.microsoft.com/office/drawing/2014/main" val="1709534759"/>
                  </a:ext>
                </a:extLst>
              </a:tr>
              <a:tr h="636681">
                <a:tc>
                  <a:txBody>
                    <a:bodyPr/>
                    <a:lstStyle/>
                    <a:p>
                      <a:pPr algn="ctr"/>
                      <a:r>
                        <a:rPr lang="en-US" dirty="0"/>
                        <a:t>113</a:t>
                      </a:r>
                    </a:p>
                  </a:txBody>
                  <a:tcPr/>
                </a:tc>
                <a:tc>
                  <a:txBody>
                    <a:bodyPr/>
                    <a:lstStyle/>
                    <a:p>
                      <a:pPr algn="ctr"/>
                      <a:r>
                        <a:rPr lang="en-US" dirty="0"/>
                        <a:t>108</a:t>
                      </a:r>
                    </a:p>
                  </a:txBody>
                  <a:tcPr/>
                </a:tc>
                <a:extLst>
                  <a:ext uri="{0D108BD9-81ED-4DB2-BD59-A6C34878D82A}">
                    <a16:rowId xmlns:a16="http://schemas.microsoft.com/office/drawing/2014/main" val="2371063964"/>
                  </a:ext>
                </a:extLst>
              </a:tr>
            </a:tbl>
          </a:graphicData>
        </a:graphic>
      </p:graphicFrame>
    </p:spTree>
    <p:extLst>
      <p:ext uri="{BB962C8B-B14F-4D97-AF65-F5344CB8AC3E}">
        <p14:creationId xmlns:p14="http://schemas.microsoft.com/office/powerpoint/2010/main" val="2140212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8B708B-4D3A-3447-84D7-9BF8D0792E92}"/>
              </a:ext>
            </a:extLst>
          </p:cNvPr>
          <p:cNvSpPr>
            <a:spLocks noGrp="1"/>
          </p:cNvSpPr>
          <p:nvPr>
            <p:ph type="title"/>
          </p:nvPr>
        </p:nvSpPr>
        <p:spPr/>
        <p:txBody>
          <a:bodyPr/>
          <a:lstStyle/>
          <a:p>
            <a:r>
              <a:rPr lang="en-US" dirty="0"/>
              <a:t>Entering independent samples data</a:t>
            </a:r>
          </a:p>
        </p:txBody>
      </p:sp>
      <p:sp>
        <p:nvSpPr>
          <p:cNvPr id="5" name="Text Placeholder 4">
            <a:extLst>
              <a:ext uri="{FF2B5EF4-FFF2-40B4-BE49-F238E27FC236}">
                <a16:creationId xmlns:a16="http://schemas.microsoft.com/office/drawing/2014/main" id="{08819D03-3FDF-BA49-A0BC-181FA6A4EE10}"/>
              </a:ext>
            </a:extLst>
          </p:cNvPr>
          <p:cNvSpPr>
            <a:spLocks noGrp="1"/>
          </p:cNvSpPr>
          <p:nvPr>
            <p:ph type="body" idx="1"/>
          </p:nvPr>
        </p:nvSpPr>
        <p:spPr>
          <a:xfrm>
            <a:off x="698500" y="2028472"/>
            <a:ext cx="5663799" cy="4834820"/>
          </a:xfrm>
        </p:spPr>
        <p:txBody>
          <a:bodyPr/>
          <a:lstStyle/>
          <a:p>
            <a:pPr marL="82550" indent="0">
              <a:buNone/>
            </a:pPr>
            <a:r>
              <a:rPr lang="en-US" dirty="0"/>
              <a:t>Especially when used in plots, it can give the sense that these are two separate outcome variables, when in reality the outcome is one variable, and the group is a second variable. </a:t>
            </a:r>
          </a:p>
          <a:p>
            <a:pPr marL="82550" indent="0">
              <a:buNone/>
            </a:pPr>
            <a:endParaRPr lang="en-US" dirty="0"/>
          </a:p>
          <a:p>
            <a:pPr marL="82550" indent="0">
              <a:buNone/>
            </a:pPr>
            <a:r>
              <a:rPr lang="en-US" dirty="0"/>
              <a:t>You will note that data organized like this (melted) is ready for plotting in ggplot2 or similar – it is also ready for analysis in any of the main statistical libraries.</a:t>
            </a:r>
          </a:p>
        </p:txBody>
      </p:sp>
      <p:graphicFrame>
        <p:nvGraphicFramePr>
          <p:cNvPr id="3" name="Table 2">
            <a:extLst>
              <a:ext uri="{FF2B5EF4-FFF2-40B4-BE49-F238E27FC236}">
                <a16:creationId xmlns:a16="http://schemas.microsoft.com/office/drawing/2014/main" id="{D5B5998F-41B0-1845-ACDB-6F22D9F51215}"/>
              </a:ext>
            </a:extLst>
          </p:cNvPr>
          <p:cNvGraphicFramePr>
            <a:graphicFrameLocks noGrp="1"/>
          </p:cNvGraphicFramePr>
          <p:nvPr>
            <p:extLst>
              <p:ext uri="{D42A27DB-BD31-4B8C-83A1-F6EECF244321}">
                <p14:modId xmlns:p14="http://schemas.microsoft.com/office/powerpoint/2010/main" val="752382997"/>
              </p:ext>
            </p:extLst>
          </p:nvPr>
        </p:nvGraphicFramePr>
        <p:xfrm>
          <a:off x="6939947" y="2232058"/>
          <a:ext cx="1799792" cy="3774108"/>
        </p:xfrm>
        <a:graphic>
          <a:graphicData uri="http://schemas.openxmlformats.org/drawingml/2006/table">
            <a:tbl>
              <a:tblPr firstRow="1" bandRow="1">
                <a:tableStyleId>{69C7853C-536D-4A76-A0AE-DD22124D55A5}</a:tableStyleId>
              </a:tblPr>
              <a:tblGrid>
                <a:gridCol w="899896">
                  <a:extLst>
                    <a:ext uri="{9D8B030D-6E8A-4147-A177-3AD203B41FA5}">
                      <a16:colId xmlns:a16="http://schemas.microsoft.com/office/drawing/2014/main" val="2255933441"/>
                    </a:ext>
                  </a:extLst>
                </a:gridCol>
                <a:gridCol w="899896">
                  <a:extLst>
                    <a:ext uri="{9D8B030D-6E8A-4147-A177-3AD203B41FA5}">
                      <a16:colId xmlns:a16="http://schemas.microsoft.com/office/drawing/2014/main" val="1201565405"/>
                    </a:ext>
                  </a:extLst>
                </a:gridCol>
              </a:tblGrid>
              <a:tr h="468680">
                <a:tc>
                  <a:txBody>
                    <a:bodyPr/>
                    <a:lstStyle/>
                    <a:p>
                      <a:pPr algn="ctr" fontAlgn="b"/>
                      <a:r>
                        <a:rPr lang="en-US" sz="1200" u="none" strike="noStrike">
                          <a:effectLst/>
                        </a:rPr>
                        <a:t>Outcome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Group</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7456401"/>
                  </a:ext>
                </a:extLst>
              </a:tr>
              <a:tr h="394678">
                <a:tc>
                  <a:txBody>
                    <a:bodyPr/>
                    <a:lstStyle/>
                    <a:p>
                      <a:pPr algn="ctr" fontAlgn="b"/>
                      <a:r>
                        <a:rPr lang="en-US" sz="1200" u="none" strike="noStrike">
                          <a:effectLst/>
                        </a:rPr>
                        <a:t>106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8056945"/>
                  </a:ext>
                </a:extLst>
              </a:tr>
              <a:tr h="394678">
                <a:tc>
                  <a:txBody>
                    <a:bodyPr/>
                    <a:lstStyle/>
                    <a:p>
                      <a:pPr algn="ctr" fontAlgn="b"/>
                      <a:r>
                        <a:rPr lang="en-US" sz="1200" u="none" strike="noStrike">
                          <a:effectLst/>
                        </a:rPr>
                        <a:t>102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90191287"/>
                  </a:ext>
                </a:extLst>
              </a:tr>
              <a:tr h="394678">
                <a:tc>
                  <a:txBody>
                    <a:bodyPr/>
                    <a:lstStyle/>
                    <a:p>
                      <a:pPr algn="ctr" fontAlgn="b"/>
                      <a:r>
                        <a:rPr lang="en-US" sz="1200" u="none" strike="noStrike">
                          <a:effectLst/>
                        </a:rPr>
                        <a:t>112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81227854"/>
                  </a:ext>
                </a:extLst>
              </a:tr>
              <a:tr h="394678">
                <a:tc>
                  <a:txBody>
                    <a:bodyPr/>
                    <a:lstStyle/>
                    <a:p>
                      <a:pPr algn="ctr" fontAlgn="b"/>
                      <a:r>
                        <a:rPr lang="en-US" sz="1200" u="none" strike="noStrike" dirty="0">
                          <a:effectLst/>
                        </a:rPr>
                        <a:t>113</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9089837"/>
                  </a:ext>
                </a:extLst>
              </a:tr>
              <a:tr h="394678">
                <a:tc>
                  <a:txBody>
                    <a:bodyPr/>
                    <a:lstStyle/>
                    <a:p>
                      <a:pPr algn="ctr" fontAlgn="b"/>
                      <a:r>
                        <a:rPr lang="en-US" sz="1200" u="none" strike="noStrike">
                          <a:effectLst/>
                        </a:rPr>
                        <a:t>98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9307795"/>
                  </a:ext>
                </a:extLst>
              </a:tr>
              <a:tr h="394678">
                <a:tc>
                  <a:txBody>
                    <a:bodyPr/>
                    <a:lstStyle/>
                    <a:p>
                      <a:pPr algn="ctr" fontAlgn="b"/>
                      <a:r>
                        <a:rPr lang="en-US" sz="1200" u="none" strike="noStrike">
                          <a:effectLst/>
                        </a:rPr>
                        <a:t>104</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1347134"/>
                  </a:ext>
                </a:extLst>
              </a:tr>
              <a:tr h="468680">
                <a:tc>
                  <a:txBody>
                    <a:bodyPr/>
                    <a:lstStyle/>
                    <a:p>
                      <a:pPr algn="ctr" fontAlgn="b"/>
                      <a:r>
                        <a:rPr lang="en-US" sz="1200" u="none" strike="noStrike">
                          <a:effectLst/>
                        </a:rPr>
                        <a:t>104</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4811805"/>
                  </a:ext>
                </a:extLst>
              </a:tr>
              <a:tr h="468680">
                <a:tc>
                  <a:txBody>
                    <a:bodyPr/>
                    <a:lstStyle/>
                    <a:p>
                      <a:pPr algn="ctr" fontAlgn="b"/>
                      <a:r>
                        <a:rPr lang="en-US" sz="1200" u="none" strike="noStrike">
                          <a:effectLst/>
                        </a:rPr>
                        <a:t>108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5638957"/>
                  </a:ext>
                </a:extLst>
              </a:tr>
            </a:tbl>
          </a:graphicData>
        </a:graphic>
      </p:graphicFrame>
    </p:spTree>
    <p:extLst>
      <p:ext uri="{BB962C8B-B14F-4D97-AF65-F5344CB8AC3E}">
        <p14:creationId xmlns:p14="http://schemas.microsoft.com/office/powerpoint/2010/main" val="2409249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8B708B-4D3A-3447-84D7-9BF8D0792E92}"/>
              </a:ext>
            </a:extLst>
          </p:cNvPr>
          <p:cNvSpPr>
            <a:spLocks noGrp="1"/>
          </p:cNvSpPr>
          <p:nvPr>
            <p:ph type="title"/>
          </p:nvPr>
        </p:nvSpPr>
        <p:spPr/>
        <p:txBody>
          <a:bodyPr/>
          <a:lstStyle/>
          <a:p>
            <a:r>
              <a:rPr lang="en-US" dirty="0"/>
              <a:t>The independent-samples </a:t>
            </a:r>
            <a:r>
              <a:rPr lang="en-US" i="1" dirty="0"/>
              <a:t>t</a:t>
            </a:r>
            <a:r>
              <a:rPr lang="en-US" dirty="0"/>
              <a:t> test</a:t>
            </a:r>
          </a:p>
        </p:txBody>
      </p:sp>
      <p:sp>
        <p:nvSpPr>
          <p:cNvPr id="5" name="Text Placeholder 4">
            <a:extLst>
              <a:ext uri="{FF2B5EF4-FFF2-40B4-BE49-F238E27FC236}">
                <a16:creationId xmlns:a16="http://schemas.microsoft.com/office/drawing/2014/main" id="{08819D03-3FDF-BA49-A0BC-181FA6A4EE10}"/>
              </a:ext>
            </a:extLst>
          </p:cNvPr>
          <p:cNvSpPr>
            <a:spLocks noGrp="1"/>
          </p:cNvSpPr>
          <p:nvPr>
            <p:ph type="body" idx="1"/>
          </p:nvPr>
        </p:nvSpPr>
        <p:spPr>
          <a:xfrm>
            <a:off x="698501" y="2028472"/>
            <a:ext cx="3989002" cy="4834820"/>
          </a:xfrm>
        </p:spPr>
        <p:txBody>
          <a:bodyPr anchor="ctr"/>
          <a:lstStyle/>
          <a:p>
            <a:pPr marL="82550" indent="0">
              <a:buNone/>
            </a:pPr>
            <a:r>
              <a:rPr lang="en-US" dirty="0"/>
              <a:t>Let's say that we have two samples of blood pressures, with 40 observations of group A and 45 observations of group B.</a:t>
            </a:r>
          </a:p>
          <a:p>
            <a:pPr marL="82550" indent="0">
              <a:buNone/>
            </a:pPr>
            <a:endParaRPr lang="en-US" dirty="0"/>
          </a:p>
          <a:p>
            <a:pPr marL="82550" indent="0">
              <a:buNone/>
            </a:pPr>
            <a:r>
              <a:rPr lang="en-US" dirty="0"/>
              <a:t>The traditional </a:t>
            </a:r>
            <a:r>
              <a:rPr lang="en-US" i="1" dirty="0"/>
              <a:t>t</a:t>
            </a:r>
            <a:r>
              <a:rPr lang="en-US" dirty="0"/>
              <a:t> test estimates the difference in means.</a:t>
            </a:r>
          </a:p>
        </p:txBody>
      </p:sp>
      <p:pic>
        <p:nvPicPr>
          <p:cNvPr id="3" name="Picture 2">
            <a:extLst>
              <a:ext uri="{FF2B5EF4-FFF2-40B4-BE49-F238E27FC236}">
                <a16:creationId xmlns:a16="http://schemas.microsoft.com/office/drawing/2014/main" id="{416BDAC9-08E6-DE44-892D-10516FC1A9D3}"/>
              </a:ext>
            </a:extLst>
          </p:cNvPr>
          <p:cNvPicPr>
            <a:picLocks noChangeAspect="1"/>
          </p:cNvPicPr>
          <p:nvPr/>
        </p:nvPicPr>
        <p:blipFill>
          <a:blip r:embed="rId2"/>
          <a:stretch>
            <a:fillRect/>
          </a:stretch>
        </p:blipFill>
        <p:spPr>
          <a:xfrm>
            <a:off x="5157164" y="2531444"/>
            <a:ext cx="4534806" cy="3728786"/>
          </a:xfrm>
          <a:prstGeom prst="rect">
            <a:avLst/>
          </a:prstGeom>
        </p:spPr>
      </p:pic>
    </p:spTree>
    <p:extLst>
      <p:ext uri="{BB962C8B-B14F-4D97-AF65-F5344CB8AC3E}">
        <p14:creationId xmlns:p14="http://schemas.microsoft.com/office/powerpoint/2010/main" val="2527994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8B708B-4D3A-3447-84D7-9BF8D0792E92}"/>
              </a:ext>
            </a:extLst>
          </p:cNvPr>
          <p:cNvSpPr>
            <a:spLocks noGrp="1"/>
          </p:cNvSpPr>
          <p:nvPr>
            <p:ph type="title"/>
          </p:nvPr>
        </p:nvSpPr>
        <p:spPr/>
        <p:txBody>
          <a:bodyPr/>
          <a:lstStyle/>
          <a:p>
            <a:r>
              <a:rPr lang="en-US" dirty="0"/>
              <a:t>The independent-samples </a:t>
            </a:r>
            <a:r>
              <a:rPr lang="en-US" i="1" dirty="0"/>
              <a:t>t</a:t>
            </a:r>
            <a:r>
              <a:rPr lang="en-US" dirty="0"/>
              <a:t> test</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08819D03-3FDF-BA49-A0BC-181FA6A4EE10}"/>
                  </a:ext>
                </a:extLst>
              </p:cNvPr>
              <p:cNvSpPr>
                <a:spLocks noGrp="1"/>
              </p:cNvSpPr>
              <p:nvPr>
                <p:ph type="body" idx="1"/>
              </p:nvPr>
            </p:nvSpPr>
            <p:spPr>
              <a:xfrm>
                <a:off x="698500" y="2028472"/>
                <a:ext cx="4287385" cy="4834820"/>
              </a:xfrm>
            </p:spPr>
            <p:txBody>
              <a:bodyPr/>
              <a:lstStyle/>
              <a:p>
                <a:pPr marL="82550" indent="0">
                  <a:buNone/>
                </a:pPr>
                <a:r>
                  <a:rPr lang="en-US" dirty="0"/>
                  <a:t>In the basic test, under the null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𝐴</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𝐵</m:t>
                        </m:r>
                      </m:sub>
                    </m:sSub>
                  </m:oMath>
                </a14:m>
                <a:r>
                  <a:rPr lang="en-US" dirty="0"/>
                  <a:t> we can evaluate the statistic</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f>
                        <m:fPr>
                          <m:ctrlPr>
                            <a:rPr lang="ar-AE" i="1">
                              <a:latin typeface="Cambria Math" panose="02040503050406030204" pitchFamily="18" charset="0"/>
                            </a:rPr>
                          </m:ctrlPr>
                        </m:fPr>
                        <m:num>
                          <m:bar>
                            <m:barPr>
                              <m:pos m:val="top"/>
                              <m:ctrlPr>
                                <a:rPr lang="ar-AE" i="1">
                                  <a:latin typeface="Cambria Math" panose="02040503050406030204" pitchFamily="18" charset="0"/>
                                </a:rPr>
                              </m:ctrlPr>
                            </m:barPr>
                            <m:e>
                              <m:r>
                                <a:rPr lang="ar-AE">
                                  <a:latin typeface="Cambria Math" panose="02040503050406030204" pitchFamily="18" charset="0"/>
                                </a:rPr>
                                <m:t>𝑋</m:t>
                              </m:r>
                            </m:e>
                          </m:bar>
                          <m:r>
                            <a:rPr lang="ar-AE">
                              <a:latin typeface="Cambria Math" panose="02040503050406030204" pitchFamily="18" charset="0"/>
                            </a:rPr>
                            <m:t>−</m:t>
                          </m:r>
                          <m:r>
                            <a:rPr lang="ar-AE">
                              <a:latin typeface="Cambria Math" panose="02040503050406030204" pitchFamily="18" charset="0"/>
                            </a:rPr>
                            <m:t>𝜇</m:t>
                          </m:r>
                        </m:num>
                        <m:den>
                          <m:r>
                            <a:rPr lang="ar-AE">
                              <a:latin typeface="Cambria Math" panose="02040503050406030204" pitchFamily="18" charset="0"/>
                            </a:rPr>
                            <m:t>𝑆</m:t>
                          </m:r>
                          <m:r>
                            <a:rPr lang="ar-AE">
                              <a:latin typeface="Cambria Math" panose="02040503050406030204" pitchFamily="18" charset="0"/>
                            </a:rPr>
                            <m:t>/</m:t>
                          </m:r>
                          <m:rad>
                            <m:radPr>
                              <m:degHide m:val="on"/>
                              <m:ctrlPr>
                                <a:rPr lang="ar-AE" i="1">
                                  <a:latin typeface="Cambria Math" panose="02040503050406030204" pitchFamily="18" charset="0"/>
                                </a:rPr>
                              </m:ctrlPr>
                            </m:radPr>
                            <m:deg/>
                            <m:e>
                              <m:r>
                                <a:rPr lang="en-US" i="1">
                                  <a:latin typeface="Cambria Math" panose="02040503050406030204" pitchFamily="18" charset="0"/>
                                </a:rPr>
                                <m:t>𝑛</m:t>
                              </m:r>
                            </m:e>
                          </m:rad>
                        </m:den>
                      </m:f>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𝑡</m:t>
                          </m:r>
                        </m:e>
                        <m:sub>
                          <m:r>
                            <a:rPr lang="ar-AE">
                              <a:latin typeface="Cambria Math" panose="02040503050406030204" pitchFamily="18" charset="0"/>
                            </a:rPr>
                            <m:t>𝑛</m:t>
                          </m:r>
                          <m:r>
                            <a:rPr lang="ar-AE">
                              <a:latin typeface="Cambria Math" panose="02040503050406030204" pitchFamily="18" charset="0"/>
                            </a:rPr>
                            <m:t>−1</m:t>
                          </m:r>
                        </m:sub>
                      </m:sSub>
                    </m:oMath>
                  </m:oMathPara>
                </a14:m>
                <a:endParaRPr lang="en-US" dirty="0"/>
              </a:p>
              <a:p>
                <a:pPr marL="82550" indent="0">
                  <a:buNone/>
                </a:pPr>
                <a:endParaRPr lang="en-US" dirty="0"/>
              </a:p>
              <a:p>
                <a:pPr marL="82550" indent="0">
                  <a:buNone/>
                </a:pPr>
                <a:r>
                  <a:rPr lang="en-US" dirty="0"/>
                  <a:t>Where the numerator is</a:t>
                </a:r>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𝐴</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𝐵</m:t>
                          </m:r>
                        </m:sub>
                      </m:sSub>
                      <m:r>
                        <a:rPr lang="en-US" b="0" i="1" smtClean="0">
                          <a:latin typeface="Cambria Math" panose="02040503050406030204" pitchFamily="18" charset="0"/>
                        </a:rPr>
                        <m:t>|</m:t>
                      </m:r>
                    </m:oMath>
                  </m:oMathPara>
                </a14:m>
                <a:endParaRPr lang="en-US" dirty="0"/>
              </a:p>
              <a:p>
                <a:pPr marL="82550" indent="0">
                  <a:buNone/>
                </a:pPr>
                <a:endParaRPr lang="en-US" dirty="0"/>
              </a:p>
              <a:p>
                <a:pPr marL="82550" indent="0">
                  <a:buNone/>
                </a:pPr>
                <a:r>
                  <a:rPr lang="en-US" dirty="0"/>
                  <a:t>Under the null, the population standard deviation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is the same for both groups.</a:t>
                </a:r>
              </a:p>
            </p:txBody>
          </p:sp>
        </mc:Choice>
        <mc:Fallback xmlns="">
          <p:sp>
            <p:nvSpPr>
              <p:cNvPr id="5" name="Text Placeholder 4">
                <a:extLst>
                  <a:ext uri="{FF2B5EF4-FFF2-40B4-BE49-F238E27FC236}">
                    <a16:creationId xmlns:a16="http://schemas.microsoft.com/office/drawing/2014/main" id="{08819D03-3FDF-BA49-A0BC-181FA6A4EE10}"/>
                  </a:ext>
                </a:extLst>
              </p:cNvPr>
              <p:cNvSpPr>
                <a:spLocks noGrp="1" noRot="1" noChangeAspect="1" noMove="1" noResize="1" noEditPoints="1" noAdjustHandles="1" noChangeArrowheads="1" noChangeShapeType="1" noTextEdit="1"/>
              </p:cNvSpPr>
              <p:nvPr>
                <p:ph type="body" idx="1"/>
              </p:nvPr>
            </p:nvSpPr>
            <p:spPr>
              <a:xfrm>
                <a:off x="698500" y="2028472"/>
                <a:ext cx="4287385" cy="4834820"/>
              </a:xfrm>
              <a:blipFill>
                <a:blip r:embed="rId2"/>
                <a:stretch>
                  <a:fillRect r="-1475" b="-551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16BDAC9-08E6-DE44-892D-10516FC1A9D3}"/>
              </a:ext>
            </a:extLst>
          </p:cNvPr>
          <p:cNvPicPr>
            <a:picLocks noChangeAspect="1"/>
          </p:cNvPicPr>
          <p:nvPr/>
        </p:nvPicPr>
        <p:blipFill>
          <a:blip r:embed="rId3"/>
          <a:stretch>
            <a:fillRect/>
          </a:stretch>
        </p:blipFill>
        <p:spPr>
          <a:xfrm>
            <a:off x="5157164" y="2531444"/>
            <a:ext cx="4534806" cy="3728786"/>
          </a:xfrm>
          <a:prstGeom prst="rect">
            <a:avLst/>
          </a:prstGeom>
        </p:spPr>
      </p:pic>
    </p:spTree>
    <p:extLst>
      <p:ext uri="{BB962C8B-B14F-4D97-AF65-F5344CB8AC3E}">
        <p14:creationId xmlns:p14="http://schemas.microsoft.com/office/powerpoint/2010/main" val="2441216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8B708B-4D3A-3447-84D7-9BF8D0792E92}"/>
              </a:ext>
            </a:extLst>
          </p:cNvPr>
          <p:cNvSpPr>
            <a:spLocks noGrp="1"/>
          </p:cNvSpPr>
          <p:nvPr>
            <p:ph type="title"/>
          </p:nvPr>
        </p:nvSpPr>
        <p:spPr/>
        <p:txBody>
          <a:bodyPr/>
          <a:lstStyle/>
          <a:p>
            <a:r>
              <a:rPr lang="en-US" dirty="0"/>
              <a:t>The independent-samples </a:t>
            </a:r>
            <a:r>
              <a:rPr lang="en-US" i="1" dirty="0"/>
              <a:t>t</a:t>
            </a:r>
            <a:r>
              <a:rPr lang="en-US" dirty="0"/>
              <a:t> test</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08819D03-3FDF-BA49-A0BC-181FA6A4EE10}"/>
                  </a:ext>
                </a:extLst>
              </p:cNvPr>
              <p:cNvSpPr>
                <a:spLocks noGrp="1"/>
              </p:cNvSpPr>
              <p:nvPr>
                <p:ph type="body" idx="1"/>
              </p:nvPr>
            </p:nvSpPr>
            <p:spPr>
              <a:xfrm>
                <a:off x="698500" y="5082138"/>
                <a:ext cx="8763000" cy="1781153"/>
              </a:xfrm>
            </p:spPr>
            <p:txBody>
              <a:bodyPr anchor="ctr"/>
              <a:lstStyle/>
              <a:p>
                <a:pPr marL="82550" indent="0">
                  <a:buNone/>
                </a:pPr>
                <a:r>
                  <a:rPr lang="en-US" dirty="0"/>
                  <a:t>It is clear that we can calculate the difference in means:</a:t>
                </a:r>
              </a:p>
              <a:p>
                <a:pPr marL="8255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𝐴</m:t>
                              </m:r>
                            </m:sub>
                          </m:sSub>
                        </m:e>
                      </m:acc>
                      <m:r>
                        <a:rPr lang="en-US" b="0" i="1" smtClean="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𝐵</m:t>
                              </m:r>
                            </m:sub>
                          </m:sSub>
                        </m:e>
                      </m:acc>
                      <m:r>
                        <a:rPr lang="en-US" b="0" i="1" smtClean="0">
                          <a:latin typeface="Cambria Math" panose="02040503050406030204" pitchFamily="18" charset="0"/>
                        </a:rPr>
                        <m:t>=26.9</m:t>
                      </m:r>
                    </m:oMath>
                  </m:oMathPara>
                </a14:m>
                <a:endParaRPr lang="en-US" dirty="0"/>
              </a:p>
              <a:p>
                <a:pPr marL="82550" indent="0">
                  <a:buNone/>
                </a:pPr>
                <a:r>
                  <a:rPr lang="en-US" dirty="0"/>
                  <a:t>Under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0</m:t>
                        </m:r>
                      </m:sub>
                    </m:sSub>
                  </m:oMath>
                </a14:m>
                <a:r>
                  <a:rPr lang="en-US" dirty="0"/>
                  <a:t>, this value should be 0 (on average).</a:t>
                </a:r>
                <a:endParaRPr lang="en-US" i="1" dirty="0"/>
              </a:p>
              <a:p>
                <a:pPr marL="82550" indent="0">
                  <a:buNone/>
                </a:pPr>
                <a:r>
                  <a:rPr lang="en-US" i="1" dirty="0"/>
                  <a:t>(It is possible to hypothesize other values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𝐵</m:t>
                        </m:r>
                      </m:sub>
                    </m:sSub>
                  </m:oMath>
                </a14:m>
                <a:r>
                  <a:rPr lang="en-US" i="1" dirty="0"/>
                  <a:t>, for example, in non-inferiority trials; but 0 is the most common case.)</a:t>
                </a:r>
              </a:p>
            </p:txBody>
          </p:sp>
        </mc:Choice>
        <mc:Fallback xmlns="">
          <p:sp>
            <p:nvSpPr>
              <p:cNvPr id="5" name="Text Placeholder 4">
                <a:extLst>
                  <a:ext uri="{FF2B5EF4-FFF2-40B4-BE49-F238E27FC236}">
                    <a16:creationId xmlns:a16="http://schemas.microsoft.com/office/drawing/2014/main" id="{08819D03-3FDF-BA49-A0BC-181FA6A4EE10}"/>
                  </a:ext>
                </a:extLst>
              </p:cNvPr>
              <p:cNvSpPr>
                <a:spLocks noGrp="1" noRot="1" noChangeAspect="1" noMove="1" noResize="1" noEditPoints="1" noAdjustHandles="1" noChangeArrowheads="1" noChangeShapeType="1" noTextEdit="1"/>
              </p:cNvSpPr>
              <p:nvPr>
                <p:ph type="body" idx="1"/>
              </p:nvPr>
            </p:nvSpPr>
            <p:spPr>
              <a:xfrm>
                <a:off x="698500" y="5082138"/>
                <a:ext cx="8763000" cy="1781153"/>
              </a:xfrm>
              <a:blipFill>
                <a:blip r:embed="rId3"/>
                <a:stretch>
                  <a:fillRect t="-3546" b="-1276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16BDAC9-08E6-DE44-892D-10516FC1A9D3}"/>
              </a:ext>
            </a:extLst>
          </p:cNvPr>
          <p:cNvPicPr>
            <a:picLocks noChangeAspect="1"/>
          </p:cNvPicPr>
          <p:nvPr/>
        </p:nvPicPr>
        <p:blipFill>
          <a:blip r:embed="rId4"/>
          <a:stretch>
            <a:fillRect/>
          </a:stretch>
        </p:blipFill>
        <p:spPr>
          <a:xfrm>
            <a:off x="5296811" y="1878544"/>
            <a:ext cx="3807856" cy="3131045"/>
          </a:xfrm>
          <a:prstGeom prst="rect">
            <a:avLst/>
          </a:prstGeom>
        </p:spPr>
      </p:pic>
      <p:graphicFrame>
        <p:nvGraphicFramePr>
          <p:cNvPr id="6" name="Table 5">
            <a:extLst>
              <a:ext uri="{FF2B5EF4-FFF2-40B4-BE49-F238E27FC236}">
                <a16:creationId xmlns:a16="http://schemas.microsoft.com/office/drawing/2014/main" id="{0AE981D3-27C7-B94B-9A7E-34E91B87BC2D}"/>
              </a:ext>
            </a:extLst>
          </p:cNvPr>
          <p:cNvGraphicFramePr>
            <a:graphicFrameLocks noGrp="1"/>
          </p:cNvGraphicFramePr>
          <p:nvPr>
            <p:extLst>
              <p:ext uri="{D42A27DB-BD31-4B8C-83A1-F6EECF244321}">
                <p14:modId xmlns:p14="http://schemas.microsoft.com/office/powerpoint/2010/main" val="1051975000"/>
              </p:ext>
            </p:extLst>
          </p:nvPr>
        </p:nvGraphicFramePr>
        <p:xfrm>
          <a:off x="1300680" y="1878544"/>
          <a:ext cx="2626743" cy="2868449"/>
        </p:xfrm>
        <a:graphic>
          <a:graphicData uri="http://schemas.openxmlformats.org/drawingml/2006/table">
            <a:tbl>
              <a:tblPr firstRow="1" firstCol="1" bandRow="1">
                <a:tableStyleId>{5FD0F851-EC5A-4D38-B0AD-8093EC10F338}</a:tableStyleId>
              </a:tblPr>
              <a:tblGrid>
                <a:gridCol w="875581">
                  <a:extLst>
                    <a:ext uri="{9D8B030D-6E8A-4147-A177-3AD203B41FA5}">
                      <a16:colId xmlns:a16="http://schemas.microsoft.com/office/drawing/2014/main" val="3150672609"/>
                    </a:ext>
                  </a:extLst>
                </a:gridCol>
                <a:gridCol w="875581">
                  <a:extLst>
                    <a:ext uri="{9D8B030D-6E8A-4147-A177-3AD203B41FA5}">
                      <a16:colId xmlns:a16="http://schemas.microsoft.com/office/drawing/2014/main" val="2350265286"/>
                    </a:ext>
                  </a:extLst>
                </a:gridCol>
                <a:gridCol w="875581">
                  <a:extLst>
                    <a:ext uri="{9D8B030D-6E8A-4147-A177-3AD203B41FA5}">
                      <a16:colId xmlns:a16="http://schemas.microsoft.com/office/drawing/2014/main" val="807774813"/>
                    </a:ext>
                  </a:extLst>
                </a:gridCol>
              </a:tblGrid>
              <a:tr h="552954">
                <a:tc>
                  <a:txBody>
                    <a:bodyPr/>
                    <a:lstStyle/>
                    <a:p>
                      <a:pPr algn="r" fontAlgn="b"/>
                      <a:r>
                        <a:rPr lang="en-US" sz="1200" u="none" strike="noStrike" dirty="0">
                          <a:effectLst/>
                        </a:rPr>
                        <a:t>Group</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A</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B</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48634184"/>
                  </a:ext>
                </a:extLst>
              </a:tr>
              <a:tr h="552954">
                <a:tc>
                  <a:txBody>
                    <a:bodyPr/>
                    <a:lstStyle/>
                    <a:p>
                      <a:pPr algn="r" fontAlgn="b"/>
                      <a:r>
                        <a:rPr lang="en-US" sz="1200" u="none" strike="noStrike" dirty="0">
                          <a:effectLst/>
                        </a:rPr>
                        <a:t>N</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45</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40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40457653"/>
                  </a:ext>
                </a:extLst>
              </a:tr>
              <a:tr h="552954">
                <a:tc>
                  <a:txBody>
                    <a:bodyPr/>
                    <a:lstStyle/>
                    <a:p>
                      <a:pPr algn="r" fontAlgn="b"/>
                      <a:r>
                        <a:rPr lang="en-US" sz="1200" u="none" strike="noStrike" dirty="0">
                          <a:effectLst/>
                        </a:rPr>
                        <a:t>Mean</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148.3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121.4</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7236754"/>
                  </a:ext>
                </a:extLst>
              </a:tr>
              <a:tr h="552954">
                <a:tc>
                  <a:txBody>
                    <a:bodyPr/>
                    <a:lstStyle/>
                    <a:p>
                      <a:pPr algn="r" fontAlgn="b"/>
                      <a:r>
                        <a:rPr lang="en-US" sz="1200" u="none" strike="noStrike" dirty="0">
                          <a:effectLst/>
                        </a:rPr>
                        <a:t>SD</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4.1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10.7</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8910189"/>
                  </a:ext>
                </a:extLst>
              </a:tr>
              <a:tr h="656633">
                <a:tc>
                  <a:txBody>
                    <a:bodyPr/>
                    <a:lstStyle/>
                    <a:p>
                      <a:pPr algn="r" fontAlgn="b"/>
                      <a:r>
                        <a:rPr lang="en-US" sz="1200" u="none" strike="noStrike" dirty="0">
                          <a:effectLst/>
                        </a:rPr>
                        <a:t>SEM</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1.7</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55729351"/>
                  </a:ext>
                </a:extLst>
              </a:tr>
            </a:tbl>
          </a:graphicData>
        </a:graphic>
      </p:graphicFrame>
    </p:spTree>
    <p:extLst>
      <p:ext uri="{BB962C8B-B14F-4D97-AF65-F5344CB8AC3E}">
        <p14:creationId xmlns:p14="http://schemas.microsoft.com/office/powerpoint/2010/main" val="1865450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A311-AECD-AA81-D506-F31AB22586C2}"/>
              </a:ext>
            </a:extLst>
          </p:cNvPr>
          <p:cNvSpPr>
            <a:spLocks noGrp="1"/>
          </p:cNvSpPr>
          <p:nvPr>
            <p:ph type="title"/>
          </p:nvPr>
        </p:nvSpPr>
        <p:spPr/>
        <p:txBody>
          <a:bodyPr/>
          <a:lstStyle/>
          <a:p>
            <a:r>
              <a:rPr lang="en-US" dirty="0"/>
              <a:t>Hypothesis Testing Steps</a:t>
            </a:r>
          </a:p>
        </p:txBody>
      </p:sp>
      <p:pic>
        <p:nvPicPr>
          <p:cNvPr id="18" name="Picture 17">
            <a:extLst>
              <a:ext uri="{FF2B5EF4-FFF2-40B4-BE49-F238E27FC236}">
                <a16:creationId xmlns:a16="http://schemas.microsoft.com/office/drawing/2014/main" id="{DC3B74F9-48F7-1077-9694-C5A84230BB96}"/>
              </a:ext>
            </a:extLst>
          </p:cNvPr>
          <p:cNvPicPr>
            <a:picLocks noChangeAspect="1"/>
          </p:cNvPicPr>
          <p:nvPr/>
        </p:nvPicPr>
        <p:blipFill>
          <a:blip r:embed="rId2"/>
          <a:stretch>
            <a:fillRect/>
          </a:stretch>
        </p:blipFill>
        <p:spPr>
          <a:xfrm>
            <a:off x="503327" y="2119787"/>
            <a:ext cx="9153346" cy="2938910"/>
          </a:xfrm>
          <a:prstGeom prst="rect">
            <a:avLst/>
          </a:prstGeom>
        </p:spPr>
      </p:pic>
      <p:sp>
        <p:nvSpPr>
          <p:cNvPr id="20" name="TextBox 19">
            <a:extLst>
              <a:ext uri="{FF2B5EF4-FFF2-40B4-BE49-F238E27FC236}">
                <a16:creationId xmlns:a16="http://schemas.microsoft.com/office/drawing/2014/main" id="{3245CE28-58D6-BB0D-BC44-44C3B2BB2E9F}"/>
              </a:ext>
            </a:extLst>
          </p:cNvPr>
          <p:cNvSpPr txBox="1"/>
          <p:nvPr/>
        </p:nvSpPr>
        <p:spPr>
          <a:xfrm>
            <a:off x="901495" y="5600874"/>
            <a:ext cx="8357009" cy="338554"/>
          </a:xfrm>
          <a:prstGeom prst="rect">
            <a:avLst/>
          </a:prstGeom>
          <a:noFill/>
        </p:spPr>
        <p:txBody>
          <a:bodyPr wrap="square">
            <a:spAutoFit/>
          </a:bodyPr>
          <a:lstStyle/>
          <a:p>
            <a:pPr algn="ctr">
              <a:spcBef>
                <a:spcPct val="100000"/>
              </a:spcBef>
            </a:pPr>
            <a:r>
              <a:rPr lang="en-US" altLang="en-US" sz="1600" dirty="0">
                <a:latin typeface="Calibri" panose="020F0502020204030204" pitchFamily="34" charset="0"/>
                <a:cs typeface="Calibri" panose="020F0502020204030204" pitchFamily="34" charset="0"/>
              </a:rPr>
              <a:t>If your P-value is smaller than your chosen significance level (</a:t>
            </a:r>
            <a:r>
              <a:rPr lang="en-US" altLang="en-US" sz="1600" dirty="0">
                <a:latin typeface="Calibri" panose="020F0502020204030204" pitchFamily="34" charset="0"/>
                <a:cs typeface="Calibri" panose="020F0502020204030204" pitchFamily="34" charset="0"/>
                <a:sym typeface="Symbol" pitchFamily="2" charset="2"/>
              </a:rPr>
              <a:t>), you reject the null hypothesis.</a:t>
            </a:r>
          </a:p>
        </p:txBody>
      </p:sp>
    </p:spTree>
    <p:extLst>
      <p:ext uri="{BB962C8B-B14F-4D97-AF65-F5344CB8AC3E}">
        <p14:creationId xmlns:p14="http://schemas.microsoft.com/office/powerpoint/2010/main" val="2692674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9A24-0293-3E4C-9276-20FADED18FCF}"/>
              </a:ext>
            </a:extLst>
          </p:cNvPr>
          <p:cNvSpPr>
            <a:spLocks noGrp="1"/>
          </p:cNvSpPr>
          <p:nvPr>
            <p:ph type="title"/>
          </p:nvPr>
        </p:nvSpPr>
        <p:spPr/>
        <p:txBody>
          <a:bodyPr/>
          <a:lstStyle/>
          <a:p>
            <a:r>
              <a:rPr lang="en-US" dirty="0"/>
              <a:t>Methods to estimate variance / SEM</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411FA1A-7842-1C44-8539-4A8B3A3D4F96}"/>
                  </a:ext>
                </a:extLst>
              </p:cNvPr>
              <p:cNvSpPr>
                <a:spLocks noGrp="1"/>
              </p:cNvSpPr>
              <p:nvPr>
                <p:ph type="body" idx="1"/>
              </p:nvPr>
            </p:nvSpPr>
            <p:spPr/>
            <p:txBody>
              <a:bodyPr anchor="ctr"/>
              <a:lstStyle/>
              <a:p>
                <a:pPr marL="82550" indent="0">
                  <a:buNone/>
                </a:pPr>
                <a:r>
                  <a:rPr lang="en-US" b="1" i="0" u="none" strike="noStrike" dirty="0">
                    <a:solidFill>
                      <a:srgbClr val="000000"/>
                    </a:solidFill>
                    <a:effectLst/>
                  </a:rPr>
                  <a:t>Conservative Approach:</a:t>
                </a:r>
                <a:r>
                  <a:rPr lang="en-US" dirty="0">
                    <a:solidFill>
                      <a:srgbClr val="000000"/>
                    </a:solidFill>
                  </a:rPr>
                  <a:t> </a:t>
                </a:r>
              </a:p>
              <a:p>
                <a:r>
                  <a:rPr lang="en-US" dirty="0"/>
                  <a:t>Use the </a:t>
                </a:r>
                <a:r>
                  <a:rPr lang="en-US" b="1" dirty="0"/>
                  <a:t>larger</a:t>
                </a:r>
                <a:r>
                  <a:rPr lang="en-US" dirty="0"/>
                  <a:t> sample variance and the </a:t>
                </a:r>
                <a:r>
                  <a:rPr lang="en-US" b="1" dirty="0"/>
                  <a:t>smaller</a:t>
                </a:r>
                <a:r>
                  <a:rPr lang="en-US" dirty="0"/>
                  <a:t> degrees of freedom in the </a:t>
                </a:r>
                <a14:m>
                  <m:oMath xmlns:m="http://schemas.openxmlformats.org/officeDocument/2006/math">
                    <m:r>
                      <a:rPr lang="en-US" i="1" dirty="0" smtClean="0">
                        <a:latin typeface="Cambria Math" panose="02040503050406030204" pitchFamily="18" charset="0"/>
                      </a:rPr>
                      <m:t>𝑡</m:t>
                    </m:r>
                  </m:oMath>
                </a14:m>
                <a:r>
                  <a:rPr lang="en-US" dirty="0"/>
                  <a:t>-distribution.</a:t>
                </a:r>
              </a:p>
              <a:p>
                <a:r>
                  <a:rPr lang="en-US" dirty="0"/>
                  <a:t>This is essentially a one-sample test, with the test statistic distributed as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𝑚𝑖𝑛</m:t>
                            </m:r>
                          </m:sub>
                        </m:sSub>
                        <m:r>
                          <a:rPr lang="en-US" b="0" i="1" smtClean="0">
                            <a:latin typeface="Cambria Math" panose="02040503050406030204" pitchFamily="18" charset="0"/>
                          </a:rPr>
                          <m:t>−1)</m:t>
                        </m:r>
                      </m:sub>
                    </m:sSub>
                  </m:oMath>
                </a14:m>
                <a:r>
                  <a:rPr lang="en-US" dirty="0"/>
                  <a:t>.</a:t>
                </a:r>
              </a:p>
              <a:p>
                <a:r>
                  <a:rPr lang="en-US" dirty="0"/>
                  <a:t>Ensures a more cautious inference, which is useful for planning studies.</a:t>
                </a:r>
              </a:p>
              <a:p>
                <a:endParaRPr lang="en-US" dirty="0"/>
              </a:p>
              <a:p>
                <a:pPr marL="82550" indent="0">
                  <a:buNone/>
                </a:pPr>
                <a:endParaRPr lang="en-US" dirty="0"/>
              </a:p>
            </p:txBody>
          </p:sp>
        </mc:Choice>
        <mc:Fallback>
          <p:sp>
            <p:nvSpPr>
              <p:cNvPr id="3" name="Text Placeholder 2">
                <a:extLst>
                  <a:ext uri="{FF2B5EF4-FFF2-40B4-BE49-F238E27FC236}">
                    <a16:creationId xmlns:a16="http://schemas.microsoft.com/office/drawing/2014/main" id="{1411FA1A-7842-1C44-8539-4A8B3A3D4F96}"/>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58159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9A24-0293-3E4C-9276-20FADED18FCF}"/>
              </a:ext>
            </a:extLst>
          </p:cNvPr>
          <p:cNvSpPr>
            <a:spLocks noGrp="1"/>
          </p:cNvSpPr>
          <p:nvPr>
            <p:ph type="title"/>
          </p:nvPr>
        </p:nvSpPr>
        <p:spPr/>
        <p:txBody>
          <a:bodyPr/>
          <a:lstStyle/>
          <a:p>
            <a:r>
              <a:rPr lang="en-US" dirty="0"/>
              <a:t>Methods to estimate variance / SEM</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411FA1A-7842-1C44-8539-4A8B3A3D4F96}"/>
                  </a:ext>
                </a:extLst>
              </p:cNvPr>
              <p:cNvSpPr>
                <a:spLocks noGrp="1"/>
              </p:cNvSpPr>
              <p:nvPr>
                <p:ph type="body" idx="1"/>
              </p:nvPr>
            </p:nvSpPr>
            <p:spPr/>
            <p:txBody>
              <a:bodyPr anchor="ctr"/>
              <a:lstStyle/>
              <a:p>
                <a:pPr marL="82550" indent="0">
                  <a:buNone/>
                </a:pPr>
                <a:r>
                  <a:rPr lang="en-US" b="1" i="0" u="none" strike="noStrike" dirty="0">
                    <a:solidFill>
                      <a:srgbClr val="000000"/>
                    </a:solidFill>
                    <a:effectLst/>
                  </a:rPr>
                  <a:t>Pooled Variance Method:</a:t>
                </a:r>
                <a:endParaRPr lang="en-US" b="0" i="0" u="none" strike="noStrike" dirty="0">
                  <a:solidFill>
                    <a:srgbClr val="000000"/>
                  </a:solidFill>
                  <a:effectLst/>
                </a:endParaRPr>
              </a:p>
              <a:p>
                <a:pPr algn="l"/>
                <a:r>
                  <a:rPr lang="en-US" b="0" i="0" u="none" strike="noStrike" dirty="0">
                    <a:solidFill>
                      <a:srgbClr val="000000"/>
                    </a:solidFill>
                    <a:effectLst/>
                  </a:rPr>
                  <a:t>Assumes equal population variances and pools sample variances weighted by their sizes.</a:t>
                </a:r>
              </a:p>
              <a:p>
                <a:endParaRPr lang="en-US" dirty="0"/>
              </a:p>
              <a:p>
                <a:pPr marL="82550" indent="0">
                  <a:buNone/>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𝐴</m:t>
                                  </m:r>
                                </m:sub>
                              </m:sSub>
                              <m:r>
                                <a:rPr lang="en-US" b="0" i="1" smtClean="0">
                                  <a:latin typeface="Cambria Math" panose="02040503050406030204" pitchFamily="18" charset="0"/>
                                </a:rPr>
                                <m:t>−1</m:t>
                              </m:r>
                            </m:e>
                          </m:d>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𝐴</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𝐵</m:t>
                                  </m:r>
                                </m:sub>
                              </m:sSub>
                              <m:r>
                                <a:rPr lang="en-US" i="1">
                                  <a:latin typeface="Cambria Math" panose="02040503050406030204" pitchFamily="18" charset="0"/>
                                </a:rPr>
                                <m:t>−1</m:t>
                              </m:r>
                            </m:e>
                          </m:d>
                          <m:sSubSup>
                            <m:sSubSupPr>
                              <m:ctrlPr>
                                <a:rPr lang="en-US" i="1">
                                  <a:latin typeface="Cambria Math" panose="02040503050406030204" pitchFamily="18" charset="0"/>
                                </a:rPr>
                              </m:ctrlPr>
                            </m:sSubSupPr>
                            <m:e>
                              <m:r>
                                <a:rPr lang="en-US" i="1">
                                  <a:latin typeface="Cambria Math" panose="02040503050406030204" pitchFamily="18" charset="0"/>
                                </a:rPr>
                                <m:t>𝑆</m:t>
                              </m:r>
                            </m:e>
                            <m:sub>
                              <m:r>
                                <a:rPr lang="en-US" b="0" i="1" smtClean="0">
                                  <a:latin typeface="Cambria Math" panose="02040503050406030204" pitchFamily="18" charset="0"/>
                                </a:rPr>
                                <m:t>𝐵</m:t>
                              </m:r>
                            </m:sub>
                            <m:sup>
                              <m:r>
                                <a:rPr lang="en-US" i="1">
                                  <a:latin typeface="Cambria Math" panose="02040503050406030204" pitchFamily="18" charset="0"/>
                                </a:rPr>
                                <m:t>2</m:t>
                              </m:r>
                            </m:sup>
                          </m:sSubSup>
                        </m:num>
                        <m:den>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𝐴</m:t>
                                  </m:r>
                                </m:sub>
                              </m:sSub>
                              <m:r>
                                <a:rPr lang="en-US" i="1">
                                  <a:latin typeface="Cambria Math" panose="02040503050406030204" pitchFamily="18" charset="0"/>
                                </a:rPr>
                                <m:t>−1</m:t>
                              </m:r>
                            </m:e>
                          </m:d>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𝐵</m:t>
                                  </m:r>
                                </m:sub>
                              </m:sSub>
                              <m:r>
                                <a:rPr lang="en-US" i="1">
                                  <a:latin typeface="Cambria Math" panose="02040503050406030204" pitchFamily="18" charset="0"/>
                                </a:rPr>
                                <m:t>−1</m:t>
                              </m:r>
                            </m:e>
                          </m:d>
                        </m:den>
                      </m:f>
                    </m:oMath>
                  </m:oMathPara>
                </a14:m>
                <a:endParaRPr lang="en-US" dirty="0"/>
              </a:p>
              <a:p>
                <a:endParaRPr lang="en-US" dirty="0"/>
              </a:p>
              <a:p>
                <a:r>
                  <a:rPr lang="en-US" dirty="0"/>
                  <a:t>The test statistic:</a:t>
                </a:r>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𝐴</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𝐵</m:t>
                                  </m:r>
                                </m:sub>
                              </m:sSub>
                            </m:e>
                          </m:acc>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𝑝</m:t>
                              </m:r>
                            </m:sub>
                          </m:sSub>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𝐴</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𝐵</m:t>
                                      </m:r>
                                    </m:sub>
                                  </m:sSub>
                                </m:den>
                              </m:f>
                            </m:e>
                          </m:rad>
                        </m:den>
                      </m:f>
                    </m:oMath>
                  </m:oMathPara>
                </a14:m>
                <a:endParaRPr lang="en-US" dirty="0"/>
              </a:p>
              <a:p>
                <a:r>
                  <a:rPr lang="en-US" dirty="0"/>
                  <a:t>Is distributed as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𝐴</m:t>
                                </m:r>
                              </m:sub>
                            </m:sSub>
                            <m:r>
                              <a:rPr lang="en-US" b="0" i="1" smtClean="0">
                                <a:latin typeface="Cambria Math" panose="02040503050406030204" pitchFamily="18" charset="0"/>
                              </a:rPr>
                              <m:t>−1</m:t>
                            </m:r>
                          </m:e>
                        </m:d>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𝐵</m:t>
                                </m:r>
                              </m:sub>
                            </m:sSub>
                            <m:r>
                              <a:rPr lang="en-US" i="1">
                                <a:latin typeface="Cambria Math" panose="02040503050406030204" pitchFamily="18" charset="0"/>
                              </a:rPr>
                              <m:t>−1</m:t>
                            </m:r>
                          </m:e>
                        </m:d>
                      </m:sub>
                    </m:sSub>
                  </m:oMath>
                </a14:m>
                <a:r>
                  <a:rPr lang="en-US" dirty="0"/>
                  <a:t>. This is called the </a:t>
                </a:r>
                <a:r>
                  <a:rPr lang="en-US" i="1" dirty="0"/>
                  <a:t>pooled</a:t>
                </a:r>
                <a:r>
                  <a:rPr lang="en-US" dirty="0"/>
                  <a:t> t test.</a:t>
                </a:r>
              </a:p>
            </p:txBody>
          </p:sp>
        </mc:Choice>
        <mc:Fallback>
          <p:sp>
            <p:nvSpPr>
              <p:cNvPr id="3" name="Text Placeholder 2">
                <a:extLst>
                  <a:ext uri="{FF2B5EF4-FFF2-40B4-BE49-F238E27FC236}">
                    <a16:creationId xmlns:a16="http://schemas.microsoft.com/office/drawing/2014/main" id="{1411FA1A-7842-1C44-8539-4A8B3A3D4F96}"/>
                  </a:ext>
                </a:extLst>
              </p:cNvPr>
              <p:cNvSpPr>
                <a:spLocks noGrp="1" noRot="1" noChangeAspect="1" noMove="1" noResize="1" noEditPoints="1" noAdjustHandles="1" noChangeArrowheads="1" noChangeShapeType="1" noTextEdit="1"/>
              </p:cNvSpPr>
              <p:nvPr>
                <p:ph type="body" idx="1"/>
              </p:nvPr>
            </p:nvSpPr>
            <p:spPr>
              <a:blipFill>
                <a:blip r:embed="rId2"/>
                <a:stretch>
                  <a:fillRect b="-524"/>
                </a:stretch>
              </a:blipFill>
            </p:spPr>
            <p:txBody>
              <a:bodyPr/>
              <a:lstStyle/>
              <a:p>
                <a:r>
                  <a:rPr lang="en-US">
                    <a:noFill/>
                  </a:rPr>
                  <a:t> </a:t>
                </a:r>
              </a:p>
            </p:txBody>
          </p:sp>
        </mc:Fallback>
      </mc:AlternateContent>
    </p:spTree>
    <p:extLst>
      <p:ext uri="{BB962C8B-B14F-4D97-AF65-F5344CB8AC3E}">
        <p14:creationId xmlns:p14="http://schemas.microsoft.com/office/powerpoint/2010/main" val="3451168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 t</a:t>
            </a:r>
            <a:r>
              <a:rPr dirty="0"/>
              <a:t>he </a:t>
            </a:r>
            <a:r>
              <a:rPr i="1" dirty="0"/>
              <a:t>t</a:t>
            </a:r>
            <a:r>
              <a:rPr dirty="0"/>
              <a:t> </a:t>
            </a:r>
            <a:r>
              <a:rPr lang="en-US" dirty="0"/>
              <a:t>d</a:t>
            </a:r>
            <a:r>
              <a:rPr dirty="0"/>
              <a:t>ensity</a:t>
            </a:r>
            <a:r>
              <a:rPr lang="en-US" dirty="0"/>
              <a:t>: </a:t>
            </a:r>
            <a:r>
              <a:rPr lang="en-US" i="1" dirty="0"/>
              <a:t>Z</a:t>
            </a:r>
            <a:r>
              <a:rPr lang="en-US" dirty="0"/>
              <a:t> over a chi-square</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Definition: if </a:t>
                </a:r>
                <a14:m>
                  <m:oMath xmlns:m="http://schemas.openxmlformats.org/officeDocument/2006/math">
                    <m:r>
                      <a:rPr lang="en-US">
                        <a:latin typeface="Cambria Math" panose="02040503050406030204" pitchFamily="18" charset="0"/>
                      </a:rPr>
                      <m:t>𝑍</m:t>
                    </m:r>
                  </m:oMath>
                </a14:m>
                <a:r>
                  <a:rPr lang="en-US" dirty="0"/>
                  <a:t> follows a standard normal density such that </a:t>
                </a:r>
                <a14:m>
                  <m:oMath xmlns:m="http://schemas.openxmlformats.org/officeDocument/2006/math">
                    <m:r>
                      <a:rPr lang="en-US">
                        <a:latin typeface="Cambria Math" panose="02040503050406030204" pitchFamily="18" charset="0"/>
                      </a:rPr>
                      <m:t>𝑍</m:t>
                    </m:r>
                    <m:r>
                      <a:rPr lang="en-US">
                        <a:latin typeface="Cambria Math" panose="02040503050406030204" pitchFamily="18" charset="0"/>
                      </a:rPr>
                      <m:t>∼</m:t>
                    </m:r>
                    <m:r>
                      <a:rPr lang="en-US">
                        <a:latin typeface="Cambria Math" panose="02040503050406030204" pitchFamily="18" charset="0"/>
                      </a:rPr>
                      <m:t>𝑁</m:t>
                    </m:r>
                    <m:r>
                      <a:rPr lang="en-US">
                        <a:latin typeface="Cambria Math" panose="02040503050406030204" pitchFamily="18" charset="0"/>
                      </a:rPr>
                      <m:t>(0,1)</m:t>
                    </m:r>
                  </m:oMath>
                </a14:m>
                <a:endParaRPr lang="en-US" dirty="0"/>
              </a:p>
              <a:p>
                <a:pPr marL="0" indent="0">
                  <a:buNone/>
                </a:pPr>
                <a:endParaRPr lang="en-US" dirty="0"/>
              </a:p>
              <a:p>
                <a:pPr marL="0" indent="0">
                  <a:buNone/>
                </a:pPr>
                <a:r>
                  <a:rPr lang="en-US" dirty="0"/>
                  <a:t>and </a:t>
                </a:r>
                <a14:m>
                  <m:oMath xmlns:m="http://schemas.openxmlformats.org/officeDocument/2006/math">
                    <m:r>
                      <a:rPr lang="en-US">
                        <a:latin typeface="Cambria Math" panose="02040503050406030204" pitchFamily="18" charset="0"/>
                      </a:rPr>
                      <m:t>𝑈</m:t>
                    </m:r>
                  </m:oMath>
                </a14:m>
                <a:r>
                  <a:rPr lang="en-US" dirty="0"/>
                  <a:t> follows a chi-square density with </a:t>
                </a:r>
                <a14:m>
                  <m:oMath xmlns:m="http://schemas.openxmlformats.org/officeDocument/2006/math">
                    <m:r>
                      <a:rPr lang="en-US">
                        <a:latin typeface="Cambria Math" panose="02040503050406030204" pitchFamily="18" charset="0"/>
                      </a:rPr>
                      <m:t>𝑛</m:t>
                    </m:r>
                  </m:oMath>
                </a14:m>
                <a:r>
                  <a:rPr lang="en-US" dirty="0"/>
                  <a:t> degrees of freedom such that </a:t>
                </a:r>
                <a14:m>
                  <m:oMath xmlns:m="http://schemas.openxmlformats.org/officeDocument/2006/math">
                    <m:r>
                      <a:rPr lang="en-US">
                        <a:latin typeface="Cambria Math" panose="02040503050406030204" pitchFamily="18" charset="0"/>
                      </a:rPr>
                      <m:t>𝑈</m:t>
                    </m:r>
                    <m:r>
                      <a:rPr lang="en-US">
                        <a:latin typeface="Cambria Math" panose="02040503050406030204" pitchFamily="18" charset="0"/>
                      </a:rPr>
                      <m:t>∼</m:t>
                    </m:r>
                    <m:sSubSup>
                      <m:sSubSupPr>
                        <m:ctrlPr>
                          <a:rPr lang="ar-AE" i="1">
                            <a:latin typeface="Cambria Math" panose="02040503050406030204" pitchFamily="18" charset="0"/>
                          </a:rPr>
                        </m:ctrlPr>
                      </m:sSubSupPr>
                      <m:e>
                        <m:r>
                          <a:rPr lang="ar-AE">
                            <a:latin typeface="Cambria Math" panose="02040503050406030204" pitchFamily="18" charset="0"/>
                          </a:rPr>
                          <m:t>𝜒</m:t>
                        </m:r>
                      </m:e>
                      <m:sub>
                        <m:r>
                          <a:rPr lang="ar-AE">
                            <a:latin typeface="Cambria Math" panose="02040503050406030204" pitchFamily="18" charset="0"/>
                          </a:rPr>
                          <m:t>𝑛</m:t>
                        </m:r>
                      </m:sub>
                      <m:sup>
                        <m:r>
                          <a:rPr lang="ar-AE">
                            <a:latin typeface="Cambria Math" panose="02040503050406030204" pitchFamily="18" charset="0"/>
                          </a:rPr>
                          <m:t>2</m:t>
                        </m:r>
                      </m:sup>
                    </m:sSubSup>
                  </m:oMath>
                </a14:m>
                <a:r>
                  <a:rPr lang="ar-AE" dirty="0"/>
                  <a:t> </a:t>
                </a:r>
                <a14:m>
                  <m:oMath xmlns:m="http://schemas.openxmlformats.org/officeDocument/2006/math">
                    <m:r>
                      <a:rPr lang="en-US">
                        <a:latin typeface="Cambria Math" panose="02040503050406030204" pitchFamily="18" charset="0"/>
                      </a:rPr>
                      <m:t>∼</m:t>
                    </m:r>
                    <m:r>
                      <a:rPr lang="en-US" i="1">
                        <a:latin typeface="Cambria Math" panose="02040503050406030204" pitchFamily="18" charset="0"/>
                      </a:rPr>
                      <m:t> </m:t>
                    </m:r>
                    <m:sSubSup>
                      <m:sSubSupPr>
                        <m:ctrlPr>
                          <a:rPr lang="ar-AE" i="1">
                            <a:latin typeface="Cambria Math" panose="02040503050406030204" pitchFamily="18" charset="0"/>
                          </a:rPr>
                        </m:ctrlPr>
                      </m:sSubSupPr>
                      <m:e>
                        <m:r>
                          <a:rPr lang="ar-AE">
                            <a:latin typeface="Cambria Math" panose="02040503050406030204" pitchFamily="18" charset="0"/>
                          </a:rPr>
                          <m:t>𝑍</m:t>
                        </m:r>
                      </m:e>
                      <m:sub>
                        <m:r>
                          <a:rPr lang="ar-AE">
                            <a:latin typeface="Cambria Math" panose="02040503050406030204" pitchFamily="18" charset="0"/>
                          </a:rPr>
                          <m:t>1</m:t>
                        </m:r>
                      </m:sub>
                      <m:sup>
                        <m:r>
                          <a:rPr lang="ar-AE">
                            <a:latin typeface="Cambria Math" panose="02040503050406030204" pitchFamily="18" charset="0"/>
                          </a:rPr>
                          <m:t>2</m:t>
                        </m:r>
                      </m:sup>
                    </m:sSubSup>
                    <m:r>
                      <a:rPr lang="ar-AE">
                        <a:latin typeface="Cambria Math" panose="02040503050406030204" pitchFamily="18" charset="0"/>
                      </a:rPr>
                      <m:t>+</m:t>
                    </m:r>
                    <m:sSubSup>
                      <m:sSubSupPr>
                        <m:ctrlPr>
                          <a:rPr lang="ar-AE" i="1">
                            <a:latin typeface="Cambria Math" panose="02040503050406030204" pitchFamily="18" charset="0"/>
                          </a:rPr>
                        </m:ctrlPr>
                      </m:sSubSupPr>
                      <m:e>
                        <m:r>
                          <a:rPr lang="ar-AE">
                            <a:latin typeface="Cambria Math" panose="02040503050406030204" pitchFamily="18" charset="0"/>
                          </a:rPr>
                          <m:t>𝑍</m:t>
                        </m:r>
                      </m:e>
                      <m:sub>
                        <m:r>
                          <a:rPr lang="ar-AE">
                            <a:latin typeface="Cambria Math" panose="02040503050406030204" pitchFamily="18" charset="0"/>
                          </a:rPr>
                          <m:t>2</m:t>
                        </m:r>
                      </m:sub>
                      <m:sup>
                        <m:r>
                          <a:rPr lang="ar-AE">
                            <a:latin typeface="Cambria Math" panose="02040503050406030204" pitchFamily="18" charset="0"/>
                          </a:rPr>
                          <m:t>2</m:t>
                        </m:r>
                      </m:sup>
                    </m:sSubSup>
                    <m:r>
                      <a:rPr lang="ar-AE">
                        <a:latin typeface="Cambria Math" panose="02040503050406030204" pitchFamily="18" charset="0"/>
                      </a:rPr>
                      <m:t>+...+</m:t>
                    </m:r>
                    <m:sSubSup>
                      <m:sSubSupPr>
                        <m:ctrlPr>
                          <a:rPr lang="ar-AE" i="1">
                            <a:latin typeface="Cambria Math" panose="02040503050406030204" pitchFamily="18" charset="0"/>
                          </a:rPr>
                        </m:ctrlPr>
                      </m:sSubSupPr>
                      <m:e>
                        <m:r>
                          <a:rPr lang="ar-AE">
                            <a:latin typeface="Cambria Math" panose="02040503050406030204" pitchFamily="18" charset="0"/>
                          </a:rPr>
                          <m:t>𝑍</m:t>
                        </m:r>
                      </m:e>
                      <m:sub>
                        <m:r>
                          <a:rPr lang="ar-AE">
                            <a:latin typeface="Cambria Math" panose="02040503050406030204" pitchFamily="18" charset="0"/>
                          </a:rPr>
                          <m:t>𝑛</m:t>
                        </m:r>
                      </m:sub>
                      <m:sup>
                        <m:r>
                          <a:rPr lang="ar-AE">
                            <a:latin typeface="Cambria Math" panose="02040503050406030204" pitchFamily="18" charset="0"/>
                          </a:rPr>
                          <m:t>2</m:t>
                        </m:r>
                      </m:sup>
                    </m:sSubSup>
                  </m:oMath>
                </a14:m>
                <a:endParaRPr lang="ar-AE" dirty="0"/>
              </a:p>
              <a:p>
                <a:pPr marL="0" indent="0">
                  <a:buNone/>
                </a:pPr>
                <a:endParaRPr lang="en-US" dirty="0"/>
              </a:p>
              <a:p>
                <a:pPr marL="0" indent="0">
                  <a:buNone/>
                </a:pPr>
                <a:r>
                  <a:rPr lang="en-US" dirty="0"/>
                  <a:t>then the density </a:t>
                </a:r>
                <a14:m>
                  <m:oMath xmlns:m="http://schemas.openxmlformats.org/officeDocument/2006/math">
                    <m:f>
                      <m:fPr>
                        <m:ctrlPr>
                          <a:rPr lang="ar-AE" i="1">
                            <a:latin typeface="Cambria Math" panose="02040503050406030204" pitchFamily="18" charset="0"/>
                          </a:rPr>
                        </m:ctrlPr>
                      </m:fPr>
                      <m:num>
                        <m:r>
                          <a:rPr lang="ar-AE">
                            <a:latin typeface="Cambria Math" panose="02040503050406030204" pitchFamily="18" charset="0"/>
                          </a:rPr>
                          <m:t>𝑍</m:t>
                        </m:r>
                      </m:num>
                      <m:den>
                        <m:rad>
                          <m:radPr>
                            <m:ctrlPr>
                              <a:rPr lang="ar-AE" i="1">
                                <a:latin typeface="Cambria Math" panose="02040503050406030204" pitchFamily="18" charset="0"/>
                              </a:rPr>
                            </m:ctrlPr>
                          </m:radPr>
                          <m:deg/>
                          <m:e>
                            <m:r>
                              <a:rPr lang="ar-AE">
                                <a:latin typeface="Cambria Math" panose="02040503050406030204" pitchFamily="18" charset="0"/>
                              </a:rPr>
                              <m:t>𝑈</m:t>
                            </m:r>
                            <m:r>
                              <a:rPr lang="ar-AE">
                                <a:latin typeface="Cambria Math" panose="02040503050406030204" pitchFamily="18" charset="0"/>
                              </a:rPr>
                              <m:t>/</m:t>
                            </m:r>
                            <m:r>
                              <a:rPr lang="ar-AE">
                                <a:latin typeface="Cambria Math" panose="02040503050406030204" pitchFamily="18" charset="0"/>
                              </a:rPr>
                              <m:t>𝑛</m:t>
                            </m:r>
                          </m:e>
                        </m:rad>
                      </m:den>
                    </m:f>
                  </m:oMath>
                </a14:m>
                <a:r>
                  <a:rPr lang="ar-AE" dirty="0"/>
                  <a:t> </a:t>
                </a:r>
                <a:r>
                  <a:rPr lang="en-US" dirty="0"/>
                  <a:t>is called the </a:t>
                </a:r>
                <a14:m>
                  <m:oMath xmlns:m="http://schemas.openxmlformats.org/officeDocument/2006/math">
                    <m:r>
                      <a:rPr lang="en-US">
                        <a:latin typeface="Cambria Math" panose="02040503050406030204" pitchFamily="18" charset="0"/>
                      </a:rPr>
                      <m:t>𝑡</m:t>
                    </m:r>
                  </m:oMath>
                </a14:m>
                <a:r>
                  <a:rPr lang="en-US" dirty="0"/>
                  <a:t> density with </a:t>
                </a:r>
                <a14:m>
                  <m:oMath xmlns:m="http://schemas.openxmlformats.org/officeDocument/2006/math">
                    <m:r>
                      <a:rPr lang="en-US">
                        <a:latin typeface="Cambria Math" panose="02040503050406030204" pitchFamily="18" charset="0"/>
                      </a:rPr>
                      <m:t>𝑛</m:t>
                    </m:r>
                  </m:oMath>
                </a14:m>
                <a:r>
                  <a:rPr lang="en-US" dirty="0"/>
                  <a:t> degrees of freedom.</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14" r="-1159"/>
                </a:stretch>
              </a:blipFill>
            </p:spPr>
            <p:txBody>
              <a:bodyPr/>
              <a:lstStyle/>
              <a:p>
                <a:r>
                  <a:rPr lang="en-US">
                    <a:noFill/>
                  </a:rPr>
                  <a:t> </a:t>
                </a:r>
              </a:p>
            </p:txBody>
          </p:sp>
        </mc:Fallback>
      </mc:AlternateContent>
    </p:spTree>
    <p:extLst>
      <p:ext uri="{BB962C8B-B14F-4D97-AF65-F5344CB8AC3E}">
        <p14:creationId xmlns:p14="http://schemas.microsoft.com/office/powerpoint/2010/main" val="1132680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9A24-0293-3E4C-9276-20FADED18FCF}"/>
              </a:ext>
            </a:extLst>
          </p:cNvPr>
          <p:cNvSpPr>
            <a:spLocks noGrp="1"/>
          </p:cNvSpPr>
          <p:nvPr>
            <p:ph type="title"/>
          </p:nvPr>
        </p:nvSpPr>
        <p:spPr/>
        <p:txBody>
          <a:bodyPr/>
          <a:lstStyle/>
          <a:p>
            <a:r>
              <a:rPr lang="en-US" dirty="0"/>
              <a:t>Methods to estimate variance / SEM</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411FA1A-7842-1C44-8539-4A8B3A3D4F96}"/>
                  </a:ext>
                </a:extLst>
              </p:cNvPr>
              <p:cNvSpPr>
                <a:spLocks noGrp="1"/>
              </p:cNvSpPr>
              <p:nvPr>
                <p:ph type="body" idx="1"/>
              </p:nvPr>
            </p:nvSpPr>
            <p:spPr/>
            <p:txBody>
              <a:bodyPr anchor="ctr"/>
              <a:lstStyle/>
              <a:p>
                <a:pPr marL="82550" indent="0">
                  <a:buNone/>
                </a:pPr>
                <a:r>
                  <a:rPr lang="en-US" b="1" i="0" u="none" strike="noStrike" dirty="0">
                    <a:solidFill>
                      <a:srgbClr val="000000"/>
                    </a:solidFill>
                    <a:effectLst/>
                  </a:rPr>
                  <a:t>Satterthwaite Approximation:</a:t>
                </a:r>
                <a:endParaRPr lang="en-US" b="0" i="0" u="none" strike="noStrike" dirty="0">
                  <a:solidFill>
                    <a:srgbClr val="000000"/>
                  </a:solidFill>
                  <a:effectLst/>
                </a:endParaRPr>
              </a:p>
              <a:p>
                <a:pPr algn="l"/>
                <a:r>
                  <a:rPr lang="en-US" b="0" i="0" u="none" strike="noStrike" dirty="0">
                    <a:solidFill>
                      <a:srgbClr val="000000"/>
                    </a:solidFill>
                    <a:effectLst/>
                  </a:rPr>
                  <a:t>When </a:t>
                </a:r>
                <a:r>
                  <a:rPr lang="en-US" b="1" i="0" u="none" strike="noStrike" dirty="0">
                    <a:solidFill>
                      <a:srgbClr val="000000"/>
                    </a:solidFill>
                    <a:effectLst/>
                  </a:rPr>
                  <a:t>population variances are unequal</a:t>
                </a:r>
                <a:r>
                  <a:rPr lang="en-US" b="0" i="0" u="none" strike="noStrike" dirty="0">
                    <a:solidFill>
                      <a:srgbClr val="000000"/>
                    </a:solidFill>
                    <a:effectLst/>
                  </a:rPr>
                  <a:t>, we cannot assume pooled variance.</a:t>
                </a:r>
              </a:p>
              <a:p>
                <a:pPr algn="l"/>
                <a:r>
                  <a:rPr lang="en-US" b="0" i="0" u="none" strike="noStrike" dirty="0">
                    <a:solidFill>
                      <a:srgbClr val="000000"/>
                    </a:solidFill>
                    <a:effectLst/>
                  </a:rPr>
                  <a:t>Instead, we estimate an </a:t>
                </a:r>
                <a:r>
                  <a:rPr lang="en-US" b="1" i="0" u="none" strike="noStrike" dirty="0">
                    <a:solidFill>
                      <a:srgbClr val="000000"/>
                    </a:solidFill>
                    <a:effectLst/>
                  </a:rPr>
                  <a:t>adjusted degrees of freedom</a:t>
                </a:r>
                <a:r>
                  <a:rPr lang="en-US" b="0" i="0" u="none" strike="noStrike" dirty="0">
                    <a:solidFill>
                      <a:srgbClr val="000000"/>
                    </a:solidFill>
                    <a:effectLst/>
                  </a:rPr>
                  <a:t> for the t-distribution.</a:t>
                </a:r>
              </a:p>
              <a:p>
                <a:r>
                  <a:rPr lang="en-US" b="1" i="0" u="none" strike="noStrike" dirty="0">
                    <a:solidFill>
                      <a:srgbClr val="000000"/>
                    </a:solidFill>
                    <a:effectLst/>
                  </a:rPr>
                  <a:t>Test Statistic Formula:</a:t>
                </a: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𝐴</m:t>
                                  </m:r>
                                </m:sub>
                              </m:sSub>
                            </m:e>
                          </m:acc>
                          <m:r>
                            <a:rPr lang="en-US" b="0" i="1" smtClean="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𝐵</m:t>
                                  </m:r>
                                </m:sub>
                              </m:sSub>
                            </m:e>
                          </m:acc>
                        </m:num>
                        <m:den>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𝐴</m:t>
                                      </m:r>
                                    </m:sub>
                                    <m:sup>
                                      <m:r>
                                        <a:rPr lang="en-US" b="0" i="1" smtClean="0">
                                          <a:latin typeface="Cambria Math" panose="02040503050406030204" pitchFamily="18" charset="0"/>
                                        </a:rPr>
                                        <m:t>2</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𝐴</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b="0" i="1" smtClean="0">
                                          <a:latin typeface="Cambria Math" panose="02040503050406030204" pitchFamily="18" charset="0"/>
                                        </a:rPr>
                                        <m:t>𝐵</m:t>
                                      </m:r>
                                    </m:sub>
                                    <m:sup>
                                      <m:r>
                                        <a:rPr lang="en-US" i="1">
                                          <a:latin typeface="Cambria Math" panose="02040503050406030204" pitchFamily="18" charset="0"/>
                                        </a:rPr>
                                        <m:t>2</m:t>
                                      </m:r>
                                    </m:sup>
                                  </m:sSubSup>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𝐵</m:t>
                                      </m:r>
                                    </m:sub>
                                  </m:sSub>
                                </m:den>
                              </m:f>
                            </m:e>
                          </m:rad>
                        </m:den>
                      </m:f>
                    </m:oMath>
                  </m:oMathPara>
                </a14:m>
                <a:endParaRPr lang="en-US" dirty="0"/>
              </a:p>
              <a:p>
                <a:r>
                  <a:rPr lang="en-US" dirty="0"/>
                  <a:t>Here, the issue is that although the variance of </a:t>
                </a:r>
                <a14:m>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𝐴</m:t>
                            </m:r>
                          </m:sub>
                        </m:sSub>
                      </m:e>
                    </m:acc>
                  </m:oMath>
                </a14:m>
                <a:r>
                  <a:rPr lang="en-US" dirty="0"/>
                  <a:t> is distributed as a chi-squared, the variance of the difference of the two means is not.</a:t>
                </a:r>
              </a:p>
            </p:txBody>
          </p:sp>
        </mc:Choice>
        <mc:Fallback>
          <p:sp>
            <p:nvSpPr>
              <p:cNvPr id="3" name="Text Placeholder 2">
                <a:extLst>
                  <a:ext uri="{FF2B5EF4-FFF2-40B4-BE49-F238E27FC236}">
                    <a16:creationId xmlns:a16="http://schemas.microsoft.com/office/drawing/2014/main" id="{1411FA1A-7842-1C44-8539-4A8B3A3D4F96}"/>
                  </a:ext>
                </a:extLst>
              </p:cNvPr>
              <p:cNvSpPr>
                <a:spLocks noGrp="1" noRot="1" noChangeAspect="1" noMove="1" noResize="1" noEditPoints="1" noAdjustHandles="1" noChangeArrowheads="1" noChangeShapeType="1" noTextEdit="1"/>
              </p:cNvSpPr>
              <p:nvPr>
                <p:ph type="body" idx="1"/>
              </p:nvPr>
            </p:nvSpPr>
            <p:spPr>
              <a:blipFill>
                <a:blip r:embed="rId2"/>
                <a:stretch>
                  <a:fillRect r="-1594"/>
                </a:stretch>
              </a:blipFill>
            </p:spPr>
            <p:txBody>
              <a:bodyPr/>
              <a:lstStyle/>
              <a:p>
                <a:r>
                  <a:rPr lang="en-US">
                    <a:noFill/>
                  </a:rPr>
                  <a:t> </a:t>
                </a:r>
              </a:p>
            </p:txBody>
          </p:sp>
        </mc:Fallback>
      </mc:AlternateContent>
    </p:spTree>
    <p:extLst>
      <p:ext uri="{BB962C8B-B14F-4D97-AF65-F5344CB8AC3E}">
        <p14:creationId xmlns:p14="http://schemas.microsoft.com/office/powerpoint/2010/main" val="217424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9A24-0293-3E4C-9276-20FADED18FCF}"/>
              </a:ext>
            </a:extLst>
          </p:cNvPr>
          <p:cNvSpPr>
            <a:spLocks noGrp="1"/>
          </p:cNvSpPr>
          <p:nvPr>
            <p:ph type="title"/>
          </p:nvPr>
        </p:nvSpPr>
        <p:spPr/>
        <p:txBody>
          <a:bodyPr/>
          <a:lstStyle/>
          <a:p>
            <a:r>
              <a:rPr lang="en-US" dirty="0" err="1"/>
              <a:t>Satterwaithe's</a:t>
            </a:r>
            <a:r>
              <a:rPr lang="en-US" dirty="0"/>
              <a:t> formula</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411FA1A-7842-1C44-8539-4A8B3A3D4F96}"/>
                  </a:ext>
                </a:extLst>
              </p:cNvPr>
              <p:cNvSpPr>
                <a:spLocks noGrp="1"/>
              </p:cNvSpPr>
              <p:nvPr>
                <p:ph type="body" idx="1"/>
              </p:nvPr>
            </p:nvSpPr>
            <p:spPr/>
            <p:txBody>
              <a:bodyPr anchor="ctr"/>
              <a:lstStyle/>
              <a:p>
                <a:r>
                  <a:rPr lang="en-US" dirty="0"/>
                  <a:t>Here, the issue is that although the variance of </a:t>
                </a:r>
                <a14:m>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𝐴</m:t>
                            </m:r>
                          </m:sub>
                        </m:sSub>
                      </m:e>
                    </m:acc>
                  </m:oMath>
                </a14:m>
                <a:r>
                  <a:rPr lang="en-US" dirty="0"/>
                  <a:t>, that shows up in the denominator, is distributed as a chi-squared, the variance of the difference of the two means is not. So the denominator is no longer chi-squared, and the test statistic does not follow a </a:t>
                </a:r>
                <a:r>
                  <a:rPr lang="en-US" i="1" dirty="0"/>
                  <a:t>t</a:t>
                </a:r>
                <a:r>
                  <a:rPr lang="en-US" dirty="0"/>
                  <a:t> distribution.</a:t>
                </a:r>
              </a:p>
              <a:p>
                <a:endParaRPr lang="en-US" dirty="0"/>
              </a:p>
              <a:p>
                <a:r>
                  <a:rPr lang="en-US" dirty="0" err="1"/>
                  <a:t>Satterwaithe</a:t>
                </a:r>
                <a:r>
                  <a:rPr lang="en-US" dirty="0"/>
                  <a:t> cleverly figured a way to figure out the "effective" degrees of freedom for the </a:t>
                </a:r>
                <a:r>
                  <a:rPr lang="en-US" i="1" dirty="0"/>
                  <a:t>t</a:t>
                </a:r>
                <a:r>
                  <a:rPr lang="en-US" dirty="0"/>
                  <a:t> distribution under which the denominator would be distributed approximately as a chi-squared. This is:</a:t>
                </a:r>
              </a:p>
              <a:p>
                <a:endParaRPr lang="en-US" dirty="0"/>
              </a:p>
              <a:p>
                <a:pPr marL="82550" indent="0" algn="ctr">
                  <a:buNone/>
                </a:pPr>
                <a:endParaRPr lang="en-US" dirty="0"/>
              </a:p>
            </p:txBody>
          </p:sp>
        </mc:Choice>
        <mc:Fallback xmlns="">
          <p:sp>
            <p:nvSpPr>
              <p:cNvPr id="3" name="Text Placeholder 2">
                <a:extLst>
                  <a:ext uri="{FF2B5EF4-FFF2-40B4-BE49-F238E27FC236}">
                    <a16:creationId xmlns:a16="http://schemas.microsoft.com/office/drawing/2014/main" id="{1411FA1A-7842-1C44-8539-4A8B3A3D4F96}"/>
                  </a:ext>
                </a:extLst>
              </p:cNvPr>
              <p:cNvSpPr>
                <a:spLocks noGrp="1" noRot="1" noChangeAspect="1" noMove="1" noResize="1" noEditPoints="1" noAdjustHandles="1" noChangeArrowheads="1" noChangeShapeType="1" noTextEdit="1"/>
              </p:cNvSpPr>
              <p:nvPr>
                <p:ph type="body" idx="1"/>
              </p:nvPr>
            </p:nvSpPr>
            <p:spPr>
              <a:blipFill>
                <a:blip r:embed="rId3"/>
                <a:stretch>
                  <a:fillRect r="-144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BCEA8C3-A5FE-244E-AA69-ADD8DE75D9F0}"/>
              </a:ext>
            </a:extLst>
          </p:cNvPr>
          <p:cNvPicPr>
            <a:picLocks noChangeAspect="1"/>
          </p:cNvPicPr>
          <p:nvPr/>
        </p:nvPicPr>
        <p:blipFill>
          <a:blip r:embed="rId4"/>
          <a:stretch>
            <a:fillRect/>
          </a:stretch>
        </p:blipFill>
        <p:spPr>
          <a:xfrm>
            <a:off x="3473517" y="5381482"/>
            <a:ext cx="3042786" cy="2025626"/>
          </a:xfrm>
          <a:prstGeom prst="rect">
            <a:avLst/>
          </a:prstGeom>
        </p:spPr>
      </p:pic>
    </p:spTree>
    <p:extLst>
      <p:ext uri="{BB962C8B-B14F-4D97-AF65-F5344CB8AC3E}">
        <p14:creationId xmlns:p14="http://schemas.microsoft.com/office/powerpoint/2010/main" val="276814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46A9-C2AD-6243-B012-C229FA6DDA6B}"/>
              </a:ext>
            </a:extLst>
          </p:cNvPr>
          <p:cNvSpPr>
            <a:spLocks noGrp="1"/>
          </p:cNvSpPr>
          <p:nvPr>
            <p:ph type="title"/>
          </p:nvPr>
        </p:nvSpPr>
        <p:spPr/>
        <p:txBody>
          <a:bodyPr/>
          <a:lstStyle/>
          <a:p>
            <a:r>
              <a:rPr lang="en-US" dirty="0"/>
              <a:t>Assessing normality</a:t>
            </a:r>
          </a:p>
        </p:txBody>
      </p:sp>
      <p:sp>
        <p:nvSpPr>
          <p:cNvPr id="3" name="Text Placeholder 2">
            <a:extLst>
              <a:ext uri="{FF2B5EF4-FFF2-40B4-BE49-F238E27FC236}">
                <a16:creationId xmlns:a16="http://schemas.microsoft.com/office/drawing/2014/main" id="{E859E8A3-D73A-F040-A3E4-A1764FA4D3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44168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Assessing normality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39843" y="2028472"/>
                <a:ext cx="9221657" cy="4834820"/>
              </a:xfrm>
            </p:spPr>
            <p:txBody>
              <a:bodyPr/>
              <a:lstStyle/>
              <a:p>
                <a:pPr lvl="1"/>
                <a:r>
                  <a:rPr dirty="0"/>
                  <a:t>Most of the parametric tests derived from the normal distribution (</a:t>
                </a:r>
                <a14:m>
                  <m:oMath xmlns:m="http://schemas.openxmlformats.org/officeDocument/2006/math">
                    <m:r>
                      <a:rPr>
                        <a:latin typeface="Cambria Math" panose="02040503050406030204" pitchFamily="18" charset="0"/>
                      </a:rPr>
                      <m:t>𝑡</m:t>
                    </m:r>
                  </m:oMath>
                </a14:m>
                <a:r>
                  <a:rPr dirty="0"/>
                  <a:t>, </a:t>
                </a:r>
                <a14:m>
                  <m:oMath xmlns:m="http://schemas.openxmlformats.org/officeDocument/2006/math">
                    <m:sSup>
                      <m:sSupPr>
                        <m:ctrlPr>
                          <a:rPr i="1">
                            <a:latin typeface="Cambria Math" panose="02040503050406030204" pitchFamily="18" charset="0"/>
                          </a:rPr>
                        </m:ctrlPr>
                      </m:sSupPr>
                      <m:e>
                        <m:r>
                          <a:rPr>
                            <a:latin typeface="Cambria Math" panose="02040503050406030204" pitchFamily="18" charset="0"/>
                          </a:rPr>
                          <m:t>𝜒</m:t>
                        </m:r>
                      </m:e>
                      <m:sup>
                        <m:r>
                          <a:rPr>
                            <a:latin typeface="Cambria Math" panose="02040503050406030204" pitchFamily="18" charset="0"/>
                          </a:rPr>
                          <m:t>2</m:t>
                        </m:r>
                      </m:sup>
                    </m:sSup>
                  </m:oMath>
                </a14:m>
                <a:r>
                  <a:rPr dirty="0"/>
                  <a:t>, </a:t>
                </a:r>
                <a14:m>
                  <m:oMath xmlns:m="http://schemas.openxmlformats.org/officeDocument/2006/math">
                    <m:r>
                      <a:rPr>
                        <a:latin typeface="Cambria Math" panose="02040503050406030204" pitchFamily="18" charset="0"/>
                      </a:rPr>
                      <m:t>𝐹</m:t>
                    </m:r>
                  </m:oMath>
                </a14:m>
                <a:r>
                  <a:rPr dirty="0"/>
                  <a:t>) assume that the population quantities are normally distributed.</a:t>
                </a:r>
              </a:p>
              <a:p>
                <a:pPr lvl="1"/>
                <a:endParaRPr lang="en-US" dirty="0"/>
              </a:p>
              <a:p>
                <a:pPr lvl="1"/>
                <a:r>
                  <a:rPr dirty="0"/>
                  <a:t>This assumption is very strong, and may not be reasonable for your data. Data visualization is very important to evaluate whether you think the population is normal or not.</a:t>
                </a:r>
              </a:p>
              <a:p>
                <a:pPr lvl="1"/>
                <a:endParaRPr lang="en-US" dirty="0"/>
              </a:p>
              <a:p>
                <a:pPr lvl="1"/>
                <a:r>
                  <a:rPr dirty="0"/>
                  <a:t>There are two schools of thought on assessing normality:</a:t>
                </a:r>
              </a:p>
              <a:p>
                <a:pPr lvl="2"/>
                <a:r>
                  <a:rPr dirty="0"/>
                  <a:t>Formal tests</a:t>
                </a:r>
              </a:p>
              <a:p>
                <a:pPr lvl="2"/>
                <a:r>
                  <a:rPr dirty="0"/>
                  <a:t>Visual inspection</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39843" y="2028472"/>
                <a:ext cx="9221657" cy="4834820"/>
              </a:xfrm>
              <a:blipFill>
                <a:blip r:embed="rId2"/>
                <a:stretch>
                  <a:fillRect r="-963"/>
                </a:stretch>
              </a:blipFill>
            </p:spPr>
            <p:txBody>
              <a:bodyPr/>
              <a:lstStyle/>
              <a:p>
                <a:r>
                  <a:rPr lang="en-US">
                    <a:noFill/>
                  </a:rPr>
                  <a:t> </a:t>
                </a:r>
              </a:p>
            </p:txBody>
          </p:sp>
        </mc:Fallback>
      </mc:AlternateContent>
    </p:spTree>
    <p:extLst>
      <p:ext uri="{BB962C8B-B14F-4D97-AF65-F5344CB8AC3E}">
        <p14:creationId xmlns:p14="http://schemas.microsoft.com/office/powerpoint/2010/main" val="1158511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Assessing normality with formal tests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1"/>
                <a:r>
                  <a:rPr dirty="0"/>
                  <a:t>The Shapiro-Wilk test can be used to assess normality (</a:t>
                </a:r>
                <a:r>
                  <a:rPr dirty="0" err="1">
                    <a:latin typeface="Courier"/>
                  </a:rPr>
                  <a:t>shapiro.test</a:t>
                </a:r>
                <a:r>
                  <a:rPr dirty="0">
                    <a:latin typeface="Courier"/>
                  </a:rPr>
                  <a:t>()</a:t>
                </a:r>
                <a:r>
                  <a:rPr dirty="0"/>
                  <a:t> in R).</a:t>
                </a:r>
              </a:p>
              <a:p>
                <a:pPr lvl="1"/>
                <a:endParaRPr lang="en-US" dirty="0">
                  <a:latin typeface="Cambria Math" panose="02040503050406030204" pitchFamily="18" charset="0"/>
                </a:endParaRPr>
              </a:p>
              <a:p>
                <a:pPr lvl="1"/>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𝐻</m:t>
                        </m:r>
                      </m:e>
                      <m:sub>
                        <m:r>
                          <a:rPr>
                            <a:latin typeface="Cambria Math" panose="02040503050406030204" pitchFamily="18" charset="0"/>
                          </a:rPr>
                          <m:t>0</m:t>
                        </m:r>
                      </m:sub>
                    </m:sSub>
                  </m:oMath>
                </a14:m>
                <a:r>
                  <a:rPr dirty="0"/>
                  <a:t> is that the data in a given sample are normally distributed; small P-values cast doubt on this.</a:t>
                </a:r>
              </a:p>
              <a:p>
                <a:pPr lvl="1"/>
                <a:endParaRPr lang="en-US" dirty="0"/>
              </a:p>
              <a:p>
                <a:pPr lvl="1"/>
                <a:r>
                  <a:rPr dirty="0"/>
                  <a:t>There is no formal derivation of the test statistic, for which critical values are determined via Monte-Carlo methods.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7575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Visual inspection</a:t>
            </a:r>
          </a:p>
        </p:txBody>
      </p:sp>
      <p:sp>
        <p:nvSpPr>
          <p:cNvPr id="3" name="Content Placeholder 2"/>
          <p:cNvSpPr>
            <a:spLocks noGrp="1"/>
          </p:cNvSpPr>
          <p:nvPr>
            <p:ph idx="1"/>
          </p:nvPr>
        </p:nvSpPr>
        <p:spPr/>
        <p:txBody>
          <a:bodyPr/>
          <a:lstStyle/>
          <a:p>
            <a:pPr lvl="1"/>
            <a:r>
              <a:rPr dirty="0"/>
              <a:t>Because the </a:t>
            </a:r>
            <a:r>
              <a:rPr i="1" dirty="0"/>
              <a:t>sample mean</a:t>
            </a:r>
            <a:r>
              <a:rPr dirty="0"/>
              <a:t> will be normally distributed - even if the data themselves are not - if the sample size is over 30, many statisticians suggest a quick visual inspections to evaluate the assumptions of normality.</a:t>
            </a:r>
          </a:p>
          <a:p>
            <a:pPr lvl="1"/>
            <a:endParaRPr lang="en-US" dirty="0"/>
          </a:p>
          <a:p>
            <a:pPr lvl="1"/>
            <a:r>
              <a:rPr dirty="0"/>
              <a:t>Since many of the questions we ask involve changes in mean values, it is often not necessary to go much beyond that.</a:t>
            </a:r>
          </a:p>
        </p:txBody>
      </p:sp>
    </p:spTree>
    <p:extLst>
      <p:ext uri="{BB962C8B-B14F-4D97-AF65-F5344CB8AC3E}">
        <p14:creationId xmlns:p14="http://schemas.microsoft.com/office/powerpoint/2010/main" val="1349417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Non-parametric alternatives</a:t>
            </a:r>
          </a:p>
        </p:txBody>
      </p:sp>
      <p:sp>
        <p:nvSpPr>
          <p:cNvPr id="3" name="Content Placeholder 2"/>
          <p:cNvSpPr>
            <a:spLocks noGrp="1"/>
          </p:cNvSpPr>
          <p:nvPr>
            <p:ph idx="1"/>
          </p:nvPr>
        </p:nvSpPr>
        <p:spPr/>
        <p:txBody>
          <a:bodyPr/>
          <a:lstStyle/>
          <a:p>
            <a:pPr lvl="1"/>
            <a:r>
              <a:rPr dirty="0"/>
              <a:t>It is possible to use the Wilcoxon family of tests (</a:t>
            </a:r>
            <a:r>
              <a:rPr dirty="0" err="1">
                <a:latin typeface="Courier"/>
              </a:rPr>
              <a:t>wilcox.test</a:t>
            </a:r>
            <a:r>
              <a:rPr dirty="0">
                <a:latin typeface="Courier"/>
              </a:rPr>
              <a:t>()</a:t>
            </a:r>
            <a:r>
              <a:rPr dirty="0"/>
              <a:t> in R) to deal with data for which the mean may not be normally distributed.</a:t>
            </a:r>
            <a:endParaRPr lang="en-US" dirty="0"/>
          </a:p>
          <a:p>
            <a:pPr lvl="1"/>
            <a:endParaRPr lang="en-US" dirty="0"/>
          </a:p>
          <a:p>
            <a:pPr lvl="1"/>
            <a:r>
              <a:rPr dirty="0"/>
              <a:t>This is a test of central tendency based on the difference in ranks of the the groups in the sample once it is sorted, rather than based on the absolute difference in mean values across groups. It is similar but usually less powerful than the parametric alternative.</a:t>
            </a:r>
          </a:p>
          <a:p>
            <a:pPr lvl="1"/>
            <a:endParaRPr lang="en-US" dirty="0"/>
          </a:p>
          <a:p>
            <a:pPr lvl="1"/>
            <a:r>
              <a:rPr dirty="0"/>
              <a:t>The multi-group analog is the </a:t>
            </a:r>
            <a:r>
              <a:rPr dirty="0" err="1"/>
              <a:t>Kruscal</a:t>
            </a:r>
            <a:r>
              <a:rPr dirty="0"/>
              <a:t>-Wallis tests (</a:t>
            </a:r>
            <a:r>
              <a:rPr dirty="0" err="1">
                <a:latin typeface="Courier"/>
              </a:rPr>
              <a:t>kruskal.test</a:t>
            </a:r>
            <a:r>
              <a:rPr dirty="0"/>
              <a:t>).</a:t>
            </a:r>
          </a:p>
        </p:txBody>
      </p:sp>
    </p:spTree>
    <p:extLst>
      <p:ext uri="{BB962C8B-B14F-4D97-AF65-F5344CB8AC3E}">
        <p14:creationId xmlns:p14="http://schemas.microsoft.com/office/powerpoint/2010/main" val="1827870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9" name="Rectangle 23">
            <a:extLst>
              <a:ext uri="{FF2B5EF4-FFF2-40B4-BE49-F238E27FC236}">
                <a16:creationId xmlns:a16="http://schemas.microsoft.com/office/drawing/2014/main" id="{0A42D3C9-073E-C468-9AEF-612D8099A504}"/>
              </a:ext>
            </a:extLst>
          </p:cNvPr>
          <p:cNvSpPr>
            <a:spLocks noGrp="1" noChangeArrowheads="1"/>
          </p:cNvSpPr>
          <p:nvPr>
            <p:ph type="title"/>
          </p:nvPr>
        </p:nvSpPr>
        <p:spPr/>
        <p:txBody>
          <a:bodyPr/>
          <a:lstStyle/>
          <a:p>
            <a:r>
              <a:rPr lang="en-US" altLang="en-US" sz="4222" b="1"/>
              <a:t>Consequences of Statistical Decisions</a:t>
            </a:r>
          </a:p>
        </p:txBody>
      </p:sp>
      <mc:AlternateContent xmlns:mc="http://schemas.openxmlformats.org/markup-compatibility/2006">
        <mc:Choice xmlns:a14="http://schemas.microsoft.com/office/drawing/2010/main" Requires="a14">
          <p:graphicFrame>
            <p:nvGraphicFramePr>
              <p:cNvPr id="50208" name="Group 32">
                <a:extLst>
                  <a:ext uri="{FF2B5EF4-FFF2-40B4-BE49-F238E27FC236}">
                    <a16:creationId xmlns:a16="http://schemas.microsoft.com/office/drawing/2014/main" id="{408EC894-8A7A-1333-B6C2-7A1CC23835F0}"/>
                  </a:ext>
                </a:extLst>
              </p:cNvPr>
              <p:cNvGraphicFramePr>
                <a:graphicFrameLocks noGrp="1"/>
              </p:cNvGraphicFramePr>
              <p:nvPr>
                <p:ph idx="1"/>
                <p:extLst>
                  <p:ext uri="{D42A27DB-BD31-4B8C-83A1-F6EECF244321}">
                    <p14:modId xmlns:p14="http://schemas.microsoft.com/office/powerpoint/2010/main" val="1589526010"/>
                  </p:ext>
                </p:extLst>
              </p:nvPr>
            </p:nvGraphicFramePr>
            <p:xfrm>
              <a:off x="2539999" y="2554916"/>
              <a:ext cx="7112001" cy="2954602"/>
            </p:xfrm>
            <a:graphic>
              <a:graphicData uri="http://schemas.openxmlformats.org/drawingml/2006/table">
                <a:tbl>
                  <a:tblPr/>
                  <a:tblGrid>
                    <a:gridCol w="2370667">
                      <a:extLst>
                        <a:ext uri="{9D8B030D-6E8A-4147-A177-3AD203B41FA5}">
                          <a16:colId xmlns:a16="http://schemas.microsoft.com/office/drawing/2014/main" val="256431509"/>
                        </a:ext>
                      </a:extLst>
                    </a:gridCol>
                    <a:gridCol w="2370667">
                      <a:extLst>
                        <a:ext uri="{9D8B030D-6E8A-4147-A177-3AD203B41FA5}">
                          <a16:colId xmlns:a16="http://schemas.microsoft.com/office/drawing/2014/main" val="3933727634"/>
                        </a:ext>
                      </a:extLst>
                    </a:gridCol>
                    <a:gridCol w="2370667">
                      <a:extLst>
                        <a:ext uri="{9D8B030D-6E8A-4147-A177-3AD203B41FA5}">
                          <a16:colId xmlns:a16="http://schemas.microsoft.com/office/drawing/2014/main" val="181858196"/>
                        </a:ext>
                      </a:extLst>
                    </a:gridCol>
                  </a:tblGrid>
                  <a:tr h="977415">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txBody>
                      <a:tcPr marL="101600" marR="101600" marT="50800" marB="50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a:ln>
                                <a:noFill/>
                              </a:ln>
                              <a:solidFill>
                                <a:schemeClr val="tx1"/>
                              </a:solidFill>
                              <a:effectLst/>
                              <a:latin typeface="Arial" panose="020B0604020202020204" pitchFamily="34" charset="0"/>
                            </a:rPr>
                            <a:t>Null hypothesis true</a:t>
                          </a:r>
                        </a:p>
                      </a:txBody>
                      <a:tcPr marL="101600" marR="1016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a:ln>
                                <a:noFill/>
                              </a:ln>
                              <a:solidFill>
                                <a:schemeClr val="tx1"/>
                              </a:solidFill>
                              <a:effectLst/>
                              <a:latin typeface="Arial" panose="020B0604020202020204" pitchFamily="34" charset="0"/>
                            </a:rPr>
                            <a:t>Null hypothesis false</a:t>
                          </a:r>
                        </a:p>
                      </a:txBody>
                      <a:tcPr marL="101600" marR="101600" marT="50800" marB="50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71624122"/>
                      </a:ext>
                    </a:extLst>
                  </a:tr>
                  <a:tr h="839449">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a:ln>
                                <a:noFill/>
                              </a:ln>
                              <a:solidFill>
                                <a:schemeClr val="tx1"/>
                              </a:solidFill>
                              <a:effectLst/>
                              <a:latin typeface="Arial" panose="020B0604020202020204" pitchFamily="34" charset="0"/>
                            </a:rPr>
                            <a:t>Null hypothesis accepted</a:t>
                          </a:r>
                        </a:p>
                      </a:txBody>
                      <a:tcPr marL="101600" marR="101600" marT="50800" marB="50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Correct</a:t>
                          </a:r>
                        </a:p>
                      </a:txBody>
                      <a:tcPr marL="101600" marR="1016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Type II error</a:t>
                          </a:r>
                        </a:p>
                      </a:txBody>
                      <a:tcPr marL="101600" marR="101600" marT="50800" marB="50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879139"/>
                      </a:ext>
                    </a:extLst>
                  </a:tr>
                  <a:tr h="1137738">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Null hypothesis rejected</a:t>
                          </a:r>
                        </a:p>
                      </a:txBody>
                      <a:tcPr marL="101600" marR="101600" marT="50800" marB="50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Type I error</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14:m>
                            <m:oMathPara xmlns:m="http://schemas.openxmlformats.org/officeDocument/2006/math">
                              <m:oMathParaPr>
                                <m:jc m:val="centerGroup"/>
                              </m:oMathParaPr>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𝛼</m:t>
                                </m:r>
                              </m:oMath>
                            </m:oMathPara>
                          </a14:m>
                          <a:endParaRPr kumimoji="0" lang="en-US" altLang="en-US" sz="2400" b="0" i="0" u="none" strike="noStrike" cap="none" normalizeH="0" baseline="0" dirty="0">
                            <a:ln>
                              <a:noFill/>
                            </a:ln>
                            <a:solidFill>
                              <a:schemeClr val="tx1"/>
                            </a:solidFill>
                            <a:effectLst/>
                            <a:latin typeface="Arial" panose="020B0604020202020204" pitchFamily="34" charset="0"/>
                          </a:endParaRPr>
                        </a:p>
                      </a:txBody>
                      <a:tcPr marL="101600" marR="1016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Correct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(1-</a:t>
                          </a:r>
                          <a:r>
                            <a:rPr kumimoji="0" lang="el-GR"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β</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en-US" altLang="en-US" sz="2400" b="0" i="0" u="none" strike="noStrike" cap="none" normalizeH="0" baseline="0" dirty="0">
                              <a:ln>
                                <a:noFill/>
                              </a:ln>
                              <a:solidFill>
                                <a:schemeClr val="tx1"/>
                              </a:solidFill>
                              <a:effectLst/>
                              <a:latin typeface="Arial" panose="020B0604020202020204" pitchFamily="34" charset="0"/>
                            </a:rPr>
                            <a:t>power)</a:t>
                          </a:r>
                        </a:p>
                      </a:txBody>
                      <a:tcPr marL="101600" marR="101600" marT="50800" marB="50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80819433"/>
                      </a:ext>
                    </a:extLst>
                  </a:tr>
                </a:tbl>
              </a:graphicData>
            </a:graphic>
          </p:graphicFrame>
        </mc:Choice>
        <mc:Fallback>
          <p:graphicFrame>
            <p:nvGraphicFramePr>
              <p:cNvPr id="50208" name="Group 32">
                <a:extLst>
                  <a:ext uri="{FF2B5EF4-FFF2-40B4-BE49-F238E27FC236}">
                    <a16:creationId xmlns:a16="http://schemas.microsoft.com/office/drawing/2014/main" id="{408EC894-8A7A-1333-B6C2-7A1CC23835F0}"/>
                  </a:ext>
                </a:extLst>
              </p:cNvPr>
              <p:cNvGraphicFramePr>
                <a:graphicFrameLocks noGrp="1"/>
              </p:cNvGraphicFramePr>
              <p:nvPr>
                <p:ph idx="1"/>
                <p:extLst>
                  <p:ext uri="{D42A27DB-BD31-4B8C-83A1-F6EECF244321}">
                    <p14:modId xmlns:p14="http://schemas.microsoft.com/office/powerpoint/2010/main" val="1589526010"/>
                  </p:ext>
                </p:extLst>
              </p:nvPr>
            </p:nvGraphicFramePr>
            <p:xfrm>
              <a:off x="2539999" y="2554916"/>
              <a:ext cx="7112001" cy="2954602"/>
            </p:xfrm>
            <a:graphic>
              <a:graphicData uri="http://schemas.openxmlformats.org/drawingml/2006/table">
                <a:tbl>
                  <a:tblPr/>
                  <a:tblGrid>
                    <a:gridCol w="2370667">
                      <a:extLst>
                        <a:ext uri="{9D8B030D-6E8A-4147-A177-3AD203B41FA5}">
                          <a16:colId xmlns:a16="http://schemas.microsoft.com/office/drawing/2014/main" val="256431509"/>
                        </a:ext>
                      </a:extLst>
                    </a:gridCol>
                    <a:gridCol w="2370667">
                      <a:extLst>
                        <a:ext uri="{9D8B030D-6E8A-4147-A177-3AD203B41FA5}">
                          <a16:colId xmlns:a16="http://schemas.microsoft.com/office/drawing/2014/main" val="3933727634"/>
                        </a:ext>
                      </a:extLst>
                    </a:gridCol>
                    <a:gridCol w="2370667">
                      <a:extLst>
                        <a:ext uri="{9D8B030D-6E8A-4147-A177-3AD203B41FA5}">
                          <a16:colId xmlns:a16="http://schemas.microsoft.com/office/drawing/2014/main" val="181858196"/>
                        </a:ext>
                      </a:extLst>
                    </a:gridCol>
                  </a:tblGrid>
                  <a:tr h="977415">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txBody>
                      <a:tcPr marL="101600" marR="101600" marT="50800" marB="50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a:ln>
                                <a:noFill/>
                              </a:ln>
                              <a:solidFill>
                                <a:schemeClr val="tx1"/>
                              </a:solidFill>
                              <a:effectLst/>
                              <a:latin typeface="Arial" panose="020B0604020202020204" pitchFamily="34" charset="0"/>
                            </a:rPr>
                            <a:t>Null hypothesis true</a:t>
                          </a:r>
                        </a:p>
                      </a:txBody>
                      <a:tcPr marL="101600" marR="1016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a:ln>
                                <a:noFill/>
                              </a:ln>
                              <a:solidFill>
                                <a:schemeClr val="tx1"/>
                              </a:solidFill>
                              <a:effectLst/>
                              <a:latin typeface="Arial" panose="020B0604020202020204" pitchFamily="34" charset="0"/>
                            </a:rPr>
                            <a:t>Null hypothesis false</a:t>
                          </a:r>
                        </a:p>
                      </a:txBody>
                      <a:tcPr marL="101600" marR="101600" marT="50800" marB="50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71624122"/>
                      </a:ext>
                    </a:extLst>
                  </a:tr>
                  <a:tr h="839449">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a:ln>
                                <a:noFill/>
                              </a:ln>
                              <a:solidFill>
                                <a:schemeClr val="tx1"/>
                              </a:solidFill>
                              <a:effectLst/>
                              <a:latin typeface="Arial" panose="020B0604020202020204" pitchFamily="34" charset="0"/>
                            </a:rPr>
                            <a:t>Null hypothesis accepted</a:t>
                          </a:r>
                        </a:p>
                      </a:txBody>
                      <a:tcPr marL="101600" marR="101600" marT="50800" marB="50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Correct</a:t>
                          </a:r>
                        </a:p>
                      </a:txBody>
                      <a:tcPr marL="101600" marR="1016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Type II error</a:t>
                          </a:r>
                        </a:p>
                      </a:txBody>
                      <a:tcPr marL="101600" marR="101600" marT="50800" marB="50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879139"/>
                      </a:ext>
                    </a:extLst>
                  </a:tr>
                  <a:tr h="1137738">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Null hypothesis rejected</a:t>
                          </a:r>
                        </a:p>
                      </a:txBody>
                      <a:tcPr marL="101600" marR="101600" marT="50800" marB="50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101600" marR="1016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a:blip r:embed="rId2"/>
                          <a:stretch>
                            <a:fillRect l="-101070" t="-161111" r="-105348" b="-3333"/>
                          </a:stretch>
                        </a:blip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Correct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400" b="0" i="0" u="none" strike="noStrike" cap="none" normalizeH="0" baseline="0" dirty="0">
                              <a:ln>
                                <a:noFill/>
                              </a:ln>
                              <a:solidFill>
                                <a:schemeClr val="tx1"/>
                              </a:solidFill>
                              <a:effectLst/>
                              <a:latin typeface="Arial" panose="020B0604020202020204" pitchFamily="34" charset="0"/>
                            </a:rPr>
                            <a:t>(1-</a:t>
                          </a:r>
                          <a:r>
                            <a:rPr kumimoji="0" lang="el-GR"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β</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en-US" altLang="en-US" sz="2400" b="0" i="0" u="none" strike="noStrike" cap="none" normalizeH="0" baseline="0" dirty="0">
                              <a:ln>
                                <a:noFill/>
                              </a:ln>
                              <a:solidFill>
                                <a:schemeClr val="tx1"/>
                              </a:solidFill>
                              <a:effectLst/>
                              <a:latin typeface="Arial" panose="020B0604020202020204" pitchFamily="34" charset="0"/>
                            </a:rPr>
                            <a:t>power)</a:t>
                          </a:r>
                        </a:p>
                      </a:txBody>
                      <a:tcPr marL="101600" marR="101600" marT="50800" marB="50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80819433"/>
                      </a:ext>
                    </a:extLst>
                  </a:tr>
                </a:tbl>
              </a:graphicData>
            </a:graphic>
          </p:graphicFrame>
        </mc:Fallback>
      </mc:AlternateContent>
      <p:sp>
        <p:nvSpPr>
          <p:cNvPr id="50203" name="Text Box 27">
            <a:extLst>
              <a:ext uri="{FF2B5EF4-FFF2-40B4-BE49-F238E27FC236}">
                <a16:creationId xmlns:a16="http://schemas.microsoft.com/office/drawing/2014/main" id="{CAB6C901-0D6F-FFC2-AACE-E1231B569390}"/>
              </a:ext>
            </a:extLst>
          </p:cNvPr>
          <p:cNvSpPr txBox="1">
            <a:spLocks noChangeArrowheads="1"/>
          </p:cNvSpPr>
          <p:nvPr/>
        </p:nvSpPr>
        <p:spPr bwMode="auto">
          <a:xfrm>
            <a:off x="5868766" y="1729716"/>
            <a:ext cx="2272343" cy="5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111" dirty="0"/>
              <a:t>Actual state</a:t>
            </a:r>
          </a:p>
        </p:txBody>
      </p:sp>
      <p:sp>
        <p:nvSpPr>
          <p:cNvPr id="50204" name="Text Box 28">
            <a:extLst>
              <a:ext uri="{FF2B5EF4-FFF2-40B4-BE49-F238E27FC236}">
                <a16:creationId xmlns:a16="http://schemas.microsoft.com/office/drawing/2014/main" id="{81719693-1BD8-378B-725E-213FCADBCE08}"/>
              </a:ext>
            </a:extLst>
          </p:cNvPr>
          <p:cNvSpPr txBox="1">
            <a:spLocks noChangeArrowheads="1"/>
          </p:cNvSpPr>
          <p:nvPr/>
        </p:nvSpPr>
        <p:spPr bwMode="auto">
          <a:xfrm>
            <a:off x="393353" y="4216730"/>
            <a:ext cx="1862667" cy="5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111" dirty="0"/>
              <a:t>Decision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46A9-C2AD-6243-B012-C229FA6DDA6B}"/>
              </a:ext>
            </a:extLst>
          </p:cNvPr>
          <p:cNvSpPr>
            <a:spLocks noGrp="1"/>
          </p:cNvSpPr>
          <p:nvPr>
            <p:ph type="title"/>
          </p:nvPr>
        </p:nvSpPr>
        <p:spPr/>
        <p:txBody>
          <a:bodyPr/>
          <a:lstStyle/>
          <a:p>
            <a:r>
              <a:rPr lang="en-US" dirty="0"/>
              <a:t>Two additional notes</a:t>
            </a:r>
          </a:p>
        </p:txBody>
      </p:sp>
      <p:sp>
        <p:nvSpPr>
          <p:cNvPr id="3" name="Text Placeholder 2">
            <a:extLst>
              <a:ext uri="{FF2B5EF4-FFF2-40B4-BE49-F238E27FC236}">
                <a16:creationId xmlns:a16="http://schemas.microsoft.com/office/drawing/2014/main" id="{E859E8A3-D73A-F040-A3E4-A1764FA4D3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1646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Moore and McCabe’s guidelines for sample size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1"/>
                <a:r>
                  <a:rPr dirty="0"/>
                  <a:t>The </a:t>
                </a:r>
                <a14:m>
                  <m:oMath xmlns:m="http://schemas.openxmlformats.org/officeDocument/2006/math">
                    <m:r>
                      <a:rPr>
                        <a:latin typeface="Cambria Math" panose="02040503050406030204" pitchFamily="18" charset="0"/>
                      </a:rPr>
                      <m:t>𝑡</m:t>
                    </m:r>
                  </m:oMath>
                </a14:m>
                <a:r>
                  <a:rPr dirty="0"/>
                  <a:t>-distribution formula for the population mean </a:t>
                </a:r>
                <a14:m>
                  <m:oMath xmlns:m="http://schemas.openxmlformats.org/officeDocument/2006/math">
                    <m:r>
                      <a:rPr>
                        <a:latin typeface="Cambria Math" panose="02040503050406030204" pitchFamily="18" charset="0"/>
                      </a:rPr>
                      <m:t>𝜇</m:t>
                    </m:r>
                  </m:oMath>
                </a14:m>
                <a:r>
                  <a:rPr dirty="0"/>
                  <a:t> is exactly correct when the underlying population is normal.</a:t>
                </a:r>
              </a:p>
              <a:p>
                <a:pPr lvl="1"/>
                <a:endParaRPr lang="en-US" dirty="0"/>
              </a:p>
              <a:p>
                <a:pPr lvl="1"/>
                <a:r>
                  <a:rPr dirty="0"/>
                  <a:t>Whether or not this assumption is reasonable is the decision of the analyst. Data visualization is very important to evaluate whether you think the population is normal or not.</a:t>
                </a:r>
                <a:endParaRPr lang="en-US" dirty="0"/>
              </a:p>
              <a:p>
                <a:pPr lvl="1"/>
                <a:endParaRPr lang="en-US" dirty="0"/>
              </a:p>
              <a:p>
                <a:pPr lvl="1"/>
                <a:r>
                  <a:rPr lang="en-US" dirty="0"/>
                  <a:t>"</a:t>
                </a:r>
                <a:r>
                  <a:rPr dirty="0"/>
                  <a:t>Moore and McCabe</a:t>
                </a:r>
                <a:r>
                  <a:rPr lang="en-US" dirty="0"/>
                  <a:t>"</a:t>
                </a:r>
                <a:r>
                  <a:rPr dirty="0"/>
                  <a:t> recommend using the following guidelines for determining whether the </a:t>
                </a:r>
                <a14:m>
                  <m:oMath xmlns:m="http://schemas.openxmlformats.org/officeDocument/2006/math">
                    <m:r>
                      <a:rPr>
                        <a:latin typeface="Cambria Math" panose="02040503050406030204" pitchFamily="18" charset="0"/>
                      </a:rPr>
                      <m:t>𝑡</m:t>
                    </m:r>
                  </m:oMath>
                </a14:m>
                <a:r>
                  <a:rPr dirty="0"/>
                  <a:t> distribution procedure is ok to use in the presence of non-normal populations.</a:t>
                </a:r>
                <a:endParaRPr lang="en-US" dirty="0"/>
              </a:p>
              <a:p>
                <a:pPr lvl="2"/>
                <a:r>
                  <a:rPr lang="en-US" dirty="0"/>
                  <a:t>n &lt; 15: use </a:t>
                </a:r>
                <a:r>
                  <a:rPr lang="en-US" i="1" dirty="0"/>
                  <a:t>t</a:t>
                </a:r>
                <a:r>
                  <a:rPr lang="en-US" dirty="0"/>
                  <a:t>-distribution only if the data indicate that the population is very close to normal.</a:t>
                </a:r>
              </a:p>
              <a:p>
                <a:pPr lvl="2"/>
                <a:r>
                  <a:rPr lang="en-US" dirty="0"/>
                  <a:t>15 &lt; n &lt; 39: use </a:t>
                </a:r>
                <a:r>
                  <a:rPr lang="en-US" i="1" dirty="0"/>
                  <a:t>t</a:t>
                </a:r>
                <a:r>
                  <a:rPr lang="en-US" dirty="0"/>
                  <a:t>-distribution except in the presence of outliers or strong skewness.</a:t>
                </a:r>
              </a:p>
              <a:p>
                <a:pPr lvl="2"/>
                <a:r>
                  <a:rPr lang="en-US" dirty="0"/>
                  <a:t>n &gt; 40: use </a:t>
                </a:r>
                <a:r>
                  <a:rPr lang="en-US" i="1" dirty="0"/>
                  <a:t>t</a:t>
                </a:r>
                <a:r>
                  <a:rPr lang="en-US" dirty="0"/>
                  <a:t>-distribution regardless of the shape of the population distribution.</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r="-289"/>
                </a:stretch>
              </a:blipFill>
            </p:spPr>
            <p:txBody>
              <a:bodyPr/>
              <a:lstStyle/>
              <a:p>
                <a:r>
                  <a:rPr lang="en-US">
                    <a:noFill/>
                  </a:rPr>
                  <a:t> </a:t>
                </a:r>
              </a:p>
            </p:txBody>
          </p:sp>
        </mc:Fallback>
      </mc:AlternateContent>
    </p:spTree>
    <p:extLst>
      <p:ext uri="{BB962C8B-B14F-4D97-AF65-F5344CB8AC3E}">
        <p14:creationId xmlns:p14="http://schemas.microsoft.com/office/powerpoint/2010/main" val="42580885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99A54-4A41-134B-81BE-05979882C207}"/>
              </a:ext>
            </a:extLst>
          </p:cNvPr>
          <p:cNvSpPr>
            <a:spLocks noGrp="1"/>
          </p:cNvSpPr>
          <p:nvPr>
            <p:ph type="title"/>
          </p:nvPr>
        </p:nvSpPr>
        <p:spPr/>
        <p:txBody>
          <a:bodyPr/>
          <a:lstStyle/>
          <a:p>
            <a:r>
              <a:rPr lang="en-US" dirty="0"/>
              <a:t>Effect sizes</a:t>
            </a:r>
          </a:p>
        </p:txBody>
      </p:sp>
      <p:pic>
        <p:nvPicPr>
          <p:cNvPr id="5" name="Picture 4">
            <a:extLst>
              <a:ext uri="{FF2B5EF4-FFF2-40B4-BE49-F238E27FC236}">
                <a16:creationId xmlns:a16="http://schemas.microsoft.com/office/drawing/2014/main" id="{5114DB97-9C0F-6D4C-9C91-DD7CBB2928E2}"/>
              </a:ext>
            </a:extLst>
          </p:cNvPr>
          <p:cNvPicPr>
            <a:picLocks noChangeAspect="1"/>
          </p:cNvPicPr>
          <p:nvPr/>
        </p:nvPicPr>
        <p:blipFill>
          <a:blip r:embed="rId3"/>
          <a:stretch>
            <a:fillRect/>
          </a:stretch>
        </p:blipFill>
        <p:spPr>
          <a:xfrm>
            <a:off x="1675698" y="1624615"/>
            <a:ext cx="6808604" cy="5702081"/>
          </a:xfrm>
          <a:prstGeom prst="rect">
            <a:avLst/>
          </a:prstGeom>
        </p:spPr>
      </p:pic>
    </p:spTree>
    <p:extLst>
      <p:ext uri="{BB962C8B-B14F-4D97-AF65-F5344CB8AC3E}">
        <p14:creationId xmlns:p14="http://schemas.microsoft.com/office/powerpoint/2010/main" val="3728592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33E6-ED20-2A40-A979-2A018F59AB84}"/>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1C69C1E1-9C88-6E47-93C5-F60E59F99D8E}"/>
              </a:ext>
            </a:extLst>
          </p:cNvPr>
          <p:cNvSpPr>
            <a:spLocks noGrp="1"/>
          </p:cNvSpPr>
          <p:nvPr>
            <p:ph type="body" idx="1"/>
          </p:nvPr>
        </p:nvSpPr>
        <p:spPr/>
        <p:txBody>
          <a:bodyPr/>
          <a:lstStyle/>
          <a:p>
            <a:r>
              <a:rPr lang="en-US" dirty="0"/>
              <a:t>Key definitions</a:t>
            </a:r>
          </a:p>
          <a:p>
            <a:r>
              <a:rPr lang="en-US" dirty="0"/>
              <a:t>The sample mean</a:t>
            </a:r>
          </a:p>
          <a:p>
            <a:r>
              <a:rPr lang="en-US" dirty="0"/>
              <a:t>One-sample hypothesis tests</a:t>
            </a:r>
          </a:p>
          <a:p>
            <a:r>
              <a:rPr lang="en-US" dirty="0"/>
              <a:t>Two-sample hypothesis tests</a:t>
            </a:r>
          </a:p>
          <a:p>
            <a:r>
              <a:rPr lang="en-US" dirty="0"/>
              <a:t>Additional topics</a:t>
            </a:r>
          </a:p>
          <a:p>
            <a:endParaRPr lang="en-US" dirty="0"/>
          </a:p>
        </p:txBody>
      </p:sp>
    </p:spTree>
    <p:extLst>
      <p:ext uri="{BB962C8B-B14F-4D97-AF65-F5344CB8AC3E}">
        <p14:creationId xmlns:p14="http://schemas.microsoft.com/office/powerpoint/2010/main" val="196249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FBDED77-18C5-C8CF-C0C0-59F7D2C29400}"/>
                  </a:ext>
                </a:extLst>
              </p:cNvPr>
              <p:cNvSpPr>
                <a:spLocks noGrp="1"/>
              </p:cNvSpPr>
              <p:nvPr>
                <p:ph type="title"/>
              </p:nvPr>
            </p:nvSpPr>
            <p:spPr/>
            <p:txBody>
              <a:bodyPr/>
              <a:lstStyle/>
              <a:p>
                <a:r>
                  <a:rPr lang="en-US" dirty="0"/>
                  <a:t>Understanding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 </m:t>
                    </m:r>
                  </m:oMath>
                </a14:m>
                <a:r>
                  <a:rPr lang="en-US" dirty="0"/>
                  <a:t>in Hypothesis Testing</a:t>
                </a:r>
              </a:p>
            </p:txBody>
          </p:sp>
        </mc:Choice>
        <mc:Fallback>
          <p:sp>
            <p:nvSpPr>
              <p:cNvPr id="2" name="Title 1">
                <a:extLst>
                  <a:ext uri="{FF2B5EF4-FFF2-40B4-BE49-F238E27FC236}">
                    <a16:creationId xmlns:a16="http://schemas.microsoft.com/office/drawing/2014/main" id="{DFBDED77-18C5-C8CF-C0C0-59F7D2C29400}"/>
                  </a:ext>
                </a:extLst>
              </p:cNvPr>
              <p:cNvSpPr>
                <a:spLocks noGrp="1" noRot="1" noChangeAspect="1" noMove="1" noResize="1" noEditPoints="1" noAdjustHandles="1" noChangeArrowheads="1" noChangeShapeType="1" noTextEdit="1"/>
              </p:cNvSpPr>
              <p:nvPr>
                <p:ph type="title"/>
              </p:nvPr>
            </p:nvSpPr>
            <p:spPr>
              <a:blipFill>
                <a:blip r:embed="rId2"/>
                <a:stretch>
                  <a:fillRect l="-21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102EB7D-781B-8A43-704B-FF6A64567455}"/>
                  </a:ext>
                </a:extLst>
              </p:cNvPr>
              <p:cNvSpPr>
                <a:spLocks noGrp="1"/>
              </p:cNvSpPr>
              <p:nvPr>
                <p:ph type="body" idx="1"/>
              </p:nvPr>
            </p:nvSpPr>
            <p:spPr>
              <a:xfrm>
                <a:off x="419725" y="2028472"/>
                <a:ext cx="9041775" cy="4834820"/>
              </a:xfrm>
            </p:spPr>
            <p:txBody>
              <a:bodyPr/>
              <a:lstStyle/>
              <a:p>
                <a:pPr algn="l">
                  <a:lnSpc>
                    <a:spcPct val="100000"/>
                  </a:lnSpc>
                  <a:buFont typeface="Arial" panose="020B0604020202020204" pitchFamily="34" charset="0"/>
                  <a:buChar char="•"/>
                </a:pP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i="1" smtClean="0">
                        <a:latin typeface="Cambria Math" panose="02040503050406030204" pitchFamily="18" charset="0"/>
                        <a:ea typeface="Cambria Math" panose="02040503050406030204" pitchFamily="18" charset="0"/>
                      </a:rPr>
                      <m:t> </m:t>
                    </m:r>
                  </m:oMath>
                </a14:m>
                <a:r>
                  <a:rPr lang="en-US" b="0" i="0" u="none" strike="noStrike" dirty="0">
                    <a:solidFill>
                      <a:srgbClr val="000000"/>
                    </a:solidFill>
                    <a:effectLst/>
                    <a:latin typeface="Calibri" panose="020F0502020204030204" pitchFamily="34" charset="0"/>
                    <a:cs typeface="Calibri" panose="020F0502020204030204" pitchFamily="34" charset="0"/>
                  </a:rPr>
                  <a:t>is the </a:t>
                </a:r>
                <a:r>
                  <a:rPr lang="en-US" b="1" i="0" u="none" strike="noStrike" dirty="0">
                    <a:solidFill>
                      <a:srgbClr val="000000"/>
                    </a:solidFill>
                    <a:effectLst/>
                    <a:latin typeface="Calibri" panose="020F0502020204030204" pitchFamily="34" charset="0"/>
                    <a:cs typeface="Calibri" panose="020F0502020204030204" pitchFamily="34" charset="0"/>
                  </a:rPr>
                  <a:t>significance level</a:t>
                </a:r>
                <a:r>
                  <a:rPr lang="en-US" b="0" i="0" u="none" strike="noStrike" dirty="0">
                    <a:solidFill>
                      <a:srgbClr val="000000"/>
                    </a:solidFill>
                    <a:effectLst/>
                    <a:latin typeface="Calibri" panose="020F0502020204030204" pitchFamily="34" charset="0"/>
                    <a:cs typeface="Calibri" panose="020F0502020204030204" pitchFamily="34" charset="0"/>
                  </a:rPr>
                  <a:t>, representing the probability of rejecting the null hypothesis when it is actually true (Type I error).</a:t>
                </a:r>
              </a:p>
              <a:p>
                <a:pPr algn="l">
                  <a:lnSpc>
                    <a:spcPct val="100000"/>
                  </a:lnSpc>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It defines the </a:t>
                </a:r>
                <a:r>
                  <a:rPr lang="en-US" b="1" i="0" u="none" strike="noStrike" dirty="0">
                    <a:solidFill>
                      <a:srgbClr val="000000"/>
                    </a:solidFill>
                    <a:effectLst/>
                    <a:latin typeface="Calibri" panose="020F0502020204030204" pitchFamily="34" charset="0"/>
                    <a:cs typeface="Calibri" panose="020F0502020204030204" pitchFamily="34" charset="0"/>
                  </a:rPr>
                  <a:t>threshold for statistical significance</a:t>
                </a:r>
                <a:r>
                  <a:rPr lang="en-US" b="0" i="0" u="none" strike="noStrike" dirty="0">
                    <a:solidFill>
                      <a:srgbClr val="000000"/>
                    </a:solidFill>
                    <a:effectLst/>
                    <a:latin typeface="Calibri" panose="020F0502020204030204" pitchFamily="34" charset="0"/>
                    <a:cs typeface="Calibri" panose="020F0502020204030204" pitchFamily="34" charset="0"/>
                  </a:rPr>
                  <a:t> in a hypothesis test.</a:t>
                </a:r>
              </a:p>
              <a:p>
                <a:pPr algn="l">
                  <a:lnSpc>
                    <a:spcPct val="100000"/>
                  </a:lnSpc>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Researchers determine before conducting a study based on the acceptable risk of Type I errors.</a:t>
                </a:r>
              </a:p>
              <a:p>
                <a:pPr lvl="1">
                  <a:lnSpc>
                    <a:spcPct val="100000"/>
                  </a:lnSpc>
                  <a:buFont typeface="Arial" panose="020B0604020202020204" pitchFamily="34" charset="0"/>
                  <a:buChar char="•"/>
                </a:pPr>
                <a:r>
                  <a:rPr lang="en-US" b="1" i="0" u="none" strike="noStrike" dirty="0">
                    <a:solidFill>
                      <a:srgbClr val="000000"/>
                    </a:solidFill>
                    <a:effectLst/>
                    <a:latin typeface="Calibri" panose="020F0502020204030204" pitchFamily="34" charset="0"/>
                    <a:cs typeface="Calibri" panose="020F0502020204030204" pitchFamily="34" charset="0"/>
                  </a:rPr>
                  <a:t>0.05 (5%)</a:t>
                </a:r>
                <a:r>
                  <a:rPr lang="en-US" b="0" i="0" u="none" strike="noStrike" dirty="0">
                    <a:solidFill>
                      <a:srgbClr val="000000"/>
                    </a:solidFill>
                    <a:effectLst/>
                    <a:latin typeface="Calibri" panose="020F0502020204030204" pitchFamily="34" charset="0"/>
                    <a:cs typeface="Calibri" panose="020F0502020204030204" pitchFamily="34" charset="0"/>
                  </a:rPr>
                  <a:t>: Most commonly used in scientific research.</a:t>
                </a:r>
              </a:p>
              <a:p>
                <a:pPr lvl="1">
                  <a:lnSpc>
                    <a:spcPct val="100000"/>
                  </a:lnSpc>
                  <a:buFont typeface="Arial" panose="020B0604020202020204" pitchFamily="34" charset="0"/>
                  <a:buChar char="•"/>
                </a:pPr>
                <a:r>
                  <a:rPr lang="en-US" b="1" i="0" u="none" strike="noStrike" dirty="0">
                    <a:solidFill>
                      <a:srgbClr val="000000"/>
                    </a:solidFill>
                    <a:effectLst/>
                    <a:latin typeface="Calibri" panose="020F0502020204030204" pitchFamily="34" charset="0"/>
                    <a:cs typeface="Calibri" panose="020F0502020204030204" pitchFamily="34" charset="0"/>
                  </a:rPr>
                  <a:t>0.01 (1%)</a:t>
                </a:r>
                <a:r>
                  <a:rPr lang="en-US" b="0" i="0" u="none" strike="noStrike" dirty="0">
                    <a:solidFill>
                      <a:srgbClr val="000000"/>
                    </a:solidFill>
                    <a:effectLst/>
                    <a:latin typeface="Calibri" panose="020F0502020204030204" pitchFamily="34" charset="0"/>
                    <a:cs typeface="Calibri" panose="020F0502020204030204" pitchFamily="34" charset="0"/>
                  </a:rPr>
                  <a:t>: Used in studies requiring higher confidence.</a:t>
                </a:r>
              </a:p>
              <a:p>
                <a:pPr lvl="1">
                  <a:lnSpc>
                    <a:spcPct val="100000"/>
                  </a:lnSpc>
                  <a:buFont typeface="Arial" panose="020B0604020202020204" pitchFamily="34" charset="0"/>
                  <a:buChar char="•"/>
                </a:pPr>
                <a:r>
                  <a:rPr lang="en-US" b="1" i="0" u="none" strike="noStrike" dirty="0">
                    <a:solidFill>
                      <a:srgbClr val="000000"/>
                    </a:solidFill>
                    <a:effectLst/>
                    <a:latin typeface="Calibri" panose="020F0502020204030204" pitchFamily="34" charset="0"/>
                    <a:cs typeface="Calibri" panose="020F0502020204030204" pitchFamily="34" charset="0"/>
                  </a:rPr>
                  <a:t>0.10 (10%)</a:t>
                </a:r>
                <a:r>
                  <a:rPr lang="en-US" b="0" i="0" u="none" strike="noStrike" dirty="0">
                    <a:solidFill>
                      <a:srgbClr val="000000"/>
                    </a:solidFill>
                    <a:effectLst/>
                    <a:latin typeface="Calibri" panose="020F0502020204030204" pitchFamily="34" charset="0"/>
                    <a:cs typeface="Calibri" panose="020F0502020204030204" pitchFamily="34" charset="0"/>
                  </a:rPr>
                  <a:t>: Sometimes used in exploratory research.</a:t>
                </a:r>
              </a:p>
              <a:p>
                <a:pPr lvl="1">
                  <a:lnSpc>
                    <a:spcPct val="100000"/>
                  </a:lnSpc>
                  <a:buFont typeface="Arial" panose="020B0604020202020204" pitchFamily="34" charset="0"/>
                  <a:buChar char="•"/>
                </a:pPr>
                <a:endParaRPr lang="en-US" b="0" i="0" u="none" strike="noStrike" dirty="0">
                  <a:solidFill>
                    <a:srgbClr val="000000"/>
                  </a:solidFill>
                  <a:effectLst/>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If </a:t>
                </a:r>
                <a:r>
                  <a:rPr lang="en-US" b="1" i="0" u="none" strike="noStrike" dirty="0">
                    <a:solidFill>
                      <a:srgbClr val="000000"/>
                    </a:solidFill>
                    <a:effectLst/>
                    <a:latin typeface="Calibri" panose="020F0502020204030204" pitchFamily="34" charset="0"/>
                    <a:cs typeface="Calibri" panose="020F0502020204030204" pitchFamily="34" charset="0"/>
                  </a:rPr>
                  <a:t>p-value &lt; </a:t>
                </a:r>
                <a:r>
                  <a:rPr lang="en-US" dirty="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b="0" i="0" u="none" strike="noStrike" dirty="0">
                    <a:solidFill>
                      <a:srgbClr val="000000"/>
                    </a:solidFill>
                    <a:effectLst/>
                    <a:latin typeface="Calibri" panose="020F0502020204030204" pitchFamily="34" charset="0"/>
                    <a:cs typeface="Calibri" panose="020F0502020204030204" pitchFamily="34" charset="0"/>
                  </a:rPr>
                  <a:t>, reject the null hypothesis (statistically significant result).</a:t>
                </a:r>
              </a:p>
              <a:p>
                <a:pPr lvl="1">
                  <a:lnSpc>
                    <a:spcPct val="100000"/>
                  </a:lnSpc>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If </a:t>
                </a:r>
                <a:r>
                  <a:rPr lang="en-US" b="1" i="0" u="none" strike="noStrike" dirty="0">
                    <a:solidFill>
                      <a:srgbClr val="000000"/>
                    </a:solidFill>
                    <a:effectLst/>
                    <a:latin typeface="Calibri" panose="020F0502020204030204" pitchFamily="34" charset="0"/>
                    <a:cs typeface="Calibri" panose="020F0502020204030204" pitchFamily="34" charset="0"/>
                  </a:rPr>
                  <a:t>p-value ≥ </a:t>
                </a:r>
                <a:r>
                  <a:rPr lang="en-US" dirty="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b="0" i="0" u="none" strike="noStrike" dirty="0">
                    <a:solidFill>
                      <a:srgbClr val="000000"/>
                    </a:solidFill>
                    <a:effectLst/>
                    <a:latin typeface="Calibri" panose="020F0502020204030204" pitchFamily="34" charset="0"/>
                    <a:cs typeface="Calibri" panose="020F0502020204030204" pitchFamily="34" charset="0"/>
                  </a:rPr>
                  <a:t>, fail to reject the null hypothesis (not statistically significant).</a:t>
                </a:r>
              </a:p>
              <a:p>
                <a:pPr>
                  <a:lnSpc>
                    <a:spcPct val="100000"/>
                  </a:lnSpc>
                </a:pPr>
                <a:endParaRPr lang="en-US" dirty="0">
                  <a:latin typeface="Calibri" panose="020F0502020204030204" pitchFamily="34" charset="0"/>
                  <a:cs typeface="Calibri" panose="020F0502020204030204" pitchFamily="34" charset="0"/>
                </a:endParaRPr>
              </a:p>
            </p:txBody>
          </p:sp>
        </mc:Choice>
        <mc:Fallback>
          <p:sp>
            <p:nvSpPr>
              <p:cNvPr id="3" name="Text Placeholder 2">
                <a:extLst>
                  <a:ext uri="{FF2B5EF4-FFF2-40B4-BE49-F238E27FC236}">
                    <a16:creationId xmlns:a16="http://schemas.microsoft.com/office/drawing/2014/main" id="{0102EB7D-781B-8A43-704B-FF6A64567455}"/>
                  </a:ext>
                </a:extLst>
              </p:cNvPr>
              <p:cNvSpPr>
                <a:spLocks noGrp="1" noRot="1" noChangeAspect="1" noMove="1" noResize="1" noEditPoints="1" noAdjustHandles="1" noChangeArrowheads="1" noChangeShapeType="1" noTextEdit="1"/>
              </p:cNvSpPr>
              <p:nvPr>
                <p:ph type="body" idx="1"/>
              </p:nvPr>
            </p:nvSpPr>
            <p:spPr>
              <a:xfrm>
                <a:off x="419725" y="2028472"/>
                <a:ext cx="9041775" cy="4834820"/>
              </a:xfrm>
              <a:blipFill>
                <a:blip r:embed="rId3"/>
                <a:stretch>
                  <a:fillRect r="-983"/>
                </a:stretch>
              </a:blipFill>
            </p:spPr>
            <p:txBody>
              <a:bodyPr/>
              <a:lstStyle/>
              <a:p>
                <a:r>
                  <a:rPr lang="en-US">
                    <a:noFill/>
                  </a:rPr>
                  <a:t> </a:t>
                </a:r>
              </a:p>
            </p:txBody>
          </p:sp>
        </mc:Fallback>
      </mc:AlternateContent>
    </p:spTree>
    <p:extLst>
      <p:ext uri="{BB962C8B-B14F-4D97-AF65-F5344CB8AC3E}">
        <p14:creationId xmlns:p14="http://schemas.microsoft.com/office/powerpoint/2010/main" val="1659647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A698-013D-7169-8120-AB111236ED4C}"/>
              </a:ext>
            </a:extLst>
          </p:cNvPr>
          <p:cNvSpPr>
            <a:spLocks noGrp="1"/>
          </p:cNvSpPr>
          <p:nvPr>
            <p:ph type="title"/>
          </p:nvPr>
        </p:nvSpPr>
        <p:spPr/>
        <p:txBody>
          <a:bodyPr/>
          <a:lstStyle/>
          <a:p>
            <a:r>
              <a:rPr lang="en-US" b="1" i="0" dirty="0">
                <a:effectLst/>
                <a:latin typeface="var(--artdeco-reset-typography-font-family-sans)"/>
              </a:rPr>
              <a:t>One-Tailed vs. Two-Tailed Tests</a:t>
            </a:r>
            <a:r>
              <a:rPr lang="en-US" b="1" dirty="0">
                <a:latin typeface="-apple-system"/>
              </a:rPr>
              <a:t> </a:t>
            </a:r>
            <a:endParaRPr lang="en-US" dirty="0"/>
          </a:p>
        </p:txBody>
      </p:sp>
      <p:sp>
        <p:nvSpPr>
          <p:cNvPr id="3" name="Table Placeholder 2">
            <a:extLst>
              <a:ext uri="{FF2B5EF4-FFF2-40B4-BE49-F238E27FC236}">
                <a16:creationId xmlns:a16="http://schemas.microsoft.com/office/drawing/2014/main" id="{6EE456EB-4C08-0E36-D37F-F12FCAE30B88}"/>
              </a:ext>
            </a:extLst>
          </p:cNvPr>
          <p:cNvSpPr>
            <a:spLocks noGrp="1"/>
          </p:cNvSpPr>
          <p:nvPr>
            <p:ph type="tbl" idx="1"/>
          </p:nvPr>
        </p:nvSpPr>
        <p:spPr/>
      </p:sp>
      <p:pic>
        <p:nvPicPr>
          <p:cNvPr id="8194" name="Picture 2">
            <a:extLst>
              <a:ext uri="{FF2B5EF4-FFF2-40B4-BE49-F238E27FC236}">
                <a16:creationId xmlns:a16="http://schemas.microsoft.com/office/drawing/2014/main" id="{D09E2B51-5143-86A7-9675-0F32B9289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1" y="2319066"/>
            <a:ext cx="10040079" cy="449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81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DBB9-DC78-F184-77D7-4D3A31FEDCC5}"/>
              </a:ext>
            </a:extLst>
          </p:cNvPr>
          <p:cNvSpPr>
            <a:spLocks noGrp="1"/>
          </p:cNvSpPr>
          <p:nvPr>
            <p:ph type="title"/>
          </p:nvPr>
        </p:nvSpPr>
        <p:spPr>
          <a:xfrm>
            <a:off x="698500" y="213967"/>
            <a:ext cx="8763000" cy="1472848"/>
          </a:xfrm>
        </p:spPr>
        <p:txBody>
          <a:bodyPr/>
          <a:lstStyle/>
          <a:p>
            <a:r>
              <a:rPr lang="en-US" dirty="0"/>
              <a:t>Hypothesis tests for</a:t>
            </a:r>
          </a:p>
        </p:txBody>
      </p:sp>
      <p:sp>
        <p:nvSpPr>
          <p:cNvPr id="6" name="Rectangle 5">
            <a:extLst>
              <a:ext uri="{FF2B5EF4-FFF2-40B4-BE49-F238E27FC236}">
                <a16:creationId xmlns:a16="http://schemas.microsoft.com/office/drawing/2014/main" id="{1273FFC3-21AB-2DC2-BCCD-8D057AE54B05}"/>
              </a:ext>
            </a:extLst>
          </p:cNvPr>
          <p:cNvSpPr/>
          <p:nvPr/>
        </p:nvSpPr>
        <p:spPr>
          <a:xfrm>
            <a:off x="733416"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One sample</a:t>
            </a:r>
          </a:p>
        </p:txBody>
      </p:sp>
      <p:sp>
        <p:nvSpPr>
          <p:cNvPr id="7" name="Rectangle 6">
            <a:extLst>
              <a:ext uri="{FF2B5EF4-FFF2-40B4-BE49-F238E27FC236}">
                <a16:creationId xmlns:a16="http://schemas.microsoft.com/office/drawing/2014/main" id="{076A7134-991A-857C-D679-866B114D8192}"/>
              </a:ext>
            </a:extLst>
          </p:cNvPr>
          <p:cNvSpPr/>
          <p:nvPr/>
        </p:nvSpPr>
        <p:spPr>
          <a:xfrm>
            <a:off x="4379452"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Two samples</a:t>
            </a:r>
          </a:p>
        </p:txBody>
      </p:sp>
      <p:sp>
        <p:nvSpPr>
          <p:cNvPr id="8" name="Rectangle 7">
            <a:extLst>
              <a:ext uri="{FF2B5EF4-FFF2-40B4-BE49-F238E27FC236}">
                <a16:creationId xmlns:a16="http://schemas.microsoft.com/office/drawing/2014/main" id="{5B9924A0-D22A-87F2-D41B-8EDA540F240D}"/>
              </a:ext>
            </a:extLst>
          </p:cNvPr>
          <p:cNvSpPr/>
          <p:nvPr/>
        </p:nvSpPr>
        <p:spPr>
          <a:xfrm>
            <a:off x="7614265" y="5693158"/>
            <a:ext cx="140109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Paired samples</a:t>
            </a:r>
          </a:p>
        </p:txBody>
      </p:sp>
      <p:grpSp>
        <p:nvGrpSpPr>
          <p:cNvPr id="10" name="Group 9">
            <a:extLst>
              <a:ext uri="{FF2B5EF4-FFF2-40B4-BE49-F238E27FC236}">
                <a16:creationId xmlns:a16="http://schemas.microsoft.com/office/drawing/2014/main" id="{6D64C03B-3426-D9D7-0D95-066D90DE5711}"/>
              </a:ext>
            </a:extLst>
          </p:cNvPr>
          <p:cNvGrpSpPr/>
          <p:nvPr/>
        </p:nvGrpSpPr>
        <p:grpSpPr>
          <a:xfrm>
            <a:off x="733416" y="1853102"/>
            <a:ext cx="8728084" cy="3766316"/>
            <a:chOff x="733416" y="1853102"/>
            <a:chExt cx="8728084" cy="3766316"/>
          </a:xfrm>
        </p:grpSpPr>
        <p:pic>
          <p:nvPicPr>
            <p:cNvPr id="5" name="Picture 4">
              <a:extLst>
                <a:ext uri="{FF2B5EF4-FFF2-40B4-BE49-F238E27FC236}">
                  <a16:creationId xmlns:a16="http://schemas.microsoft.com/office/drawing/2014/main" id="{DA4D1D5F-8896-DE49-BB02-AD220F31A6E4}"/>
                </a:ext>
              </a:extLst>
            </p:cNvPr>
            <p:cNvPicPr>
              <a:picLocks noChangeAspect="1"/>
            </p:cNvPicPr>
            <p:nvPr/>
          </p:nvPicPr>
          <p:blipFill>
            <a:blip r:embed="rId3"/>
            <a:stretch>
              <a:fillRect/>
            </a:stretch>
          </p:blipFill>
          <p:spPr>
            <a:xfrm>
              <a:off x="733416" y="1853102"/>
              <a:ext cx="8728084" cy="3766316"/>
            </a:xfrm>
            <a:prstGeom prst="rect">
              <a:avLst/>
            </a:prstGeom>
          </p:spPr>
        </p:pic>
        <p:pic>
          <p:nvPicPr>
            <p:cNvPr id="9" name="Picture 8">
              <a:extLst>
                <a:ext uri="{FF2B5EF4-FFF2-40B4-BE49-F238E27FC236}">
                  <a16:creationId xmlns:a16="http://schemas.microsoft.com/office/drawing/2014/main" id="{7E89738B-0529-B45E-BD81-868690D52894}"/>
                </a:ext>
              </a:extLst>
            </p:cNvPr>
            <p:cNvPicPr>
              <a:picLocks noChangeAspect="1"/>
            </p:cNvPicPr>
            <p:nvPr/>
          </p:nvPicPr>
          <p:blipFill>
            <a:blip r:embed="rId4"/>
            <a:stretch>
              <a:fillRect/>
            </a:stretch>
          </p:blipFill>
          <p:spPr>
            <a:xfrm>
              <a:off x="3550057" y="3078304"/>
              <a:ext cx="3042469" cy="2541114"/>
            </a:xfrm>
            <a:prstGeom prst="rect">
              <a:avLst/>
            </a:prstGeom>
          </p:spPr>
        </p:pic>
      </p:grpSp>
    </p:spTree>
    <p:extLst>
      <p:ext uri="{BB962C8B-B14F-4D97-AF65-F5344CB8AC3E}">
        <p14:creationId xmlns:p14="http://schemas.microsoft.com/office/powerpoint/2010/main" val="30431493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18392</TotalTime>
  <Words>3992</Words>
  <Application>Microsoft Macintosh PowerPoint</Application>
  <PresentationFormat>Custom</PresentationFormat>
  <Paragraphs>543</Paragraphs>
  <Slides>63</Slides>
  <Notes>20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Calibri</vt:lpstr>
      <vt:lpstr>Cambria Math</vt:lpstr>
      <vt:lpstr>Wingdings</vt:lpstr>
      <vt:lpstr>Courier</vt:lpstr>
      <vt:lpstr>-apple-system</vt:lpstr>
      <vt:lpstr>Arial</vt:lpstr>
      <vt:lpstr>Roboto</vt:lpstr>
      <vt:lpstr>-webkit-standard</vt:lpstr>
      <vt:lpstr>var(--artdeco-reset-typography-font-family-sans)</vt:lpstr>
      <vt:lpstr>Office Theme</vt:lpstr>
      <vt:lpstr>BMI 510:  One- and Two-Sample Tests</vt:lpstr>
      <vt:lpstr>Outline</vt:lpstr>
      <vt:lpstr>Key definitions</vt:lpstr>
      <vt:lpstr>Key definitions</vt:lpstr>
      <vt:lpstr>Hypothesis Testing Steps</vt:lpstr>
      <vt:lpstr>Consequences of Statistical Decisions</vt:lpstr>
      <vt:lpstr>Understanding α in Hypothesis Testing</vt:lpstr>
      <vt:lpstr>One-Tailed vs. Two-Tailed Tests </vt:lpstr>
      <vt:lpstr>Hypothesis tests for</vt:lpstr>
      <vt:lpstr>Normality Assumption</vt:lpstr>
      <vt:lpstr>Mean, Median, and Mode</vt:lpstr>
      <vt:lpstr>Z scores</vt:lpstr>
      <vt:lpstr>The sample mean</vt:lpstr>
      <vt:lpstr>The sample mean</vt:lpstr>
      <vt:lpstr>The expected value and variance of the sample mean</vt:lpstr>
      <vt:lpstr>The expected value of the sample mean</vt:lpstr>
      <vt:lpstr>The expected value of the sample mean</vt:lpstr>
      <vt:lpstr>The variance of the sample mean</vt:lpstr>
      <vt:lpstr>The standard deviation (or standard error) of the sample mean</vt:lpstr>
      <vt:lpstr>The sample variance</vt:lpstr>
      <vt:lpstr>Test Statistic for the Sample Mean: The t-Distribution</vt:lpstr>
      <vt:lpstr>Choosing the Right Distribution for the Test Statistic</vt:lpstr>
      <vt:lpstr>Test statistics at different densities</vt:lpstr>
      <vt:lpstr>A more in-depth look</vt:lpstr>
      <vt:lpstr>One-sample hypothesis tests</vt:lpstr>
      <vt:lpstr>Hypothesis tests for</vt:lpstr>
      <vt:lpstr>Two fundamental statistical modeling steps</vt:lpstr>
      <vt:lpstr>Two fundamental statistical modeling steps</vt:lpstr>
      <vt:lpstr>One-sample hypothesis tests</vt:lpstr>
      <vt:lpstr>One-sample hypothesis tests - A paired-sample test</vt:lpstr>
      <vt:lpstr>Hypothesis tests for</vt:lpstr>
      <vt:lpstr>A paired-sample test</vt:lpstr>
      <vt:lpstr>A paired-sample test</vt:lpstr>
      <vt:lpstr>A paired-sample test</vt:lpstr>
      <vt:lpstr>A paired-sample test</vt:lpstr>
      <vt:lpstr>Key definitions</vt:lpstr>
      <vt:lpstr>Do the BP data look normal?</vt:lpstr>
      <vt:lpstr>The null hypothesis</vt:lpstr>
      <vt:lpstr>Understanding the Test Statistic</vt:lpstr>
      <vt:lpstr>We compare our test statistic to the chosen distribution</vt:lpstr>
      <vt:lpstr>So did the drug work?</vt:lpstr>
      <vt:lpstr>Understanding α in Hypothesis Testing</vt:lpstr>
      <vt:lpstr>Two-sample hypothesis tests</vt:lpstr>
      <vt:lpstr>The independent-samples t test</vt:lpstr>
      <vt:lpstr>Entering independent samples data</vt:lpstr>
      <vt:lpstr>Entering independent samples data</vt:lpstr>
      <vt:lpstr>The independent-samples t test</vt:lpstr>
      <vt:lpstr>The independent-samples t test</vt:lpstr>
      <vt:lpstr>The independent-samples t test</vt:lpstr>
      <vt:lpstr>Methods to estimate variance / SEM</vt:lpstr>
      <vt:lpstr>Methods to estimate variance / SEM</vt:lpstr>
      <vt:lpstr>Remember the t density: Z over a chi-square</vt:lpstr>
      <vt:lpstr>Methods to estimate variance / SEM</vt:lpstr>
      <vt:lpstr>Satterwaithe's formula</vt:lpstr>
      <vt:lpstr>Assessing normality</vt:lpstr>
      <vt:lpstr>Assessing normality</vt:lpstr>
      <vt:lpstr>Assessing normality with formal tests</vt:lpstr>
      <vt:lpstr>Visual inspection</vt:lpstr>
      <vt:lpstr>Non-parametric alternatives</vt:lpstr>
      <vt:lpstr>Two additional notes</vt:lpstr>
      <vt:lpstr>Moore and McCabe’s guidelines for sample size</vt:lpstr>
      <vt:lpstr>Effect sizes</vt:lpstr>
      <vt:lpstr>Outline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BMI 585: Biostatistics for Machine Learning</dc:title>
  <cp:lastModifiedBy>Bozkurt, Selen</cp:lastModifiedBy>
  <cp:revision>486</cp:revision>
  <dcterms:modified xsi:type="dcterms:W3CDTF">2025-02-10T18:04:34Z</dcterms:modified>
</cp:coreProperties>
</file>