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8" r:id="rId1"/>
  </p:sldMasterIdLst>
  <p:notesMasterIdLst>
    <p:notesMasterId r:id="rId41"/>
  </p:notesMasterIdLst>
  <p:sldIdLst>
    <p:sldId id="431" r:id="rId2"/>
    <p:sldId id="463" r:id="rId3"/>
    <p:sldId id="263" r:id="rId4"/>
    <p:sldId id="264" r:id="rId5"/>
    <p:sldId id="445" r:id="rId6"/>
    <p:sldId id="440" r:id="rId7"/>
    <p:sldId id="441" r:id="rId8"/>
    <p:sldId id="442" r:id="rId9"/>
    <p:sldId id="446" r:id="rId10"/>
    <p:sldId id="447" r:id="rId11"/>
    <p:sldId id="448" r:id="rId12"/>
    <p:sldId id="450" r:id="rId13"/>
    <p:sldId id="464" r:id="rId14"/>
    <p:sldId id="456" r:id="rId15"/>
    <p:sldId id="467" r:id="rId16"/>
    <p:sldId id="457" r:id="rId17"/>
    <p:sldId id="458" r:id="rId18"/>
    <p:sldId id="453" r:id="rId19"/>
    <p:sldId id="454" r:id="rId20"/>
    <p:sldId id="451" r:id="rId21"/>
    <p:sldId id="465" r:id="rId22"/>
    <p:sldId id="466" r:id="rId23"/>
    <p:sldId id="389" r:id="rId24"/>
    <p:sldId id="455" r:id="rId25"/>
    <p:sldId id="396" r:id="rId26"/>
    <p:sldId id="432" r:id="rId27"/>
    <p:sldId id="392" r:id="rId28"/>
    <p:sldId id="393" r:id="rId29"/>
    <p:sldId id="402" r:id="rId30"/>
    <p:sldId id="404" r:id="rId31"/>
    <p:sldId id="413" r:id="rId32"/>
    <p:sldId id="394" r:id="rId33"/>
    <p:sldId id="395" r:id="rId34"/>
    <p:sldId id="405" r:id="rId35"/>
    <p:sldId id="406" r:id="rId36"/>
    <p:sldId id="407" r:id="rId37"/>
    <p:sldId id="409" r:id="rId38"/>
    <p:sldId id="410" r:id="rId39"/>
    <p:sldId id="462" r:id="rId40"/>
  </p:sldIdLst>
  <p:sldSz cx="10160000" cy="7620000"/>
  <p:notesSz cx="7620000" cy="10160000"/>
  <p:embeddedFontLst>
    <p:embeddedFont>
      <p:font typeface="DS Marker Felt" pitchFamily="2" charset="77"/>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9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591F34-6BE0-48BB-932A-1E305F9E1863}">
  <a:tblStyle styleId="{D9591F34-6BE0-48BB-932A-1E305F9E186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98" autoAdjust="0"/>
    <p:restoredTop sz="86411"/>
  </p:normalViewPr>
  <p:slideViewPr>
    <p:cSldViewPr snapToGrid="0" snapToObjects="1">
      <p:cViewPr varScale="1">
        <p:scale>
          <a:sx n="213" d="100"/>
          <a:sy n="213" d="100"/>
        </p:scale>
        <p:origin x="360" y="160"/>
      </p:cViewPr>
      <p:guideLst>
        <p:guide orient="horz" pos="2400"/>
        <p:guide pos="320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70250" y="762000"/>
            <a:ext cx="508025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83475b256_0_14:notes"/>
          <p:cNvSpPr>
            <a:spLocks noGrp="1" noRot="1" noChangeAspect="1"/>
          </p:cNvSpPr>
          <p:nvPr>
            <p:ph type="sldImg" idx="2"/>
          </p:nvPr>
        </p:nvSpPr>
        <p:spPr>
          <a:xfrm>
            <a:off x="1411288" y="846138"/>
            <a:ext cx="5643562" cy="4233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d83475b256_0_14:notes"/>
          <p:cNvSpPr txBox="1">
            <a:spLocks noGrp="1"/>
          </p:cNvSpPr>
          <p:nvPr>
            <p:ph type="body" idx="1"/>
          </p:nvPr>
        </p:nvSpPr>
        <p:spPr>
          <a:xfrm>
            <a:off x="846667" y="5362222"/>
            <a:ext cx="6773400" cy="5079900"/>
          </a:xfrm>
          <a:prstGeom prst="rect">
            <a:avLst/>
          </a:prstGeom>
          <a:noFill/>
          <a:ln>
            <a:noFill/>
          </a:ln>
        </p:spPr>
        <p:txBody>
          <a:bodyPr spcFirstLastPara="1" wrap="square" lIns="101575" tIns="101575" rIns="101575" bIns="1015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8795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48942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62512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19672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5360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8"/>
          <p:cNvSpPr txBox="1">
            <a:spLocks noGrp="1"/>
          </p:cNvSpPr>
          <p:nvPr>
            <p:ph type="ctrTitle"/>
          </p:nvPr>
        </p:nvSpPr>
        <p:spPr>
          <a:xfrm>
            <a:off x="1270000" y="1247070"/>
            <a:ext cx="7620000" cy="2652889"/>
          </a:xfrm>
          <a:prstGeom prst="rect">
            <a:avLst/>
          </a:prstGeom>
          <a:noFill/>
          <a:ln>
            <a:noFill/>
          </a:ln>
        </p:spPr>
        <p:txBody>
          <a:bodyPr spcFirstLastPara="1" wrap="square" lIns="101575" tIns="101575" rIns="101575" bIns="101575" anchor="b" anchorCtr="0">
            <a:noAutofit/>
          </a:bodyPr>
          <a:lstStyle>
            <a:lvl1pPr marL="0" marR="0" lvl="0" indent="0" algn="ctr" rtl="0">
              <a:lnSpc>
                <a:spcPct val="90000"/>
              </a:lnSpc>
              <a:spcBef>
                <a:spcPts val="0"/>
              </a:spcBef>
              <a:spcAft>
                <a:spcPts val="0"/>
              </a:spcAft>
              <a:buClr>
                <a:schemeClr val="dk1"/>
              </a:buClr>
              <a:buSzPts val="1600"/>
              <a:buFont typeface="Calibri"/>
              <a:buNone/>
              <a:defRPr sz="50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27" name="Google Shape;27;p8"/>
          <p:cNvSpPr txBox="1">
            <a:spLocks noGrp="1"/>
          </p:cNvSpPr>
          <p:nvPr>
            <p:ph type="subTitle" idx="1"/>
          </p:nvPr>
        </p:nvSpPr>
        <p:spPr>
          <a:xfrm>
            <a:off x="1270000" y="4002264"/>
            <a:ext cx="7620000" cy="1839736"/>
          </a:xfrm>
          <a:prstGeom prst="rect">
            <a:avLst/>
          </a:prstGeom>
          <a:noFill/>
          <a:ln>
            <a:noFill/>
          </a:ln>
        </p:spPr>
        <p:txBody>
          <a:bodyPr spcFirstLastPara="1" wrap="square" lIns="101575" tIns="101575" rIns="101575" bIns="101575" anchor="t" anchorCtr="0">
            <a:noAutofit/>
          </a:bodyPr>
          <a:lstStyle>
            <a:lvl1pPr marL="0" marR="0" lvl="0" indent="0" algn="ctr" rtl="0">
              <a:lnSpc>
                <a:spcPct val="90000"/>
              </a:lnSpc>
              <a:spcBef>
                <a:spcPts val="800"/>
              </a:spcBef>
              <a:spcAft>
                <a:spcPts val="0"/>
              </a:spcAft>
              <a:buClr>
                <a:schemeClr val="dk1"/>
              </a:buClr>
              <a:buSzPts val="2300"/>
              <a:buFont typeface="Arial"/>
              <a:buNone/>
              <a:defRPr sz="2000" b="0" i="0" u="none" strike="noStrike" cap="none">
                <a:solidFill>
                  <a:schemeClr val="dk1"/>
                </a:solidFill>
                <a:latin typeface="Calibri"/>
                <a:ea typeface="Calibri"/>
                <a:cs typeface="Calibri"/>
                <a:sym typeface="Calibri"/>
              </a:defRPr>
            </a:lvl1pPr>
            <a:lvl2pPr marL="381000" marR="0" lvl="1" indent="0" algn="ctr" rtl="0">
              <a:lnSpc>
                <a:spcPct val="90000"/>
              </a:lnSpc>
              <a:spcBef>
                <a:spcPts val="400"/>
              </a:spcBef>
              <a:spcAft>
                <a:spcPts val="0"/>
              </a:spcAft>
              <a:buClr>
                <a:schemeClr val="dk1"/>
              </a:buClr>
              <a:buSzPts val="2000"/>
              <a:buFont typeface="Arial"/>
              <a:buNone/>
              <a:defRPr sz="1700" b="0" i="0" u="none" strike="noStrike" cap="none">
                <a:solidFill>
                  <a:schemeClr val="dk1"/>
                </a:solidFill>
                <a:latin typeface="Calibri"/>
                <a:ea typeface="Calibri"/>
                <a:cs typeface="Calibri"/>
                <a:sym typeface="Calibri"/>
              </a:defRPr>
            </a:lvl2pPr>
            <a:lvl3pPr marL="762000" marR="0" lvl="2" indent="0" algn="ctr" rtl="0">
              <a:lnSpc>
                <a:spcPct val="90000"/>
              </a:lnSpc>
              <a:spcBef>
                <a:spcPts val="400"/>
              </a:spcBef>
              <a:spcAft>
                <a:spcPts val="0"/>
              </a:spcAft>
              <a:buClr>
                <a:schemeClr val="dk1"/>
              </a:buClr>
              <a:buSzPts val="1700"/>
              <a:buFont typeface="Arial"/>
              <a:buNone/>
              <a:defRPr sz="1500" b="0" i="0" u="none" strike="noStrike" cap="none">
                <a:solidFill>
                  <a:schemeClr val="dk1"/>
                </a:solidFill>
                <a:latin typeface="Calibri"/>
                <a:ea typeface="Calibri"/>
                <a:cs typeface="Calibri"/>
                <a:sym typeface="Calibri"/>
              </a:defRPr>
            </a:lvl3pPr>
            <a:lvl4pPr marL="1143000" marR="0" lvl="3"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4pPr>
            <a:lvl5pPr marL="1524000" marR="0" lvl="4"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5pPr>
            <a:lvl6pPr marL="1905000" marR="0" lvl="5"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6pPr>
            <a:lvl7pPr marL="2286000" marR="0" lvl="6"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7pPr>
            <a:lvl8pPr marL="2667000" marR="0" lvl="7"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8pPr>
            <a:lvl9pPr marL="3048000" marR="0" lvl="8"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9pPr>
          </a:lstStyle>
          <a:p>
            <a:endParaRPr/>
          </a:p>
        </p:txBody>
      </p:sp>
      <p:sp>
        <p:nvSpPr>
          <p:cNvPr id="28" name="Google Shape;28;p8"/>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9" name="Google Shape;29;p8"/>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30" name="Google Shape;30;p8"/>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33" name="Google Shape;33;p9"/>
          <p:cNvSpPr txBox="1">
            <a:spLocks noGrp="1"/>
          </p:cNvSpPr>
          <p:nvPr>
            <p:ph type="body" idx="1"/>
          </p:nvPr>
        </p:nvSpPr>
        <p:spPr>
          <a:xfrm>
            <a:off x="698500" y="2028472"/>
            <a:ext cx="8763000" cy="483482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4" name="Google Shape;34;p9"/>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35" name="Google Shape;35;p9"/>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36" name="Google Shape;36;p9"/>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762000" y="677333"/>
            <a:ext cx="8636000" cy="1270000"/>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46" name="Google Shape;46;p11"/>
          <p:cNvSpPr txBox="1">
            <a:spLocks noGrp="1"/>
          </p:cNvSpPr>
          <p:nvPr>
            <p:ph type="body" idx="1"/>
          </p:nvPr>
        </p:nvSpPr>
        <p:spPr>
          <a:xfrm>
            <a:off x="762000" y="2201333"/>
            <a:ext cx="4233333" cy="457200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7" name="Google Shape;47;p11"/>
          <p:cNvSpPr txBox="1">
            <a:spLocks noGrp="1"/>
          </p:cNvSpPr>
          <p:nvPr>
            <p:ph type="body" idx="2"/>
          </p:nvPr>
        </p:nvSpPr>
        <p:spPr>
          <a:xfrm>
            <a:off x="5164667" y="2201333"/>
            <a:ext cx="4233333" cy="2201333"/>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8" name="Google Shape;48;p11"/>
          <p:cNvSpPr txBox="1">
            <a:spLocks noGrp="1"/>
          </p:cNvSpPr>
          <p:nvPr>
            <p:ph type="body" idx="3"/>
          </p:nvPr>
        </p:nvSpPr>
        <p:spPr>
          <a:xfrm>
            <a:off x="5164667" y="4572000"/>
            <a:ext cx="4233333" cy="2201333"/>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9" name="Google Shape;49;p11"/>
          <p:cNvSpPr txBox="1">
            <a:spLocks noGrp="1"/>
          </p:cNvSpPr>
          <p:nvPr>
            <p:ph type="dt" idx="10"/>
          </p:nvPr>
        </p:nvSpPr>
        <p:spPr>
          <a:xfrm>
            <a:off x="762000" y="6942667"/>
            <a:ext cx="2116667" cy="508000"/>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50" name="Google Shape;50;p11"/>
          <p:cNvSpPr txBox="1">
            <a:spLocks noGrp="1"/>
          </p:cNvSpPr>
          <p:nvPr>
            <p:ph type="ftr" idx="11"/>
          </p:nvPr>
        </p:nvSpPr>
        <p:spPr>
          <a:xfrm>
            <a:off x="3471333" y="6942667"/>
            <a:ext cx="3217333" cy="508000"/>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51" name="Google Shape;51;p11"/>
          <p:cNvSpPr txBox="1">
            <a:spLocks noGrp="1"/>
          </p:cNvSpPr>
          <p:nvPr>
            <p:ph type="sldNum" idx="12"/>
          </p:nvPr>
        </p:nvSpPr>
        <p:spPr>
          <a:xfrm>
            <a:off x="7281333" y="6942667"/>
            <a:ext cx="2116667" cy="508000"/>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693209" y="1899710"/>
            <a:ext cx="8763000" cy="3169708"/>
          </a:xfrm>
          <a:prstGeom prst="rect">
            <a:avLst/>
          </a:prstGeom>
          <a:noFill/>
          <a:ln>
            <a:noFill/>
          </a:ln>
        </p:spPr>
        <p:txBody>
          <a:bodyPr spcFirstLastPara="1" wrap="square" lIns="101575" tIns="101575" rIns="101575" bIns="101575" anchor="b" anchorCtr="0">
            <a:noAutofit/>
          </a:bodyPr>
          <a:lstStyle>
            <a:lvl1pPr marL="0" marR="0" lvl="0" indent="0" algn="l" rtl="0">
              <a:lnSpc>
                <a:spcPct val="90000"/>
              </a:lnSpc>
              <a:spcBef>
                <a:spcPts val="0"/>
              </a:spcBef>
              <a:spcAft>
                <a:spcPts val="0"/>
              </a:spcAft>
              <a:buClr>
                <a:schemeClr val="dk1"/>
              </a:buClr>
              <a:buSzPts val="1600"/>
              <a:buFont typeface="Calibri"/>
              <a:buNone/>
              <a:defRPr sz="50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58" name="Google Shape;58;p13"/>
          <p:cNvSpPr txBox="1">
            <a:spLocks noGrp="1"/>
          </p:cNvSpPr>
          <p:nvPr>
            <p:ph type="body" idx="1"/>
          </p:nvPr>
        </p:nvSpPr>
        <p:spPr>
          <a:xfrm>
            <a:off x="693209" y="5099405"/>
            <a:ext cx="8763000" cy="1666874"/>
          </a:xfrm>
          <a:prstGeom prst="rect">
            <a:avLst/>
          </a:prstGeom>
          <a:noFill/>
          <a:ln>
            <a:noFill/>
          </a:ln>
        </p:spPr>
        <p:txBody>
          <a:bodyPr spcFirstLastPara="1" wrap="square" lIns="101575" tIns="101575" rIns="101575" bIns="101575" anchor="t" anchorCtr="0">
            <a:noAutofit/>
          </a:bodyPr>
          <a:lstStyle>
            <a:lvl1pPr marL="457200" marR="0" lvl="0" indent="-228600" algn="l" rtl="0">
              <a:lnSpc>
                <a:spcPct val="90000"/>
              </a:lnSpc>
              <a:spcBef>
                <a:spcPts val="800"/>
              </a:spcBef>
              <a:spcAft>
                <a:spcPts val="0"/>
              </a:spcAft>
              <a:buClr>
                <a:srgbClr val="888888"/>
              </a:buClr>
              <a:buSzPts val="23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400"/>
              </a:spcBef>
              <a:spcAft>
                <a:spcPts val="0"/>
              </a:spcAft>
              <a:buClr>
                <a:srgbClr val="888888"/>
              </a:buClr>
              <a:buSzPts val="2000"/>
              <a:buFont typeface="Arial"/>
              <a:buNone/>
              <a:defRPr sz="17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400"/>
              </a:spcBef>
              <a:spcAft>
                <a:spcPts val="0"/>
              </a:spcAft>
              <a:buClr>
                <a:srgbClr val="888888"/>
              </a:buClr>
              <a:buSzPts val="1700"/>
              <a:buFont typeface="Arial"/>
              <a:buNone/>
              <a:defRPr sz="15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9pPr>
          </a:lstStyle>
          <a:p>
            <a:endParaRPr/>
          </a:p>
        </p:txBody>
      </p:sp>
      <p:sp>
        <p:nvSpPr>
          <p:cNvPr id="59" name="Google Shape;59;p13"/>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60" name="Google Shape;60;p13"/>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61" name="Google Shape;61;p13"/>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699823"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71" name="Google Shape;71;p15"/>
          <p:cNvSpPr txBox="1">
            <a:spLocks noGrp="1"/>
          </p:cNvSpPr>
          <p:nvPr>
            <p:ph type="body" idx="1"/>
          </p:nvPr>
        </p:nvSpPr>
        <p:spPr>
          <a:xfrm>
            <a:off x="699824" y="1867959"/>
            <a:ext cx="4298156" cy="915458"/>
          </a:xfrm>
          <a:prstGeom prst="rect">
            <a:avLst/>
          </a:prstGeom>
          <a:noFill/>
          <a:ln>
            <a:noFill/>
          </a:ln>
        </p:spPr>
        <p:txBody>
          <a:bodyPr spcFirstLastPara="1" wrap="square" lIns="101575" tIns="101575" rIns="101575" bIns="101575" anchor="b" anchorCtr="0">
            <a:noAutofit/>
          </a:bodyPr>
          <a:lstStyle>
            <a:lvl1pPr marL="457200" marR="0" lvl="0" indent="-228600" algn="l" rtl="0">
              <a:lnSpc>
                <a:spcPct val="90000"/>
              </a:lnSpc>
              <a:spcBef>
                <a:spcPts val="800"/>
              </a:spcBef>
              <a:spcAft>
                <a:spcPts val="0"/>
              </a:spcAft>
              <a:buClr>
                <a:schemeClr val="dk1"/>
              </a:buClr>
              <a:buSzPts val="2300"/>
              <a:buFont typeface="Arial"/>
              <a:buNone/>
              <a:defRPr sz="20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2000"/>
              <a:buFont typeface="Arial"/>
              <a:buNone/>
              <a:defRPr sz="17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700"/>
              <a:buFont typeface="Arial"/>
              <a:buNone/>
              <a:defRPr sz="15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500"/>
              <a:buFont typeface="Arial"/>
              <a:buNone/>
              <a:defRPr sz="13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500"/>
              <a:buFont typeface="Arial"/>
              <a:buNone/>
              <a:defRPr sz="13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500"/>
              <a:buFont typeface="Arial"/>
              <a:buNone/>
              <a:defRPr sz="13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500"/>
              <a:buFont typeface="Arial"/>
              <a:buNone/>
              <a:defRPr sz="13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500"/>
              <a:buFont typeface="Arial"/>
              <a:buNone/>
              <a:defRPr sz="13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500"/>
              <a:buFont typeface="Arial"/>
              <a:buNone/>
              <a:defRPr sz="1300" b="1" i="0" u="none" strike="noStrike" cap="none">
                <a:solidFill>
                  <a:schemeClr val="dk1"/>
                </a:solidFill>
                <a:latin typeface="Calibri"/>
                <a:ea typeface="Calibri"/>
                <a:cs typeface="Calibri"/>
                <a:sym typeface="Calibri"/>
              </a:defRPr>
            </a:lvl9pPr>
          </a:lstStyle>
          <a:p>
            <a:endParaRPr/>
          </a:p>
        </p:txBody>
      </p:sp>
      <p:sp>
        <p:nvSpPr>
          <p:cNvPr id="72" name="Google Shape;72;p15"/>
          <p:cNvSpPr txBox="1">
            <a:spLocks noGrp="1"/>
          </p:cNvSpPr>
          <p:nvPr>
            <p:ph type="body" idx="2"/>
          </p:nvPr>
        </p:nvSpPr>
        <p:spPr>
          <a:xfrm>
            <a:off x="699824" y="2783417"/>
            <a:ext cx="4298156" cy="4093987"/>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3" name="Google Shape;73;p15"/>
          <p:cNvSpPr txBox="1">
            <a:spLocks noGrp="1"/>
          </p:cNvSpPr>
          <p:nvPr>
            <p:ph type="body" idx="3"/>
          </p:nvPr>
        </p:nvSpPr>
        <p:spPr>
          <a:xfrm>
            <a:off x="5143500" y="1867959"/>
            <a:ext cx="4319323" cy="915458"/>
          </a:xfrm>
          <a:prstGeom prst="rect">
            <a:avLst/>
          </a:prstGeom>
          <a:noFill/>
          <a:ln>
            <a:noFill/>
          </a:ln>
        </p:spPr>
        <p:txBody>
          <a:bodyPr spcFirstLastPara="1" wrap="square" lIns="101575" tIns="101575" rIns="101575" bIns="101575" anchor="b" anchorCtr="0">
            <a:noAutofit/>
          </a:bodyPr>
          <a:lstStyle>
            <a:lvl1pPr marL="457200" marR="0" lvl="0" indent="-228600" algn="l" rtl="0">
              <a:lnSpc>
                <a:spcPct val="90000"/>
              </a:lnSpc>
              <a:spcBef>
                <a:spcPts val="800"/>
              </a:spcBef>
              <a:spcAft>
                <a:spcPts val="0"/>
              </a:spcAft>
              <a:buClr>
                <a:schemeClr val="dk1"/>
              </a:buClr>
              <a:buSzPts val="2300"/>
              <a:buFont typeface="Arial"/>
              <a:buNone/>
              <a:defRPr sz="20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2000"/>
              <a:buFont typeface="Arial"/>
              <a:buNone/>
              <a:defRPr sz="17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700"/>
              <a:buFont typeface="Arial"/>
              <a:buNone/>
              <a:defRPr sz="15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500"/>
              <a:buFont typeface="Arial"/>
              <a:buNone/>
              <a:defRPr sz="13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500"/>
              <a:buFont typeface="Arial"/>
              <a:buNone/>
              <a:defRPr sz="13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500"/>
              <a:buFont typeface="Arial"/>
              <a:buNone/>
              <a:defRPr sz="13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500"/>
              <a:buFont typeface="Arial"/>
              <a:buNone/>
              <a:defRPr sz="13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500"/>
              <a:buFont typeface="Arial"/>
              <a:buNone/>
              <a:defRPr sz="13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500"/>
              <a:buFont typeface="Arial"/>
              <a:buNone/>
              <a:defRPr sz="1300" b="1" i="0" u="none" strike="noStrike" cap="none">
                <a:solidFill>
                  <a:schemeClr val="dk1"/>
                </a:solidFill>
                <a:latin typeface="Calibri"/>
                <a:ea typeface="Calibri"/>
                <a:cs typeface="Calibri"/>
                <a:sym typeface="Calibri"/>
              </a:defRPr>
            </a:lvl9pPr>
          </a:lstStyle>
          <a:p>
            <a:endParaRPr/>
          </a:p>
        </p:txBody>
      </p:sp>
      <p:sp>
        <p:nvSpPr>
          <p:cNvPr id="74" name="Google Shape;74;p15"/>
          <p:cNvSpPr txBox="1">
            <a:spLocks noGrp="1"/>
          </p:cNvSpPr>
          <p:nvPr>
            <p:ph type="body" idx="4"/>
          </p:nvPr>
        </p:nvSpPr>
        <p:spPr>
          <a:xfrm>
            <a:off x="5143500" y="2783417"/>
            <a:ext cx="4319323" cy="4093987"/>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5" name="Google Shape;75;p15"/>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76" name="Google Shape;76;p15"/>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77" name="Google Shape;77;p15"/>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699823" y="508000"/>
            <a:ext cx="3276864" cy="1778000"/>
          </a:xfrm>
          <a:prstGeom prst="rect">
            <a:avLst/>
          </a:prstGeom>
          <a:noFill/>
          <a:ln>
            <a:noFill/>
          </a:ln>
        </p:spPr>
        <p:txBody>
          <a:bodyPr spcFirstLastPara="1" wrap="square" lIns="101575" tIns="101575" rIns="101575" bIns="101575" anchor="b" anchorCtr="0">
            <a:noAutofit/>
          </a:bodyPr>
          <a:lstStyle>
            <a:lvl1pPr marL="0" marR="0" lvl="0" indent="0" algn="l" rtl="0">
              <a:lnSpc>
                <a:spcPct val="90000"/>
              </a:lnSpc>
              <a:spcBef>
                <a:spcPts val="0"/>
              </a:spcBef>
              <a:spcAft>
                <a:spcPts val="0"/>
              </a:spcAft>
              <a:buClr>
                <a:schemeClr val="dk1"/>
              </a:buClr>
              <a:buSzPts val="1600"/>
              <a:buFont typeface="Calibri"/>
              <a:buNone/>
              <a:defRPr sz="2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85" name="Google Shape;85;p17"/>
          <p:cNvSpPr txBox="1">
            <a:spLocks noGrp="1"/>
          </p:cNvSpPr>
          <p:nvPr>
            <p:ph type="body" idx="1"/>
          </p:nvPr>
        </p:nvSpPr>
        <p:spPr>
          <a:xfrm>
            <a:off x="4319323" y="1097140"/>
            <a:ext cx="5143500" cy="5415139"/>
          </a:xfrm>
          <a:prstGeom prst="rect">
            <a:avLst/>
          </a:prstGeom>
          <a:noFill/>
          <a:ln>
            <a:noFill/>
          </a:ln>
        </p:spPr>
        <p:txBody>
          <a:bodyPr spcFirstLastPara="1" wrap="square" lIns="101575" tIns="101575" rIns="101575" bIns="101575" anchor="t" anchorCtr="0">
            <a:noAutofit/>
          </a:bodyPr>
          <a:lstStyle>
            <a:lvl1pPr marL="457200" marR="0" lvl="0"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1pPr>
            <a:lvl2pPr marL="914400" marR="0" lvl="1" indent="-374650" algn="l" rtl="0">
              <a:lnSpc>
                <a:spcPct val="90000"/>
              </a:lnSpc>
              <a:spcBef>
                <a:spcPts val="4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86" name="Google Shape;86;p17"/>
          <p:cNvSpPr txBox="1">
            <a:spLocks noGrp="1"/>
          </p:cNvSpPr>
          <p:nvPr>
            <p:ph type="body" idx="2"/>
          </p:nvPr>
        </p:nvSpPr>
        <p:spPr>
          <a:xfrm>
            <a:off x="699823" y="2286000"/>
            <a:ext cx="3276864" cy="4235098"/>
          </a:xfrm>
          <a:prstGeom prst="rect">
            <a:avLst/>
          </a:prstGeom>
          <a:noFill/>
          <a:ln>
            <a:noFill/>
          </a:ln>
        </p:spPr>
        <p:txBody>
          <a:bodyPr spcFirstLastPara="1" wrap="square" lIns="101575" tIns="101575" rIns="101575" bIns="101575" anchor="t" anchorCtr="0">
            <a:noAutofit/>
          </a:bodyPr>
          <a:lstStyle>
            <a:lvl1pPr marL="457200" marR="0" lvl="0" indent="-228600" algn="l" rtl="0">
              <a:lnSpc>
                <a:spcPct val="90000"/>
              </a:lnSpc>
              <a:spcBef>
                <a:spcPts val="800"/>
              </a:spcBef>
              <a:spcAft>
                <a:spcPts val="0"/>
              </a:spcAft>
              <a:buClr>
                <a:schemeClr val="dk1"/>
              </a:buClr>
              <a:buSzPts val="2300"/>
              <a:buFont typeface="Arial"/>
              <a:buNone/>
              <a:defRPr sz="13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7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87" name="Google Shape;87;p17"/>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88" name="Google Shape;88;p17"/>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89" name="Google Shape;89;p17"/>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699823" y="508000"/>
            <a:ext cx="3276864" cy="1778000"/>
          </a:xfrm>
          <a:prstGeom prst="rect">
            <a:avLst/>
          </a:prstGeom>
          <a:noFill/>
          <a:ln>
            <a:noFill/>
          </a:ln>
        </p:spPr>
        <p:txBody>
          <a:bodyPr spcFirstLastPara="1" wrap="square" lIns="101575" tIns="101575" rIns="101575" bIns="101575" anchor="b" anchorCtr="0">
            <a:noAutofit/>
          </a:bodyPr>
          <a:lstStyle>
            <a:lvl1pPr marL="0" marR="0" lvl="0" indent="0" algn="l" rtl="0">
              <a:lnSpc>
                <a:spcPct val="90000"/>
              </a:lnSpc>
              <a:spcBef>
                <a:spcPts val="0"/>
              </a:spcBef>
              <a:spcAft>
                <a:spcPts val="0"/>
              </a:spcAft>
              <a:buClr>
                <a:schemeClr val="dk1"/>
              </a:buClr>
              <a:buSzPts val="1600"/>
              <a:buFont typeface="Calibri"/>
              <a:buNone/>
              <a:defRPr sz="2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92" name="Google Shape;92;p18"/>
          <p:cNvSpPr>
            <a:spLocks noGrp="1"/>
          </p:cNvSpPr>
          <p:nvPr>
            <p:ph type="pic" idx="2"/>
          </p:nvPr>
        </p:nvSpPr>
        <p:spPr>
          <a:xfrm>
            <a:off x="4319323" y="1097140"/>
            <a:ext cx="5143500" cy="5415139"/>
          </a:xfrm>
          <a:prstGeom prst="rect">
            <a:avLst/>
          </a:prstGeom>
          <a:noFill/>
          <a:ln>
            <a:noFill/>
          </a:ln>
        </p:spPr>
        <p:txBody>
          <a:bodyPr spcFirstLastPara="1" wrap="square" lIns="101575" tIns="101575" rIns="101575" bIns="101575" anchor="t" anchorCtr="0">
            <a:noAutofit/>
          </a:bodyPr>
          <a:lstStyle>
            <a:lvl1pPr marL="0" marR="0" lvl="0" indent="0" algn="l" rtl="0">
              <a:lnSpc>
                <a:spcPct val="90000"/>
              </a:lnSpc>
              <a:spcBef>
                <a:spcPts val="800"/>
              </a:spcBef>
              <a:spcAft>
                <a:spcPts val="0"/>
              </a:spcAft>
              <a:buClr>
                <a:schemeClr val="dk1"/>
              </a:buClr>
              <a:buSzPts val="1600"/>
              <a:buFont typeface="Arial"/>
              <a:buNone/>
              <a:defRPr sz="2700" b="0" i="0" u="none" strike="noStrike" cap="none">
                <a:solidFill>
                  <a:schemeClr val="dk1"/>
                </a:solidFill>
                <a:latin typeface="Calibri"/>
                <a:ea typeface="Calibri"/>
                <a:cs typeface="Calibri"/>
                <a:sym typeface="Calibri"/>
              </a:defRPr>
            </a:lvl1pPr>
            <a:lvl2pPr marL="381000" marR="0" lvl="1" indent="0" algn="l" rtl="0">
              <a:lnSpc>
                <a:spcPct val="90000"/>
              </a:lnSpc>
              <a:spcBef>
                <a:spcPts val="400"/>
              </a:spcBef>
              <a:spcAft>
                <a:spcPts val="0"/>
              </a:spcAft>
              <a:buClr>
                <a:schemeClr val="dk1"/>
              </a:buClr>
              <a:buSzPts val="1600"/>
              <a:buFont typeface="Arial"/>
              <a:buNone/>
              <a:defRPr sz="2300" b="0" i="0" u="none" strike="noStrike" cap="none">
                <a:solidFill>
                  <a:schemeClr val="dk1"/>
                </a:solidFill>
                <a:latin typeface="Calibri"/>
                <a:ea typeface="Calibri"/>
                <a:cs typeface="Calibri"/>
                <a:sym typeface="Calibri"/>
              </a:defRPr>
            </a:lvl2pPr>
            <a:lvl3pPr marL="762000" marR="0" lvl="2" indent="0" algn="l" rtl="0">
              <a:lnSpc>
                <a:spcPct val="90000"/>
              </a:lnSpc>
              <a:spcBef>
                <a:spcPts val="400"/>
              </a:spcBef>
              <a:spcAft>
                <a:spcPts val="0"/>
              </a:spcAft>
              <a:buClr>
                <a:schemeClr val="dk1"/>
              </a:buClr>
              <a:buSzPts val="1600"/>
              <a:buFont typeface="Arial"/>
              <a:buNone/>
              <a:defRPr sz="2000" b="0" i="0" u="none" strike="noStrike" cap="none">
                <a:solidFill>
                  <a:schemeClr val="dk1"/>
                </a:solidFill>
                <a:latin typeface="Calibri"/>
                <a:ea typeface="Calibri"/>
                <a:cs typeface="Calibri"/>
                <a:sym typeface="Calibri"/>
              </a:defRPr>
            </a:lvl3pPr>
            <a:lvl4pPr marL="1143000" marR="0" lvl="3"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4pPr>
            <a:lvl5pPr marL="1524000" marR="0" lvl="4"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5pPr>
            <a:lvl6pPr marL="1905000" marR="0" lvl="5"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6pPr>
            <a:lvl7pPr marL="2286000" marR="0" lvl="6"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7pPr>
            <a:lvl8pPr marL="2667000" marR="0" lvl="7"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8pPr>
            <a:lvl9pPr marL="3048000" marR="0" lvl="8"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93" name="Google Shape;93;p18"/>
          <p:cNvSpPr txBox="1">
            <a:spLocks noGrp="1"/>
          </p:cNvSpPr>
          <p:nvPr>
            <p:ph type="body" idx="1"/>
          </p:nvPr>
        </p:nvSpPr>
        <p:spPr>
          <a:xfrm>
            <a:off x="699823" y="2286000"/>
            <a:ext cx="3276864" cy="4235098"/>
          </a:xfrm>
          <a:prstGeom prst="rect">
            <a:avLst/>
          </a:prstGeom>
          <a:noFill/>
          <a:ln>
            <a:noFill/>
          </a:ln>
        </p:spPr>
        <p:txBody>
          <a:bodyPr spcFirstLastPara="1" wrap="square" lIns="101575" tIns="101575" rIns="101575" bIns="101575" anchor="t" anchorCtr="0">
            <a:noAutofit/>
          </a:bodyPr>
          <a:lstStyle>
            <a:lvl1pPr marL="457200" marR="0" lvl="0" indent="-228600" algn="l" rtl="0">
              <a:lnSpc>
                <a:spcPct val="90000"/>
              </a:lnSpc>
              <a:spcBef>
                <a:spcPts val="800"/>
              </a:spcBef>
              <a:spcAft>
                <a:spcPts val="0"/>
              </a:spcAft>
              <a:buClr>
                <a:schemeClr val="dk1"/>
              </a:buClr>
              <a:buSzPts val="2300"/>
              <a:buFont typeface="Arial"/>
              <a:buNone/>
              <a:defRPr sz="13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7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94" name="Google Shape;94;p18"/>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95" name="Google Shape;95;p18"/>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96" name="Google Shape;96;p18"/>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99" name="Google Shape;99;p19"/>
          <p:cNvSpPr txBox="1">
            <a:spLocks noGrp="1"/>
          </p:cNvSpPr>
          <p:nvPr>
            <p:ph type="body" idx="1"/>
          </p:nvPr>
        </p:nvSpPr>
        <p:spPr>
          <a:xfrm rot="5400000">
            <a:off x="2662590" y="64382"/>
            <a:ext cx="4834820" cy="876300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0" name="Google Shape;100;p19"/>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1" name="Google Shape;101;p19"/>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2" name="Google Shape;102;p19"/>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rot="5400000">
            <a:off x="5137326" y="2539118"/>
            <a:ext cx="6457598" cy="2190750"/>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105" name="Google Shape;105;p20"/>
          <p:cNvSpPr txBox="1">
            <a:spLocks noGrp="1"/>
          </p:cNvSpPr>
          <p:nvPr>
            <p:ph type="body" idx="1"/>
          </p:nvPr>
        </p:nvSpPr>
        <p:spPr>
          <a:xfrm rot="5400000">
            <a:off x="692326" y="411868"/>
            <a:ext cx="6457598" cy="644525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6" name="Google Shape;106;p20"/>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7" name="Google Shape;107;p20"/>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8" name="Google Shape;108;p20"/>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7"/>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21" name="Google Shape;21;p7"/>
          <p:cNvSpPr txBox="1">
            <a:spLocks noGrp="1"/>
          </p:cNvSpPr>
          <p:nvPr>
            <p:ph type="body" idx="1"/>
          </p:nvPr>
        </p:nvSpPr>
        <p:spPr>
          <a:xfrm>
            <a:off x="698500" y="2028472"/>
            <a:ext cx="8763000" cy="483482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2" name="Google Shape;22;p7"/>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3" name="Google Shape;23;p7"/>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4" name="Google Shape;24;p7"/>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6" r:id="rId3"/>
    <p:sldLayoutId id="2147483658" r:id="rId4"/>
    <p:sldLayoutId id="2147483660" r:id="rId5"/>
    <p:sldLayoutId id="2147483662" r:id="rId6"/>
    <p:sldLayoutId id="2147483663" r:id="rId7"/>
    <p:sldLayoutId id="2147483664" r:id="rId8"/>
    <p:sldLayoutId id="214748366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r4ds.had.co.nz/relational-data.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r4ds.had.co.nz/relational-data.html"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r4ds.had.co.nz/relational-data.html"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r4ds.had.co.nz/relational-data.html"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p:nvPr/>
        </p:nvSpPr>
        <p:spPr>
          <a:xfrm>
            <a:off x="952775" y="6178825"/>
            <a:ext cx="8735400" cy="1441200"/>
          </a:xfrm>
          <a:prstGeom prst="rect">
            <a:avLst/>
          </a:prstGeom>
          <a:noFill/>
          <a:ln>
            <a:noFill/>
          </a:ln>
        </p:spPr>
        <p:txBody>
          <a:bodyPr spcFirstLastPara="1" wrap="square" lIns="38075" tIns="38075" rIns="38075" bIns="38075" anchor="t" anchorCtr="0">
            <a:no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 </a:t>
            </a:r>
            <a:endParaRPr sz="1600"/>
          </a:p>
          <a:p>
            <a:pPr marL="0" marR="0" lvl="0" indent="0" algn="ctr" rtl="0">
              <a:spcBef>
                <a:spcPts val="0"/>
              </a:spcBef>
              <a:spcAft>
                <a:spcPts val="0"/>
              </a:spcAft>
              <a:buNone/>
            </a:pPr>
            <a:r>
              <a:rPr lang="en-US" sz="2400">
                <a:solidFill>
                  <a:schemeClr val="dk1"/>
                </a:solidFill>
                <a:latin typeface="Calibri"/>
                <a:ea typeface="Calibri"/>
                <a:cs typeface="Calibri"/>
                <a:sym typeface="Calibri"/>
              </a:rPr>
              <a:t>J. Lucas McKay, Ph.D., M.S.C.R.</a:t>
            </a: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a:solidFill>
                  <a:schemeClr val="dk1"/>
                </a:solidFill>
                <a:latin typeface="Calibri"/>
                <a:ea typeface="Calibri"/>
                <a:cs typeface="Calibri"/>
                <a:sym typeface="Calibri"/>
              </a:rPr>
              <a:t>Departments of </a:t>
            </a:r>
            <a:r>
              <a:rPr lang="en-US" sz="1600" b="0" i="0" u="none" strike="noStrike" cap="none">
                <a:solidFill>
                  <a:schemeClr val="dk1"/>
                </a:solidFill>
                <a:latin typeface="Calibri"/>
                <a:ea typeface="Calibri"/>
                <a:cs typeface="Calibri"/>
                <a:sym typeface="Calibri"/>
              </a:rPr>
              <a:t>Biomedical Informatics and Neurology, Emory University, Atlanta, GA USA  </a:t>
            </a:r>
            <a:endParaRPr sz="1600"/>
          </a:p>
          <a:p>
            <a:pPr marL="0" marR="0" lvl="0" indent="0" algn="ctr" rtl="0">
              <a:spcBef>
                <a:spcPts val="0"/>
              </a:spcBef>
              <a:spcAft>
                <a:spcPts val="0"/>
              </a:spcAft>
              <a:buNone/>
            </a:pPr>
            <a:r>
              <a:rPr lang="en-US" sz="1600" b="0" i="0" u="none" strike="noStrike" cap="none">
                <a:solidFill>
                  <a:schemeClr val="dk1"/>
                </a:solidFill>
                <a:latin typeface="Calibri"/>
                <a:ea typeface="Calibri"/>
                <a:cs typeface="Calibri"/>
                <a:sym typeface="Calibri"/>
              </a:rPr>
              <a:t> Department of Biomedical Engineering, Georgia Institute of Technology, Atlanta, GA, USA</a:t>
            </a:r>
            <a:endParaRPr sz="1600"/>
          </a:p>
          <a:p>
            <a:pPr marL="0" marR="0" lvl="0" indent="0" algn="ctr" rtl="0">
              <a:spcBef>
                <a:spcPts val="0"/>
              </a:spcBef>
              <a:spcAft>
                <a:spcPts val="0"/>
              </a:spcAft>
              <a:buNone/>
            </a:pPr>
            <a:endParaRPr sz="16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21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1900" b="0" i="0" u="none" strike="noStrike" cap="none">
              <a:solidFill>
                <a:schemeClr val="dk1"/>
              </a:solidFill>
              <a:latin typeface="Calibri"/>
              <a:ea typeface="Calibri"/>
              <a:cs typeface="Calibri"/>
              <a:sym typeface="Calibri"/>
            </a:endParaRPr>
          </a:p>
        </p:txBody>
      </p:sp>
      <p:pic>
        <p:nvPicPr>
          <p:cNvPr id="145" name="Google Shape;145;p26"/>
          <p:cNvPicPr preferRelativeResize="0"/>
          <p:nvPr/>
        </p:nvPicPr>
        <p:blipFill rotWithShape="1">
          <a:blip r:embed="rId3">
            <a:alphaModFix/>
          </a:blip>
          <a:srcRect/>
          <a:stretch/>
        </p:blipFill>
        <p:spPr>
          <a:xfrm>
            <a:off x="3462027" y="276804"/>
            <a:ext cx="3235945" cy="2626223"/>
          </a:xfrm>
          <a:prstGeom prst="rect">
            <a:avLst/>
          </a:prstGeom>
          <a:noFill/>
          <a:ln>
            <a:noFill/>
          </a:ln>
        </p:spPr>
      </p:pic>
      <p:sp>
        <p:nvSpPr>
          <p:cNvPr id="2" name="Title 1">
            <a:extLst>
              <a:ext uri="{FF2B5EF4-FFF2-40B4-BE49-F238E27FC236}">
                <a16:creationId xmlns:a16="http://schemas.microsoft.com/office/drawing/2014/main" id="{A44D5262-882B-0C4C-BF5C-1D301427DB50}"/>
              </a:ext>
            </a:extLst>
          </p:cNvPr>
          <p:cNvSpPr>
            <a:spLocks noGrp="1"/>
          </p:cNvSpPr>
          <p:nvPr>
            <p:ph type="ctrTitle"/>
          </p:nvPr>
        </p:nvSpPr>
        <p:spPr>
          <a:xfrm>
            <a:off x="1270000" y="3214481"/>
            <a:ext cx="7620000" cy="2652889"/>
          </a:xfrm>
        </p:spPr>
        <p:txBody>
          <a:bodyPr anchor="ctr"/>
          <a:lstStyle/>
          <a:p>
            <a:r>
              <a:rPr lang="en-US" dirty="0"/>
              <a:t>BMI 510: Data Wrangling</a:t>
            </a:r>
          </a:p>
        </p:txBody>
      </p:sp>
    </p:spTree>
    <p:extLst>
      <p:ext uri="{BB962C8B-B14F-4D97-AF65-F5344CB8AC3E}">
        <p14:creationId xmlns:p14="http://schemas.microsoft.com/office/powerpoint/2010/main" val="2249101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856C-C959-442B-A060-75CC7529B15A}"/>
              </a:ext>
            </a:extLst>
          </p:cNvPr>
          <p:cNvSpPr>
            <a:spLocks noGrp="1"/>
          </p:cNvSpPr>
          <p:nvPr>
            <p:ph type="title"/>
          </p:nvPr>
        </p:nvSpPr>
        <p:spPr/>
        <p:txBody>
          <a:bodyPr/>
          <a:lstStyle/>
          <a:p>
            <a:r>
              <a:rPr lang="en-US" dirty="0"/>
              <a:t>Flat file</a:t>
            </a:r>
          </a:p>
        </p:txBody>
      </p:sp>
      <p:sp>
        <p:nvSpPr>
          <p:cNvPr id="3" name="Text Placeholder 2">
            <a:extLst>
              <a:ext uri="{FF2B5EF4-FFF2-40B4-BE49-F238E27FC236}">
                <a16:creationId xmlns:a16="http://schemas.microsoft.com/office/drawing/2014/main" id="{B8311A3F-E8AC-4E93-9BBD-603844DD7D07}"/>
              </a:ext>
            </a:extLst>
          </p:cNvPr>
          <p:cNvSpPr>
            <a:spLocks noGrp="1"/>
          </p:cNvSpPr>
          <p:nvPr>
            <p:ph type="body" idx="1"/>
          </p:nvPr>
        </p:nvSpPr>
        <p:spPr>
          <a:xfrm>
            <a:off x="698500" y="2028472"/>
            <a:ext cx="5455412" cy="4834820"/>
          </a:xfrm>
        </p:spPr>
        <p:txBody>
          <a:bodyPr/>
          <a:lstStyle/>
          <a:p>
            <a:pPr marL="82550" indent="0">
              <a:buNone/>
            </a:pPr>
            <a:r>
              <a:rPr lang="en-US" dirty="0"/>
              <a:t>Often small, but not always</a:t>
            </a:r>
          </a:p>
          <a:p>
            <a:pPr marL="82550" indent="0">
              <a:buNone/>
            </a:pPr>
            <a:r>
              <a:rPr lang="en-US" dirty="0"/>
              <a:t>Human readable or binary</a:t>
            </a:r>
          </a:p>
          <a:p>
            <a:pPr marL="82550" indent="0">
              <a:buNone/>
            </a:pPr>
            <a:r>
              <a:rPr lang="en-US" dirty="0"/>
              <a:t>Database structure can be inferred (e.g., one record per row), but is not enforced</a:t>
            </a:r>
          </a:p>
          <a:p>
            <a:pPr marL="82550" indent="0">
              <a:buNone/>
            </a:pPr>
            <a:r>
              <a:rPr lang="en-US" dirty="0"/>
              <a:t>Common examples</a:t>
            </a:r>
          </a:p>
          <a:p>
            <a:pPr marL="82550" indent="0">
              <a:buNone/>
            </a:pPr>
            <a:r>
              <a:rPr lang="en-US" dirty="0"/>
              <a:t>	CSV spreadsheet</a:t>
            </a:r>
          </a:p>
          <a:p>
            <a:pPr marL="82550" indent="0">
              <a:buNone/>
            </a:pPr>
            <a:r>
              <a:rPr lang="en-US" dirty="0"/>
              <a:t>	simple JSON file</a:t>
            </a:r>
          </a:p>
          <a:p>
            <a:pPr marL="82550" indent="0">
              <a:buNone/>
            </a:pPr>
            <a:endParaRPr lang="en-US" dirty="0"/>
          </a:p>
        </p:txBody>
      </p:sp>
      <p:pic>
        <p:nvPicPr>
          <p:cNvPr id="6" name="Picture 5">
            <a:extLst>
              <a:ext uri="{FF2B5EF4-FFF2-40B4-BE49-F238E27FC236}">
                <a16:creationId xmlns:a16="http://schemas.microsoft.com/office/drawing/2014/main" id="{7F2D94F4-AD54-7A4E-A376-3664045E8AC3}"/>
              </a:ext>
            </a:extLst>
          </p:cNvPr>
          <p:cNvPicPr>
            <a:picLocks noChangeAspect="1"/>
          </p:cNvPicPr>
          <p:nvPr/>
        </p:nvPicPr>
        <p:blipFill>
          <a:blip r:embed="rId2"/>
          <a:stretch>
            <a:fillRect/>
          </a:stretch>
        </p:blipFill>
        <p:spPr>
          <a:xfrm>
            <a:off x="7040880" y="1878544"/>
            <a:ext cx="2247900" cy="2425700"/>
          </a:xfrm>
          <a:prstGeom prst="rect">
            <a:avLst/>
          </a:prstGeom>
        </p:spPr>
      </p:pic>
      <p:sp>
        <p:nvSpPr>
          <p:cNvPr id="7" name="Google Shape;597;p77">
            <a:extLst>
              <a:ext uri="{FF2B5EF4-FFF2-40B4-BE49-F238E27FC236}">
                <a16:creationId xmlns:a16="http://schemas.microsoft.com/office/drawing/2014/main" id="{786E1C07-71C8-5140-ABBB-4E815BE371CE}"/>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err="1">
                <a:latin typeface="Calibri"/>
                <a:ea typeface="Calibri"/>
                <a:cs typeface="Calibri"/>
                <a:sym typeface="Calibri"/>
              </a:rPr>
              <a:t>wikipedia</a:t>
            </a:r>
            <a:r>
              <a:rPr lang="en-US" sz="900" dirty="0">
                <a:latin typeface="Calibri"/>
                <a:ea typeface="Calibri"/>
                <a:cs typeface="Calibri"/>
                <a:sym typeface="Calibri"/>
              </a:rPr>
              <a:t>; https://</a:t>
            </a:r>
            <a:r>
              <a:rPr lang="en-US" sz="900" dirty="0" err="1">
                <a:latin typeface="Calibri"/>
                <a:ea typeface="Calibri"/>
                <a:cs typeface="Calibri"/>
                <a:sym typeface="Calibri"/>
              </a:rPr>
              <a:t>json.org</a:t>
            </a:r>
            <a:r>
              <a:rPr lang="en-US" sz="900" dirty="0">
                <a:latin typeface="Calibri"/>
                <a:ea typeface="Calibri"/>
                <a:cs typeface="Calibri"/>
                <a:sym typeface="Calibri"/>
              </a:rPr>
              <a:t>/</a:t>
            </a:r>
            <a:r>
              <a:rPr lang="en-US" sz="900" dirty="0" err="1">
                <a:latin typeface="Calibri"/>
                <a:ea typeface="Calibri"/>
                <a:cs typeface="Calibri"/>
                <a:sym typeface="Calibri"/>
              </a:rPr>
              <a:t>example.html</a:t>
            </a:r>
            <a:endParaRPr sz="900" dirty="0">
              <a:latin typeface="Calibri"/>
              <a:ea typeface="Calibri"/>
              <a:cs typeface="Calibri"/>
              <a:sym typeface="Calibri"/>
            </a:endParaRPr>
          </a:p>
        </p:txBody>
      </p:sp>
      <p:pic>
        <p:nvPicPr>
          <p:cNvPr id="9" name="Picture 8">
            <a:extLst>
              <a:ext uri="{FF2B5EF4-FFF2-40B4-BE49-F238E27FC236}">
                <a16:creationId xmlns:a16="http://schemas.microsoft.com/office/drawing/2014/main" id="{B4C97BAB-2197-5247-91E0-FA46C42923CA}"/>
              </a:ext>
            </a:extLst>
          </p:cNvPr>
          <p:cNvPicPr>
            <a:picLocks noChangeAspect="1"/>
          </p:cNvPicPr>
          <p:nvPr/>
        </p:nvPicPr>
        <p:blipFill>
          <a:blip r:embed="rId3"/>
          <a:stretch>
            <a:fillRect/>
          </a:stretch>
        </p:blipFill>
        <p:spPr>
          <a:xfrm>
            <a:off x="3665220" y="5400320"/>
            <a:ext cx="5664200" cy="1612900"/>
          </a:xfrm>
          <a:prstGeom prst="rect">
            <a:avLst/>
          </a:prstGeom>
        </p:spPr>
      </p:pic>
    </p:spTree>
    <p:extLst>
      <p:ext uri="{BB962C8B-B14F-4D97-AF65-F5344CB8AC3E}">
        <p14:creationId xmlns:p14="http://schemas.microsoft.com/office/powerpoint/2010/main" val="3691714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856C-C959-442B-A060-75CC7529B15A}"/>
              </a:ext>
            </a:extLst>
          </p:cNvPr>
          <p:cNvSpPr>
            <a:spLocks noGrp="1"/>
          </p:cNvSpPr>
          <p:nvPr>
            <p:ph type="title"/>
          </p:nvPr>
        </p:nvSpPr>
        <p:spPr/>
        <p:txBody>
          <a:bodyPr/>
          <a:lstStyle/>
          <a:p>
            <a:r>
              <a:rPr lang="en-US" dirty="0"/>
              <a:t>Hierarchical database</a:t>
            </a:r>
          </a:p>
        </p:txBody>
      </p:sp>
      <p:sp>
        <p:nvSpPr>
          <p:cNvPr id="3" name="Text Placeholder 2">
            <a:extLst>
              <a:ext uri="{FF2B5EF4-FFF2-40B4-BE49-F238E27FC236}">
                <a16:creationId xmlns:a16="http://schemas.microsoft.com/office/drawing/2014/main" id="{B8311A3F-E8AC-4E93-9BBD-603844DD7D07}"/>
              </a:ext>
            </a:extLst>
          </p:cNvPr>
          <p:cNvSpPr>
            <a:spLocks noGrp="1"/>
          </p:cNvSpPr>
          <p:nvPr>
            <p:ph type="body" idx="1"/>
          </p:nvPr>
        </p:nvSpPr>
        <p:spPr>
          <a:xfrm>
            <a:off x="698500" y="2028472"/>
            <a:ext cx="5455412" cy="4834820"/>
          </a:xfrm>
        </p:spPr>
        <p:txBody>
          <a:bodyPr/>
          <a:lstStyle/>
          <a:p>
            <a:pPr marL="82550" indent="0">
              <a:buNone/>
            </a:pPr>
            <a:r>
              <a:rPr lang="en-US" dirty="0"/>
              <a:t>Tree structure with strict parent–child (or, key–(subkey)–multiple value) relationships</a:t>
            </a:r>
          </a:p>
          <a:p>
            <a:pPr marL="82550" indent="0">
              <a:buNone/>
            </a:pPr>
            <a:r>
              <a:rPr lang="en-US" dirty="0"/>
              <a:t>Common example: Windows registry</a:t>
            </a:r>
          </a:p>
        </p:txBody>
      </p:sp>
      <p:sp>
        <p:nvSpPr>
          <p:cNvPr id="7" name="Google Shape;597;p77">
            <a:extLst>
              <a:ext uri="{FF2B5EF4-FFF2-40B4-BE49-F238E27FC236}">
                <a16:creationId xmlns:a16="http://schemas.microsoft.com/office/drawing/2014/main" id="{786E1C07-71C8-5140-ABBB-4E815BE371CE}"/>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err="1">
                <a:latin typeface="Calibri"/>
                <a:ea typeface="Calibri"/>
                <a:cs typeface="Calibri"/>
                <a:sym typeface="Calibri"/>
              </a:rPr>
              <a:t>wikipedia</a:t>
            </a:r>
            <a:endParaRPr sz="900" dirty="0">
              <a:latin typeface="Calibri"/>
              <a:ea typeface="Calibri"/>
              <a:cs typeface="Calibri"/>
              <a:sym typeface="Calibri"/>
            </a:endParaRPr>
          </a:p>
        </p:txBody>
      </p:sp>
      <p:pic>
        <p:nvPicPr>
          <p:cNvPr id="5" name="Picture 4">
            <a:extLst>
              <a:ext uri="{FF2B5EF4-FFF2-40B4-BE49-F238E27FC236}">
                <a16:creationId xmlns:a16="http://schemas.microsoft.com/office/drawing/2014/main" id="{B1A9A171-4DF1-1441-9513-8AC36E42DC0C}"/>
              </a:ext>
            </a:extLst>
          </p:cNvPr>
          <p:cNvPicPr>
            <a:picLocks noChangeAspect="1"/>
          </p:cNvPicPr>
          <p:nvPr/>
        </p:nvPicPr>
        <p:blipFill>
          <a:blip r:embed="rId2"/>
          <a:stretch>
            <a:fillRect/>
          </a:stretch>
        </p:blipFill>
        <p:spPr>
          <a:xfrm>
            <a:off x="4463535" y="3712464"/>
            <a:ext cx="5310384" cy="3150828"/>
          </a:xfrm>
          <a:prstGeom prst="rect">
            <a:avLst/>
          </a:prstGeom>
        </p:spPr>
      </p:pic>
    </p:spTree>
    <p:extLst>
      <p:ext uri="{BB962C8B-B14F-4D97-AF65-F5344CB8AC3E}">
        <p14:creationId xmlns:p14="http://schemas.microsoft.com/office/powerpoint/2010/main" val="3555578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856C-C959-442B-A060-75CC7529B15A}"/>
              </a:ext>
            </a:extLst>
          </p:cNvPr>
          <p:cNvSpPr>
            <a:spLocks noGrp="1"/>
          </p:cNvSpPr>
          <p:nvPr>
            <p:ph type="title"/>
          </p:nvPr>
        </p:nvSpPr>
        <p:spPr/>
        <p:txBody>
          <a:bodyPr/>
          <a:lstStyle/>
          <a:p>
            <a:r>
              <a:rPr lang="en-US" dirty="0"/>
              <a:t>Relational database</a:t>
            </a:r>
          </a:p>
        </p:txBody>
      </p:sp>
      <p:sp>
        <p:nvSpPr>
          <p:cNvPr id="3" name="Text Placeholder 2">
            <a:extLst>
              <a:ext uri="{FF2B5EF4-FFF2-40B4-BE49-F238E27FC236}">
                <a16:creationId xmlns:a16="http://schemas.microsoft.com/office/drawing/2014/main" id="{B8311A3F-E8AC-4E93-9BBD-603844DD7D07}"/>
              </a:ext>
            </a:extLst>
          </p:cNvPr>
          <p:cNvSpPr>
            <a:spLocks noGrp="1"/>
          </p:cNvSpPr>
          <p:nvPr>
            <p:ph type="body" idx="1"/>
          </p:nvPr>
        </p:nvSpPr>
        <p:spPr>
          <a:xfrm>
            <a:off x="698500" y="1878544"/>
            <a:ext cx="8763000" cy="4834820"/>
          </a:xfrm>
        </p:spPr>
        <p:txBody>
          <a:bodyPr/>
          <a:lstStyle/>
          <a:p>
            <a:pPr marL="82550" indent="0">
              <a:buNone/>
            </a:pPr>
            <a:r>
              <a:rPr lang="en-US" dirty="0"/>
              <a:t>Data are presented (not stored, this is subtle) in the form of rows (“tuples”) with different columns (“attributes”) grouped into </a:t>
            </a:r>
            <a:r>
              <a:rPr lang="en-US" i="1" dirty="0"/>
              <a:t>tables</a:t>
            </a:r>
            <a:r>
              <a:rPr lang="en-US" dirty="0"/>
              <a:t>.</a:t>
            </a:r>
          </a:p>
          <a:p>
            <a:pPr marL="82550" indent="0">
              <a:buNone/>
            </a:pPr>
            <a:endParaRPr lang="en-US" dirty="0"/>
          </a:p>
          <a:p>
            <a:pPr marL="82550" indent="0">
              <a:buNone/>
            </a:pPr>
            <a:r>
              <a:rPr lang="en-US" dirty="0"/>
              <a:t>You can imagine a table as a spreadsheet with more rules.</a:t>
            </a:r>
          </a:p>
          <a:p>
            <a:pPr marL="82550" indent="0">
              <a:buNone/>
            </a:pPr>
            <a:endParaRPr lang="en-US" dirty="0"/>
          </a:p>
          <a:p>
            <a:pPr marL="82550" indent="0">
              <a:buNone/>
            </a:pPr>
            <a:r>
              <a:rPr lang="en-US" dirty="0"/>
              <a:t>In terms of actual files:</a:t>
            </a:r>
          </a:p>
          <a:p>
            <a:r>
              <a:rPr lang="en-US" dirty="0"/>
              <a:t>SQLite stores the entire database in a single .</a:t>
            </a:r>
            <a:r>
              <a:rPr lang="en-US" dirty="0" err="1"/>
              <a:t>sqlite</a:t>
            </a:r>
            <a:r>
              <a:rPr lang="en-US" dirty="0"/>
              <a:t> or .</a:t>
            </a:r>
            <a:r>
              <a:rPr lang="en-US" dirty="0" err="1"/>
              <a:t>db</a:t>
            </a:r>
            <a:r>
              <a:rPr lang="en-US" dirty="0"/>
              <a:t> file.</a:t>
            </a:r>
          </a:p>
          <a:p>
            <a:r>
              <a:rPr lang="en-US" dirty="0"/>
              <a:t>MySQL, PostgreSQL, and SQL Server store databases across multiple files, including data files, transaction logs, and index files.</a:t>
            </a:r>
          </a:p>
        </p:txBody>
      </p:sp>
      <p:sp>
        <p:nvSpPr>
          <p:cNvPr id="7" name="Google Shape;597;p77">
            <a:extLst>
              <a:ext uri="{FF2B5EF4-FFF2-40B4-BE49-F238E27FC236}">
                <a16:creationId xmlns:a16="http://schemas.microsoft.com/office/drawing/2014/main" id="{786E1C07-71C8-5140-ABBB-4E815BE371CE}"/>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err="1">
                <a:latin typeface="Calibri"/>
                <a:ea typeface="Calibri"/>
                <a:cs typeface="Calibri"/>
                <a:sym typeface="Calibri"/>
              </a:rPr>
              <a:t>wikipedia</a:t>
            </a:r>
            <a:endParaRPr sz="900" dirty="0">
              <a:latin typeface="Calibri"/>
              <a:ea typeface="Calibri"/>
              <a:cs typeface="Calibri"/>
              <a:sym typeface="Calibri"/>
            </a:endParaRPr>
          </a:p>
        </p:txBody>
      </p:sp>
    </p:spTree>
    <p:extLst>
      <p:ext uri="{BB962C8B-B14F-4D97-AF65-F5344CB8AC3E}">
        <p14:creationId xmlns:p14="http://schemas.microsoft.com/office/powerpoint/2010/main" val="3074960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22834-C125-FE30-4CD3-BF70A7D5FB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52C293-DFF4-1915-C9BA-D4A9FABDABE9}"/>
              </a:ext>
            </a:extLst>
          </p:cNvPr>
          <p:cNvSpPr>
            <a:spLocks noGrp="1"/>
          </p:cNvSpPr>
          <p:nvPr>
            <p:ph type="title"/>
          </p:nvPr>
        </p:nvSpPr>
        <p:spPr/>
        <p:txBody>
          <a:bodyPr/>
          <a:lstStyle/>
          <a:p>
            <a:r>
              <a:rPr lang="en-US" dirty="0"/>
              <a:t>Key Variables</a:t>
            </a:r>
          </a:p>
        </p:txBody>
      </p:sp>
      <p:sp>
        <p:nvSpPr>
          <p:cNvPr id="3" name="Text Placeholder 2">
            <a:extLst>
              <a:ext uri="{FF2B5EF4-FFF2-40B4-BE49-F238E27FC236}">
                <a16:creationId xmlns:a16="http://schemas.microsoft.com/office/drawing/2014/main" id="{02892EBC-35A6-A4E4-0C81-933AD27240E6}"/>
              </a:ext>
            </a:extLst>
          </p:cNvPr>
          <p:cNvSpPr>
            <a:spLocks noGrp="1"/>
          </p:cNvSpPr>
          <p:nvPr>
            <p:ph type="body" idx="1"/>
          </p:nvPr>
        </p:nvSpPr>
        <p:spPr>
          <a:xfrm>
            <a:off x="698500" y="1878544"/>
            <a:ext cx="8763000" cy="4834820"/>
          </a:xfrm>
        </p:spPr>
        <p:txBody>
          <a:bodyPr/>
          <a:lstStyle/>
          <a:p>
            <a:pPr marL="82550" indent="0">
              <a:buNone/>
            </a:pPr>
            <a:r>
              <a:rPr lang="en-US" dirty="0"/>
              <a:t>Each row is designated by a </a:t>
            </a:r>
            <a:r>
              <a:rPr lang="en-US" b="1" dirty="0"/>
              <a:t>key</a:t>
            </a:r>
            <a:r>
              <a:rPr lang="en-US" dirty="0"/>
              <a:t> variable that allows linkage across tables. We’ll see some examples.</a:t>
            </a:r>
          </a:p>
          <a:p>
            <a:pPr marL="82550" indent="0">
              <a:buNone/>
            </a:pPr>
            <a:endParaRPr lang="en-US" dirty="0"/>
          </a:p>
          <a:p>
            <a:pPr marL="82550" indent="0">
              <a:buNone/>
            </a:pPr>
            <a:r>
              <a:rPr lang="en-US" dirty="0"/>
              <a:t>Various </a:t>
            </a:r>
            <a:r>
              <a:rPr lang="en-US" b="1" dirty="0" err="1"/>
              <a:t>left_join</a:t>
            </a:r>
            <a:r>
              <a:rPr lang="en-US" dirty="0"/>
              <a:t> and similar statements in python and R are really SQL ports.</a:t>
            </a:r>
          </a:p>
          <a:p>
            <a:pPr marL="82550" indent="0">
              <a:buNone/>
            </a:pPr>
            <a:endParaRPr lang="en-US" dirty="0"/>
          </a:p>
          <a:p>
            <a:pPr marL="82550" indent="0">
              <a:buNone/>
            </a:pPr>
            <a:endParaRPr lang="en-US" dirty="0"/>
          </a:p>
          <a:p>
            <a:pPr marL="82550" indent="0">
              <a:buNone/>
            </a:pPr>
            <a:r>
              <a:rPr lang="en-US" dirty="0"/>
              <a:t> </a:t>
            </a:r>
          </a:p>
        </p:txBody>
      </p:sp>
      <p:sp>
        <p:nvSpPr>
          <p:cNvPr id="7" name="Google Shape;597;p77">
            <a:extLst>
              <a:ext uri="{FF2B5EF4-FFF2-40B4-BE49-F238E27FC236}">
                <a16:creationId xmlns:a16="http://schemas.microsoft.com/office/drawing/2014/main" id="{DA592901-2708-48BB-861E-A3DB9F4F2781}"/>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err="1">
                <a:latin typeface="Calibri"/>
                <a:ea typeface="Calibri"/>
                <a:cs typeface="Calibri"/>
                <a:sym typeface="Calibri"/>
              </a:rPr>
              <a:t>wikipedia</a:t>
            </a:r>
            <a:endParaRPr sz="900" dirty="0">
              <a:latin typeface="Calibri"/>
              <a:ea typeface="Calibri"/>
              <a:cs typeface="Calibri"/>
              <a:sym typeface="Calibri"/>
            </a:endParaRPr>
          </a:p>
        </p:txBody>
      </p:sp>
    </p:spTree>
    <p:extLst>
      <p:ext uri="{BB962C8B-B14F-4D97-AF65-F5344CB8AC3E}">
        <p14:creationId xmlns:p14="http://schemas.microsoft.com/office/powerpoint/2010/main" val="2467387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856C-C959-442B-A060-75CC7529B15A}"/>
              </a:ext>
            </a:extLst>
          </p:cNvPr>
          <p:cNvSpPr>
            <a:spLocks noGrp="1"/>
          </p:cNvSpPr>
          <p:nvPr>
            <p:ph type="title"/>
          </p:nvPr>
        </p:nvSpPr>
        <p:spPr/>
        <p:txBody>
          <a:bodyPr/>
          <a:lstStyle/>
          <a:p>
            <a:r>
              <a:rPr lang="en-US" dirty="0"/>
              <a:t>Example table (</a:t>
            </a:r>
            <a:r>
              <a:rPr lang="en-US" dirty="0" err="1"/>
              <a:t>nycflights</a:t>
            </a:r>
            <a:r>
              <a:rPr lang="en-US" dirty="0"/>
              <a:t>)</a:t>
            </a:r>
          </a:p>
        </p:txBody>
      </p:sp>
      <p:sp>
        <p:nvSpPr>
          <p:cNvPr id="5" name="Google Shape;597;p77">
            <a:extLst>
              <a:ext uri="{FF2B5EF4-FFF2-40B4-BE49-F238E27FC236}">
                <a16:creationId xmlns:a16="http://schemas.microsoft.com/office/drawing/2014/main" id="{1EB5E6F1-5E56-43EE-820E-C475C3AFC21A}"/>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hlinkClick r:id="rId2"/>
              </a:rPr>
              <a:t>13 Relational data | R for Data Science (had.co.nz)</a:t>
            </a:r>
            <a:endParaRPr sz="900" dirty="0">
              <a:latin typeface="Calibri"/>
              <a:ea typeface="Calibri"/>
              <a:cs typeface="Calibri"/>
              <a:sym typeface="Calibri"/>
            </a:endParaRPr>
          </a:p>
        </p:txBody>
      </p:sp>
      <p:pic>
        <p:nvPicPr>
          <p:cNvPr id="6" name="Picture 5" descr="A screenshot of a computer program&#10;&#10;AI-generated content may be incorrect.">
            <a:extLst>
              <a:ext uri="{FF2B5EF4-FFF2-40B4-BE49-F238E27FC236}">
                <a16:creationId xmlns:a16="http://schemas.microsoft.com/office/drawing/2014/main" id="{4ED806B8-292A-51F5-8B13-B613B0D5ED8B}"/>
              </a:ext>
            </a:extLst>
          </p:cNvPr>
          <p:cNvPicPr>
            <a:picLocks noChangeAspect="1"/>
          </p:cNvPicPr>
          <p:nvPr/>
        </p:nvPicPr>
        <p:blipFill>
          <a:blip r:embed="rId3"/>
          <a:stretch>
            <a:fillRect/>
          </a:stretch>
        </p:blipFill>
        <p:spPr>
          <a:xfrm>
            <a:off x="1846436" y="1895386"/>
            <a:ext cx="6467127" cy="5056640"/>
          </a:xfrm>
          <a:prstGeom prst="rect">
            <a:avLst/>
          </a:prstGeom>
        </p:spPr>
      </p:pic>
    </p:spTree>
    <p:extLst>
      <p:ext uri="{BB962C8B-B14F-4D97-AF65-F5344CB8AC3E}">
        <p14:creationId xmlns:p14="http://schemas.microsoft.com/office/powerpoint/2010/main" val="3796906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2D487-78D4-25E0-A662-EDFE9F097D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BF8894-C6B5-A5C6-636E-B9765D36458C}"/>
              </a:ext>
            </a:extLst>
          </p:cNvPr>
          <p:cNvSpPr>
            <a:spLocks noGrp="1"/>
          </p:cNvSpPr>
          <p:nvPr>
            <p:ph type="title"/>
          </p:nvPr>
        </p:nvSpPr>
        <p:spPr/>
        <p:txBody>
          <a:bodyPr/>
          <a:lstStyle/>
          <a:p>
            <a:r>
              <a:rPr lang="en-US" dirty="0"/>
              <a:t>Keys (</a:t>
            </a:r>
            <a:r>
              <a:rPr lang="en-US" dirty="0" err="1"/>
              <a:t>nycflights</a:t>
            </a:r>
            <a:r>
              <a:rPr lang="en-US" dirty="0"/>
              <a:t>)</a:t>
            </a:r>
          </a:p>
        </p:txBody>
      </p:sp>
      <p:pic>
        <p:nvPicPr>
          <p:cNvPr id="4" name="Picture 3">
            <a:extLst>
              <a:ext uri="{FF2B5EF4-FFF2-40B4-BE49-F238E27FC236}">
                <a16:creationId xmlns:a16="http://schemas.microsoft.com/office/drawing/2014/main" id="{83DA4E51-F64F-AE61-6976-84EC793616F8}"/>
              </a:ext>
            </a:extLst>
          </p:cNvPr>
          <p:cNvPicPr>
            <a:picLocks noChangeAspect="1"/>
          </p:cNvPicPr>
          <p:nvPr/>
        </p:nvPicPr>
        <p:blipFill>
          <a:blip r:embed="rId2"/>
          <a:stretch>
            <a:fillRect/>
          </a:stretch>
        </p:blipFill>
        <p:spPr>
          <a:xfrm>
            <a:off x="1677913" y="1666514"/>
            <a:ext cx="6804174" cy="4286972"/>
          </a:xfrm>
          <a:prstGeom prst="rect">
            <a:avLst/>
          </a:prstGeom>
        </p:spPr>
      </p:pic>
      <p:sp>
        <p:nvSpPr>
          <p:cNvPr id="5" name="Google Shape;597;p77">
            <a:extLst>
              <a:ext uri="{FF2B5EF4-FFF2-40B4-BE49-F238E27FC236}">
                <a16:creationId xmlns:a16="http://schemas.microsoft.com/office/drawing/2014/main" id="{F981F271-1397-0182-FEBB-08A601B338D1}"/>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hlinkClick r:id="rId3"/>
              </a:rPr>
              <a:t>13 Relational data | R for Data Science (had.co.nz)</a:t>
            </a:r>
            <a:endParaRPr sz="900" dirty="0">
              <a:latin typeface="Calibri"/>
              <a:ea typeface="Calibri"/>
              <a:cs typeface="Calibri"/>
              <a:sym typeface="Calibri"/>
            </a:endParaRPr>
          </a:p>
        </p:txBody>
      </p:sp>
    </p:spTree>
    <p:extLst>
      <p:ext uri="{BB962C8B-B14F-4D97-AF65-F5344CB8AC3E}">
        <p14:creationId xmlns:p14="http://schemas.microsoft.com/office/powerpoint/2010/main" val="2554585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856C-C959-442B-A060-75CC7529B15A}"/>
              </a:ext>
            </a:extLst>
          </p:cNvPr>
          <p:cNvSpPr>
            <a:spLocks noGrp="1"/>
          </p:cNvSpPr>
          <p:nvPr>
            <p:ph type="title"/>
          </p:nvPr>
        </p:nvSpPr>
        <p:spPr/>
        <p:txBody>
          <a:bodyPr/>
          <a:lstStyle/>
          <a:p>
            <a:r>
              <a:rPr lang="en-US" dirty="0"/>
              <a:t>Keys (</a:t>
            </a:r>
            <a:r>
              <a:rPr lang="en-US" dirty="0" err="1"/>
              <a:t>nycflights</a:t>
            </a:r>
            <a:r>
              <a:rPr lang="en-US" dirty="0"/>
              <a:t>)</a:t>
            </a:r>
          </a:p>
        </p:txBody>
      </p:sp>
      <p:sp>
        <p:nvSpPr>
          <p:cNvPr id="3" name="Text Placeholder 2">
            <a:extLst>
              <a:ext uri="{FF2B5EF4-FFF2-40B4-BE49-F238E27FC236}">
                <a16:creationId xmlns:a16="http://schemas.microsoft.com/office/drawing/2014/main" id="{6A9A8C3D-389E-46BC-A0CC-5B76C8A4DA69}"/>
              </a:ext>
            </a:extLst>
          </p:cNvPr>
          <p:cNvSpPr>
            <a:spLocks noGrp="1"/>
          </p:cNvSpPr>
          <p:nvPr>
            <p:ph type="body" idx="1"/>
          </p:nvPr>
        </p:nvSpPr>
        <p:spPr>
          <a:xfrm>
            <a:off x="698500" y="2028472"/>
            <a:ext cx="5285205" cy="4834820"/>
          </a:xfrm>
        </p:spPr>
        <p:txBody>
          <a:bodyPr/>
          <a:lstStyle/>
          <a:p>
            <a:r>
              <a:rPr lang="en-US" b="1" dirty="0"/>
              <a:t>flights</a:t>
            </a:r>
            <a:r>
              <a:rPr lang="en-US" dirty="0"/>
              <a:t> connects to </a:t>
            </a:r>
            <a:r>
              <a:rPr lang="en-US" b="1" dirty="0"/>
              <a:t>planes</a:t>
            </a:r>
            <a:r>
              <a:rPr lang="en-US" dirty="0"/>
              <a:t> via a single variable, </a:t>
            </a:r>
            <a:r>
              <a:rPr lang="en-US" dirty="0" err="1"/>
              <a:t>tailnum</a:t>
            </a:r>
            <a:r>
              <a:rPr lang="en-US" dirty="0"/>
              <a:t>.</a:t>
            </a:r>
          </a:p>
          <a:p>
            <a:endParaRPr lang="en-US" dirty="0"/>
          </a:p>
          <a:p>
            <a:r>
              <a:rPr lang="en-US" b="1" dirty="0"/>
              <a:t>flights</a:t>
            </a:r>
            <a:r>
              <a:rPr lang="en-US" dirty="0"/>
              <a:t> connects to </a:t>
            </a:r>
            <a:r>
              <a:rPr lang="en-US" b="1" dirty="0"/>
              <a:t>airlines</a:t>
            </a:r>
            <a:r>
              <a:rPr lang="en-US" dirty="0"/>
              <a:t> through the carrier variable.</a:t>
            </a:r>
          </a:p>
          <a:p>
            <a:endParaRPr lang="en-US" dirty="0"/>
          </a:p>
          <a:p>
            <a:r>
              <a:rPr lang="en-US" b="1" dirty="0"/>
              <a:t>flights</a:t>
            </a:r>
            <a:r>
              <a:rPr lang="en-US" dirty="0"/>
              <a:t> connects to </a:t>
            </a:r>
            <a:r>
              <a:rPr lang="en-US" b="1" dirty="0"/>
              <a:t>airports</a:t>
            </a:r>
            <a:r>
              <a:rPr lang="en-US" dirty="0"/>
              <a:t> in two ways: via the origin and </a:t>
            </a:r>
            <a:r>
              <a:rPr lang="en-US" dirty="0" err="1"/>
              <a:t>dest</a:t>
            </a:r>
            <a:r>
              <a:rPr lang="en-US" dirty="0"/>
              <a:t> variables.</a:t>
            </a:r>
          </a:p>
          <a:p>
            <a:endParaRPr lang="en-US" dirty="0"/>
          </a:p>
          <a:p>
            <a:r>
              <a:rPr lang="en-US" b="1" dirty="0"/>
              <a:t>flights</a:t>
            </a:r>
            <a:r>
              <a:rPr lang="en-US" dirty="0"/>
              <a:t> connects to </a:t>
            </a:r>
            <a:r>
              <a:rPr lang="en-US" b="1" dirty="0"/>
              <a:t>weather</a:t>
            </a:r>
            <a:r>
              <a:rPr lang="en-US" dirty="0"/>
              <a:t> via origin (the location), and year, month, day and hour (the time).</a:t>
            </a:r>
          </a:p>
        </p:txBody>
      </p:sp>
      <p:pic>
        <p:nvPicPr>
          <p:cNvPr id="4" name="Picture 3">
            <a:extLst>
              <a:ext uri="{FF2B5EF4-FFF2-40B4-BE49-F238E27FC236}">
                <a16:creationId xmlns:a16="http://schemas.microsoft.com/office/drawing/2014/main" id="{58E36876-792A-4932-A95A-E0EF02B58012}"/>
              </a:ext>
            </a:extLst>
          </p:cNvPr>
          <p:cNvPicPr>
            <a:picLocks noChangeAspect="1"/>
          </p:cNvPicPr>
          <p:nvPr/>
        </p:nvPicPr>
        <p:blipFill>
          <a:blip r:embed="rId2"/>
          <a:stretch>
            <a:fillRect/>
          </a:stretch>
        </p:blipFill>
        <p:spPr>
          <a:xfrm>
            <a:off x="6383597" y="2980102"/>
            <a:ext cx="3022424" cy="1904279"/>
          </a:xfrm>
          <a:prstGeom prst="rect">
            <a:avLst/>
          </a:prstGeom>
        </p:spPr>
      </p:pic>
      <p:sp>
        <p:nvSpPr>
          <p:cNvPr id="5" name="Google Shape;597;p77">
            <a:extLst>
              <a:ext uri="{FF2B5EF4-FFF2-40B4-BE49-F238E27FC236}">
                <a16:creationId xmlns:a16="http://schemas.microsoft.com/office/drawing/2014/main" id="{1EB5E6F1-5E56-43EE-820E-C475C3AFC21A}"/>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hlinkClick r:id="rId3"/>
              </a:rPr>
              <a:t>13 Relational data | R for Data Science (had.co.nz)</a:t>
            </a:r>
            <a:endParaRPr sz="900" dirty="0">
              <a:latin typeface="Calibri"/>
              <a:ea typeface="Calibri"/>
              <a:cs typeface="Calibri"/>
              <a:sym typeface="Calibri"/>
            </a:endParaRPr>
          </a:p>
        </p:txBody>
      </p:sp>
    </p:spTree>
    <p:extLst>
      <p:ext uri="{BB962C8B-B14F-4D97-AF65-F5344CB8AC3E}">
        <p14:creationId xmlns:p14="http://schemas.microsoft.com/office/powerpoint/2010/main" val="1292911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856C-C959-442B-A060-75CC7529B15A}"/>
              </a:ext>
            </a:extLst>
          </p:cNvPr>
          <p:cNvSpPr>
            <a:spLocks noGrp="1"/>
          </p:cNvSpPr>
          <p:nvPr>
            <p:ph type="title"/>
          </p:nvPr>
        </p:nvSpPr>
        <p:spPr/>
        <p:txBody>
          <a:bodyPr/>
          <a:lstStyle/>
          <a:p>
            <a:r>
              <a:rPr lang="en-US" dirty="0"/>
              <a:t>Keys</a:t>
            </a:r>
          </a:p>
        </p:txBody>
      </p:sp>
      <p:sp>
        <p:nvSpPr>
          <p:cNvPr id="3" name="Text Placeholder 2">
            <a:extLst>
              <a:ext uri="{FF2B5EF4-FFF2-40B4-BE49-F238E27FC236}">
                <a16:creationId xmlns:a16="http://schemas.microsoft.com/office/drawing/2014/main" id="{6A9A8C3D-389E-46BC-A0CC-5B76C8A4DA69}"/>
              </a:ext>
            </a:extLst>
          </p:cNvPr>
          <p:cNvSpPr>
            <a:spLocks noGrp="1"/>
          </p:cNvSpPr>
          <p:nvPr>
            <p:ph type="body" idx="1"/>
          </p:nvPr>
        </p:nvSpPr>
        <p:spPr>
          <a:xfrm>
            <a:off x="698500" y="2028472"/>
            <a:ext cx="5729037" cy="4834820"/>
          </a:xfrm>
        </p:spPr>
        <p:txBody>
          <a:bodyPr/>
          <a:lstStyle/>
          <a:p>
            <a:r>
              <a:rPr lang="en-US" dirty="0"/>
              <a:t>The variables used to connect each pair of tables are called </a:t>
            </a:r>
            <a:r>
              <a:rPr lang="en-US" b="1" dirty="0"/>
              <a:t>keys</a:t>
            </a:r>
            <a:r>
              <a:rPr lang="en-US" dirty="0"/>
              <a:t>.</a:t>
            </a:r>
          </a:p>
          <a:p>
            <a:r>
              <a:rPr lang="en-US" dirty="0"/>
              <a:t>A </a:t>
            </a:r>
            <a:r>
              <a:rPr lang="en-US" b="1" dirty="0"/>
              <a:t>key</a:t>
            </a:r>
            <a:r>
              <a:rPr lang="en-US" dirty="0"/>
              <a:t> is a variable (or set of variables) that uniquely identifies an observation.</a:t>
            </a:r>
          </a:p>
          <a:p>
            <a:r>
              <a:rPr lang="en-US" dirty="0"/>
              <a:t>There are two types of keys:</a:t>
            </a:r>
          </a:p>
          <a:p>
            <a:pPr lvl="1"/>
            <a:r>
              <a:rPr lang="en-US" dirty="0"/>
              <a:t>A </a:t>
            </a:r>
            <a:r>
              <a:rPr lang="en-US" b="1" dirty="0"/>
              <a:t>primary</a:t>
            </a:r>
            <a:r>
              <a:rPr lang="en-US" dirty="0"/>
              <a:t> key uniquely identifies an observation in its own table. For example, </a:t>
            </a:r>
            <a:r>
              <a:rPr lang="en-US" dirty="0" err="1"/>
              <a:t>planes$tailnum</a:t>
            </a:r>
            <a:r>
              <a:rPr lang="en-US" dirty="0"/>
              <a:t> is a primary key because it uniquely identifies each plane in the planes table.</a:t>
            </a:r>
          </a:p>
          <a:p>
            <a:pPr lvl="1"/>
            <a:r>
              <a:rPr lang="en-US" dirty="0"/>
              <a:t>A </a:t>
            </a:r>
            <a:r>
              <a:rPr lang="en-US" b="1" dirty="0"/>
              <a:t>foreign</a:t>
            </a:r>
            <a:r>
              <a:rPr lang="en-US" dirty="0"/>
              <a:t> key uniquely identifies an observation in another table. For example, </a:t>
            </a:r>
            <a:r>
              <a:rPr lang="en-US" dirty="0" err="1"/>
              <a:t>flights$tailnum</a:t>
            </a:r>
            <a:r>
              <a:rPr lang="en-US" dirty="0"/>
              <a:t> is a foreign key because it appears in the flights table where it matches each flight to a unique plane.</a:t>
            </a:r>
          </a:p>
        </p:txBody>
      </p:sp>
      <p:pic>
        <p:nvPicPr>
          <p:cNvPr id="4" name="Picture 3">
            <a:extLst>
              <a:ext uri="{FF2B5EF4-FFF2-40B4-BE49-F238E27FC236}">
                <a16:creationId xmlns:a16="http://schemas.microsoft.com/office/drawing/2014/main" id="{58E36876-792A-4932-A95A-E0EF02B58012}"/>
              </a:ext>
            </a:extLst>
          </p:cNvPr>
          <p:cNvPicPr>
            <a:picLocks noChangeAspect="1"/>
          </p:cNvPicPr>
          <p:nvPr/>
        </p:nvPicPr>
        <p:blipFill>
          <a:blip r:embed="rId2"/>
          <a:stretch>
            <a:fillRect/>
          </a:stretch>
        </p:blipFill>
        <p:spPr>
          <a:xfrm>
            <a:off x="6383597" y="2980102"/>
            <a:ext cx="3022424" cy="1904279"/>
          </a:xfrm>
          <a:prstGeom prst="rect">
            <a:avLst/>
          </a:prstGeom>
        </p:spPr>
      </p:pic>
      <p:sp>
        <p:nvSpPr>
          <p:cNvPr id="5" name="Google Shape;597;p77">
            <a:extLst>
              <a:ext uri="{FF2B5EF4-FFF2-40B4-BE49-F238E27FC236}">
                <a16:creationId xmlns:a16="http://schemas.microsoft.com/office/drawing/2014/main" id="{1EB5E6F1-5E56-43EE-820E-C475C3AFC21A}"/>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hlinkClick r:id="rId3"/>
              </a:rPr>
              <a:t>13 Relational data | R for Data Science (had.co.nz)</a:t>
            </a:r>
            <a:endParaRPr sz="900" dirty="0">
              <a:latin typeface="Calibri"/>
              <a:ea typeface="Calibri"/>
              <a:cs typeface="Calibri"/>
              <a:sym typeface="Calibri"/>
            </a:endParaRPr>
          </a:p>
        </p:txBody>
      </p:sp>
    </p:spTree>
    <p:extLst>
      <p:ext uri="{BB962C8B-B14F-4D97-AF65-F5344CB8AC3E}">
        <p14:creationId xmlns:p14="http://schemas.microsoft.com/office/powerpoint/2010/main" val="364155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856C-C959-442B-A060-75CC7529B15A}"/>
              </a:ext>
            </a:extLst>
          </p:cNvPr>
          <p:cNvSpPr>
            <a:spLocks noGrp="1"/>
          </p:cNvSpPr>
          <p:nvPr>
            <p:ph type="title"/>
          </p:nvPr>
        </p:nvSpPr>
        <p:spPr/>
        <p:txBody>
          <a:bodyPr/>
          <a:lstStyle/>
          <a:p>
            <a:r>
              <a:rPr lang="en-US" dirty="0"/>
              <a:t>Choosing a database structure for statistical analysis</a:t>
            </a:r>
          </a:p>
        </p:txBody>
      </p:sp>
      <p:sp>
        <p:nvSpPr>
          <p:cNvPr id="3" name="Text Placeholder 2">
            <a:extLst>
              <a:ext uri="{FF2B5EF4-FFF2-40B4-BE49-F238E27FC236}">
                <a16:creationId xmlns:a16="http://schemas.microsoft.com/office/drawing/2014/main" id="{B8311A3F-E8AC-4E93-9BBD-603844DD7D07}"/>
              </a:ext>
            </a:extLst>
          </p:cNvPr>
          <p:cNvSpPr>
            <a:spLocks noGrp="1"/>
          </p:cNvSpPr>
          <p:nvPr>
            <p:ph type="body" idx="1"/>
          </p:nvPr>
        </p:nvSpPr>
        <p:spPr>
          <a:xfrm>
            <a:off x="698500" y="2028472"/>
            <a:ext cx="8763000" cy="4834820"/>
          </a:xfrm>
        </p:spPr>
        <p:txBody>
          <a:bodyPr/>
          <a:lstStyle/>
          <a:p>
            <a:pPr marL="82550" indent="0">
              <a:buNone/>
            </a:pPr>
            <a:r>
              <a:rPr lang="en-US" dirty="0"/>
              <a:t>Statistical analyses (almost?) always use in-memory flat files.</a:t>
            </a:r>
          </a:p>
          <a:p>
            <a:pPr marL="82550" indent="0">
              <a:buNone/>
            </a:pPr>
            <a:endParaRPr lang="en-US" dirty="0"/>
          </a:p>
          <a:p>
            <a:pPr marL="82550" indent="0">
              <a:buNone/>
            </a:pPr>
            <a:r>
              <a:rPr lang="en-US" dirty="0"/>
              <a:t>There are a few built-in types that are amenable to statistical analysis in common languages you might use for scientific computing.</a:t>
            </a:r>
          </a:p>
          <a:p>
            <a:r>
              <a:rPr lang="en-US" dirty="0"/>
              <a:t>R </a:t>
            </a:r>
            <a:r>
              <a:rPr lang="en-US" i="1" dirty="0" err="1"/>
              <a:t>data.frame</a:t>
            </a:r>
            <a:r>
              <a:rPr lang="en-US" dirty="0"/>
              <a:t> or </a:t>
            </a:r>
            <a:r>
              <a:rPr lang="en-US" i="1" dirty="0" err="1"/>
              <a:t>tibble</a:t>
            </a:r>
            <a:r>
              <a:rPr lang="en-US" dirty="0"/>
              <a:t>; </a:t>
            </a:r>
            <a:r>
              <a:rPr lang="en-US" i="1" dirty="0" err="1"/>
              <a:t>pandas.DataFrame</a:t>
            </a:r>
            <a:r>
              <a:rPr lang="en-US" dirty="0"/>
              <a:t>; Matlab </a:t>
            </a:r>
            <a:r>
              <a:rPr lang="en-US" i="1" dirty="0"/>
              <a:t>table</a:t>
            </a:r>
          </a:p>
          <a:p>
            <a:endParaRPr lang="en-US" dirty="0"/>
          </a:p>
          <a:p>
            <a:pPr marL="82550" indent="0">
              <a:buNone/>
            </a:pPr>
            <a:r>
              <a:rPr lang="en-US" dirty="0"/>
              <a:t>They have in common:</a:t>
            </a:r>
          </a:p>
          <a:p>
            <a:r>
              <a:rPr lang="en-US" dirty="0"/>
              <a:t>Observations in </a:t>
            </a:r>
            <a:r>
              <a:rPr lang="en-US" b="1" dirty="0"/>
              <a:t>rows</a:t>
            </a:r>
            <a:r>
              <a:rPr lang="en-US" dirty="0"/>
              <a:t> and variables in </a:t>
            </a:r>
            <a:r>
              <a:rPr lang="en-US" b="1" dirty="0"/>
              <a:t>columns</a:t>
            </a:r>
          </a:p>
          <a:p>
            <a:r>
              <a:rPr lang="en-US" b="1" dirty="0"/>
              <a:t>Strict type enforcement</a:t>
            </a:r>
            <a:r>
              <a:rPr lang="en-US" dirty="0"/>
              <a:t> along columns</a:t>
            </a:r>
          </a:p>
          <a:p>
            <a:r>
              <a:rPr lang="en-US" dirty="0"/>
              <a:t>There is no data loss upon </a:t>
            </a:r>
            <a:r>
              <a:rPr lang="en-US" i="1" dirty="0"/>
              <a:t>reordering</a:t>
            </a:r>
            <a:r>
              <a:rPr lang="en-US" dirty="0"/>
              <a:t> rows or columns, because columns are named and keys ensure that row order is arbitrary.</a:t>
            </a:r>
          </a:p>
        </p:txBody>
      </p:sp>
    </p:spTree>
    <p:extLst>
      <p:ext uri="{BB962C8B-B14F-4D97-AF65-F5344CB8AC3E}">
        <p14:creationId xmlns:p14="http://schemas.microsoft.com/office/powerpoint/2010/main" val="2788705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856C-C959-442B-A060-75CC7529B15A}"/>
              </a:ext>
            </a:extLst>
          </p:cNvPr>
          <p:cNvSpPr>
            <a:spLocks noGrp="1"/>
          </p:cNvSpPr>
          <p:nvPr>
            <p:ph type="title"/>
          </p:nvPr>
        </p:nvSpPr>
        <p:spPr/>
        <p:txBody>
          <a:bodyPr/>
          <a:lstStyle/>
          <a:p>
            <a:r>
              <a:rPr lang="en-US" dirty="0"/>
              <a:t>What is borrowed from SQL</a:t>
            </a:r>
          </a:p>
        </p:txBody>
      </p:sp>
      <p:sp>
        <p:nvSpPr>
          <p:cNvPr id="3" name="Text Placeholder 2">
            <a:extLst>
              <a:ext uri="{FF2B5EF4-FFF2-40B4-BE49-F238E27FC236}">
                <a16:creationId xmlns:a16="http://schemas.microsoft.com/office/drawing/2014/main" id="{B8311A3F-E8AC-4E93-9BBD-603844DD7D07}"/>
              </a:ext>
            </a:extLst>
          </p:cNvPr>
          <p:cNvSpPr>
            <a:spLocks noGrp="1"/>
          </p:cNvSpPr>
          <p:nvPr>
            <p:ph type="body" idx="1"/>
          </p:nvPr>
        </p:nvSpPr>
        <p:spPr>
          <a:xfrm>
            <a:off x="698500" y="2028472"/>
            <a:ext cx="8763000" cy="4834820"/>
          </a:xfrm>
        </p:spPr>
        <p:txBody>
          <a:bodyPr/>
          <a:lstStyle/>
          <a:p>
            <a:pPr marL="82550" indent="0">
              <a:buNone/>
            </a:pPr>
            <a:r>
              <a:rPr lang="en-US" dirty="0"/>
              <a:t>The concept that each row of each table has a unique </a:t>
            </a:r>
            <a:r>
              <a:rPr lang="en-US" b="1" dirty="0"/>
              <a:t>key</a:t>
            </a:r>
            <a:r>
              <a:rPr lang="en-US" dirty="0"/>
              <a:t> (e.g., patient id, trial number, concatenation of patient id and trial number) is critical.</a:t>
            </a:r>
          </a:p>
          <a:p>
            <a:pPr marL="82550" indent="0">
              <a:buNone/>
            </a:pPr>
            <a:r>
              <a:rPr lang="en-US" dirty="0"/>
              <a:t>This enables cross-referencing.</a:t>
            </a:r>
          </a:p>
          <a:p>
            <a:pPr marL="82550" indent="0">
              <a:buNone/>
            </a:pPr>
            <a:endParaRPr lang="en-US" dirty="0"/>
          </a:p>
          <a:p>
            <a:pPr marL="82550" indent="0">
              <a:buNone/>
            </a:pPr>
            <a:r>
              <a:rPr lang="en-US" dirty="0"/>
              <a:t>One critical difference between a database and a numerical matrix is that – although both might be 2D grids – the order of rows and columns in the database should not matter!</a:t>
            </a:r>
          </a:p>
          <a:p>
            <a:pPr marL="82550" indent="0">
              <a:buNone/>
            </a:pPr>
            <a:endParaRPr lang="en-US" dirty="0"/>
          </a:p>
          <a:p>
            <a:pPr marL="82550" indent="0">
              <a:buNone/>
            </a:pPr>
            <a:r>
              <a:rPr lang="en-US" dirty="0"/>
              <a:t>For purposes of statistical inference, if the column or row number is relevant, then those numbers are </a:t>
            </a:r>
            <a:r>
              <a:rPr lang="en-US" i="1" dirty="0"/>
              <a:t>data</a:t>
            </a:r>
            <a:r>
              <a:rPr lang="en-US" dirty="0"/>
              <a:t> and should be stored within the database.</a:t>
            </a:r>
          </a:p>
        </p:txBody>
      </p:sp>
    </p:spTree>
    <p:extLst>
      <p:ext uri="{BB962C8B-B14F-4D97-AF65-F5344CB8AC3E}">
        <p14:creationId xmlns:p14="http://schemas.microsoft.com/office/powerpoint/2010/main" val="437853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35AF9-0CF5-23BD-33C2-70F2AE3B72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597D6D-2012-8A6D-4538-D1F381E7ED30}"/>
              </a:ext>
            </a:extLst>
          </p:cNvPr>
          <p:cNvSpPr>
            <a:spLocks noGrp="1"/>
          </p:cNvSpPr>
          <p:nvPr>
            <p:ph type="title"/>
          </p:nvPr>
        </p:nvSpPr>
        <p:spPr/>
        <p:txBody>
          <a:bodyPr/>
          <a:lstStyle/>
          <a:p>
            <a:r>
              <a:rPr lang="en-US" dirty="0"/>
              <a:t>Sign up for Journal Club!</a:t>
            </a:r>
          </a:p>
        </p:txBody>
      </p:sp>
      <p:sp>
        <p:nvSpPr>
          <p:cNvPr id="3" name="Text Placeholder 2">
            <a:extLst>
              <a:ext uri="{FF2B5EF4-FFF2-40B4-BE49-F238E27FC236}">
                <a16:creationId xmlns:a16="http://schemas.microsoft.com/office/drawing/2014/main" id="{65226F86-881C-04AC-E736-5DBB32785414}"/>
              </a:ext>
            </a:extLst>
          </p:cNvPr>
          <p:cNvSpPr>
            <a:spLocks noGrp="1"/>
          </p:cNvSpPr>
          <p:nvPr>
            <p:ph type="body" idx="1"/>
          </p:nvPr>
        </p:nvSpPr>
        <p:spPr/>
        <p:txBody>
          <a:bodyPr/>
          <a:lstStyle/>
          <a:p>
            <a:pPr marL="82550" indent="0">
              <a:buNone/>
            </a:pPr>
            <a:r>
              <a:rPr lang="en-US" b="1" dirty="0"/>
              <a:t>We will start next week.</a:t>
            </a:r>
          </a:p>
        </p:txBody>
      </p:sp>
      <p:sp>
        <p:nvSpPr>
          <p:cNvPr id="5" name="TextBox 4">
            <a:extLst>
              <a:ext uri="{FF2B5EF4-FFF2-40B4-BE49-F238E27FC236}">
                <a16:creationId xmlns:a16="http://schemas.microsoft.com/office/drawing/2014/main" id="{6A98BC1B-A437-7D92-9DFE-9AA861C7C174}"/>
              </a:ext>
            </a:extLst>
          </p:cNvPr>
          <p:cNvSpPr txBox="1"/>
          <p:nvPr/>
        </p:nvSpPr>
        <p:spPr>
          <a:xfrm>
            <a:off x="825666" y="3392979"/>
            <a:ext cx="3283118" cy="954107"/>
          </a:xfrm>
          <a:prstGeom prst="rect">
            <a:avLst/>
          </a:prstGeom>
          <a:noFill/>
        </p:spPr>
        <p:txBody>
          <a:bodyPr wrap="square">
            <a:spAutoFit/>
          </a:bodyPr>
          <a:lstStyle/>
          <a:p>
            <a:r>
              <a:rPr lang="en-US" dirty="0"/>
              <a:t>https://</a:t>
            </a:r>
            <a:r>
              <a:rPr lang="en-US" dirty="0" err="1"/>
              <a:t>docs.google.com</a:t>
            </a:r>
            <a:r>
              <a:rPr lang="en-US" dirty="0"/>
              <a:t>/spreadsheets/d/19nfVdJLGrNOyC3cNul5e-7NvBiZiHOp8yFAAjKDzsKY/</a:t>
            </a:r>
            <a:r>
              <a:rPr lang="en-US" dirty="0" err="1"/>
              <a:t>edit?usp</a:t>
            </a:r>
            <a:r>
              <a:rPr lang="en-US" dirty="0"/>
              <a:t>=sharing</a:t>
            </a:r>
          </a:p>
        </p:txBody>
      </p:sp>
      <p:pic>
        <p:nvPicPr>
          <p:cNvPr id="7" name="Picture 6" descr="A qr code with a black background&#10;&#10;AI-generated content may be incorrect.">
            <a:extLst>
              <a:ext uri="{FF2B5EF4-FFF2-40B4-BE49-F238E27FC236}">
                <a16:creationId xmlns:a16="http://schemas.microsoft.com/office/drawing/2014/main" id="{CEA99E2F-6D5F-1807-CCB8-CF423C0C3678}"/>
              </a:ext>
            </a:extLst>
          </p:cNvPr>
          <p:cNvPicPr>
            <a:picLocks noChangeAspect="1"/>
          </p:cNvPicPr>
          <p:nvPr/>
        </p:nvPicPr>
        <p:blipFill>
          <a:blip r:embed="rId2"/>
          <a:stretch>
            <a:fillRect/>
          </a:stretch>
        </p:blipFill>
        <p:spPr>
          <a:xfrm>
            <a:off x="5426242" y="3151605"/>
            <a:ext cx="3644566" cy="3644566"/>
          </a:xfrm>
          <a:prstGeom prst="rect">
            <a:avLst/>
          </a:prstGeom>
        </p:spPr>
      </p:pic>
    </p:spTree>
    <p:extLst>
      <p:ext uri="{BB962C8B-B14F-4D97-AF65-F5344CB8AC3E}">
        <p14:creationId xmlns:p14="http://schemas.microsoft.com/office/powerpoint/2010/main" val="750322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856C-C959-442B-A060-75CC7529B15A}"/>
              </a:ext>
            </a:extLst>
          </p:cNvPr>
          <p:cNvSpPr>
            <a:spLocks noGrp="1"/>
          </p:cNvSpPr>
          <p:nvPr>
            <p:ph type="title"/>
          </p:nvPr>
        </p:nvSpPr>
        <p:spPr/>
        <p:txBody>
          <a:bodyPr/>
          <a:lstStyle/>
          <a:p>
            <a:r>
              <a:rPr lang="en-US" dirty="0"/>
              <a:t>“Selecting” in SQL always returns a table</a:t>
            </a:r>
          </a:p>
        </p:txBody>
      </p:sp>
      <p:sp>
        <p:nvSpPr>
          <p:cNvPr id="7" name="Google Shape;597;p77">
            <a:extLst>
              <a:ext uri="{FF2B5EF4-FFF2-40B4-BE49-F238E27FC236}">
                <a16:creationId xmlns:a16="http://schemas.microsoft.com/office/drawing/2014/main" id="{786E1C07-71C8-5140-ABBB-4E815BE371CE}"/>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https://</a:t>
            </a:r>
            <a:r>
              <a:rPr lang="en-US" sz="900" dirty="0" err="1">
                <a:latin typeface="Calibri"/>
                <a:ea typeface="Calibri"/>
                <a:cs typeface="Calibri"/>
                <a:sym typeface="Calibri"/>
              </a:rPr>
              <a:t>en.wikipedia.org</a:t>
            </a:r>
            <a:r>
              <a:rPr lang="en-US" sz="900" dirty="0">
                <a:latin typeface="Calibri"/>
                <a:ea typeface="Calibri"/>
                <a:cs typeface="Calibri"/>
                <a:sym typeface="Calibri"/>
              </a:rPr>
              <a:t>/wiki/Select_(SQL)</a:t>
            </a:r>
            <a:endParaRPr sz="900" dirty="0">
              <a:latin typeface="Calibri"/>
              <a:ea typeface="Calibri"/>
              <a:cs typeface="Calibri"/>
              <a:sym typeface="Calibri"/>
            </a:endParaRPr>
          </a:p>
        </p:txBody>
      </p:sp>
      <p:pic>
        <p:nvPicPr>
          <p:cNvPr id="8" name="Picture 7">
            <a:extLst>
              <a:ext uri="{FF2B5EF4-FFF2-40B4-BE49-F238E27FC236}">
                <a16:creationId xmlns:a16="http://schemas.microsoft.com/office/drawing/2014/main" id="{5C13417B-5A7C-384C-BD8D-CAFA45766304}"/>
              </a:ext>
            </a:extLst>
          </p:cNvPr>
          <p:cNvPicPr>
            <a:picLocks noChangeAspect="1"/>
          </p:cNvPicPr>
          <p:nvPr/>
        </p:nvPicPr>
        <p:blipFill>
          <a:blip r:embed="rId2"/>
          <a:stretch>
            <a:fillRect/>
          </a:stretch>
        </p:blipFill>
        <p:spPr>
          <a:xfrm>
            <a:off x="2019300" y="1670800"/>
            <a:ext cx="6121400" cy="5626100"/>
          </a:xfrm>
          <a:prstGeom prst="rect">
            <a:avLst/>
          </a:prstGeom>
        </p:spPr>
      </p:pic>
    </p:spTree>
    <p:extLst>
      <p:ext uri="{BB962C8B-B14F-4D97-AF65-F5344CB8AC3E}">
        <p14:creationId xmlns:p14="http://schemas.microsoft.com/office/powerpoint/2010/main" val="454850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 screen&#10;&#10;AI-generated content may be incorrect.">
            <a:extLst>
              <a:ext uri="{FF2B5EF4-FFF2-40B4-BE49-F238E27FC236}">
                <a16:creationId xmlns:a16="http://schemas.microsoft.com/office/drawing/2014/main" id="{796E237D-08C8-D0EC-F134-D0B21B916C7A}"/>
              </a:ext>
            </a:extLst>
          </p:cNvPr>
          <p:cNvPicPr>
            <a:picLocks noChangeAspect="1"/>
          </p:cNvPicPr>
          <p:nvPr/>
        </p:nvPicPr>
        <p:blipFill>
          <a:blip r:embed="rId2"/>
          <a:stretch>
            <a:fillRect/>
          </a:stretch>
        </p:blipFill>
        <p:spPr>
          <a:xfrm>
            <a:off x="0" y="0"/>
            <a:ext cx="10179056" cy="7772400"/>
          </a:xfrm>
          <a:prstGeom prst="rect">
            <a:avLst/>
          </a:prstGeom>
        </p:spPr>
      </p:pic>
    </p:spTree>
    <p:extLst>
      <p:ext uri="{BB962C8B-B14F-4D97-AF65-F5344CB8AC3E}">
        <p14:creationId xmlns:p14="http://schemas.microsoft.com/office/powerpoint/2010/main" val="2479816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6550F-5F62-6765-9EA1-DFDBCE6AF9F5}"/>
            </a:ext>
          </a:extLst>
        </p:cNvPr>
        <p:cNvGrpSpPr/>
        <p:nvPr/>
      </p:nvGrpSpPr>
      <p:grpSpPr>
        <a:xfrm>
          <a:off x="0" y="0"/>
          <a:ext cx="0" cy="0"/>
          <a:chOff x="0" y="0"/>
          <a:chExt cx="0" cy="0"/>
        </a:xfrm>
      </p:grpSpPr>
      <p:pic>
        <p:nvPicPr>
          <p:cNvPr id="3" name="Picture 2" descr="A screenshot of a computer program&#10;&#10;AI-generated content may be incorrect.">
            <a:extLst>
              <a:ext uri="{FF2B5EF4-FFF2-40B4-BE49-F238E27FC236}">
                <a16:creationId xmlns:a16="http://schemas.microsoft.com/office/drawing/2014/main" id="{B56C6C85-27B2-0EB4-06F1-ECF7E5FEB9FC}"/>
              </a:ext>
            </a:extLst>
          </p:cNvPr>
          <p:cNvPicPr>
            <a:picLocks noChangeAspect="1"/>
          </p:cNvPicPr>
          <p:nvPr/>
        </p:nvPicPr>
        <p:blipFill>
          <a:blip r:embed="rId2"/>
          <a:stretch>
            <a:fillRect/>
          </a:stretch>
        </p:blipFill>
        <p:spPr>
          <a:xfrm>
            <a:off x="2493557" y="0"/>
            <a:ext cx="5172886" cy="7620000"/>
          </a:xfrm>
          <a:prstGeom prst="rect">
            <a:avLst/>
          </a:prstGeom>
        </p:spPr>
      </p:pic>
    </p:spTree>
    <p:extLst>
      <p:ext uri="{BB962C8B-B14F-4D97-AF65-F5344CB8AC3E}">
        <p14:creationId xmlns:p14="http://schemas.microsoft.com/office/powerpoint/2010/main" val="1468744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C7F04-AB59-4928-A000-0E53995E56FA}"/>
              </a:ext>
            </a:extLst>
          </p:cNvPr>
          <p:cNvSpPr>
            <a:spLocks noGrp="1"/>
          </p:cNvSpPr>
          <p:nvPr>
            <p:ph type="title"/>
          </p:nvPr>
        </p:nvSpPr>
        <p:spPr/>
        <p:txBody>
          <a:bodyPr/>
          <a:lstStyle/>
          <a:p>
            <a:r>
              <a:rPr lang="en-US" dirty="0"/>
              <a:t>Tibble</a:t>
            </a:r>
          </a:p>
        </p:txBody>
      </p:sp>
      <p:sp>
        <p:nvSpPr>
          <p:cNvPr id="3" name="Text Placeholder 2">
            <a:extLst>
              <a:ext uri="{FF2B5EF4-FFF2-40B4-BE49-F238E27FC236}">
                <a16:creationId xmlns:a16="http://schemas.microsoft.com/office/drawing/2014/main" id="{87EF5342-5B7B-4E9E-8149-32EB8C145F15}"/>
              </a:ext>
            </a:extLst>
          </p:cNvPr>
          <p:cNvSpPr>
            <a:spLocks noGrp="1"/>
          </p:cNvSpPr>
          <p:nvPr>
            <p:ph type="body" idx="1"/>
          </p:nvPr>
        </p:nvSpPr>
        <p:spPr/>
        <p:txBody>
          <a:bodyPr/>
          <a:lstStyle/>
          <a:p>
            <a:r>
              <a:rPr lang="en-US" dirty="0"/>
              <a:t>The main data format in tidy R is a “</a:t>
            </a:r>
            <a:r>
              <a:rPr lang="en-US" dirty="0" err="1"/>
              <a:t>tibble</a:t>
            </a:r>
            <a:r>
              <a:rPr lang="en-US" dirty="0"/>
              <a:t>.”</a:t>
            </a:r>
          </a:p>
          <a:p>
            <a:r>
              <a:rPr lang="en-US" dirty="0"/>
              <a:t>All of the columns have the same data type. (A column containing lists can have different types – but if this comes up, really consider doing it another way.)</a:t>
            </a:r>
          </a:p>
          <a:p>
            <a:r>
              <a:rPr lang="en-US" dirty="0"/>
              <a:t>Columns have names. Rows do not.</a:t>
            </a:r>
          </a:p>
          <a:p>
            <a:r>
              <a:rPr lang="en-US" dirty="0" err="1"/>
              <a:t>Tbl$varname</a:t>
            </a:r>
            <a:endParaRPr lang="en-US" dirty="0"/>
          </a:p>
          <a:p>
            <a:r>
              <a:rPr lang="en-US" dirty="0" err="1"/>
              <a:t>Tbl</a:t>
            </a:r>
            <a:r>
              <a:rPr lang="en-US" dirty="0"/>
              <a:t>$`Variable Name with Spaces`</a:t>
            </a:r>
          </a:p>
          <a:p>
            <a:r>
              <a:rPr lang="en-US" dirty="0" err="1"/>
              <a:t>Tbl</a:t>
            </a:r>
            <a:r>
              <a:rPr lang="en-US" dirty="0"/>
              <a:t>[, “Variable Name with Spaces”] (returns a vector)</a:t>
            </a:r>
          </a:p>
          <a:p>
            <a:r>
              <a:rPr lang="en-US" dirty="0" err="1"/>
              <a:t>Tbl</a:t>
            </a:r>
            <a:r>
              <a:rPr lang="en-US" dirty="0"/>
              <a:t>[“Variable Name with Spaces”] (returns a one-column </a:t>
            </a:r>
            <a:r>
              <a:rPr lang="en-US" dirty="0" err="1"/>
              <a:t>tibble</a:t>
            </a:r>
            <a:r>
              <a:rPr lang="en-US" dirty="0"/>
              <a:t>)</a:t>
            </a:r>
          </a:p>
          <a:p>
            <a:r>
              <a:rPr lang="en-US" dirty="0" err="1"/>
              <a:t>Tbl</a:t>
            </a:r>
            <a:r>
              <a:rPr lang="en-US" dirty="0"/>
              <a:t> |&gt; select(</a:t>
            </a:r>
            <a:r>
              <a:rPr lang="en-US" dirty="0" err="1"/>
              <a:t>mpg,cyl,everything</a:t>
            </a:r>
            <a:r>
              <a:rPr lang="en-US" dirty="0"/>
              <a:t>()) (a </a:t>
            </a:r>
            <a:r>
              <a:rPr lang="en-US" dirty="0" err="1"/>
              <a:t>tibble</a:t>
            </a:r>
            <a:r>
              <a:rPr lang="en-US" dirty="0"/>
              <a:t>)</a:t>
            </a:r>
          </a:p>
          <a:p>
            <a:r>
              <a:rPr lang="en-US" dirty="0" err="1"/>
              <a:t>Tbl</a:t>
            </a:r>
            <a:r>
              <a:rPr lang="en-US" dirty="0"/>
              <a:t> |&gt; select(-mpg) (a </a:t>
            </a:r>
            <a:r>
              <a:rPr lang="en-US" dirty="0" err="1"/>
              <a:t>tibble</a:t>
            </a:r>
            <a:r>
              <a:rPr lang="en-US" dirty="0"/>
              <a:t>)</a:t>
            </a:r>
          </a:p>
          <a:p>
            <a:endParaRPr lang="en-US" dirty="0"/>
          </a:p>
        </p:txBody>
      </p:sp>
    </p:spTree>
    <p:extLst>
      <p:ext uri="{BB962C8B-B14F-4D97-AF65-F5344CB8AC3E}">
        <p14:creationId xmlns:p14="http://schemas.microsoft.com/office/powerpoint/2010/main" val="12809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856C-C959-442B-A060-75CC7529B15A}"/>
              </a:ext>
            </a:extLst>
          </p:cNvPr>
          <p:cNvSpPr>
            <a:spLocks noGrp="1"/>
          </p:cNvSpPr>
          <p:nvPr>
            <p:ph type="title"/>
          </p:nvPr>
        </p:nvSpPr>
        <p:spPr/>
        <p:txBody>
          <a:bodyPr/>
          <a:lstStyle/>
          <a:p>
            <a:r>
              <a:rPr lang="en-US" dirty="0"/>
              <a:t>Objective of data wrangling</a:t>
            </a:r>
          </a:p>
        </p:txBody>
      </p:sp>
      <p:sp>
        <p:nvSpPr>
          <p:cNvPr id="3" name="Text Placeholder 2">
            <a:extLst>
              <a:ext uri="{FF2B5EF4-FFF2-40B4-BE49-F238E27FC236}">
                <a16:creationId xmlns:a16="http://schemas.microsoft.com/office/drawing/2014/main" id="{B8311A3F-E8AC-4E93-9BBD-603844DD7D07}"/>
              </a:ext>
            </a:extLst>
          </p:cNvPr>
          <p:cNvSpPr>
            <a:spLocks noGrp="1"/>
          </p:cNvSpPr>
          <p:nvPr>
            <p:ph type="body" idx="1"/>
          </p:nvPr>
        </p:nvSpPr>
        <p:spPr>
          <a:xfrm>
            <a:off x="698500" y="2028472"/>
            <a:ext cx="4456596" cy="4834820"/>
          </a:xfrm>
        </p:spPr>
        <p:txBody>
          <a:bodyPr/>
          <a:lstStyle/>
          <a:p>
            <a:pPr marL="82550" indent="0">
              <a:buNone/>
            </a:pPr>
            <a:r>
              <a:rPr lang="en-US" dirty="0"/>
              <a:t>If you can get your data into a tall format database formatted as it is to the right, you can certainly pivot/filter/facet them into any other format.</a:t>
            </a:r>
          </a:p>
          <a:p>
            <a:pPr marL="82550" indent="0">
              <a:buNone/>
            </a:pPr>
            <a:r>
              <a:rPr lang="en-US" dirty="0"/>
              <a:t>(Imagine here that any categorical variables, like cancer stage, have been mapped to numbers)</a:t>
            </a:r>
          </a:p>
          <a:p>
            <a:pPr marL="82550" indent="0">
              <a:buNone/>
            </a:pPr>
            <a:r>
              <a:rPr lang="en-US" dirty="0"/>
              <a:t>“Completely melting” the data into this format is a common intermediate step during data </a:t>
            </a:r>
            <a:r>
              <a:rPr lang="en-US" dirty="0" err="1"/>
              <a:t>rectangularization</a:t>
            </a:r>
            <a:r>
              <a:rPr lang="en-US" dirty="0"/>
              <a:t>.</a:t>
            </a:r>
          </a:p>
        </p:txBody>
      </p:sp>
      <p:graphicFrame>
        <p:nvGraphicFramePr>
          <p:cNvPr id="4" name="Table 3">
            <a:extLst>
              <a:ext uri="{FF2B5EF4-FFF2-40B4-BE49-F238E27FC236}">
                <a16:creationId xmlns:a16="http://schemas.microsoft.com/office/drawing/2014/main" id="{DFBD9B80-C199-934A-9CF0-B9DEC0088373}"/>
              </a:ext>
            </a:extLst>
          </p:cNvPr>
          <p:cNvGraphicFramePr>
            <a:graphicFrameLocks noGrp="1"/>
          </p:cNvGraphicFramePr>
          <p:nvPr>
            <p:extLst>
              <p:ext uri="{D42A27DB-BD31-4B8C-83A1-F6EECF244321}">
                <p14:modId xmlns:p14="http://schemas.microsoft.com/office/powerpoint/2010/main" val="1001340174"/>
              </p:ext>
            </p:extLst>
          </p:nvPr>
        </p:nvGraphicFramePr>
        <p:xfrm>
          <a:off x="5615976" y="1790347"/>
          <a:ext cx="3978597" cy="5311070"/>
        </p:xfrm>
        <a:graphic>
          <a:graphicData uri="http://schemas.openxmlformats.org/drawingml/2006/table">
            <a:tbl>
              <a:tblPr firstRow="1" bandRow="1">
                <a:tableStyleId>{D9591F34-6BE0-48BB-932A-1E305F9E1863}</a:tableStyleId>
              </a:tblPr>
              <a:tblGrid>
                <a:gridCol w="1326199">
                  <a:extLst>
                    <a:ext uri="{9D8B030D-6E8A-4147-A177-3AD203B41FA5}">
                      <a16:colId xmlns:a16="http://schemas.microsoft.com/office/drawing/2014/main" val="540944597"/>
                    </a:ext>
                  </a:extLst>
                </a:gridCol>
                <a:gridCol w="1326199">
                  <a:extLst>
                    <a:ext uri="{9D8B030D-6E8A-4147-A177-3AD203B41FA5}">
                      <a16:colId xmlns:a16="http://schemas.microsoft.com/office/drawing/2014/main" val="1590135601"/>
                    </a:ext>
                  </a:extLst>
                </a:gridCol>
                <a:gridCol w="1326199">
                  <a:extLst>
                    <a:ext uri="{9D8B030D-6E8A-4147-A177-3AD203B41FA5}">
                      <a16:colId xmlns:a16="http://schemas.microsoft.com/office/drawing/2014/main" val="2868206547"/>
                    </a:ext>
                  </a:extLst>
                </a:gridCol>
              </a:tblGrid>
              <a:tr h="1062214">
                <a:tc>
                  <a:txBody>
                    <a:bodyPr/>
                    <a:lstStyle/>
                    <a:p>
                      <a:r>
                        <a:rPr lang="en-US" dirty="0"/>
                        <a:t>key</a:t>
                      </a:r>
                    </a:p>
                  </a:txBody>
                  <a:tcPr/>
                </a:tc>
                <a:tc>
                  <a:txBody>
                    <a:bodyPr/>
                    <a:lstStyle/>
                    <a:p>
                      <a:r>
                        <a:rPr lang="en-US" dirty="0"/>
                        <a:t>name</a:t>
                      </a:r>
                    </a:p>
                  </a:txBody>
                  <a:tcPr/>
                </a:tc>
                <a:tc>
                  <a:txBody>
                    <a:bodyPr/>
                    <a:lstStyle/>
                    <a:p>
                      <a:r>
                        <a:rPr lang="en-US" dirty="0"/>
                        <a:t>value</a:t>
                      </a:r>
                    </a:p>
                  </a:txBody>
                  <a:tcPr/>
                </a:tc>
                <a:extLst>
                  <a:ext uri="{0D108BD9-81ED-4DB2-BD59-A6C34878D82A}">
                    <a16:rowId xmlns:a16="http://schemas.microsoft.com/office/drawing/2014/main" val="3321503279"/>
                  </a:ext>
                </a:extLst>
              </a:tr>
              <a:tr h="1062214">
                <a:tc>
                  <a:txBody>
                    <a:bodyPr/>
                    <a:lstStyle/>
                    <a:p>
                      <a:r>
                        <a:rPr lang="en-US" dirty="0"/>
                        <a:t>pat001tr0006</a:t>
                      </a:r>
                    </a:p>
                  </a:txBody>
                  <a:tcPr/>
                </a:tc>
                <a:tc>
                  <a:txBody>
                    <a:bodyPr/>
                    <a:lstStyle/>
                    <a:p>
                      <a:r>
                        <a:rPr lang="en-US" dirty="0"/>
                        <a:t>iL1beta</a:t>
                      </a:r>
                    </a:p>
                  </a:txBody>
                  <a:tcPr/>
                </a:tc>
                <a:tc>
                  <a:txBody>
                    <a:bodyPr/>
                    <a:lstStyle/>
                    <a:p>
                      <a:r>
                        <a:rPr lang="en-US" dirty="0"/>
                        <a:t>7600</a:t>
                      </a:r>
                    </a:p>
                  </a:txBody>
                  <a:tcPr/>
                </a:tc>
                <a:extLst>
                  <a:ext uri="{0D108BD9-81ED-4DB2-BD59-A6C34878D82A}">
                    <a16:rowId xmlns:a16="http://schemas.microsoft.com/office/drawing/2014/main" val="558557742"/>
                  </a:ext>
                </a:extLst>
              </a:tr>
              <a:tr h="1062214">
                <a:tc>
                  <a:txBody>
                    <a:bodyPr/>
                    <a:lstStyle/>
                    <a:p>
                      <a:r>
                        <a:rPr lang="en-US" dirty="0"/>
                        <a:t>pat001</a:t>
                      </a:r>
                    </a:p>
                  </a:txBody>
                  <a:tcPr/>
                </a:tc>
                <a:tc>
                  <a:txBody>
                    <a:bodyPr/>
                    <a:lstStyle/>
                    <a:p>
                      <a:r>
                        <a:rPr lang="en-US" dirty="0"/>
                        <a:t>height</a:t>
                      </a:r>
                    </a:p>
                  </a:txBody>
                  <a:tcPr/>
                </a:tc>
                <a:tc>
                  <a:txBody>
                    <a:bodyPr/>
                    <a:lstStyle/>
                    <a:p>
                      <a:r>
                        <a:rPr lang="en-US" dirty="0"/>
                        <a:t>34</a:t>
                      </a:r>
                    </a:p>
                  </a:txBody>
                  <a:tcPr/>
                </a:tc>
                <a:extLst>
                  <a:ext uri="{0D108BD9-81ED-4DB2-BD59-A6C34878D82A}">
                    <a16:rowId xmlns:a16="http://schemas.microsoft.com/office/drawing/2014/main" val="556729564"/>
                  </a:ext>
                </a:extLst>
              </a:tr>
              <a:tr h="1062214">
                <a:tc>
                  <a:txBody>
                    <a:bodyPr/>
                    <a:lstStyle/>
                    <a:p>
                      <a:r>
                        <a:rPr lang="en-US" dirty="0"/>
                        <a:t>pat001</a:t>
                      </a:r>
                    </a:p>
                  </a:txBody>
                  <a:tcPr/>
                </a:tc>
                <a:tc>
                  <a:txBody>
                    <a:bodyPr/>
                    <a:lstStyle/>
                    <a:p>
                      <a:r>
                        <a:rPr lang="en-US" dirty="0"/>
                        <a:t>MRN</a:t>
                      </a:r>
                    </a:p>
                  </a:txBody>
                  <a:tcPr/>
                </a:tc>
                <a:tc>
                  <a:txBody>
                    <a:bodyPr/>
                    <a:lstStyle/>
                    <a:p>
                      <a:r>
                        <a:rPr lang="en-US" dirty="0"/>
                        <a:t>17</a:t>
                      </a:r>
                    </a:p>
                  </a:txBody>
                  <a:tcPr/>
                </a:tc>
                <a:extLst>
                  <a:ext uri="{0D108BD9-81ED-4DB2-BD59-A6C34878D82A}">
                    <a16:rowId xmlns:a16="http://schemas.microsoft.com/office/drawing/2014/main" val="2794385279"/>
                  </a:ext>
                </a:extLst>
              </a:tr>
              <a:tr h="1062214">
                <a:tc>
                  <a:txBody>
                    <a:bodyPr/>
                    <a:lstStyle/>
                    <a:p>
                      <a:r>
                        <a:rPr lang="en-US" dirty="0"/>
                        <a:t>pat001tr0006</a:t>
                      </a:r>
                    </a:p>
                  </a:txBody>
                  <a:tcPr/>
                </a:tc>
                <a:tc>
                  <a:txBody>
                    <a:bodyPr/>
                    <a:lstStyle/>
                    <a:p>
                      <a:r>
                        <a:rPr lang="en-US" dirty="0"/>
                        <a:t>Ab42</a:t>
                      </a:r>
                    </a:p>
                  </a:txBody>
                  <a:tcPr/>
                </a:tc>
                <a:tc>
                  <a:txBody>
                    <a:bodyPr/>
                    <a:lstStyle/>
                    <a:p>
                      <a:r>
                        <a:rPr lang="en-US" dirty="0"/>
                        <a:t>700</a:t>
                      </a:r>
                    </a:p>
                  </a:txBody>
                  <a:tcPr/>
                </a:tc>
                <a:extLst>
                  <a:ext uri="{0D108BD9-81ED-4DB2-BD59-A6C34878D82A}">
                    <a16:rowId xmlns:a16="http://schemas.microsoft.com/office/drawing/2014/main" val="2700831138"/>
                  </a:ext>
                </a:extLst>
              </a:tr>
            </a:tbl>
          </a:graphicData>
        </a:graphic>
      </p:graphicFrame>
    </p:spTree>
    <p:extLst>
      <p:ext uri="{BB962C8B-B14F-4D97-AF65-F5344CB8AC3E}">
        <p14:creationId xmlns:p14="http://schemas.microsoft.com/office/powerpoint/2010/main" val="1234712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D16A6-61E7-49CB-85EB-2E1CF50D31C1}"/>
              </a:ext>
            </a:extLst>
          </p:cNvPr>
          <p:cNvSpPr>
            <a:spLocks noGrp="1"/>
          </p:cNvSpPr>
          <p:nvPr>
            <p:ph type="title"/>
          </p:nvPr>
        </p:nvSpPr>
        <p:spPr/>
        <p:txBody>
          <a:bodyPr/>
          <a:lstStyle/>
          <a:p>
            <a:r>
              <a:rPr lang="en-US" dirty="0"/>
              <a:t>Formatting flat files</a:t>
            </a:r>
          </a:p>
        </p:txBody>
      </p:sp>
      <p:sp>
        <p:nvSpPr>
          <p:cNvPr id="3" name="Text Placeholder 2">
            <a:extLst>
              <a:ext uri="{FF2B5EF4-FFF2-40B4-BE49-F238E27FC236}">
                <a16:creationId xmlns:a16="http://schemas.microsoft.com/office/drawing/2014/main" id="{A5AE18D3-08CE-435F-8C62-7E9F26569A67}"/>
              </a:ext>
            </a:extLst>
          </p:cNvPr>
          <p:cNvSpPr>
            <a:spLocks noGrp="1"/>
          </p:cNvSpPr>
          <p:nvPr>
            <p:ph type="body" idx="1"/>
          </p:nvPr>
        </p:nvSpPr>
        <p:spPr/>
        <p:txBody>
          <a:bodyPr/>
          <a:lstStyle/>
          <a:p>
            <a:r>
              <a:rPr lang="en-US" dirty="0"/>
              <a:t>Use *.csv or similar files. Pre-calculating in Excel is ok, but it is easier and more accurate in R or python.</a:t>
            </a:r>
          </a:p>
          <a:p>
            <a:r>
              <a:rPr lang="en-US" dirty="0"/>
              <a:t>Formatting with color, etc., cannot be read by a computer. Create a </a:t>
            </a:r>
            <a:r>
              <a:rPr lang="en-US" dirty="0" err="1"/>
              <a:t>boolean</a:t>
            </a:r>
            <a:r>
              <a:rPr lang="en-US" dirty="0"/>
              <a:t> variable to represent this information.</a:t>
            </a:r>
          </a:p>
          <a:p>
            <a:r>
              <a:rPr lang="en-US" dirty="0"/>
              <a:t>Avoid special characters or spaces in variable names.</a:t>
            </a:r>
          </a:p>
          <a:p>
            <a:r>
              <a:rPr lang="en-US" dirty="0"/>
              <a:t>Never, ever mix number data with notes (e.g., “no blood data, hard stick.”). Create another column to explain missing data.</a:t>
            </a:r>
          </a:p>
          <a:p>
            <a:r>
              <a:rPr lang="en-US" dirty="0"/>
              <a:t>In very, very limited cases it may be allowable to use missing data codes like -999 to indicate patient refusal or truncation. This should be documented on data entry forms. If data are really missing, leave the cell blank.</a:t>
            </a:r>
          </a:p>
          <a:p>
            <a:pPr lvl="1"/>
            <a:endParaRPr lang="en-US" dirty="0"/>
          </a:p>
        </p:txBody>
      </p:sp>
    </p:spTree>
    <p:extLst>
      <p:ext uri="{BB962C8B-B14F-4D97-AF65-F5344CB8AC3E}">
        <p14:creationId xmlns:p14="http://schemas.microsoft.com/office/powerpoint/2010/main" val="2994740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D16A6-61E7-49CB-85EB-2E1CF50D31C1}"/>
              </a:ext>
            </a:extLst>
          </p:cNvPr>
          <p:cNvSpPr>
            <a:spLocks noGrp="1"/>
          </p:cNvSpPr>
          <p:nvPr>
            <p:ph type="title"/>
          </p:nvPr>
        </p:nvSpPr>
        <p:spPr/>
        <p:txBody>
          <a:bodyPr/>
          <a:lstStyle/>
          <a:p>
            <a:r>
              <a:rPr lang="en-US" dirty="0"/>
              <a:t>Warning signs for data formatting</a:t>
            </a:r>
          </a:p>
        </p:txBody>
      </p:sp>
      <p:sp>
        <p:nvSpPr>
          <p:cNvPr id="3" name="Text Placeholder 2">
            <a:extLst>
              <a:ext uri="{FF2B5EF4-FFF2-40B4-BE49-F238E27FC236}">
                <a16:creationId xmlns:a16="http://schemas.microsoft.com/office/drawing/2014/main" id="{A5AE18D3-08CE-435F-8C62-7E9F26569A67}"/>
              </a:ext>
            </a:extLst>
          </p:cNvPr>
          <p:cNvSpPr>
            <a:spLocks noGrp="1"/>
          </p:cNvSpPr>
          <p:nvPr>
            <p:ph type="body" idx="1"/>
          </p:nvPr>
        </p:nvSpPr>
        <p:spPr/>
        <p:txBody>
          <a:bodyPr/>
          <a:lstStyle/>
          <a:p>
            <a:r>
              <a:rPr lang="en-US" dirty="0"/>
              <a:t>You have a post-it or similar on your desk mapping variables to column numbers.</a:t>
            </a:r>
          </a:p>
          <a:p>
            <a:pPr lvl="1"/>
            <a:r>
              <a:rPr lang="en-US" dirty="0"/>
              <a:t>Use a </a:t>
            </a:r>
            <a:r>
              <a:rPr lang="en-US" dirty="0" err="1"/>
              <a:t>dataframe</a:t>
            </a:r>
            <a:r>
              <a:rPr lang="en-US" dirty="0"/>
              <a:t>-type structure. The analysis code will be much more robust to changes in data configuration.</a:t>
            </a:r>
          </a:p>
          <a:p>
            <a:r>
              <a:rPr lang="en-US" dirty="0"/>
              <a:t>You are working from intermediate (*.mat, *.csv, *.etc.) files.</a:t>
            </a:r>
          </a:p>
          <a:p>
            <a:pPr lvl="1"/>
            <a:r>
              <a:rPr lang="en-US" dirty="0"/>
              <a:t>Analysis routines should operate on raw data and central study databases to the furthest extent possible. This prevents data loss and errors.</a:t>
            </a:r>
          </a:p>
          <a:p>
            <a:pPr lvl="1"/>
            <a:r>
              <a:rPr lang="en-US" dirty="0"/>
              <a:t>It also protects participant privacy as local copies are not stored. (And potentially lost.)</a:t>
            </a:r>
          </a:p>
          <a:p>
            <a:r>
              <a:rPr lang="en-US" dirty="0"/>
              <a:t>You are using a spreadsheet to assist analyses.</a:t>
            </a:r>
          </a:p>
          <a:p>
            <a:pPr lvl="1"/>
            <a:r>
              <a:rPr lang="en-US" dirty="0"/>
              <a:t>If you have analysis data (subgroup filtering is a common one) stored in a spreadsheet these filters should be incorporated into analysis code.</a:t>
            </a:r>
          </a:p>
        </p:txBody>
      </p:sp>
    </p:spTree>
    <p:extLst>
      <p:ext uri="{BB962C8B-B14F-4D97-AF65-F5344CB8AC3E}">
        <p14:creationId xmlns:p14="http://schemas.microsoft.com/office/powerpoint/2010/main" val="2755155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92715-0297-4F4B-883C-DD3BB3213FAF}"/>
              </a:ext>
            </a:extLst>
          </p:cNvPr>
          <p:cNvSpPr>
            <a:spLocks noGrp="1"/>
          </p:cNvSpPr>
          <p:nvPr>
            <p:ph type="title"/>
          </p:nvPr>
        </p:nvSpPr>
        <p:spPr/>
        <p:txBody>
          <a:bodyPr/>
          <a:lstStyle/>
          <a:p>
            <a:r>
              <a:rPr lang="en-US" dirty="0"/>
              <a:t>Tidy Data</a:t>
            </a:r>
          </a:p>
        </p:txBody>
      </p:sp>
      <p:sp>
        <p:nvSpPr>
          <p:cNvPr id="3" name="Text Placeholder 2">
            <a:extLst>
              <a:ext uri="{FF2B5EF4-FFF2-40B4-BE49-F238E27FC236}">
                <a16:creationId xmlns:a16="http://schemas.microsoft.com/office/drawing/2014/main" id="{403C10A8-EE50-4175-ACE1-884D00CF0262}"/>
              </a:ext>
            </a:extLst>
          </p:cNvPr>
          <p:cNvSpPr>
            <a:spLocks noGrp="1"/>
          </p:cNvSpPr>
          <p:nvPr>
            <p:ph type="body" idx="1"/>
          </p:nvPr>
        </p:nvSpPr>
        <p:spPr/>
        <p:txBody>
          <a:bodyPr/>
          <a:lstStyle/>
          <a:p>
            <a:pPr marL="82550" indent="0">
              <a:buNone/>
            </a:pPr>
            <a:r>
              <a:rPr lang="en-US" sz="1600" b="1" dirty="0"/>
              <a:t>“It is often said that 80% of data analysis is spent on the process of cleaning and preparing the data.</a:t>
            </a:r>
            <a:r>
              <a:rPr lang="en-US" sz="1600" dirty="0"/>
              <a:t> Data preparation is not just a first step, but must be repeated many times over the course of analysis as new problems come to light or new data is collected. Despite the amount of time it takes, there has been surprisingly little research on how to clean data well. Part of the challenge is the breadth of activities it encompasses: from outlier checking, to date parsing, to missing value imputation. To get a handle on the problem, this paper focusses on a small, but important, aspect of data cleaning that I call data tidying: structuring datasets to facilitate analysis.</a:t>
            </a:r>
          </a:p>
          <a:p>
            <a:pPr marL="82550" indent="0">
              <a:buNone/>
            </a:pPr>
            <a:r>
              <a:rPr lang="en-US" sz="1600" b="1" dirty="0"/>
              <a:t>“The principles of tidy data provide a standard way to organize data values within a dataset.</a:t>
            </a:r>
            <a:r>
              <a:rPr lang="en-US" sz="1600" dirty="0"/>
              <a:t> A standard makes initial data cleaning easier because you don’t need to start from scratch and reinvent the wheel every time. The tidy data standard has been designed to facilitate initial exploration and analysis of the data, and to simplify the development of data analysis tools that work well together. Current tools often require translation. You have to spend time munging the output from one tool so you can input it into another. Tidy datasets and tidy tools work hand in hand to make data analysis easier, allowing you to focus on the interesting domain problem, not on the uninteresting logistics of data.”</a:t>
            </a:r>
          </a:p>
        </p:txBody>
      </p:sp>
      <p:sp>
        <p:nvSpPr>
          <p:cNvPr id="4" name="Google Shape;597;p77">
            <a:extLst>
              <a:ext uri="{FF2B5EF4-FFF2-40B4-BE49-F238E27FC236}">
                <a16:creationId xmlns:a16="http://schemas.microsoft.com/office/drawing/2014/main" id="{0601A3F1-D270-46AB-8C38-397A40DC27DD}"/>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Wickham. https://vita.had.co.nz/papers/tidy-data.pdf</a:t>
            </a:r>
            <a:endParaRPr sz="900" dirty="0">
              <a:latin typeface="Calibri"/>
              <a:ea typeface="Calibri"/>
              <a:cs typeface="Calibri"/>
              <a:sym typeface="Calibri"/>
            </a:endParaRPr>
          </a:p>
        </p:txBody>
      </p:sp>
    </p:spTree>
    <p:extLst>
      <p:ext uri="{BB962C8B-B14F-4D97-AF65-F5344CB8AC3E}">
        <p14:creationId xmlns:p14="http://schemas.microsoft.com/office/powerpoint/2010/main" val="1646848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856C-C959-442B-A060-75CC7529B15A}"/>
              </a:ext>
            </a:extLst>
          </p:cNvPr>
          <p:cNvSpPr>
            <a:spLocks noGrp="1"/>
          </p:cNvSpPr>
          <p:nvPr>
            <p:ph type="title"/>
          </p:nvPr>
        </p:nvSpPr>
        <p:spPr/>
        <p:txBody>
          <a:bodyPr/>
          <a:lstStyle/>
          <a:p>
            <a:r>
              <a:rPr lang="en-US" dirty="0"/>
              <a:t>Guide for Tidy Data</a:t>
            </a:r>
          </a:p>
        </p:txBody>
      </p:sp>
      <p:sp>
        <p:nvSpPr>
          <p:cNvPr id="3" name="Text Placeholder 2">
            <a:extLst>
              <a:ext uri="{FF2B5EF4-FFF2-40B4-BE49-F238E27FC236}">
                <a16:creationId xmlns:a16="http://schemas.microsoft.com/office/drawing/2014/main" id="{B8311A3F-E8AC-4E93-9BBD-603844DD7D07}"/>
              </a:ext>
            </a:extLst>
          </p:cNvPr>
          <p:cNvSpPr>
            <a:spLocks noGrp="1"/>
          </p:cNvSpPr>
          <p:nvPr>
            <p:ph type="body" idx="1"/>
          </p:nvPr>
        </p:nvSpPr>
        <p:spPr/>
        <p:txBody>
          <a:bodyPr/>
          <a:lstStyle/>
          <a:p>
            <a:pPr marL="539750" indent="-457200">
              <a:buFont typeface="+mj-lt"/>
              <a:buAutoNum type="arabicPeriod"/>
            </a:pPr>
            <a:r>
              <a:rPr lang="en-US" dirty="0"/>
              <a:t>Each variable forms a column.</a:t>
            </a:r>
          </a:p>
          <a:p>
            <a:pPr marL="539750" indent="-457200">
              <a:buFont typeface="+mj-lt"/>
              <a:buAutoNum type="arabicPeriod"/>
            </a:pPr>
            <a:r>
              <a:rPr lang="en-US" dirty="0"/>
              <a:t>Each observation forms a row.</a:t>
            </a:r>
          </a:p>
          <a:p>
            <a:pPr marL="539750" indent="-457200">
              <a:buFont typeface="+mj-lt"/>
              <a:buAutoNum type="arabicPeriod"/>
            </a:pPr>
            <a:r>
              <a:rPr lang="en-US" dirty="0"/>
              <a:t>Each type of observational unit forms a table.</a:t>
            </a:r>
          </a:p>
        </p:txBody>
      </p:sp>
      <p:sp>
        <p:nvSpPr>
          <p:cNvPr id="4" name="Google Shape;597;p77">
            <a:extLst>
              <a:ext uri="{FF2B5EF4-FFF2-40B4-BE49-F238E27FC236}">
                <a16:creationId xmlns:a16="http://schemas.microsoft.com/office/drawing/2014/main" id="{FCDB5D6A-88C1-4D07-A810-B5FD99DB560B}"/>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Wickham. https://vita.had.co.nz/papers/tidy-data.pdf</a:t>
            </a:r>
            <a:endParaRPr sz="900" dirty="0">
              <a:latin typeface="Calibri"/>
              <a:ea typeface="Calibri"/>
              <a:cs typeface="Calibri"/>
              <a:sym typeface="Calibri"/>
            </a:endParaRPr>
          </a:p>
        </p:txBody>
      </p:sp>
    </p:spTree>
    <p:extLst>
      <p:ext uri="{BB962C8B-B14F-4D97-AF65-F5344CB8AC3E}">
        <p14:creationId xmlns:p14="http://schemas.microsoft.com/office/powerpoint/2010/main" val="2018698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9C501B-E1B9-4902-97D0-6A3A6F6CB211}"/>
              </a:ext>
            </a:extLst>
          </p:cNvPr>
          <p:cNvSpPr>
            <a:spLocks noGrp="1"/>
          </p:cNvSpPr>
          <p:nvPr>
            <p:ph type="body" idx="1"/>
          </p:nvPr>
        </p:nvSpPr>
        <p:spPr/>
        <p:txBody>
          <a:bodyPr/>
          <a:lstStyle/>
          <a:p>
            <a:pPr marL="539750" indent="-457200">
              <a:buFont typeface="+mj-lt"/>
              <a:buAutoNum type="arabicPeriod"/>
            </a:pPr>
            <a:r>
              <a:rPr lang="en-US" dirty="0"/>
              <a:t>Each variable forms a column. (Straightforward)</a:t>
            </a:r>
          </a:p>
          <a:p>
            <a:pPr marL="539750" indent="-457200">
              <a:buFont typeface="+mj-lt"/>
              <a:buAutoNum type="arabicPeriod"/>
            </a:pPr>
            <a:r>
              <a:rPr lang="en-US" dirty="0"/>
              <a:t>Each observation forms a row. (Straightforward)</a:t>
            </a:r>
          </a:p>
          <a:p>
            <a:pPr marL="539750" indent="-457200">
              <a:buFont typeface="+mj-lt"/>
              <a:buAutoNum type="arabicPeriod"/>
            </a:pPr>
            <a:r>
              <a:rPr lang="en-US" dirty="0"/>
              <a:t>Each type of observational unit forms a table.</a:t>
            </a:r>
          </a:p>
        </p:txBody>
      </p:sp>
      <p:sp>
        <p:nvSpPr>
          <p:cNvPr id="10" name="Rectangle 9">
            <a:extLst>
              <a:ext uri="{FF2B5EF4-FFF2-40B4-BE49-F238E27FC236}">
                <a16:creationId xmlns:a16="http://schemas.microsoft.com/office/drawing/2014/main" id="{130DA4C5-049D-43C0-9CEE-C8B86DA4DC34}"/>
              </a:ext>
            </a:extLst>
          </p:cNvPr>
          <p:cNvSpPr/>
          <p:nvPr/>
        </p:nvSpPr>
        <p:spPr>
          <a:xfrm>
            <a:off x="2003461" y="3667874"/>
            <a:ext cx="5578867" cy="238866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81BBEB85-0265-4CD9-B702-3BC1CDEE6B47}"/>
              </a:ext>
            </a:extLst>
          </p:cNvPr>
          <p:cNvSpPr>
            <a:spLocks noGrp="1"/>
          </p:cNvSpPr>
          <p:nvPr>
            <p:ph type="title"/>
          </p:nvPr>
        </p:nvSpPr>
        <p:spPr/>
        <p:txBody>
          <a:bodyPr/>
          <a:lstStyle/>
          <a:p>
            <a:r>
              <a:rPr lang="en-US" dirty="0"/>
              <a:t>Guide for Tidy Data</a:t>
            </a:r>
          </a:p>
        </p:txBody>
      </p:sp>
      <p:graphicFrame>
        <p:nvGraphicFramePr>
          <p:cNvPr id="4" name="Table 3">
            <a:extLst>
              <a:ext uri="{FF2B5EF4-FFF2-40B4-BE49-F238E27FC236}">
                <a16:creationId xmlns:a16="http://schemas.microsoft.com/office/drawing/2014/main" id="{F8BEE0BE-C1BF-419E-81C7-5EF2FD0BE980}"/>
              </a:ext>
            </a:extLst>
          </p:cNvPr>
          <p:cNvGraphicFramePr>
            <a:graphicFrameLocks noGrp="1"/>
          </p:cNvGraphicFramePr>
          <p:nvPr>
            <p:extLst>
              <p:ext uri="{D42A27DB-BD31-4B8C-83A1-F6EECF244321}">
                <p14:modId xmlns:p14="http://schemas.microsoft.com/office/powerpoint/2010/main" val="4096295852"/>
              </p:ext>
            </p:extLst>
          </p:nvPr>
        </p:nvGraphicFramePr>
        <p:xfrm>
          <a:off x="3404024" y="3810000"/>
          <a:ext cx="4017956" cy="975057"/>
        </p:xfrm>
        <a:graphic>
          <a:graphicData uri="http://schemas.openxmlformats.org/drawingml/2006/table">
            <a:tbl>
              <a:tblPr firstRow="1" bandRow="1">
                <a:tableStyleId>{D9591F34-6BE0-48BB-932A-1E305F9E1863}</a:tableStyleId>
              </a:tblPr>
              <a:tblGrid>
                <a:gridCol w="1004489">
                  <a:extLst>
                    <a:ext uri="{9D8B030D-6E8A-4147-A177-3AD203B41FA5}">
                      <a16:colId xmlns:a16="http://schemas.microsoft.com/office/drawing/2014/main" val="2295300721"/>
                    </a:ext>
                  </a:extLst>
                </a:gridCol>
                <a:gridCol w="1004489">
                  <a:extLst>
                    <a:ext uri="{9D8B030D-6E8A-4147-A177-3AD203B41FA5}">
                      <a16:colId xmlns:a16="http://schemas.microsoft.com/office/drawing/2014/main" val="268034572"/>
                    </a:ext>
                  </a:extLst>
                </a:gridCol>
                <a:gridCol w="1004489">
                  <a:extLst>
                    <a:ext uri="{9D8B030D-6E8A-4147-A177-3AD203B41FA5}">
                      <a16:colId xmlns:a16="http://schemas.microsoft.com/office/drawing/2014/main" val="442033225"/>
                    </a:ext>
                  </a:extLst>
                </a:gridCol>
                <a:gridCol w="1004489">
                  <a:extLst>
                    <a:ext uri="{9D8B030D-6E8A-4147-A177-3AD203B41FA5}">
                      <a16:colId xmlns:a16="http://schemas.microsoft.com/office/drawing/2014/main" val="2081983329"/>
                    </a:ext>
                  </a:extLst>
                </a:gridCol>
              </a:tblGrid>
              <a:tr h="325019">
                <a:tc>
                  <a:txBody>
                    <a:bodyPr/>
                    <a:lstStyle/>
                    <a:p>
                      <a:r>
                        <a:rPr lang="en-US" dirty="0"/>
                        <a:t>Patient</a:t>
                      </a:r>
                    </a:p>
                  </a:txBody>
                  <a:tcPr/>
                </a:tc>
                <a:tc>
                  <a:txBody>
                    <a:bodyPr/>
                    <a:lstStyle/>
                    <a:p>
                      <a:r>
                        <a:rPr lang="en-US" dirty="0"/>
                        <a:t>Sys</a:t>
                      </a:r>
                    </a:p>
                  </a:txBody>
                  <a:tcPr/>
                </a:tc>
                <a:tc>
                  <a:txBody>
                    <a:bodyPr/>
                    <a:lstStyle/>
                    <a:p>
                      <a:r>
                        <a:rPr lang="en-US" dirty="0"/>
                        <a:t>Dias</a:t>
                      </a:r>
                    </a:p>
                  </a:txBody>
                  <a:tcPr/>
                </a:tc>
                <a:tc>
                  <a:txBody>
                    <a:bodyPr/>
                    <a:lstStyle/>
                    <a:p>
                      <a:r>
                        <a:rPr lang="en-US" dirty="0"/>
                        <a:t>Pulse</a:t>
                      </a:r>
                    </a:p>
                  </a:txBody>
                  <a:tcPr/>
                </a:tc>
                <a:extLst>
                  <a:ext uri="{0D108BD9-81ED-4DB2-BD59-A6C34878D82A}">
                    <a16:rowId xmlns:a16="http://schemas.microsoft.com/office/drawing/2014/main" val="3673395437"/>
                  </a:ext>
                </a:extLst>
              </a:tr>
              <a:tr h="325019">
                <a:tc>
                  <a:txBody>
                    <a:bodyPr/>
                    <a:lstStyle/>
                    <a:p>
                      <a:r>
                        <a:rPr lang="en-US" dirty="0"/>
                        <a:t>1</a:t>
                      </a:r>
                    </a:p>
                  </a:txBody>
                  <a:tcPr/>
                </a:tc>
                <a:tc>
                  <a:txBody>
                    <a:bodyPr/>
                    <a:lstStyle/>
                    <a:p>
                      <a:r>
                        <a:rPr lang="en-US" dirty="0"/>
                        <a:t>140</a:t>
                      </a:r>
                    </a:p>
                  </a:txBody>
                  <a:tcPr/>
                </a:tc>
                <a:tc>
                  <a:txBody>
                    <a:bodyPr/>
                    <a:lstStyle/>
                    <a:p>
                      <a:r>
                        <a:rPr lang="en-US" dirty="0"/>
                        <a:t>16</a:t>
                      </a:r>
                    </a:p>
                  </a:txBody>
                  <a:tcPr/>
                </a:tc>
                <a:tc>
                  <a:txBody>
                    <a:bodyPr/>
                    <a:lstStyle/>
                    <a:p>
                      <a:r>
                        <a:rPr lang="en-US" dirty="0"/>
                        <a:t>66</a:t>
                      </a:r>
                    </a:p>
                  </a:txBody>
                  <a:tcPr/>
                </a:tc>
                <a:extLst>
                  <a:ext uri="{0D108BD9-81ED-4DB2-BD59-A6C34878D82A}">
                    <a16:rowId xmlns:a16="http://schemas.microsoft.com/office/drawing/2014/main" val="437220822"/>
                  </a:ext>
                </a:extLst>
              </a:tr>
              <a:tr h="325019">
                <a:tc>
                  <a:txBody>
                    <a:bodyPr/>
                    <a:lstStyle/>
                    <a:p>
                      <a:r>
                        <a:rPr lang="en-US" dirty="0"/>
                        <a:t>2</a:t>
                      </a:r>
                    </a:p>
                  </a:txBody>
                  <a:tcPr/>
                </a:tc>
                <a:tc>
                  <a:txBody>
                    <a:bodyPr/>
                    <a:lstStyle/>
                    <a:p>
                      <a:r>
                        <a:rPr lang="en-US" dirty="0"/>
                        <a:t>160</a:t>
                      </a:r>
                    </a:p>
                  </a:txBody>
                  <a:tcPr/>
                </a:tc>
                <a:tc>
                  <a:txBody>
                    <a:bodyPr/>
                    <a:lstStyle/>
                    <a:p>
                      <a:r>
                        <a:rPr lang="en-US" dirty="0"/>
                        <a:t>25</a:t>
                      </a:r>
                    </a:p>
                  </a:txBody>
                  <a:tcPr/>
                </a:tc>
                <a:tc>
                  <a:txBody>
                    <a:bodyPr/>
                    <a:lstStyle/>
                    <a:p>
                      <a:r>
                        <a:rPr lang="en-US" dirty="0"/>
                        <a:t>75</a:t>
                      </a:r>
                    </a:p>
                  </a:txBody>
                  <a:tcPr/>
                </a:tc>
                <a:extLst>
                  <a:ext uri="{0D108BD9-81ED-4DB2-BD59-A6C34878D82A}">
                    <a16:rowId xmlns:a16="http://schemas.microsoft.com/office/drawing/2014/main" val="4075706020"/>
                  </a:ext>
                </a:extLst>
              </a:tr>
            </a:tbl>
          </a:graphicData>
        </a:graphic>
      </p:graphicFrame>
      <p:graphicFrame>
        <p:nvGraphicFramePr>
          <p:cNvPr id="5" name="Table 4">
            <a:extLst>
              <a:ext uri="{FF2B5EF4-FFF2-40B4-BE49-F238E27FC236}">
                <a16:creationId xmlns:a16="http://schemas.microsoft.com/office/drawing/2014/main" id="{9EB2723C-699C-4FC4-88C4-B7F9D1CC198C}"/>
              </a:ext>
            </a:extLst>
          </p:cNvPr>
          <p:cNvGraphicFramePr>
            <a:graphicFrameLocks noGrp="1"/>
          </p:cNvGraphicFramePr>
          <p:nvPr>
            <p:extLst>
              <p:ext uri="{D42A27DB-BD31-4B8C-83A1-F6EECF244321}">
                <p14:modId xmlns:p14="http://schemas.microsoft.com/office/powerpoint/2010/main" val="1700121880"/>
              </p:ext>
            </p:extLst>
          </p:nvPr>
        </p:nvGraphicFramePr>
        <p:xfrm>
          <a:off x="3404024" y="4933271"/>
          <a:ext cx="4017956" cy="975057"/>
        </p:xfrm>
        <a:graphic>
          <a:graphicData uri="http://schemas.openxmlformats.org/drawingml/2006/table">
            <a:tbl>
              <a:tblPr firstRow="1" bandRow="1">
                <a:tableStyleId>{D9591F34-6BE0-48BB-932A-1E305F9E1863}</a:tableStyleId>
              </a:tblPr>
              <a:tblGrid>
                <a:gridCol w="1004489">
                  <a:extLst>
                    <a:ext uri="{9D8B030D-6E8A-4147-A177-3AD203B41FA5}">
                      <a16:colId xmlns:a16="http://schemas.microsoft.com/office/drawing/2014/main" val="2295300721"/>
                    </a:ext>
                  </a:extLst>
                </a:gridCol>
                <a:gridCol w="1004489">
                  <a:extLst>
                    <a:ext uri="{9D8B030D-6E8A-4147-A177-3AD203B41FA5}">
                      <a16:colId xmlns:a16="http://schemas.microsoft.com/office/drawing/2014/main" val="268034572"/>
                    </a:ext>
                  </a:extLst>
                </a:gridCol>
                <a:gridCol w="1004489">
                  <a:extLst>
                    <a:ext uri="{9D8B030D-6E8A-4147-A177-3AD203B41FA5}">
                      <a16:colId xmlns:a16="http://schemas.microsoft.com/office/drawing/2014/main" val="442033225"/>
                    </a:ext>
                  </a:extLst>
                </a:gridCol>
                <a:gridCol w="1004489">
                  <a:extLst>
                    <a:ext uri="{9D8B030D-6E8A-4147-A177-3AD203B41FA5}">
                      <a16:colId xmlns:a16="http://schemas.microsoft.com/office/drawing/2014/main" val="2081983329"/>
                    </a:ext>
                  </a:extLst>
                </a:gridCol>
              </a:tblGrid>
              <a:tr h="325019">
                <a:tc>
                  <a:txBody>
                    <a:bodyPr/>
                    <a:lstStyle/>
                    <a:p>
                      <a:r>
                        <a:rPr lang="en-US" dirty="0"/>
                        <a:t>Patient</a:t>
                      </a:r>
                    </a:p>
                  </a:txBody>
                  <a:tcPr/>
                </a:tc>
                <a:tc>
                  <a:txBody>
                    <a:bodyPr/>
                    <a:lstStyle/>
                    <a:p>
                      <a:r>
                        <a:rPr lang="en-US" dirty="0"/>
                        <a:t>Sys</a:t>
                      </a:r>
                    </a:p>
                  </a:txBody>
                  <a:tcPr/>
                </a:tc>
                <a:tc>
                  <a:txBody>
                    <a:bodyPr/>
                    <a:lstStyle/>
                    <a:p>
                      <a:r>
                        <a:rPr lang="en-US" dirty="0"/>
                        <a:t>Dias</a:t>
                      </a:r>
                    </a:p>
                  </a:txBody>
                  <a:tcPr/>
                </a:tc>
                <a:tc>
                  <a:txBody>
                    <a:bodyPr/>
                    <a:lstStyle/>
                    <a:p>
                      <a:r>
                        <a:rPr lang="en-US" dirty="0"/>
                        <a:t>Pulse</a:t>
                      </a:r>
                    </a:p>
                  </a:txBody>
                  <a:tcPr/>
                </a:tc>
                <a:extLst>
                  <a:ext uri="{0D108BD9-81ED-4DB2-BD59-A6C34878D82A}">
                    <a16:rowId xmlns:a16="http://schemas.microsoft.com/office/drawing/2014/main" val="3673395437"/>
                  </a:ext>
                </a:extLst>
              </a:tr>
              <a:tr h="325019">
                <a:tc>
                  <a:txBody>
                    <a:bodyPr/>
                    <a:lstStyle/>
                    <a:p>
                      <a:r>
                        <a:rPr lang="en-US" dirty="0"/>
                        <a:t>3</a:t>
                      </a:r>
                    </a:p>
                  </a:txBody>
                  <a:tcPr/>
                </a:tc>
                <a:tc>
                  <a:txBody>
                    <a:bodyPr/>
                    <a:lstStyle/>
                    <a:p>
                      <a:r>
                        <a:rPr lang="en-US" dirty="0"/>
                        <a:t>140</a:t>
                      </a:r>
                    </a:p>
                  </a:txBody>
                  <a:tcPr/>
                </a:tc>
                <a:tc>
                  <a:txBody>
                    <a:bodyPr/>
                    <a:lstStyle/>
                    <a:p>
                      <a:r>
                        <a:rPr lang="en-US" dirty="0"/>
                        <a:t>16</a:t>
                      </a:r>
                    </a:p>
                  </a:txBody>
                  <a:tcPr/>
                </a:tc>
                <a:tc>
                  <a:txBody>
                    <a:bodyPr/>
                    <a:lstStyle/>
                    <a:p>
                      <a:r>
                        <a:rPr lang="en-US" dirty="0"/>
                        <a:t>66</a:t>
                      </a:r>
                    </a:p>
                  </a:txBody>
                  <a:tcPr/>
                </a:tc>
                <a:extLst>
                  <a:ext uri="{0D108BD9-81ED-4DB2-BD59-A6C34878D82A}">
                    <a16:rowId xmlns:a16="http://schemas.microsoft.com/office/drawing/2014/main" val="437220822"/>
                  </a:ext>
                </a:extLst>
              </a:tr>
              <a:tr h="325019">
                <a:tc>
                  <a:txBody>
                    <a:bodyPr/>
                    <a:lstStyle/>
                    <a:p>
                      <a:r>
                        <a:rPr lang="en-US" dirty="0"/>
                        <a:t>4</a:t>
                      </a:r>
                    </a:p>
                  </a:txBody>
                  <a:tcPr/>
                </a:tc>
                <a:tc>
                  <a:txBody>
                    <a:bodyPr/>
                    <a:lstStyle/>
                    <a:p>
                      <a:r>
                        <a:rPr lang="en-US" dirty="0"/>
                        <a:t>160</a:t>
                      </a:r>
                    </a:p>
                  </a:txBody>
                  <a:tcPr/>
                </a:tc>
                <a:tc>
                  <a:txBody>
                    <a:bodyPr/>
                    <a:lstStyle/>
                    <a:p>
                      <a:r>
                        <a:rPr lang="en-US" dirty="0"/>
                        <a:t>25</a:t>
                      </a:r>
                    </a:p>
                  </a:txBody>
                  <a:tcPr/>
                </a:tc>
                <a:tc>
                  <a:txBody>
                    <a:bodyPr/>
                    <a:lstStyle/>
                    <a:p>
                      <a:r>
                        <a:rPr lang="en-US" dirty="0"/>
                        <a:t>75</a:t>
                      </a:r>
                    </a:p>
                  </a:txBody>
                  <a:tcPr/>
                </a:tc>
                <a:extLst>
                  <a:ext uri="{0D108BD9-81ED-4DB2-BD59-A6C34878D82A}">
                    <a16:rowId xmlns:a16="http://schemas.microsoft.com/office/drawing/2014/main" val="4075706020"/>
                  </a:ext>
                </a:extLst>
              </a:tr>
            </a:tbl>
          </a:graphicData>
        </a:graphic>
      </p:graphicFrame>
      <p:graphicFrame>
        <p:nvGraphicFramePr>
          <p:cNvPr id="6" name="Table 5">
            <a:extLst>
              <a:ext uri="{FF2B5EF4-FFF2-40B4-BE49-F238E27FC236}">
                <a16:creationId xmlns:a16="http://schemas.microsoft.com/office/drawing/2014/main" id="{E888F38B-673B-4032-A854-38F5F85FC142}"/>
              </a:ext>
            </a:extLst>
          </p:cNvPr>
          <p:cNvGraphicFramePr>
            <a:graphicFrameLocks noGrp="1"/>
          </p:cNvGraphicFramePr>
          <p:nvPr>
            <p:extLst>
              <p:ext uri="{D42A27DB-BD31-4B8C-83A1-F6EECF244321}">
                <p14:modId xmlns:p14="http://schemas.microsoft.com/office/powerpoint/2010/main" val="2090849459"/>
              </p:ext>
            </p:extLst>
          </p:nvPr>
        </p:nvGraphicFramePr>
        <p:xfrm>
          <a:off x="3404024" y="6056542"/>
          <a:ext cx="4017956" cy="975057"/>
        </p:xfrm>
        <a:graphic>
          <a:graphicData uri="http://schemas.openxmlformats.org/drawingml/2006/table">
            <a:tbl>
              <a:tblPr firstRow="1" bandRow="1">
                <a:tableStyleId>{D9591F34-6BE0-48BB-932A-1E305F9E1863}</a:tableStyleId>
              </a:tblPr>
              <a:tblGrid>
                <a:gridCol w="1004489">
                  <a:extLst>
                    <a:ext uri="{9D8B030D-6E8A-4147-A177-3AD203B41FA5}">
                      <a16:colId xmlns:a16="http://schemas.microsoft.com/office/drawing/2014/main" val="2295300721"/>
                    </a:ext>
                  </a:extLst>
                </a:gridCol>
                <a:gridCol w="1004489">
                  <a:extLst>
                    <a:ext uri="{9D8B030D-6E8A-4147-A177-3AD203B41FA5}">
                      <a16:colId xmlns:a16="http://schemas.microsoft.com/office/drawing/2014/main" val="268034572"/>
                    </a:ext>
                  </a:extLst>
                </a:gridCol>
                <a:gridCol w="1004489">
                  <a:extLst>
                    <a:ext uri="{9D8B030D-6E8A-4147-A177-3AD203B41FA5}">
                      <a16:colId xmlns:a16="http://schemas.microsoft.com/office/drawing/2014/main" val="442033225"/>
                    </a:ext>
                  </a:extLst>
                </a:gridCol>
                <a:gridCol w="1004489">
                  <a:extLst>
                    <a:ext uri="{9D8B030D-6E8A-4147-A177-3AD203B41FA5}">
                      <a16:colId xmlns:a16="http://schemas.microsoft.com/office/drawing/2014/main" val="2081983329"/>
                    </a:ext>
                  </a:extLst>
                </a:gridCol>
              </a:tblGrid>
              <a:tr h="325019">
                <a:tc>
                  <a:txBody>
                    <a:bodyPr/>
                    <a:lstStyle/>
                    <a:p>
                      <a:r>
                        <a:rPr lang="en-US" dirty="0"/>
                        <a:t>Patient</a:t>
                      </a:r>
                    </a:p>
                  </a:txBody>
                  <a:tcPr/>
                </a:tc>
                <a:tc>
                  <a:txBody>
                    <a:bodyPr/>
                    <a:lstStyle/>
                    <a:p>
                      <a:r>
                        <a:rPr lang="en-US" dirty="0"/>
                        <a:t>Sys</a:t>
                      </a:r>
                    </a:p>
                  </a:txBody>
                  <a:tcPr/>
                </a:tc>
                <a:tc>
                  <a:txBody>
                    <a:bodyPr/>
                    <a:lstStyle/>
                    <a:p>
                      <a:r>
                        <a:rPr lang="en-US" dirty="0"/>
                        <a:t>Dias</a:t>
                      </a:r>
                    </a:p>
                  </a:txBody>
                  <a:tcPr/>
                </a:tc>
                <a:tc>
                  <a:txBody>
                    <a:bodyPr/>
                    <a:lstStyle/>
                    <a:p>
                      <a:r>
                        <a:rPr lang="en-US" dirty="0"/>
                        <a:t>Pulse</a:t>
                      </a:r>
                    </a:p>
                  </a:txBody>
                  <a:tcPr/>
                </a:tc>
                <a:extLst>
                  <a:ext uri="{0D108BD9-81ED-4DB2-BD59-A6C34878D82A}">
                    <a16:rowId xmlns:a16="http://schemas.microsoft.com/office/drawing/2014/main" val="3673395437"/>
                  </a:ext>
                </a:extLst>
              </a:tr>
              <a:tr h="325019">
                <a:tc>
                  <a:txBody>
                    <a:bodyPr/>
                    <a:lstStyle/>
                    <a:p>
                      <a:r>
                        <a:rPr lang="en-US" dirty="0"/>
                        <a:t>1</a:t>
                      </a:r>
                    </a:p>
                  </a:txBody>
                  <a:tcPr/>
                </a:tc>
                <a:tc>
                  <a:txBody>
                    <a:bodyPr/>
                    <a:lstStyle/>
                    <a:p>
                      <a:r>
                        <a:rPr lang="en-US" dirty="0"/>
                        <a:t>140</a:t>
                      </a:r>
                    </a:p>
                  </a:txBody>
                  <a:tcPr/>
                </a:tc>
                <a:tc>
                  <a:txBody>
                    <a:bodyPr/>
                    <a:lstStyle/>
                    <a:p>
                      <a:r>
                        <a:rPr lang="en-US" dirty="0"/>
                        <a:t>16</a:t>
                      </a:r>
                    </a:p>
                  </a:txBody>
                  <a:tcPr/>
                </a:tc>
                <a:tc>
                  <a:txBody>
                    <a:bodyPr/>
                    <a:lstStyle/>
                    <a:p>
                      <a:r>
                        <a:rPr lang="en-US" dirty="0"/>
                        <a:t>66</a:t>
                      </a:r>
                    </a:p>
                  </a:txBody>
                  <a:tcPr/>
                </a:tc>
                <a:extLst>
                  <a:ext uri="{0D108BD9-81ED-4DB2-BD59-A6C34878D82A}">
                    <a16:rowId xmlns:a16="http://schemas.microsoft.com/office/drawing/2014/main" val="437220822"/>
                  </a:ext>
                </a:extLst>
              </a:tr>
              <a:tr h="325019">
                <a:tc>
                  <a:txBody>
                    <a:bodyPr/>
                    <a:lstStyle/>
                    <a:p>
                      <a:r>
                        <a:rPr lang="en-US" dirty="0"/>
                        <a:t>2</a:t>
                      </a:r>
                    </a:p>
                  </a:txBody>
                  <a:tcPr/>
                </a:tc>
                <a:tc>
                  <a:txBody>
                    <a:bodyPr/>
                    <a:lstStyle/>
                    <a:p>
                      <a:r>
                        <a:rPr lang="en-US" dirty="0"/>
                        <a:t>160</a:t>
                      </a:r>
                    </a:p>
                  </a:txBody>
                  <a:tcPr/>
                </a:tc>
                <a:tc>
                  <a:txBody>
                    <a:bodyPr/>
                    <a:lstStyle/>
                    <a:p>
                      <a:r>
                        <a:rPr lang="en-US" dirty="0"/>
                        <a:t>25</a:t>
                      </a:r>
                    </a:p>
                  </a:txBody>
                  <a:tcPr/>
                </a:tc>
                <a:tc>
                  <a:txBody>
                    <a:bodyPr/>
                    <a:lstStyle/>
                    <a:p>
                      <a:r>
                        <a:rPr lang="en-US" dirty="0"/>
                        <a:t>75</a:t>
                      </a:r>
                    </a:p>
                  </a:txBody>
                  <a:tcPr/>
                </a:tc>
                <a:extLst>
                  <a:ext uri="{0D108BD9-81ED-4DB2-BD59-A6C34878D82A}">
                    <a16:rowId xmlns:a16="http://schemas.microsoft.com/office/drawing/2014/main" val="4075706020"/>
                  </a:ext>
                </a:extLst>
              </a:tr>
            </a:tbl>
          </a:graphicData>
        </a:graphic>
      </p:graphicFrame>
      <p:graphicFrame>
        <p:nvGraphicFramePr>
          <p:cNvPr id="7" name="Table 6">
            <a:extLst>
              <a:ext uri="{FF2B5EF4-FFF2-40B4-BE49-F238E27FC236}">
                <a16:creationId xmlns:a16="http://schemas.microsoft.com/office/drawing/2014/main" id="{84693CDD-8CCF-46CA-A7C2-1A5AE3F058B0}"/>
              </a:ext>
            </a:extLst>
          </p:cNvPr>
          <p:cNvGraphicFramePr>
            <a:graphicFrameLocks noGrp="1"/>
          </p:cNvGraphicFramePr>
          <p:nvPr>
            <p:extLst>
              <p:ext uri="{D42A27DB-BD31-4B8C-83A1-F6EECF244321}">
                <p14:modId xmlns:p14="http://schemas.microsoft.com/office/powerpoint/2010/main" val="270344566"/>
              </p:ext>
            </p:extLst>
          </p:nvPr>
        </p:nvGraphicFramePr>
        <p:xfrm>
          <a:off x="2150577" y="3810000"/>
          <a:ext cx="1051243" cy="975057"/>
        </p:xfrm>
        <a:graphic>
          <a:graphicData uri="http://schemas.openxmlformats.org/drawingml/2006/table">
            <a:tbl>
              <a:tblPr firstRow="1" bandRow="1">
                <a:tableStyleId>{D9591F34-6BE0-48BB-932A-1E305F9E1863}</a:tableStyleId>
              </a:tblPr>
              <a:tblGrid>
                <a:gridCol w="1051243">
                  <a:extLst>
                    <a:ext uri="{9D8B030D-6E8A-4147-A177-3AD203B41FA5}">
                      <a16:colId xmlns:a16="http://schemas.microsoft.com/office/drawing/2014/main" val="2295300721"/>
                    </a:ext>
                  </a:extLst>
                </a:gridCol>
              </a:tblGrid>
              <a:tr h="325019">
                <a:tc>
                  <a:txBody>
                    <a:bodyPr/>
                    <a:lstStyle/>
                    <a:p>
                      <a:r>
                        <a:rPr lang="en-US" dirty="0"/>
                        <a:t>Study</a:t>
                      </a:r>
                      <a:r>
                        <a:rPr lang="en-US" baseline="0" dirty="0"/>
                        <a:t> Day</a:t>
                      </a:r>
                      <a:endParaRPr lang="en-US" dirty="0"/>
                    </a:p>
                  </a:txBody>
                  <a:tcPr/>
                </a:tc>
                <a:extLst>
                  <a:ext uri="{0D108BD9-81ED-4DB2-BD59-A6C34878D82A}">
                    <a16:rowId xmlns:a16="http://schemas.microsoft.com/office/drawing/2014/main" val="3673395437"/>
                  </a:ext>
                </a:extLst>
              </a:tr>
              <a:tr h="325019">
                <a:tc>
                  <a:txBody>
                    <a:bodyPr/>
                    <a:lstStyle/>
                    <a:p>
                      <a:r>
                        <a:rPr lang="en-US" dirty="0"/>
                        <a:t>0</a:t>
                      </a:r>
                    </a:p>
                  </a:txBody>
                  <a:tcPr/>
                </a:tc>
                <a:extLst>
                  <a:ext uri="{0D108BD9-81ED-4DB2-BD59-A6C34878D82A}">
                    <a16:rowId xmlns:a16="http://schemas.microsoft.com/office/drawing/2014/main" val="437220822"/>
                  </a:ext>
                </a:extLst>
              </a:tr>
              <a:tr h="325019">
                <a:tc>
                  <a:txBody>
                    <a:bodyPr/>
                    <a:lstStyle/>
                    <a:p>
                      <a:r>
                        <a:rPr lang="en-US" dirty="0"/>
                        <a:t>0</a:t>
                      </a:r>
                    </a:p>
                  </a:txBody>
                  <a:tcPr/>
                </a:tc>
                <a:extLst>
                  <a:ext uri="{0D108BD9-81ED-4DB2-BD59-A6C34878D82A}">
                    <a16:rowId xmlns:a16="http://schemas.microsoft.com/office/drawing/2014/main" val="4075706020"/>
                  </a:ext>
                </a:extLst>
              </a:tr>
            </a:tbl>
          </a:graphicData>
        </a:graphic>
      </p:graphicFrame>
      <p:graphicFrame>
        <p:nvGraphicFramePr>
          <p:cNvPr id="8" name="Table 7">
            <a:extLst>
              <a:ext uri="{FF2B5EF4-FFF2-40B4-BE49-F238E27FC236}">
                <a16:creationId xmlns:a16="http://schemas.microsoft.com/office/drawing/2014/main" id="{836769CA-ACCD-463A-83BE-1597B959FFA4}"/>
              </a:ext>
            </a:extLst>
          </p:cNvPr>
          <p:cNvGraphicFramePr>
            <a:graphicFrameLocks noGrp="1"/>
          </p:cNvGraphicFramePr>
          <p:nvPr>
            <p:extLst>
              <p:ext uri="{D42A27DB-BD31-4B8C-83A1-F6EECF244321}">
                <p14:modId xmlns:p14="http://schemas.microsoft.com/office/powerpoint/2010/main" val="743436753"/>
              </p:ext>
            </p:extLst>
          </p:nvPr>
        </p:nvGraphicFramePr>
        <p:xfrm>
          <a:off x="2150577" y="4933270"/>
          <a:ext cx="1051243" cy="975057"/>
        </p:xfrm>
        <a:graphic>
          <a:graphicData uri="http://schemas.openxmlformats.org/drawingml/2006/table">
            <a:tbl>
              <a:tblPr firstRow="1" bandRow="1">
                <a:tableStyleId>{D9591F34-6BE0-48BB-932A-1E305F9E1863}</a:tableStyleId>
              </a:tblPr>
              <a:tblGrid>
                <a:gridCol w="1051243">
                  <a:extLst>
                    <a:ext uri="{9D8B030D-6E8A-4147-A177-3AD203B41FA5}">
                      <a16:colId xmlns:a16="http://schemas.microsoft.com/office/drawing/2014/main" val="2295300721"/>
                    </a:ext>
                  </a:extLst>
                </a:gridCol>
              </a:tblGrid>
              <a:tr h="325019">
                <a:tc>
                  <a:txBody>
                    <a:bodyPr/>
                    <a:lstStyle/>
                    <a:p>
                      <a:r>
                        <a:rPr lang="en-US" dirty="0"/>
                        <a:t>Study</a:t>
                      </a:r>
                      <a:r>
                        <a:rPr lang="en-US" baseline="0" dirty="0"/>
                        <a:t> Day</a:t>
                      </a:r>
                      <a:endParaRPr lang="en-US" dirty="0"/>
                    </a:p>
                  </a:txBody>
                  <a:tcPr/>
                </a:tc>
                <a:extLst>
                  <a:ext uri="{0D108BD9-81ED-4DB2-BD59-A6C34878D82A}">
                    <a16:rowId xmlns:a16="http://schemas.microsoft.com/office/drawing/2014/main" val="3673395437"/>
                  </a:ext>
                </a:extLst>
              </a:tr>
              <a:tr h="325019">
                <a:tc>
                  <a:txBody>
                    <a:bodyPr/>
                    <a:lstStyle/>
                    <a:p>
                      <a:r>
                        <a:rPr lang="en-US" dirty="0"/>
                        <a:t>0</a:t>
                      </a:r>
                    </a:p>
                  </a:txBody>
                  <a:tcPr/>
                </a:tc>
                <a:extLst>
                  <a:ext uri="{0D108BD9-81ED-4DB2-BD59-A6C34878D82A}">
                    <a16:rowId xmlns:a16="http://schemas.microsoft.com/office/drawing/2014/main" val="437220822"/>
                  </a:ext>
                </a:extLst>
              </a:tr>
              <a:tr h="325019">
                <a:tc>
                  <a:txBody>
                    <a:bodyPr/>
                    <a:lstStyle/>
                    <a:p>
                      <a:r>
                        <a:rPr lang="en-US" dirty="0"/>
                        <a:t>0</a:t>
                      </a:r>
                    </a:p>
                  </a:txBody>
                  <a:tcPr/>
                </a:tc>
                <a:extLst>
                  <a:ext uri="{0D108BD9-81ED-4DB2-BD59-A6C34878D82A}">
                    <a16:rowId xmlns:a16="http://schemas.microsoft.com/office/drawing/2014/main" val="4075706020"/>
                  </a:ext>
                </a:extLst>
              </a:tr>
            </a:tbl>
          </a:graphicData>
        </a:graphic>
      </p:graphicFrame>
      <p:graphicFrame>
        <p:nvGraphicFramePr>
          <p:cNvPr id="9" name="Table 8">
            <a:extLst>
              <a:ext uri="{FF2B5EF4-FFF2-40B4-BE49-F238E27FC236}">
                <a16:creationId xmlns:a16="http://schemas.microsoft.com/office/drawing/2014/main" id="{891DAD4F-AD61-479F-8A06-D2878094A84B}"/>
              </a:ext>
            </a:extLst>
          </p:cNvPr>
          <p:cNvGraphicFramePr>
            <a:graphicFrameLocks noGrp="1"/>
          </p:cNvGraphicFramePr>
          <p:nvPr>
            <p:extLst>
              <p:ext uri="{D42A27DB-BD31-4B8C-83A1-F6EECF244321}">
                <p14:modId xmlns:p14="http://schemas.microsoft.com/office/powerpoint/2010/main" val="4089812693"/>
              </p:ext>
            </p:extLst>
          </p:nvPr>
        </p:nvGraphicFramePr>
        <p:xfrm>
          <a:off x="2150577" y="6056540"/>
          <a:ext cx="1051243" cy="975057"/>
        </p:xfrm>
        <a:graphic>
          <a:graphicData uri="http://schemas.openxmlformats.org/drawingml/2006/table">
            <a:tbl>
              <a:tblPr firstRow="1" bandRow="1">
                <a:tableStyleId>{D9591F34-6BE0-48BB-932A-1E305F9E1863}</a:tableStyleId>
              </a:tblPr>
              <a:tblGrid>
                <a:gridCol w="1051243">
                  <a:extLst>
                    <a:ext uri="{9D8B030D-6E8A-4147-A177-3AD203B41FA5}">
                      <a16:colId xmlns:a16="http://schemas.microsoft.com/office/drawing/2014/main" val="2295300721"/>
                    </a:ext>
                  </a:extLst>
                </a:gridCol>
              </a:tblGrid>
              <a:tr h="325019">
                <a:tc>
                  <a:txBody>
                    <a:bodyPr/>
                    <a:lstStyle/>
                    <a:p>
                      <a:r>
                        <a:rPr lang="en-US" dirty="0"/>
                        <a:t>Study</a:t>
                      </a:r>
                      <a:r>
                        <a:rPr lang="en-US" baseline="0" dirty="0"/>
                        <a:t> Day</a:t>
                      </a:r>
                      <a:endParaRPr lang="en-US" dirty="0"/>
                    </a:p>
                  </a:txBody>
                  <a:tcPr/>
                </a:tc>
                <a:extLst>
                  <a:ext uri="{0D108BD9-81ED-4DB2-BD59-A6C34878D82A}">
                    <a16:rowId xmlns:a16="http://schemas.microsoft.com/office/drawing/2014/main" val="3673395437"/>
                  </a:ext>
                </a:extLst>
              </a:tr>
              <a:tr h="325019">
                <a:tc>
                  <a:txBody>
                    <a:bodyPr/>
                    <a:lstStyle/>
                    <a:p>
                      <a:r>
                        <a:rPr lang="en-US" dirty="0"/>
                        <a:t>36</a:t>
                      </a:r>
                    </a:p>
                  </a:txBody>
                  <a:tcPr/>
                </a:tc>
                <a:extLst>
                  <a:ext uri="{0D108BD9-81ED-4DB2-BD59-A6C34878D82A}">
                    <a16:rowId xmlns:a16="http://schemas.microsoft.com/office/drawing/2014/main" val="437220822"/>
                  </a:ext>
                </a:extLst>
              </a:tr>
              <a:tr h="325019">
                <a:tc>
                  <a:txBody>
                    <a:bodyPr/>
                    <a:lstStyle/>
                    <a:p>
                      <a:r>
                        <a:rPr lang="en-US" dirty="0"/>
                        <a:t>28</a:t>
                      </a:r>
                    </a:p>
                  </a:txBody>
                  <a:tcPr/>
                </a:tc>
                <a:extLst>
                  <a:ext uri="{0D108BD9-81ED-4DB2-BD59-A6C34878D82A}">
                    <a16:rowId xmlns:a16="http://schemas.microsoft.com/office/drawing/2014/main" val="4075706020"/>
                  </a:ext>
                </a:extLst>
              </a:tr>
            </a:tbl>
          </a:graphicData>
        </a:graphic>
      </p:graphicFrame>
      <p:sp>
        <p:nvSpPr>
          <p:cNvPr id="11" name="TextBox 10">
            <a:extLst>
              <a:ext uri="{FF2B5EF4-FFF2-40B4-BE49-F238E27FC236}">
                <a16:creationId xmlns:a16="http://schemas.microsoft.com/office/drawing/2014/main" id="{655855C3-C616-482F-8A62-A9D4228C313E}"/>
              </a:ext>
            </a:extLst>
          </p:cNvPr>
          <p:cNvSpPr txBox="1"/>
          <p:nvPr/>
        </p:nvSpPr>
        <p:spPr>
          <a:xfrm>
            <a:off x="916667" y="4517771"/>
            <a:ext cx="931665" cy="523220"/>
          </a:xfrm>
          <a:prstGeom prst="rect">
            <a:avLst/>
          </a:prstGeom>
          <a:noFill/>
        </p:spPr>
        <p:txBody>
          <a:bodyPr wrap="none" rtlCol="0">
            <a:spAutoFit/>
          </a:bodyPr>
          <a:lstStyle/>
          <a:p>
            <a:r>
              <a:rPr lang="en-US" dirty="0"/>
              <a:t>“Baseline</a:t>
            </a:r>
          </a:p>
          <a:p>
            <a:pPr algn="ctr"/>
            <a:r>
              <a:rPr lang="en-US" dirty="0"/>
              <a:t>Table”</a:t>
            </a:r>
          </a:p>
        </p:txBody>
      </p:sp>
      <p:cxnSp>
        <p:nvCxnSpPr>
          <p:cNvPr id="13" name="Straight Arrow Connector 12">
            <a:extLst>
              <a:ext uri="{FF2B5EF4-FFF2-40B4-BE49-F238E27FC236}">
                <a16:creationId xmlns:a16="http://schemas.microsoft.com/office/drawing/2014/main" id="{AA2920BE-D347-412A-98C0-AC8FA2335AB7}"/>
              </a:ext>
            </a:extLst>
          </p:cNvPr>
          <p:cNvCxnSpPr/>
          <p:nvPr/>
        </p:nvCxnSpPr>
        <p:spPr>
          <a:xfrm>
            <a:off x="1670175" y="6177328"/>
            <a:ext cx="0" cy="815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967C375-CD89-49BC-9849-CE6609F697F6}"/>
              </a:ext>
            </a:extLst>
          </p:cNvPr>
          <p:cNvSpPr txBox="1"/>
          <p:nvPr/>
        </p:nvSpPr>
        <p:spPr>
          <a:xfrm>
            <a:off x="212725" y="6215863"/>
            <a:ext cx="1457450" cy="738664"/>
          </a:xfrm>
          <a:prstGeom prst="rect">
            <a:avLst/>
          </a:prstGeom>
          <a:noFill/>
        </p:spPr>
        <p:txBody>
          <a:bodyPr wrap="none" rtlCol="0">
            <a:spAutoFit/>
          </a:bodyPr>
          <a:lstStyle/>
          <a:p>
            <a:pPr algn="ctr"/>
            <a:r>
              <a:rPr lang="en-US" dirty="0"/>
              <a:t>More timepoints</a:t>
            </a:r>
          </a:p>
          <a:p>
            <a:pPr algn="ctr"/>
            <a:r>
              <a:rPr lang="en-US" dirty="0"/>
              <a:t>or patients</a:t>
            </a:r>
          </a:p>
          <a:p>
            <a:pPr algn="ctr"/>
            <a:r>
              <a:rPr lang="en-US" dirty="0"/>
              <a:t>add rows</a:t>
            </a:r>
          </a:p>
        </p:txBody>
      </p:sp>
    </p:spTree>
    <p:extLst>
      <p:ext uri="{BB962C8B-B14F-4D97-AF65-F5344CB8AC3E}">
        <p14:creationId xmlns:p14="http://schemas.microsoft.com/office/powerpoint/2010/main" val="1527329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404BA2-EBF3-1F81-7F07-5B2B43AB1404}"/>
              </a:ext>
            </a:extLst>
          </p:cNvPr>
          <p:cNvPicPr>
            <a:picLocks noChangeAspect="1"/>
          </p:cNvPicPr>
          <p:nvPr/>
        </p:nvPicPr>
        <p:blipFill>
          <a:blip r:embed="rId2"/>
          <a:stretch>
            <a:fillRect/>
          </a:stretch>
        </p:blipFill>
        <p:spPr>
          <a:xfrm>
            <a:off x="50800" y="654647"/>
            <a:ext cx="10058400" cy="6310706"/>
          </a:xfrm>
          <a:prstGeom prst="rect">
            <a:avLst/>
          </a:prstGeom>
        </p:spPr>
      </p:pic>
    </p:spTree>
    <p:extLst>
      <p:ext uri="{BB962C8B-B14F-4D97-AF65-F5344CB8AC3E}">
        <p14:creationId xmlns:p14="http://schemas.microsoft.com/office/powerpoint/2010/main" val="1077372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D95ACB3-E91F-493A-8B91-38823ACFDFAE}"/>
              </a:ext>
            </a:extLst>
          </p:cNvPr>
          <p:cNvSpPr/>
          <p:nvPr/>
        </p:nvSpPr>
        <p:spPr>
          <a:xfrm>
            <a:off x="6202316" y="3667874"/>
            <a:ext cx="5578867" cy="238866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 Placeholder 2">
            <a:extLst>
              <a:ext uri="{FF2B5EF4-FFF2-40B4-BE49-F238E27FC236}">
                <a16:creationId xmlns:a16="http://schemas.microsoft.com/office/drawing/2014/main" id="{6F9C501B-E1B9-4902-97D0-6A3A6F6CB211}"/>
              </a:ext>
            </a:extLst>
          </p:cNvPr>
          <p:cNvSpPr>
            <a:spLocks noGrp="1"/>
          </p:cNvSpPr>
          <p:nvPr>
            <p:ph type="body" idx="1"/>
          </p:nvPr>
        </p:nvSpPr>
        <p:spPr/>
        <p:txBody>
          <a:bodyPr/>
          <a:lstStyle/>
          <a:p>
            <a:pPr marL="539750" indent="-457200">
              <a:buFont typeface="+mj-lt"/>
              <a:buAutoNum type="arabicPeriod"/>
            </a:pPr>
            <a:r>
              <a:rPr lang="en-US" dirty="0"/>
              <a:t>Each variable forms a column. (Straightforward)</a:t>
            </a:r>
          </a:p>
          <a:p>
            <a:pPr marL="539750" indent="-457200">
              <a:buFont typeface="+mj-lt"/>
              <a:buAutoNum type="arabicPeriod"/>
            </a:pPr>
            <a:r>
              <a:rPr lang="en-US" dirty="0"/>
              <a:t>Each observation forms a row. (Straightforward)</a:t>
            </a:r>
          </a:p>
          <a:p>
            <a:pPr marL="539750" indent="-457200">
              <a:buFont typeface="+mj-lt"/>
              <a:buAutoNum type="arabicPeriod"/>
            </a:pPr>
            <a:r>
              <a:rPr lang="en-US" dirty="0"/>
              <a:t>Each type of observational unit forms a table.</a:t>
            </a:r>
          </a:p>
        </p:txBody>
      </p:sp>
      <p:sp>
        <p:nvSpPr>
          <p:cNvPr id="10" name="Rectangle 9">
            <a:extLst>
              <a:ext uri="{FF2B5EF4-FFF2-40B4-BE49-F238E27FC236}">
                <a16:creationId xmlns:a16="http://schemas.microsoft.com/office/drawing/2014/main" id="{130DA4C5-049D-43C0-9CEE-C8B86DA4DC34}"/>
              </a:ext>
            </a:extLst>
          </p:cNvPr>
          <p:cNvSpPr/>
          <p:nvPr/>
        </p:nvSpPr>
        <p:spPr>
          <a:xfrm>
            <a:off x="421245" y="3667874"/>
            <a:ext cx="5578867" cy="238866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81BBEB85-0265-4CD9-B702-3BC1CDEE6B47}"/>
              </a:ext>
            </a:extLst>
          </p:cNvPr>
          <p:cNvSpPr>
            <a:spLocks noGrp="1"/>
          </p:cNvSpPr>
          <p:nvPr>
            <p:ph type="title"/>
          </p:nvPr>
        </p:nvSpPr>
        <p:spPr/>
        <p:txBody>
          <a:bodyPr/>
          <a:lstStyle/>
          <a:p>
            <a:r>
              <a:rPr lang="en-US" dirty="0"/>
              <a:t>Guide for Tidy Data</a:t>
            </a:r>
          </a:p>
        </p:txBody>
      </p:sp>
      <p:graphicFrame>
        <p:nvGraphicFramePr>
          <p:cNvPr id="4" name="Table 3">
            <a:extLst>
              <a:ext uri="{FF2B5EF4-FFF2-40B4-BE49-F238E27FC236}">
                <a16:creationId xmlns:a16="http://schemas.microsoft.com/office/drawing/2014/main" id="{F8BEE0BE-C1BF-419E-81C7-5EF2FD0BE980}"/>
              </a:ext>
            </a:extLst>
          </p:cNvPr>
          <p:cNvGraphicFramePr>
            <a:graphicFrameLocks noGrp="1"/>
          </p:cNvGraphicFramePr>
          <p:nvPr>
            <p:extLst>
              <p:ext uri="{D42A27DB-BD31-4B8C-83A1-F6EECF244321}">
                <p14:modId xmlns:p14="http://schemas.microsoft.com/office/powerpoint/2010/main" val="3584220159"/>
              </p:ext>
            </p:extLst>
          </p:nvPr>
        </p:nvGraphicFramePr>
        <p:xfrm>
          <a:off x="1821808" y="3810000"/>
          <a:ext cx="4017956" cy="975057"/>
        </p:xfrm>
        <a:graphic>
          <a:graphicData uri="http://schemas.openxmlformats.org/drawingml/2006/table">
            <a:tbl>
              <a:tblPr firstRow="1" bandRow="1">
                <a:tableStyleId>{D9591F34-6BE0-48BB-932A-1E305F9E1863}</a:tableStyleId>
              </a:tblPr>
              <a:tblGrid>
                <a:gridCol w="1004489">
                  <a:extLst>
                    <a:ext uri="{9D8B030D-6E8A-4147-A177-3AD203B41FA5}">
                      <a16:colId xmlns:a16="http://schemas.microsoft.com/office/drawing/2014/main" val="2295300721"/>
                    </a:ext>
                  </a:extLst>
                </a:gridCol>
                <a:gridCol w="1004489">
                  <a:extLst>
                    <a:ext uri="{9D8B030D-6E8A-4147-A177-3AD203B41FA5}">
                      <a16:colId xmlns:a16="http://schemas.microsoft.com/office/drawing/2014/main" val="268034572"/>
                    </a:ext>
                  </a:extLst>
                </a:gridCol>
                <a:gridCol w="1004489">
                  <a:extLst>
                    <a:ext uri="{9D8B030D-6E8A-4147-A177-3AD203B41FA5}">
                      <a16:colId xmlns:a16="http://schemas.microsoft.com/office/drawing/2014/main" val="442033225"/>
                    </a:ext>
                  </a:extLst>
                </a:gridCol>
                <a:gridCol w="1004489">
                  <a:extLst>
                    <a:ext uri="{9D8B030D-6E8A-4147-A177-3AD203B41FA5}">
                      <a16:colId xmlns:a16="http://schemas.microsoft.com/office/drawing/2014/main" val="2081983329"/>
                    </a:ext>
                  </a:extLst>
                </a:gridCol>
              </a:tblGrid>
              <a:tr h="325019">
                <a:tc>
                  <a:txBody>
                    <a:bodyPr/>
                    <a:lstStyle/>
                    <a:p>
                      <a:r>
                        <a:rPr lang="en-US" dirty="0"/>
                        <a:t>Patient</a:t>
                      </a:r>
                    </a:p>
                  </a:txBody>
                  <a:tcPr/>
                </a:tc>
                <a:tc>
                  <a:txBody>
                    <a:bodyPr/>
                    <a:lstStyle/>
                    <a:p>
                      <a:r>
                        <a:rPr lang="en-US" dirty="0"/>
                        <a:t>Sys</a:t>
                      </a:r>
                    </a:p>
                  </a:txBody>
                  <a:tcPr/>
                </a:tc>
                <a:tc>
                  <a:txBody>
                    <a:bodyPr/>
                    <a:lstStyle/>
                    <a:p>
                      <a:r>
                        <a:rPr lang="en-US" dirty="0"/>
                        <a:t>Dias</a:t>
                      </a:r>
                    </a:p>
                  </a:txBody>
                  <a:tcPr/>
                </a:tc>
                <a:tc>
                  <a:txBody>
                    <a:bodyPr/>
                    <a:lstStyle/>
                    <a:p>
                      <a:r>
                        <a:rPr lang="en-US" dirty="0"/>
                        <a:t>Pulse</a:t>
                      </a:r>
                    </a:p>
                  </a:txBody>
                  <a:tcPr/>
                </a:tc>
                <a:extLst>
                  <a:ext uri="{0D108BD9-81ED-4DB2-BD59-A6C34878D82A}">
                    <a16:rowId xmlns:a16="http://schemas.microsoft.com/office/drawing/2014/main" val="3673395437"/>
                  </a:ext>
                </a:extLst>
              </a:tr>
              <a:tr h="325019">
                <a:tc>
                  <a:txBody>
                    <a:bodyPr/>
                    <a:lstStyle/>
                    <a:p>
                      <a:r>
                        <a:rPr lang="en-US" dirty="0"/>
                        <a:t>1</a:t>
                      </a:r>
                    </a:p>
                  </a:txBody>
                  <a:tcPr/>
                </a:tc>
                <a:tc>
                  <a:txBody>
                    <a:bodyPr/>
                    <a:lstStyle/>
                    <a:p>
                      <a:r>
                        <a:rPr lang="en-US" dirty="0"/>
                        <a:t>140</a:t>
                      </a:r>
                    </a:p>
                  </a:txBody>
                  <a:tcPr/>
                </a:tc>
                <a:tc>
                  <a:txBody>
                    <a:bodyPr/>
                    <a:lstStyle/>
                    <a:p>
                      <a:r>
                        <a:rPr lang="en-US" dirty="0"/>
                        <a:t>16</a:t>
                      </a:r>
                    </a:p>
                  </a:txBody>
                  <a:tcPr/>
                </a:tc>
                <a:tc>
                  <a:txBody>
                    <a:bodyPr/>
                    <a:lstStyle/>
                    <a:p>
                      <a:r>
                        <a:rPr lang="en-US" dirty="0"/>
                        <a:t>66</a:t>
                      </a:r>
                    </a:p>
                  </a:txBody>
                  <a:tcPr/>
                </a:tc>
                <a:extLst>
                  <a:ext uri="{0D108BD9-81ED-4DB2-BD59-A6C34878D82A}">
                    <a16:rowId xmlns:a16="http://schemas.microsoft.com/office/drawing/2014/main" val="437220822"/>
                  </a:ext>
                </a:extLst>
              </a:tr>
              <a:tr h="325019">
                <a:tc>
                  <a:txBody>
                    <a:bodyPr/>
                    <a:lstStyle/>
                    <a:p>
                      <a:r>
                        <a:rPr lang="en-US" dirty="0"/>
                        <a:t>2</a:t>
                      </a:r>
                    </a:p>
                  </a:txBody>
                  <a:tcPr/>
                </a:tc>
                <a:tc>
                  <a:txBody>
                    <a:bodyPr/>
                    <a:lstStyle/>
                    <a:p>
                      <a:r>
                        <a:rPr lang="en-US" dirty="0"/>
                        <a:t>160</a:t>
                      </a:r>
                    </a:p>
                  </a:txBody>
                  <a:tcPr/>
                </a:tc>
                <a:tc>
                  <a:txBody>
                    <a:bodyPr/>
                    <a:lstStyle/>
                    <a:p>
                      <a:r>
                        <a:rPr lang="en-US" dirty="0"/>
                        <a:t>25</a:t>
                      </a:r>
                    </a:p>
                  </a:txBody>
                  <a:tcPr/>
                </a:tc>
                <a:tc>
                  <a:txBody>
                    <a:bodyPr/>
                    <a:lstStyle/>
                    <a:p>
                      <a:r>
                        <a:rPr lang="en-US" dirty="0"/>
                        <a:t>75</a:t>
                      </a:r>
                    </a:p>
                  </a:txBody>
                  <a:tcPr/>
                </a:tc>
                <a:extLst>
                  <a:ext uri="{0D108BD9-81ED-4DB2-BD59-A6C34878D82A}">
                    <a16:rowId xmlns:a16="http://schemas.microsoft.com/office/drawing/2014/main" val="4075706020"/>
                  </a:ext>
                </a:extLst>
              </a:tr>
            </a:tbl>
          </a:graphicData>
        </a:graphic>
      </p:graphicFrame>
      <p:graphicFrame>
        <p:nvGraphicFramePr>
          <p:cNvPr id="5" name="Table 4">
            <a:extLst>
              <a:ext uri="{FF2B5EF4-FFF2-40B4-BE49-F238E27FC236}">
                <a16:creationId xmlns:a16="http://schemas.microsoft.com/office/drawing/2014/main" id="{9EB2723C-699C-4FC4-88C4-B7F9D1CC198C}"/>
              </a:ext>
            </a:extLst>
          </p:cNvPr>
          <p:cNvGraphicFramePr>
            <a:graphicFrameLocks noGrp="1"/>
          </p:cNvGraphicFramePr>
          <p:nvPr>
            <p:extLst>
              <p:ext uri="{D42A27DB-BD31-4B8C-83A1-F6EECF244321}">
                <p14:modId xmlns:p14="http://schemas.microsoft.com/office/powerpoint/2010/main" val="2944813935"/>
              </p:ext>
            </p:extLst>
          </p:nvPr>
        </p:nvGraphicFramePr>
        <p:xfrm>
          <a:off x="1821808" y="4933271"/>
          <a:ext cx="4017956" cy="975057"/>
        </p:xfrm>
        <a:graphic>
          <a:graphicData uri="http://schemas.openxmlformats.org/drawingml/2006/table">
            <a:tbl>
              <a:tblPr firstRow="1" bandRow="1">
                <a:tableStyleId>{D9591F34-6BE0-48BB-932A-1E305F9E1863}</a:tableStyleId>
              </a:tblPr>
              <a:tblGrid>
                <a:gridCol w="1004489">
                  <a:extLst>
                    <a:ext uri="{9D8B030D-6E8A-4147-A177-3AD203B41FA5}">
                      <a16:colId xmlns:a16="http://schemas.microsoft.com/office/drawing/2014/main" val="2295300721"/>
                    </a:ext>
                  </a:extLst>
                </a:gridCol>
                <a:gridCol w="1004489">
                  <a:extLst>
                    <a:ext uri="{9D8B030D-6E8A-4147-A177-3AD203B41FA5}">
                      <a16:colId xmlns:a16="http://schemas.microsoft.com/office/drawing/2014/main" val="268034572"/>
                    </a:ext>
                  </a:extLst>
                </a:gridCol>
                <a:gridCol w="1004489">
                  <a:extLst>
                    <a:ext uri="{9D8B030D-6E8A-4147-A177-3AD203B41FA5}">
                      <a16:colId xmlns:a16="http://schemas.microsoft.com/office/drawing/2014/main" val="442033225"/>
                    </a:ext>
                  </a:extLst>
                </a:gridCol>
                <a:gridCol w="1004489">
                  <a:extLst>
                    <a:ext uri="{9D8B030D-6E8A-4147-A177-3AD203B41FA5}">
                      <a16:colId xmlns:a16="http://schemas.microsoft.com/office/drawing/2014/main" val="2081983329"/>
                    </a:ext>
                  </a:extLst>
                </a:gridCol>
              </a:tblGrid>
              <a:tr h="325019">
                <a:tc>
                  <a:txBody>
                    <a:bodyPr/>
                    <a:lstStyle/>
                    <a:p>
                      <a:r>
                        <a:rPr lang="en-US" dirty="0"/>
                        <a:t>Patient</a:t>
                      </a:r>
                    </a:p>
                  </a:txBody>
                  <a:tcPr/>
                </a:tc>
                <a:tc>
                  <a:txBody>
                    <a:bodyPr/>
                    <a:lstStyle/>
                    <a:p>
                      <a:r>
                        <a:rPr lang="en-US" dirty="0"/>
                        <a:t>Sys</a:t>
                      </a:r>
                    </a:p>
                  </a:txBody>
                  <a:tcPr/>
                </a:tc>
                <a:tc>
                  <a:txBody>
                    <a:bodyPr/>
                    <a:lstStyle/>
                    <a:p>
                      <a:r>
                        <a:rPr lang="en-US" dirty="0"/>
                        <a:t>Dias</a:t>
                      </a:r>
                    </a:p>
                  </a:txBody>
                  <a:tcPr/>
                </a:tc>
                <a:tc>
                  <a:txBody>
                    <a:bodyPr/>
                    <a:lstStyle/>
                    <a:p>
                      <a:r>
                        <a:rPr lang="en-US" dirty="0"/>
                        <a:t>Pulse</a:t>
                      </a:r>
                    </a:p>
                  </a:txBody>
                  <a:tcPr/>
                </a:tc>
                <a:extLst>
                  <a:ext uri="{0D108BD9-81ED-4DB2-BD59-A6C34878D82A}">
                    <a16:rowId xmlns:a16="http://schemas.microsoft.com/office/drawing/2014/main" val="3673395437"/>
                  </a:ext>
                </a:extLst>
              </a:tr>
              <a:tr h="325019">
                <a:tc>
                  <a:txBody>
                    <a:bodyPr/>
                    <a:lstStyle/>
                    <a:p>
                      <a:r>
                        <a:rPr lang="en-US" dirty="0"/>
                        <a:t>3</a:t>
                      </a:r>
                    </a:p>
                  </a:txBody>
                  <a:tcPr/>
                </a:tc>
                <a:tc>
                  <a:txBody>
                    <a:bodyPr/>
                    <a:lstStyle/>
                    <a:p>
                      <a:r>
                        <a:rPr lang="en-US" dirty="0"/>
                        <a:t>140</a:t>
                      </a:r>
                    </a:p>
                  </a:txBody>
                  <a:tcPr/>
                </a:tc>
                <a:tc>
                  <a:txBody>
                    <a:bodyPr/>
                    <a:lstStyle/>
                    <a:p>
                      <a:r>
                        <a:rPr lang="en-US" dirty="0"/>
                        <a:t>16</a:t>
                      </a:r>
                    </a:p>
                  </a:txBody>
                  <a:tcPr/>
                </a:tc>
                <a:tc>
                  <a:txBody>
                    <a:bodyPr/>
                    <a:lstStyle/>
                    <a:p>
                      <a:r>
                        <a:rPr lang="en-US" dirty="0"/>
                        <a:t>66</a:t>
                      </a:r>
                    </a:p>
                  </a:txBody>
                  <a:tcPr/>
                </a:tc>
                <a:extLst>
                  <a:ext uri="{0D108BD9-81ED-4DB2-BD59-A6C34878D82A}">
                    <a16:rowId xmlns:a16="http://schemas.microsoft.com/office/drawing/2014/main" val="437220822"/>
                  </a:ext>
                </a:extLst>
              </a:tr>
              <a:tr h="325019">
                <a:tc>
                  <a:txBody>
                    <a:bodyPr/>
                    <a:lstStyle/>
                    <a:p>
                      <a:r>
                        <a:rPr lang="en-US" dirty="0"/>
                        <a:t>4</a:t>
                      </a:r>
                    </a:p>
                  </a:txBody>
                  <a:tcPr/>
                </a:tc>
                <a:tc>
                  <a:txBody>
                    <a:bodyPr/>
                    <a:lstStyle/>
                    <a:p>
                      <a:r>
                        <a:rPr lang="en-US" dirty="0"/>
                        <a:t>160</a:t>
                      </a:r>
                    </a:p>
                  </a:txBody>
                  <a:tcPr/>
                </a:tc>
                <a:tc>
                  <a:txBody>
                    <a:bodyPr/>
                    <a:lstStyle/>
                    <a:p>
                      <a:r>
                        <a:rPr lang="en-US" dirty="0"/>
                        <a:t>25</a:t>
                      </a:r>
                    </a:p>
                  </a:txBody>
                  <a:tcPr/>
                </a:tc>
                <a:tc>
                  <a:txBody>
                    <a:bodyPr/>
                    <a:lstStyle/>
                    <a:p>
                      <a:r>
                        <a:rPr lang="en-US" dirty="0"/>
                        <a:t>75</a:t>
                      </a:r>
                    </a:p>
                  </a:txBody>
                  <a:tcPr/>
                </a:tc>
                <a:extLst>
                  <a:ext uri="{0D108BD9-81ED-4DB2-BD59-A6C34878D82A}">
                    <a16:rowId xmlns:a16="http://schemas.microsoft.com/office/drawing/2014/main" val="4075706020"/>
                  </a:ext>
                </a:extLst>
              </a:tr>
            </a:tbl>
          </a:graphicData>
        </a:graphic>
      </p:graphicFrame>
      <p:graphicFrame>
        <p:nvGraphicFramePr>
          <p:cNvPr id="6" name="Table 5">
            <a:extLst>
              <a:ext uri="{FF2B5EF4-FFF2-40B4-BE49-F238E27FC236}">
                <a16:creationId xmlns:a16="http://schemas.microsoft.com/office/drawing/2014/main" id="{E888F38B-673B-4032-A854-38F5F85FC142}"/>
              </a:ext>
            </a:extLst>
          </p:cNvPr>
          <p:cNvGraphicFramePr>
            <a:graphicFrameLocks noGrp="1"/>
          </p:cNvGraphicFramePr>
          <p:nvPr>
            <p:extLst>
              <p:ext uri="{D42A27DB-BD31-4B8C-83A1-F6EECF244321}">
                <p14:modId xmlns:p14="http://schemas.microsoft.com/office/powerpoint/2010/main" val="671728953"/>
              </p:ext>
            </p:extLst>
          </p:nvPr>
        </p:nvGraphicFramePr>
        <p:xfrm>
          <a:off x="7582661" y="3810000"/>
          <a:ext cx="4017956" cy="975057"/>
        </p:xfrm>
        <a:graphic>
          <a:graphicData uri="http://schemas.openxmlformats.org/drawingml/2006/table">
            <a:tbl>
              <a:tblPr firstRow="1" bandRow="1">
                <a:tableStyleId>{D9591F34-6BE0-48BB-932A-1E305F9E1863}</a:tableStyleId>
              </a:tblPr>
              <a:tblGrid>
                <a:gridCol w="1004489">
                  <a:extLst>
                    <a:ext uri="{9D8B030D-6E8A-4147-A177-3AD203B41FA5}">
                      <a16:colId xmlns:a16="http://schemas.microsoft.com/office/drawing/2014/main" val="2295300721"/>
                    </a:ext>
                  </a:extLst>
                </a:gridCol>
                <a:gridCol w="1004489">
                  <a:extLst>
                    <a:ext uri="{9D8B030D-6E8A-4147-A177-3AD203B41FA5}">
                      <a16:colId xmlns:a16="http://schemas.microsoft.com/office/drawing/2014/main" val="268034572"/>
                    </a:ext>
                  </a:extLst>
                </a:gridCol>
                <a:gridCol w="1004489">
                  <a:extLst>
                    <a:ext uri="{9D8B030D-6E8A-4147-A177-3AD203B41FA5}">
                      <a16:colId xmlns:a16="http://schemas.microsoft.com/office/drawing/2014/main" val="442033225"/>
                    </a:ext>
                  </a:extLst>
                </a:gridCol>
                <a:gridCol w="1004489">
                  <a:extLst>
                    <a:ext uri="{9D8B030D-6E8A-4147-A177-3AD203B41FA5}">
                      <a16:colId xmlns:a16="http://schemas.microsoft.com/office/drawing/2014/main" val="2081983329"/>
                    </a:ext>
                  </a:extLst>
                </a:gridCol>
              </a:tblGrid>
              <a:tr h="325019">
                <a:tc>
                  <a:txBody>
                    <a:bodyPr/>
                    <a:lstStyle/>
                    <a:p>
                      <a:r>
                        <a:rPr lang="en-US" dirty="0"/>
                        <a:t>Patient</a:t>
                      </a:r>
                    </a:p>
                  </a:txBody>
                  <a:tcPr/>
                </a:tc>
                <a:tc>
                  <a:txBody>
                    <a:bodyPr/>
                    <a:lstStyle/>
                    <a:p>
                      <a:r>
                        <a:rPr lang="en-US" dirty="0"/>
                        <a:t>Sys</a:t>
                      </a:r>
                    </a:p>
                  </a:txBody>
                  <a:tcPr/>
                </a:tc>
                <a:tc>
                  <a:txBody>
                    <a:bodyPr/>
                    <a:lstStyle/>
                    <a:p>
                      <a:r>
                        <a:rPr lang="en-US" dirty="0"/>
                        <a:t>Dias</a:t>
                      </a:r>
                    </a:p>
                  </a:txBody>
                  <a:tcPr/>
                </a:tc>
                <a:tc>
                  <a:txBody>
                    <a:bodyPr/>
                    <a:lstStyle/>
                    <a:p>
                      <a:r>
                        <a:rPr lang="en-US" dirty="0"/>
                        <a:t>Pulse</a:t>
                      </a:r>
                    </a:p>
                  </a:txBody>
                  <a:tcPr/>
                </a:tc>
                <a:extLst>
                  <a:ext uri="{0D108BD9-81ED-4DB2-BD59-A6C34878D82A}">
                    <a16:rowId xmlns:a16="http://schemas.microsoft.com/office/drawing/2014/main" val="3673395437"/>
                  </a:ext>
                </a:extLst>
              </a:tr>
              <a:tr h="325019">
                <a:tc>
                  <a:txBody>
                    <a:bodyPr/>
                    <a:lstStyle/>
                    <a:p>
                      <a:r>
                        <a:rPr lang="en-US" dirty="0"/>
                        <a:t>1</a:t>
                      </a:r>
                    </a:p>
                  </a:txBody>
                  <a:tcPr/>
                </a:tc>
                <a:tc>
                  <a:txBody>
                    <a:bodyPr/>
                    <a:lstStyle/>
                    <a:p>
                      <a:r>
                        <a:rPr lang="en-US" dirty="0"/>
                        <a:t>140</a:t>
                      </a:r>
                    </a:p>
                  </a:txBody>
                  <a:tcPr/>
                </a:tc>
                <a:tc>
                  <a:txBody>
                    <a:bodyPr/>
                    <a:lstStyle/>
                    <a:p>
                      <a:r>
                        <a:rPr lang="en-US" dirty="0"/>
                        <a:t>16</a:t>
                      </a:r>
                    </a:p>
                  </a:txBody>
                  <a:tcPr/>
                </a:tc>
                <a:tc>
                  <a:txBody>
                    <a:bodyPr/>
                    <a:lstStyle/>
                    <a:p>
                      <a:r>
                        <a:rPr lang="en-US" dirty="0"/>
                        <a:t>66</a:t>
                      </a:r>
                    </a:p>
                  </a:txBody>
                  <a:tcPr/>
                </a:tc>
                <a:extLst>
                  <a:ext uri="{0D108BD9-81ED-4DB2-BD59-A6C34878D82A}">
                    <a16:rowId xmlns:a16="http://schemas.microsoft.com/office/drawing/2014/main" val="437220822"/>
                  </a:ext>
                </a:extLst>
              </a:tr>
              <a:tr h="325019">
                <a:tc>
                  <a:txBody>
                    <a:bodyPr/>
                    <a:lstStyle/>
                    <a:p>
                      <a:r>
                        <a:rPr lang="en-US" dirty="0"/>
                        <a:t>2</a:t>
                      </a:r>
                    </a:p>
                  </a:txBody>
                  <a:tcPr/>
                </a:tc>
                <a:tc>
                  <a:txBody>
                    <a:bodyPr/>
                    <a:lstStyle/>
                    <a:p>
                      <a:r>
                        <a:rPr lang="en-US" dirty="0"/>
                        <a:t>160</a:t>
                      </a:r>
                    </a:p>
                  </a:txBody>
                  <a:tcPr/>
                </a:tc>
                <a:tc>
                  <a:txBody>
                    <a:bodyPr/>
                    <a:lstStyle/>
                    <a:p>
                      <a:r>
                        <a:rPr lang="en-US" dirty="0"/>
                        <a:t>25</a:t>
                      </a:r>
                    </a:p>
                  </a:txBody>
                  <a:tcPr/>
                </a:tc>
                <a:tc>
                  <a:txBody>
                    <a:bodyPr/>
                    <a:lstStyle/>
                    <a:p>
                      <a:r>
                        <a:rPr lang="en-US" dirty="0"/>
                        <a:t>75</a:t>
                      </a:r>
                    </a:p>
                  </a:txBody>
                  <a:tcPr/>
                </a:tc>
                <a:extLst>
                  <a:ext uri="{0D108BD9-81ED-4DB2-BD59-A6C34878D82A}">
                    <a16:rowId xmlns:a16="http://schemas.microsoft.com/office/drawing/2014/main" val="4075706020"/>
                  </a:ext>
                </a:extLst>
              </a:tr>
            </a:tbl>
          </a:graphicData>
        </a:graphic>
      </p:graphicFrame>
      <p:graphicFrame>
        <p:nvGraphicFramePr>
          <p:cNvPr id="7" name="Table 6">
            <a:extLst>
              <a:ext uri="{FF2B5EF4-FFF2-40B4-BE49-F238E27FC236}">
                <a16:creationId xmlns:a16="http://schemas.microsoft.com/office/drawing/2014/main" id="{84693CDD-8CCF-46CA-A7C2-1A5AE3F058B0}"/>
              </a:ext>
            </a:extLst>
          </p:cNvPr>
          <p:cNvGraphicFramePr>
            <a:graphicFrameLocks noGrp="1"/>
          </p:cNvGraphicFramePr>
          <p:nvPr>
            <p:extLst>
              <p:ext uri="{D42A27DB-BD31-4B8C-83A1-F6EECF244321}">
                <p14:modId xmlns:p14="http://schemas.microsoft.com/office/powerpoint/2010/main" val="2382242995"/>
              </p:ext>
            </p:extLst>
          </p:nvPr>
        </p:nvGraphicFramePr>
        <p:xfrm>
          <a:off x="568361" y="3810000"/>
          <a:ext cx="1051243" cy="975057"/>
        </p:xfrm>
        <a:graphic>
          <a:graphicData uri="http://schemas.openxmlformats.org/drawingml/2006/table">
            <a:tbl>
              <a:tblPr firstRow="1" bandRow="1">
                <a:tableStyleId>{D9591F34-6BE0-48BB-932A-1E305F9E1863}</a:tableStyleId>
              </a:tblPr>
              <a:tblGrid>
                <a:gridCol w="1051243">
                  <a:extLst>
                    <a:ext uri="{9D8B030D-6E8A-4147-A177-3AD203B41FA5}">
                      <a16:colId xmlns:a16="http://schemas.microsoft.com/office/drawing/2014/main" val="2295300721"/>
                    </a:ext>
                  </a:extLst>
                </a:gridCol>
              </a:tblGrid>
              <a:tr h="325019">
                <a:tc>
                  <a:txBody>
                    <a:bodyPr/>
                    <a:lstStyle/>
                    <a:p>
                      <a:r>
                        <a:rPr lang="en-US" dirty="0"/>
                        <a:t>Study</a:t>
                      </a:r>
                      <a:r>
                        <a:rPr lang="en-US" baseline="0" dirty="0"/>
                        <a:t> Day</a:t>
                      </a:r>
                      <a:endParaRPr lang="en-US" dirty="0"/>
                    </a:p>
                  </a:txBody>
                  <a:tcPr/>
                </a:tc>
                <a:extLst>
                  <a:ext uri="{0D108BD9-81ED-4DB2-BD59-A6C34878D82A}">
                    <a16:rowId xmlns:a16="http://schemas.microsoft.com/office/drawing/2014/main" val="3673395437"/>
                  </a:ext>
                </a:extLst>
              </a:tr>
              <a:tr h="325019">
                <a:tc>
                  <a:txBody>
                    <a:bodyPr/>
                    <a:lstStyle/>
                    <a:p>
                      <a:r>
                        <a:rPr lang="en-US" dirty="0"/>
                        <a:t>0</a:t>
                      </a:r>
                    </a:p>
                  </a:txBody>
                  <a:tcPr/>
                </a:tc>
                <a:extLst>
                  <a:ext uri="{0D108BD9-81ED-4DB2-BD59-A6C34878D82A}">
                    <a16:rowId xmlns:a16="http://schemas.microsoft.com/office/drawing/2014/main" val="437220822"/>
                  </a:ext>
                </a:extLst>
              </a:tr>
              <a:tr h="325019">
                <a:tc>
                  <a:txBody>
                    <a:bodyPr/>
                    <a:lstStyle/>
                    <a:p>
                      <a:r>
                        <a:rPr lang="en-US" dirty="0"/>
                        <a:t>0</a:t>
                      </a:r>
                    </a:p>
                  </a:txBody>
                  <a:tcPr/>
                </a:tc>
                <a:extLst>
                  <a:ext uri="{0D108BD9-81ED-4DB2-BD59-A6C34878D82A}">
                    <a16:rowId xmlns:a16="http://schemas.microsoft.com/office/drawing/2014/main" val="4075706020"/>
                  </a:ext>
                </a:extLst>
              </a:tr>
            </a:tbl>
          </a:graphicData>
        </a:graphic>
      </p:graphicFrame>
      <p:graphicFrame>
        <p:nvGraphicFramePr>
          <p:cNvPr id="8" name="Table 7">
            <a:extLst>
              <a:ext uri="{FF2B5EF4-FFF2-40B4-BE49-F238E27FC236}">
                <a16:creationId xmlns:a16="http://schemas.microsoft.com/office/drawing/2014/main" id="{836769CA-ACCD-463A-83BE-1597B959FFA4}"/>
              </a:ext>
            </a:extLst>
          </p:cNvPr>
          <p:cNvGraphicFramePr>
            <a:graphicFrameLocks noGrp="1"/>
          </p:cNvGraphicFramePr>
          <p:nvPr>
            <p:extLst>
              <p:ext uri="{D42A27DB-BD31-4B8C-83A1-F6EECF244321}">
                <p14:modId xmlns:p14="http://schemas.microsoft.com/office/powerpoint/2010/main" val="1960678428"/>
              </p:ext>
            </p:extLst>
          </p:nvPr>
        </p:nvGraphicFramePr>
        <p:xfrm>
          <a:off x="568361" y="4933270"/>
          <a:ext cx="1051243" cy="975057"/>
        </p:xfrm>
        <a:graphic>
          <a:graphicData uri="http://schemas.openxmlformats.org/drawingml/2006/table">
            <a:tbl>
              <a:tblPr firstRow="1" bandRow="1">
                <a:tableStyleId>{D9591F34-6BE0-48BB-932A-1E305F9E1863}</a:tableStyleId>
              </a:tblPr>
              <a:tblGrid>
                <a:gridCol w="1051243">
                  <a:extLst>
                    <a:ext uri="{9D8B030D-6E8A-4147-A177-3AD203B41FA5}">
                      <a16:colId xmlns:a16="http://schemas.microsoft.com/office/drawing/2014/main" val="2295300721"/>
                    </a:ext>
                  </a:extLst>
                </a:gridCol>
              </a:tblGrid>
              <a:tr h="325019">
                <a:tc>
                  <a:txBody>
                    <a:bodyPr/>
                    <a:lstStyle/>
                    <a:p>
                      <a:r>
                        <a:rPr lang="en-US" dirty="0"/>
                        <a:t>Study</a:t>
                      </a:r>
                      <a:r>
                        <a:rPr lang="en-US" baseline="0" dirty="0"/>
                        <a:t> Day</a:t>
                      </a:r>
                      <a:endParaRPr lang="en-US" dirty="0"/>
                    </a:p>
                  </a:txBody>
                  <a:tcPr/>
                </a:tc>
                <a:extLst>
                  <a:ext uri="{0D108BD9-81ED-4DB2-BD59-A6C34878D82A}">
                    <a16:rowId xmlns:a16="http://schemas.microsoft.com/office/drawing/2014/main" val="3673395437"/>
                  </a:ext>
                </a:extLst>
              </a:tr>
              <a:tr h="325019">
                <a:tc>
                  <a:txBody>
                    <a:bodyPr/>
                    <a:lstStyle/>
                    <a:p>
                      <a:r>
                        <a:rPr lang="en-US" dirty="0"/>
                        <a:t>0</a:t>
                      </a:r>
                    </a:p>
                  </a:txBody>
                  <a:tcPr/>
                </a:tc>
                <a:extLst>
                  <a:ext uri="{0D108BD9-81ED-4DB2-BD59-A6C34878D82A}">
                    <a16:rowId xmlns:a16="http://schemas.microsoft.com/office/drawing/2014/main" val="437220822"/>
                  </a:ext>
                </a:extLst>
              </a:tr>
              <a:tr h="325019">
                <a:tc>
                  <a:txBody>
                    <a:bodyPr/>
                    <a:lstStyle/>
                    <a:p>
                      <a:r>
                        <a:rPr lang="en-US" dirty="0"/>
                        <a:t>0</a:t>
                      </a:r>
                    </a:p>
                  </a:txBody>
                  <a:tcPr/>
                </a:tc>
                <a:extLst>
                  <a:ext uri="{0D108BD9-81ED-4DB2-BD59-A6C34878D82A}">
                    <a16:rowId xmlns:a16="http://schemas.microsoft.com/office/drawing/2014/main" val="4075706020"/>
                  </a:ext>
                </a:extLst>
              </a:tr>
            </a:tbl>
          </a:graphicData>
        </a:graphic>
      </p:graphicFrame>
      <p:graphicFrame>
        <p:nvGraphicFramePr>
          <p:cNvPr id="9" name="Table 8">
            <a:extLst>
              <a:ext uri="{FF2B5EF4-FFF2-40B4-BE49-F238E27FC236}">
                <a16:creationId xmlns:a16="http://schemas.microsoft.com/office/drawing/2014/main" id="{891DAD4F-AD61-479F-8A06-D2878094A84B}"/>
              </a:ext>
            </a:extLst>
          </p:cNvPr>
          <p:cNvGraphicFramePr>
            <a:graphicFrameLocks noGrp="1"/>
          </p:cNvGraphicFramePr>
          <p:nvPr>
            <p:extLst>
              <p:ext uri="{D42A27DB-BD31-4B8C-83A1-F6EECF244321}">
                <p14:modId xmlns:p14="http://schemas.microsoft.com/office/powerpoint/2010/main" val="3209434752"/>
              </p:ext>
            </p:extLst>
          </p:nvPr>
        </p:nvGraphicFramePr>
        <p:xfrm>
          <a:off x="6325539" y="3809999"/>
          <a:ext cx="1051243" cy="975057"/>
        </p:xfrm>
        <a:graphic>
          <a:graphicData uri="http://schemas.openxmlformats.org/drawingml/2006/table">
            <a:tbl>
              <a:tblPr firstRow="1" bandRow="1">
                <a:tableStyleId>{D9591F34-6BE0-48BB-932A-1E305F9E1863}</a:tableStyleId>
              </a:tblPr>
              <a:tblGrid>
                <a:gridCol w="1051243">
                  <a:extLst>
                    <a:ext uri="{9D8B030D-6E8A-4147-A177-3AD203B41FA5}">
                      <a16:colId xmlns:a16="http://schemas.microsoft.com/office/drawing/2014/main" val="2295300721"/>
                    </a:ext>
                  </a:extLst>
                </a:gridCol>
              </a:tblGrid>
              <a:tr h="325019">
                <a:tc>
                  <a:txBody>
                    <a:bodyPr/>
                    <a:lstStyle/>
                    <a:p>
                      <a:r>
                        <a:rPr lang="en-US" dirty="0"/>
                        <a:t>Study</a:t>
                      </a:r>
                      <a:r>
                        <a:rPr lang="en-US" baseline="0" dirty="0"/>
                        <a:t> Day</a:t>
                      </a:r>
                      <a:endParaRPr lang="en-US" dirty="0"/>
                    </a:p>
                  </a:txBody>
                  <a:tcPr/>
                </a:tc>
                <a:extLst>
                  <a:ext uri="{0D108BD9-81ED-4DB2-BD59-A6C34878D82A}">
                    <a16:rowId xmlns:a16="http://schemas.microsoft.com/office/drawing/2014/main" val="3673395437"/>
                  </a:ext>
                </a:extLst>
              </a:tr>
              <a:tr h="325019">
                <a:tc>
                  <a:txBody>
                    <a:bodyPr/>
                    <a:lstStyle/>
                    <a:p>
                      <a:r>
                        <a:rPr lang="en-US" dirty="0"/>
                        <a:t>36</a:t>
                      </a:r>
                    </a:p>
                  </a:txBody>
                  <a:tcPr/>
                </a:tc>
                <a:extLst>
                  <a:ext uri="{0D108BD9-81ED-4DB2-BD59-A6C34878D82A}">
                    <a16:rowId xmlns:a16="http://schemas.microsoft.com/office/drawing/2014/main" val="437220822"/>
                  </a:ext>
                </a:extLst>
              </a:tr>
              <a:tr h="325019">
                <a:tc>
                  <a:txBody>
                    <a:bodyPr/>
                    <a:lstStyle/>
                    <a:p>
                      <a:r>
                        <a:rPr lang="en-US" dirty="0"/>
                        <a:t>28</a:t>
                      </a:r>
                    </a:p>
                  </a:txBody>
                  <a:tcPr/>
                </a:tc>
                <a:extLst>
                  <a:ext uri="{0D108BD9-81ED-4DB2-BD59-A6C34878D82A}">
                    <a16:rowId xmlns:a16="http://schemas.microsoft.com/office/drawing/2014/main" val="4075706020"/>
                  </a:ext>
                </a:extLst>
              </a:tr>
            </a:tbl>
          </a:graphicData>
        </a:graphic>
      </p:graphicFrame>
      <p:sp>
        <p:nvSpPr>
          <p:cNvPr id="16" name="TextBox 15">
            <a:extLst>
              <a:ext uri="{FF2B5EF4-FFF2-40B4-BE49-F238E27FC236}">
                <a16:creationId xmlns:a16="http://schemas.microsoft.com/office/drawing/2014/main" id="{34B37EC2-2536-41CF-A108-6179DA4E583C}"/>
              </a:ext>
            </a:extLst>
          </p:cNvPr>
          <p:cNvSpPr txBox="1"/>
          <p:nvPr/>
        </p:nvSpPr>
        <p:spPr>
          <a:xfrm>
            <a:off x="6819262" y="5020847"/>
            <a:ext cx="2949845" cy="523220"/>
          </a:xfrm>
          <a:prstGeom prst="rect">
            <a:avLst/>
          </a:prstGeom>
          <a:noFill/>
        </p:spPr>
        <p:txBody>
          <a:bodyPr wrap="none" rtlCol="0">
            <a:spAutoFit/>
          </a:bodyPr>
          <a:lstStyle/>
          <a:p>
            <a:pPr algn="ctr"/>
            <a:r>
              <a:rPr lang="en-US" b="1" i="1" dirty="0"/>
              <a:t>Switching from rows to columns</a:t>
            </a:r>
          </a:p>
          <a:p>
            <a:pPr algn="ctr"/>
            <a:r>
              <a:rPr lang="en-US" b="1" i="1" dirty="0"/>
              <a:t>breaks rule 3!</a:t>
            </a:r>
          </a:p>
        </p:txBody>
      </p:sp>
    </p:spTree>
    <p:extLst>
      <p:ext uri="{BB962C8B-B14F-4D97-AF65-F5344CB8AC3E}">
        <p14:creationId xmlns:p14="http://schemas.microsoft.com/office/powerpoint/2010/main" val="573625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FDB2-2E1D-1B45-8493-F48A4AA3E0D1}"/>
              </a:ext>
            </a:extLst>
          </p:cNvPr>
          <p:cNvSpPr>
            <a:spLocks noGrp="1"/>
          </p:cNvSpPr>
          <p:nvPr>
            <p:ph type="title"/>
          </p:nvPr>
        </p:nvSpPr>
        <p:spPr/>
        <p:txBody>
          <a:bodyPr/>
          <a:lstStyle/>
          <a:p>
            <a:r>
              <a:rPr lang="en-US" dirty="0"/>
              <a:t>Guide for Tidy Data</a:t>
            </a:r>
          </a:p>
        </p:txBody>
      </p:sp>
      <p:sp>
        <p:nvSpPr>
          <p:cNvPr id="3" name="Text Placeholder 2">
            <a:extLst>
              <a:ext uri="{FF2B5EF4-FFF2-40B4-BE49-F238E27FC236}">
                <a16:creationId xmlns:a16="http://schemas.microsoft.com/office/drawing/2014/main" id="{0465AA80-7966-C046-9F16-D44B42CA3ED2}"/>
              </a:ext>
            </a:extLst>
          </p:cNvPr>
          <p:cNvSpPr>
            <a:spLocks noGrp="1"/>
          </p:cNvSpPr>
          <p:nvPr>
            <p:ph type="body" idx="1"/>
          </p:nvPr>
        </p:nvSpPr>
        <p:spPr/>
        <p:txBody>
          <a:bodyPr/>
          <a:lstStyle/>
          <a:p>
            <a:pPr marL="539750" indent="-457200">
              <a:buFont typeface="+mj-lt"/>
              <a:buAutoNum type="arabicPeriod" startAt="4"/>
            </a:pPr>
            <a:r>
              <a:rPr lang="en-US" dirty="0"/>
              <a:t>No </a:t>
            </a:r>
            <a:r>
              <a:rPr lang="en-US" b="1" dirty="0"/>
              <a:t>empty spaces</a:t>
            </a:r>
            <a:r>
              <a:rPr lang="en-US" dirty="0"/>
              <a:t> are used for missing observational units.</a:t>
            </a:r>
          </a:p>
        </p:txBody>
      </p:sp>
    </p:spTree>
    <p:extLst>
      <p:ext uri="{BB962C8B-B14F-4D97-AF65-F5344CB8AC3E}">
        <p14:creationId xmlns:p14="http://schemas.microsoft.com/office/powerpoint/2010/main" val="3171267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DEF83-835A-4CDB-8F76-BD86A99171FF}"/>
              </a:ext>
            </a:extLst>
          </p:cNvPr>
          <p:cNvSpPr>
            <a:spLocks noGrp="1"/>
          </p:cNvSpPr>
          <p:nvPr>
            <p:ph type="title"/>
          </p:nvPr>
        </p:nvSpPr>
        <p:spPr/>
        <p:txBody>
          <a:bodyPr/>
          <a:lstStyle/>
          <a:p>
            <a:r>
              <a:rPr lang="en-US" dirty="0"/>
              <a:t>The five most common problems with messy datasets</a:t>
            </a:r>
          </a:p>
        </p:txBody>
      </p:sp>
      <p:sp>
        <p:nvSpPr>
          <p:cNvPr id="3" name="Text Placeholder 2">
            <a:extLst>
              <a:ext uri="{FF2B5EF4-FFF2-40B4-BE49-F238E27FC236}">
                <a16:creationId xmlns:a16="http://schemas.microsoft.com/office/drawing/2014/main" id="{806D5E72-D75F-4D2C-8A6F-B58137ED6804}"/>
              </a:ext>
            </a:extLst>
          </p:cNvPr>
          <p:cNvSpPr>
            <a:spLocks noGrp="1"/>
          </p:cNvSpPr>
          <p:nvPr>
            <p:ph type="body" idx="1"/>
          </p:nvPr>
        </p:nvSpPr>
        <p:spPr/>
        <p:txBody>
          <a:bodyPr/>
          <a:lstStyle/>
          <a:p>
            <a:pPr marL="539750" indent="-457200">
              <a:buFont typeface="+mj-lt"/>
              <a:buAutoNum type="arabicPeriod"/>
            </a:pPr>
            <a:r>
              <a:rPr lang="en-US" dirty="0"/>
              <a:t>Column headers are values, not variable names.</a:t>
            </a:r>
          </a:p>
          <a:p>
            <a:pPr marL="539750" indent="-457200">
              <a:buFont typeface="+mj-lt"/>
              <a:buAutoNum type="arabicPeriod"/>
            </a:pPr>
            <a:r>
              <a:rPr lang="en-US" dirty="0"/>
              <a:t>Multiple variables are stored in one column.</a:t>
            </a:r>
          </a:p>
          <a:p>
            <a:pPr marL="539750" indent="-457200">
              <a:buFont typeface="+mj-lt"/>
              <a:buAutoNum type="arabicPeriod"/>
            </a:pPr>
            <a:r>
              <a:rPr lang="en-US" dirty="0"/>
              <a:t>Variables are stored in both rows and columns.</a:t>
            </a:r>
          </a:p>
          <a:p>
            <a:pPr marL="539750" indent="-457200">
              <a:buFont typeface="+mj-lt"/>
              <a:buAutoNum type="arabicPeriod"/>
            </a:pPr>
            <a:r>
              <a:rPr lang="en-US" dirty="0"/>
              <a:t>Multiple types of observational units are stored in the same table.</a:t>
            </a:r>
          </a:p>
          <a:p>
            <a:pPr marL="539750" indent="-457200">
              <a:buFont typeface="+mj-lt"/>
              <a:buAutoNum type="arabicPeriod"/>
            </a:pPr>
            <a:r>
              <a:rPr lang="en-US" dirty="0"/>
              <a:t>A single observational unit is stored in multiple tables.</a:t>
            </a:r>
          </a:p>
        </p:txBody>
      </p:sp>
      <p:sp>
        <p:nvSpPr>
          <p:cNvPr id="4" name="Google Shape;597;p77">
            <a:extLst>
              <a:ext uri="{FF2B5EF4-FFF2-40B4-BE49-F238E27FC236}">
                <a16:creationId xmlns:a16="http://schemas.microsoft.com/office/drawing/2014/main" id="{1ED48F33-07E1-4205-92AF-967442135063}"/>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Wickham. https://vita.had.co.nz/papers/tidy-data.pdf</a:t>
            </a:r>
            <a:endParaRPr sz="900" dirty="0">
              <a:latin typeface="Calibri"/>
              <a:ea typeface="Calibri"/>
              <a:cs typeface="Calibri"/>
              <a:sym typeface="Calibri"/>
            </a:endParaRPr>
          </a:p>
        </p:txBody>
      </p:sp>
    </p:spTree>
    <p:extLst>
      <p:ext uri="{BB962C8B-B14F-4D97-AF65-F5344CB8AC3E}">
        <p14:creationId xmlns:p14="http://schemas.microsoft.com/office/powerpoint/2010/main" val="120279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DF2D7-1F73-48CE-9344-F4F255855FE4}"/>
              </a:ext>
            </a:extLst>
          </p:cNvPr>
          <p:cNvSpPr>
            <a:spLocks noGrp="1"/>
          </p:cNvSpPr>
          <p:nvPr>
            <p:ph type="title"/>
          </p:nvPr>
        </p:nvSpPr>
        <p:spPr/>
        <p:txBody>
          <a:bodyPr/>
          <a:lstStyle/>
          <a:p>
            <a:r>
              <a:rPr lang="en-US" dirty="0"/>
              <a:t>Column headers are values, not</a:t>
            </a:r>
            <a:r>
              <a:rPr lang="en-US" baseline="0" dirty="0"/>
              <a:t> variable names</a:t>
            </a:r>
            <a:endParaRPr lang="en-US" dirty="0"/>
          </a:p>
        </p:txBody>
      </p:sp>
      <p:sp>
        <p:nvSpPr>
          <p:cNvPr id="9" name="Text Placeholder 8">
            <a:extLst>
              <a:ext uri="{FF2B5EF4-FFF2-40B4-BE49-F238E27FC236}">
                <a16:creationId xmlns:a16="http://schemas.microsoft.com/office/drawing/2014/main" id="{5EC14F6B-251A-46C8-A568-BF0DAFB24B14}"/>
              </a:ext>
            </a:extLst>
          </p:cNvPr>
          <p:cNvSpPr>
            <a:spLocks noGrp="1"/>
          </p:cNvSpPr>
          <p:nvPr>
            <p:ph type="body" idx="1"/>
          </p:nvPr>
        </p:nvSpPr>
        <p:spPr/>
        <p:txBody>
          <a:bodyPr/>
          <a:lstStyle/>
          <a:p>
            <a:pPr algn="ctr"/>
            <a:r>
              <a:rPr lang="en-US" dirty="0"/>
              <a:t>Messy (albeit useful</a:t>
            </a:r>
          </a:p>
          <a:p>
            <a:pPr algn="ctr"/>
            <a:r>
              <a:rPr lang="en-US" dirty="0"/>
              <a:t>with complete data)</a:t>
            </a:r>
          </a:p>
        </p:txBody>
      </p:sp>
      <p:sp>
        <p:nvSpPr>
          <p:cNvPr id="11" name="Text Placeholder 10">
            <a:extLst>
              <a:ext uri="{FF2B5EF4-FFF2-40B4-BE49-F238E27FC236}">
                <a16:creationId xmlns:a16="http://schemas.microsoft.com/office/drawing/2014/main" id="{47C4A40A-E56D-4704-AB3B-345321B2C4BA}"/>
              </a:ext>
            </a:extLst>
          </p:cNvPr>
          <p:cNvSpPr>
            <a:spLocks noGrp="1"/>
          </p:cNvSpPr>
          <p:nvPr>
            <p:ph type="body" idx="3"/>
          </p:nvPr>
        </p:nvSpPr>
        <p:spPr/>
        <p:txBody>
          <a:bodyPr/>
          <a:lstStyle/>
          <a:p>
            <a:pPr algn="ctr"/>
            <a:r>
              <a:rPr lang="en-US" dirty="0"/>
              <a:t>Tidy</a:t>
            </a:r>
          </a:p>
        </p:txBody>
      </p:sp>
      <p:sp>
        <p:nvSpPr>
          <p:cNvPr id="13" name="Google Shape;597;p77">
            <a:extLst>
              <a:ext uri="{FF2B5EF4-FFF2-40B4-BE49-F238E27FC236}">
                <a16:creationId xmlns:a16="http://schemas.microsoft.com/office/drawing/2014/main" id="{4150AF38-3DD2-4344-9D18-1268F3515AF8}"/>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Wickham. https://vita.had.co.nz/papers/tidy-data.pdf</a:t>
            </a:r>
            <a:endParaRPr sz="900" dirty="0">
              <a:latin typeface="Calibri"/>
              <a:ea typeface="Calibri"/>
              <a:cs typeface="Calibri"/>
              <a:sym typeface="Calibri"/>
            </a:endParaRPr>
          </a:p>
        </p:txBody>
      </p:sp>
      <p:pic>
        <p:nvPicPr>
          <p:cNvPr id="14" name="Picture 13">
            <a:extLst>
              <a:ext uri="{FF2B5EF4-FFF2-40B4-BE49-F238E27FC236}">
                <a16:creationId xmlns:a16="http://schemas.microsoft.com/office/drawing/2014/main" id="{3616CAFE-5836-4767-A389-5FC56FDFE5E3}"/>
              </a:ext>
            </a:extLst>
          </p:cNvPr>
          <p:cNvPicPr>
            <a:picLocks noChangeAspect="1"/>
          </p:cNvPicPr>
          <p:nvPr/>
        </p:nvPicPr>
        <p:blipFill>
          <a:blip r:embed="rId2"/>
          <a:stretch>
            <a:fillRect/>
          </a:stretch>
        </p:blipFill>
        <p:spPr>
          <a:xfrm>
            <a:off x="699823" y="2896734"/>
            <a:ext cx="5296639" cy="2143424"/>
          </a:xfrm>
          <a:prstGeom prst="rect">
            <a:avLst/>
          </a:prstGeom>
        </p:spPr>
      </p:pic>
      <p:pic>
        <p:nvPicPr>
          <p:cNvPr id="15" name="Picture 14">
            <a:extLst>
              <a:ext uri="{FF2B5EF4-FFF2-40B4-BE49-F238E27FC236}">
                <a16:creationId xmlns:a16="http://schemas.microsoft.com/office/drawing/2014/main" id="{647D8364-A0B6-462F-B18F-13D28F1A9C9E}"/>
              </a:ext>
            </a:extLst>
          </p:cNvPr>
          <p:cNvPicPr>
            <a:picLocks noChangeAspect="1"/>
          </p:cNvPicPr>
          <p:nvPr/>
        </p:nvPicPr>
        <p:blipFill>
          <a:blip r:embed="rId3"/>
          <a:stretch>
            <a:fillRect/>
          </a:stretch>
        </p:blipFill>
        <p:spPr>
          <a:xfrm>
            <a:off x="6351765" y="2896734"/>
            <a:ext cx="2543530" cy="2143424"/>
          </a:xfrm>
          <a:prstGeom prst="rect">
            <a:avLst/>
          </a:prstGeom>
        </p:spPr>
      </p:pic>
    </p:spTree>
    <p:extLst>
      <p:ext uri="{BB962C8B-B14F-4D97-AF65-F5344CB8AC3E}">
        <p14:creationId xmlns:p14="http://schemas.microsoft.com/office/powerpoint/2010/main" val="2678146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DF2D7-1F73-48CE-9344-F4F255855FE4}"/>
              </a:ext>
            </a:extLst>
          </p:cNvPr>
          <p:cNvSpPr>
            <a:spLocks noGrp="1"/>
          </p:cNvSpPr>
          <p:nvPr>
            <p:ph type="title"/>
          </p:nvPr>
        </p:nvSpPr>
        <p:spPr/>
        <p:txBody>
          <a:bodyPr/>
          <a:lstStyle/>
          <a:p>
            <a:r>
              <a:rPr lang="en-US" dirty="0"/>
              <a:t>Multiple variables are stored in one column</a:t>
            </a:r>
          </a:p>
        </p:txBody>
      </p:sp>
      <p:sp>
        <p:nvSpPr>
          <p:cNvPr id="9" name="Text Placeholder 8">
            <a:extLst>
              <a:ext uri="{FF2B5EF4-FFF2-40B4-BE49-F238E27FC236}">
                <a16:creationId xmlns:a16="http://schemas.microsoft.com/office/drawing/2014/main" id="{5EC14F6B-251A-46C8-A568-BF0DAFB24B14}"/>
              </a:ext>
            </a:extLst>
          </p:cNvPr>
          <p:cNvSpPr>
            <a:spLocks noGrp="1"/>
          </p:cNvSpPr>
          <p:nvPr>
            <p:ph type="body" idx="1"/>
          </p:nvPr>
        </p:nvSpPr>
        <p:spPr/>
        <p:txBody>
          <a:bodyPr/>
          <a:lstStyle/>
          <a:p>
            <a:pPr algn="ctr"/>
            <a:r>
              <a:rPr lang="en-US" dirty="0"/>
              <a:t>Messy</a:t>
            </a:r>
          </a:p>
        </p:txBody>
      </p:sp>
      <p:sp>
        <p:nvSpPr>
          <p:cNvPr id="11" name="Text Placeholder 10">
            <a:extLst>
              <a:ext uri="{FF2B5EF4-FFF2-40B4-BE49-F238E27FC236}">
                <a16:creationId xmlns:a16="http://schemas.microsoft.com/office/drawing/2014/main" id="{47C4A40A-E56D-4704-AB3B-345321B2C4BA}"/>
              </a:ext>
            </a:extLst>
          </p:cNvPr>
          <p:cNvSpPr>
            <a:spLocks noGrp="1"/>
          </p:cNvSpPr>
          <p:nvPr>
            <p:ph type="body" idx="3"/>
          </p:nvPr>
        </p:nvSpPr>
        <p:spPr/>
        <p:txBody>
          <a:bodyPr/>
          <a:lstStyle/>
          <a:p>
            <a:pPr algn="ctr"/>
            <a:r>
              <a:rPr lang="en-US" dirty="0"/>
              <a:t>Tidy</a:t>
            </a:r>
          </a:p>
        </p:txBody>
      </p:sp>
      <p:sp>
        <p:nvSpPr>
          <p:cNvPr id="13" name="Google Shape;597;p77">
            <a:extLst>
              <a:ext uri="{FF2B5EF4-FFF2-40B4-BE49-F238E27FC236}">
                <a16:creationId xmlns:a16="http://schemas.microsoft.com/office/drawing/2014/main" id="{4150AF38-3DD2-4344-9D18-1268F3515AF8}"/>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Wickham. https://vita.had.co.nz/papers/tidy-data.pdf</a:t>
            </a:r>
            <a:endParaRPr sz="900" dirty="0">
              <a:latin typeface="Calibri"/>
              <a:ea typeface="Calibri"/>
              <a:cs typeface="Calibri"/>
              <a:sym typeface="Calibri"/>
            </a:endParaRPr>
          </a:p>
        </p:txBody>
      </p:sp>
      <p:pic>
        <p:nvPicPr>
          <p:cNvPr id="3" name="Picture 2">
            <a:extLst>
              <a:ext uri="{FF2B5EF4-FFF2-40B4-BE49-F238E27FC236}">
                <a16:creationId xmlns:a16="http://schemas.microsoft.com/office/drawing/2014/main" id="{656705B5-1511-4A29-A869-8BABE4E76D43}"/>
              </a:ext>
            </a:extLst>
          </p:cNvPr>
          <p:cNvPicPr>
            <a:picLocks noChangeAspect="1"/>
          </p:cNvPicPr>
          <p:nvPr/>
        </p:nvPicPr>
        <p:blipFill>
          <a:blip r:embed="rId2"/>
          <a:stretch>
            <a:fillRect/>
          </a:stretch>
        </p:blipFill>
        <p:spPr>
          <a:xfrm>
            <a:off x="233677" y="2836984"/>
            <a:ext cx="5706271" cy="2915057"/>
          </a:xfrm>
          <a:prstGeom prst="rect">
            <a:avLst/>
          </a:prstGeom>
        </p:spPr>
      </p:pic>
      <p:pic>
        <p:nvPicPr>
          <p:cNvPr id="4" name="Picture 3">
            <a:extLst>
              <a:ext uri="{FF2B5EF4-FFF2-40B4-BE49-F238E27FC236}">
                <a16:creationId xmlns:a16="http://schemas.microsoft.com/office/drawing/2014/main" id="{AC16809D-746C-4D8C-8958-79958E1011EE}"/>
              </a:ext>
            </a:extLst>
          </p:cNvPr>
          <p:cNvPicPr>
            <a:picLocks noChangeAspect="1"/>
          </p:cNvPicPr>
          <p:nvPr/>
        </p:nvPicPr>
        <p:blipFill>
          <a:blip r:embed="rId3"/>
          <a:stretch>
            <a:fillRect/>
          </a:stretch>
        </p:blipFill>
        <p:spPr>
          <a:xfrm>
            <a:off x="6285080" y="2838301"/>
            <a:ext cx="2410161" cy="2991267"/>
          </a:xfrm>
          <a:prstGeom prst="rect">
            <a:avLst/>
          </a:prstGeom>
        </p:spPr>
      </p:pic>
    </p:spTree>
    <p:extLst>
      <p:ext uri="{BB962C8B-B14F-4D97-AF65-F5344CB8AC3E}">
        <p14:creationId xmlns:p14="http://schemas.microsoft.com/office/powerpoint/2010/main" val="1181374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DF2D7-1F73-48CE-9344-F4F255855FE4}"/>
              </a:ext>
            </a:extLst>
          </p:cNvPr>
          <p:cNvSpPr>
            <a:spLocks noGrp="1"/>
          </p:cNvSpPr>
          <p:nvPr>
            <p:ph type="title"/>
          </p:nvPr>
        </p:nvSpPr>
        <p:spPr/>
        <p:txBody>
          <a:bodyPr/>
          <a:lstStyle/>
          <a:p>
            <a:r>
              <a:rPr lang="en-US" dirty="0"/>
              <a:t>Variables are stored</a:t>
            </a:r>
            <a:r>
              <a:rPr lang="en-US" baseline="0" dirty="0"/>
              <a:t> in both rows and columns</a:t>
            </a:r>
            <a:endParaRPr lang="en-US" dirty="0"/>
          </a:p>
        </p:txBody>
      </p:sp>
      <p:sp>
        <p:nvSpPr>
          <p:cNvPr id="9" name="Text Placeholder 8">
            <a:extLst>
              <a:ext uri="{FF2B5EF4-FFF2-40B4-BE49-F238E27FC236}">
                <a16:creationId xmlns:a16="http://schemas.microsoft.com/office/drawing/2014/main" id="{5EC14F6B-251A-46C8-A568-BF0DAFB24B14}"/>
              </a:ext>
            </a:extLst>
          </p:cNvPr>
          <p:cNvSpPr>
            <a:spLocks noGrp="1"/>
          </p:cNvSpPr>
          <p:nvPr>
            <p:ph type="body" idx="1"/>
          </p:nvPr>
        </p:nvSpPr>
        <p:spPr/>
        <p:txBody>
          <a:bodyPr/>
          <a:lstStyle/>
          <a:p>
            <a:pPr algn="ctr"/>
            <a:r>
              <a:rPr lang="en-US" dirty="0"/>
              <a:t>Messy</a:t>
            </a:r>
          </a:p>
        </p:txBody>
      </p:sp>
      <p:sp>
        <p:nvSpPr>
          <p:cNvPr id="11" name="Text Placeholder 10">
            <a:extLst>
              <a:ext uri="{FF2B5EF4-FFF2-40B4-BE49-F238E27FC236}">
                <a16:creationId xmlns:a16="http://schemas.microsoft.com/office/drawing/2014/main" id="{47C4A40A-E56D-4704-AB3B-345321B2C4BA}"/>
              </a:ext>
            </a:extLst>
          </p:cNvPr>
          <p:cNvSpPr>
            <a:spLocks noGrp="1"/>
          </p:cNvSpPr>
          <p:nvPr>
            <p:ph type="body" idx="3"/>
          </p:nvPr>
        </p:nvSpPr>
        <p:spPr/>
        <p:txBody>
          <a:bodyPr/>
          <a:lstStyle/>
          <a:p>
            <a:pPr algn="ctr"/>
            <a:r>
              <a:rPr lang="en-US" dirty="0"/>
              <a:t>Tidy</a:t>
            </a:r>
          </a:p>
        </p:txBody>
      </p:sp>
      <p:sp>
        <p:nvSpPr>
          <p:cNvPr id="13" name="Google Shape;597;p77">
            <a:extLst>
              <a:ext uri="{FF2B5EF4-FFF2-40B4-BE49-F238E27FC236}">
                <a16:creationId xmlns:a16="http://schemas.microsoft.com/office/drawing/2014/main" id="{4150AF38-3DD2-4344-9D18-1268F3515AF8}"/>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Wickham. https://vita.had.co.nz/papers/tidy-data.pdf</a:t>
            </a:r>
            <a:endParaRPr sz="900" dirty="0">
              <a:latin typeface="Calibri"/>
              <a:ea typeface="Calibri"/>
              <a:cs typeface="Calibri"/>
              <a:sym typeface="Calibri"/>
            </a:endParaRPr>
          </a:p>
        </p:txBody>
      </p:sp>
      <p:pic>
        <p:nvPicPr>
          <p:cNvPr id="3" name="Picture 2">
            <a:extLst>
              <a:ext uri="{FF2B5EF4-FFF2-40B4-BE49-F238E27FC236}">
                <a16:creationId xmlns:a16="http://schemas.microsoft.com/office/drawing/2014/main" id="{C57BAB3A-C32A-4A02-BC7D-E63A94F129F7}"/>
              </a:ext>
            </a:extLst>
          </p:cNvPr>
          <p:cNvPicPr>
            <a:picLocks noChangeAspect="1"/>
          </p:cNvPicPr>
          <p:nvPr/>
        </p:nvPicPr>
        <p:blipFill>
          <a:blip r:embed="rId2"/>
          <a:stretch>
            <a:fillRect/>
          </a:stretch>
        </p:blipFill>
        <p:spPr>
          <a:xfrm>
            <a:off x="279537" y="2896734"/>
            <a:ext cx="5696745" cy="2534004"/>
          </a:xfrm>
          <a:prstGeom prst="rect">
            <a:avLst/>
          </a:prstGeom>
        </p:spPr>
      </p:pic>
      <p:pic>
        <p:nvPicPr>
          <p:cNvPr id="4" name="Picture 3">
            <a:extLst>
              <a:ext uri="{FF2B5EF4-FFF2-40B4-BE49-F238E27FC236}">
                <a16:creationId xmlns:a16="http://schemas.microsoft.com/office/drawing/2014/main" id="{FA009392-63FE-49B2-B512-6595515E538B}"/>
              </a:ext>
            </a:extLst>
          </p:cNvPr>
          <p:cNvPicPr>
            <a:picLocks noChangeAspect="1"/>
          </p:cNvPicPr>
          <p:nvPr/>
        </p:nvPicPr>
        <p:blipFill>
          <a:blip r:embed="rId3"/>
          <a:stretch>
            <a:fillRect/>
          </a:stretch>
        </p:blipFill>
        <p:spPr>
          <a:xfrm>
            <a:off x="6236951" y="2896734"/>
            <a:ext cx="2514951" cy="2124371"/>
          </a:xfrm>
          <a:prstGeom prst="rect">
            <a:avLst/>
          </a:prstGeom>
        </p:spPr>
      </p:pic>
    </p:spTree>
    <p:extLst>
      <p:ext uri="{BB962C8B-B14F-4D97-AF65-F5344CB8AC3E}">
        <p14:creationId xmlns:p14="http://schemas.microsoft.com/office/powerpoint/2010/main" val="1707651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DF2D7-1F73-48CE-9344-F4F255855FE4}"/>
              </a:ext>
            </a:extLst>
          </p:cNvPr>
          <p:cNvSpPr>
            <a:spLocks noGrp="1"/>
          </p:cNvSpPr>
          <p:nvPr>
            <p:ph type="title"/>
          </p:nvPr>
        </p:nvSpPr>
        <p:spPr/>
        <p:txBody>
          <a:bodyPr/>
          <a:lstStyle/>
          <a:p>
            <a:r>
              <a:rPr lang="en-US" dirty="0"/>
              <a:t>Multiple types of observational units are stored in the same table</a:t>
            </a:r>
          </a:p>
        </p:txBody>
      </p:sp>
      <p:sp>
        <p:nvSpPr>
          <p:cNvPr id="9" name="Text Placeholder 8">
            <a:extLst>
              <a:ext uri="{FF2B5EF4-FFF2-40B4-BE49-F238E27FC236}">
                <a16:creationId xmlns:a16="http://schemas.microsoft.com/office/drawing/2014/main" id="{5EC14F6B-251A-46C8-A568-BF0DAFB24B14}"/>
              </a:ext>
            </a:extLst>
          </p:cNvPr>
          <p:cNvSpPr>
            <a:spLocks noGrp="1"/>
          </p:cNvSpPr>
          <p:nvPr>
            <p:ph type="body" idx="1"/>
          </p:nvPr>
        </p:nvSpPr>
        <p:spPr/>
        <p:txBody>
          <a:bodyPr/>
          <a:lstStyle/>
          <a:p>
            <a:pPr algn="ctr"/>
            <a:r>
              <a:rPr lang="en-US" dirty="0"/>
              <a:t>Messy (song-level and week-level)</a:t>
            </a:r>
          </a:p>
        </p:txBody>
      </p:sp>
      <p:sp>
        <p:nvSpPr>
          <p:cNvPr id="11" name="Text Placeholder 10">
            <a:extLst>
              <a:ext uri="{FF2B5EF4-FFF2-40B4-BE49-F238E27FC236}">
                <a16:creationId xmlns:a16="http://schemas.microsoft.com/office/drawing/2014/main" id="{47C4A40A-E56D-4704-AB3B-345321B2C4BA}"/>
              </a:ext>
            </a:extLst>
          </p:cNvPr>
          <p:cNvSpPr>
            <a:spLocks noGrp="1"/>
          </p:cNvSpPr>
          <p:nvPr>
            <p:ph type="body" idx="3"/>
          </p:nvPr>
        </p:nvSpPr>
        <p:spPr>
          <a:xfrm>
            <a:off x="5143500" y="1878544"/>
            <a:ext cx="4319323" cy="915458"/>
          </a:xfrm>
        </p:spPr>
        <p:txBody>
          <a:bodyPr/>
          <a:lstStyle/>
          <a:p>
            <a:pPr algn="ctr"/>
            <a:r>
              <a:rPr lang="en-US" dirty="0"/>
              <a:t>Tidy (actually two tables)</a:t>
            </a:r>
          </a:p>
        </p:txBody>
      </p:sp>
      <p:sp>
        <p:nvSpPr>
          <p:cNvPr id="13" name="Google Shape;597;p77">
            <a:extLst>
              <a:ext uri="{FF2B5EF4-FFF2-40B4-BE49-F238E27FC236}">
                <a16:creationId xmlns:a16="http://schemas.microsoft.com/office/drawing/2014/main" id="{4150AF38-3DD2-4344-9D18-1268F3515AF8}"/>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Wickham. https://vita.had.co.nz/papers/tidy-data.pdf</a:t>
            </a:r>
            <a:endParaRPr sz="900" dirty="0">
              <a:latin typeface="Calibri"/>
              <a:ea typeface="Calibri"/>
              <a:cs typeface="Calibri"/>
              <a:sym typeface="Calibri"/>
            </a:endParaRPr>
          </a:p>
        </p:txBody>
      </p:sp>
      <p:pic>
        <p:nvPicPr>
          <p:cNvPr id="3" name="Picture 2">
            <a:extLst>
              <a:ext uri="{FF2B5EF4-FFF2-40B4-BE49-F238E27FC236}">
                <a16:creationId xmlns:a16="http://schemas.microsoft.com/office/drawing/2014/main" id="{91775D73-F78D-4583-8FEB-5F77212ECD37}"/>
              </a:ext>
            </a:extLst>
          </p:cNvPr>
          <p:cNvPicPr>
            <a:picLocks noChangeAspect="1"/>
          </p:cNvPicPr>
          <p:nvPr/>
        </p:nvPicPr>
        <p:blipFill>
          <a:blip r:embed="rId2"/>
          <a:stretch>
            <a:fillRect/>
          </a:stretch>
        </p:blipFill>
        <p:spPr>
          <a:xfrm>
            <a:off x="534228" y="2783417"/>
            <a:ext cx="5249008" cy="3048425"/>
          </a:xfrm>
          <a:prstGeom prst="rect">
            <a:avLst/>
          </a:prstGeom>
        </p:spPr>
      </p:pic>
      <p:pic>
        <p:nvPicPr>
          <p:cNvPr id="4" name="Picture 3">
            <a:extLst>
              <a:ext uri="{FF2B5EF4-FFF2-40B4-BE49-F238E27FC236}">
                <a16:creationId xmlns:a16="http://schemas.microsoft.com/office/drawing/2014/main" id="{C94A92A2-CAF2-45C2-ADEC-48371EE0BD2F}"/>
              </a:ext>
            </a:extLst>
          </p:cNvPr>
          <p:cNvPicPr>
            <a:picLocks noChangeAspect="1"/>
          </p:cNvPicPr>
          <p:nvPr/>
        </p:nvPicPr>
        <p:blipFill rotWithShape="1">
          <a:blip r:embed="rId3"/>
          <a:srcRect r="31755" b="76136"/>
          <a:stretch/>
        </p:blipFill>
        <p:spPr>
          <a:xfrm>
            <a:off x="5888421" y="2873508"/>
            <a:ext cx="3861754" cy="811603"/>
          </a:xfrm>
          <a:prstGeom prst="rect">
            <a:avLst/>
          </a:prstGeom>
        </p:spPr>
      </p:pic>
      <p:pic>
        <p:nvPicPr>
          <p:cNvPr id="5" name="Picture 4">
            <a:extLst>
              <a:ext uri="{FF2B5EF4-FFF2-40B4-BE49-F238E27FC236}">
                <a16:creationId xmlns:a16="http://schemas.microsoft.com/office/drawing/2014/main" id="{47CE2474-B375-400B-92EE-6744C248B803}"/>
              </a:ext>
            </a:extLst>
          </p:cNvPr>
          <p:cNvPicPr>
            <a:picLocks noChangeAspect="1"/>
          </p:cNvPicPr>
          <p:nvPr/>
        </p:nvPicPr>
        <p:blipFill>
          <a:blip r:embed="rId4"/>
          <a:stretch>
            <a:fillRect/>
          </a:stretch>
        </p:blipFill>
        <p:spPr>
          <a:xfrm>
            <a:off x="6617310" y="3934890"/>
            <a:ext cx="1609950" cy="3029373"/>
          </a:xfrm>
          <a:prstGeom prst="rect">
            <a:avLst/>
          </a:prstGeom>
        </p:spPr>
      </p:pic>
    </p:spTree>
    <p:extLst>
      <p:ext uri="{BB962C8B-B14F-4D97-AF65-F5344CB8AC3E}">
        <p14:creationId xmlns:p14="http://schemas.microsoft.com/office/powerpoint/2010/main" val="38655115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DF2D7-1F73-48CE-9344-F4F255855FE4}"/>
              </a:ext>
            </a:extLst>
          </p:cNvPr>
          <p:cNvSpPr>
            <a:spLocks noGrp="1"/>
          </p:cNvSpPr>
          <p:nvPr>
            <p:ph type="title"/>
          </p:nvPr>
        </p:nvSpPr>
        <p:spPr/>
        <p:txBody>
          <a:bodyPr/>
          <a:lstStyle/>
          <a:p>
            <a:r>
              <a:rPr lang="en-US" dirty="0"/>
              <a:t>Multiple types of observational units are stored in the same table: LOCF</a:t>
            </a:r>
          </a:p>
        </p:txBody>
      </p:sp>
      <p:sp>
        <p:nvSpPr>
          <p:cNvPr id="8" name="Text Placeholder 7">
            <a:extLst>
              <a:ext uri="{FF2B5EF4-FFF2-40B4-BE49-F238E27FC236}">
                <a16:creationId xmlns:a16="http://schemas.microsoft.com/office/drawing/2014/main" id="{F092EB03-7947-4837-88DA-A034E4B7B35C}"/>
              </a:ext>
            </a:extLst>
          </p:cNvPr>
          <p:cNvSpPr>
            <a:spLocks noGrp="1"/>
          </p:cNvSpPr>
          <p:nvPr>
            <p:ph type="body" idx="1"/>
          </p:nvPr>
        </p:nvSpPr>
        <p:spPr>
          <a:xfrm>
            <a:off x="698500" y="2028472"/>
            <a:ext cx="3596098" cy="4834820"/>
          </a:xfrm>
        </p:spPr>
        <p:txBody>
          <a:bodyPr/>
          <a:lstStyle/>
          <a:p>
            <a:pPr marL="82550" indent="0">
              <a:buNone/>
            </a:pPr>
            <a:r>
              <a:rPr lang="en-US" dirty="0"/>
              <a:t>This type of inefficient layout happens a lot, in particular because most common analysis tools do not work directly with multiple simultaneous relational tables.</a:t>
            </a:r>
          </a:p>
          <a:p>
            <a:pPr marL="82550" indent="0">
              <a:buNone/>
            </a:pPr>
            <a:r>
              <a:rPr lang="en-US" dirty="0"/>
              <a:t>Do not do this for large format storage!</a:t>
            </a:r>
          </a:p>
          <a:p>
            <a:pPr marL="82550" indent="0">
              <a:buNone/>
            </a:pPr>
            <a:r>
              <a:rPr lang="en-US" dirty="0"/>
              <a:t>One half-measure to remedy this is the “last-observation-carry-forward” structure.</a:t>
            </a:r>
          </a:p>
        </p:txBody>
      </p:sp>
      <p:pic>
        <p:nvPicPr>
          <p:cNvPr id="3" name="Picture 2">
            <a:extLst>
              <a:ext uri="{FF2B5EF4-FFF2-40B4-BE49-F238E27FC236}">
                <a16:creationId xmlns:a16="http://schemas.microsoft.com/office/drawing/2014/main" id="{91775D73-F78D-4583-8FEB-5F77212ECD37}"/>
              </a:ext>
            </a:extLst>
          </p:cNvPr>
          <p:cNvPicPr>
            <a:picLocks noChangeAspect="1"/>
          </p:cNvPicPr>
          <p:nvPr/>
        </p:nvPicPr>
        <p:blipFill>
          <a:blip r:embed="rId2"/>
          <a:stretch>
            <a:fillRect/>
          </a:stretch>
        </p:blipFill>
        <p:spPr>
          <a:xfrm>
            <a:off x="4397311" y="2921669"/>
            <a:ext cx="5249008" cy="3048425"/>
          </a:xfrm>
          <a:prstGeom prst="rect">
            <a:avLst/>
          </a:prstGeom>
        </p:spPr>
      </p:pic>
      <p:sp>
        <p:nvSpPr>
          <p:cNvPr id="10" name="Rectangle 9">
            <a:extLst>
              <a:ext uri="{FF2B5EF4-FFF2-40B4-BE49-F238E27FC236}">
                <a16:creationId xmlns:a16="http://schemas.microsoft.com/office/drawing/2014/main" id="{01548A41-B436-476B-9717-58391A5762EF}"/>
              </a:ext>
            </a:extLst>
          </p:cNvPr>
          <p:cNvSpPr/>
          <p:nvPr/>
        </p:nvSpPr>
        <p:spPr>
          <a:xfrm>
            <a:off x="4500081" y="3493213"/>
            <a:ext cx="3421294" cy="1006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18249A5-028D-4B57-BB16-46A3147D3845}"/>
              </a:ext>
            </a:extLst>
          </p:cNvPr>
          <p:cNvSpPr/>
          <p:nvPr/>
        </p:nvSpPr>
        <p:spPr>
          <a:xfrm>
            <a:off x="4397311" y="4652481"/>
            <a:ext cx="3421294" cy="34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1B4A030-1BC1-4D76-B02C-070525D8056E}"/>
              </a:ext>
            </a:extLst>
          </p:cNvPr>
          <p:cNvSpPr/>
          <p:nvPr/>
        </p:nvSpPr>
        <p:spPr>
          <a:xfrm>
            <a:off x="4397311" y="5192277"/>
            <a:ext cx="3421294" cy="703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929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DF2D7-1F73-48CE-9344-F4F255855FE4}"/>
              </a:ext>
            </a:extLst>
          </p:cNvPr>
          <p:cNvSpPr>
            <a:spLocks noGrp="1"/>
          </p:cNvSpPr>
          <p:nvPr>
            <p:ph type="title"/>
          </p:nvPr>
        </p:nvSpPr>
        <p:spPr/>
        <p:txBody>
          <a:bodyPr/>
          <a:lstStyle/>
          <a:p>
            <a:r>
              <a:rPr lang="en-US" dirty="0"/>
              <a:t>A single observational unit is stored in multiple tables (files)</a:t>
            </a:r>
          </a:p>
        </p:txBody>
      </p:sp>
      <p:sp>
        <p:nvSpPr>
          <p:cNvPr id="9" name="Text Placeholder 8">
            <a:extLst>
              <a:ext uri="{FF2B5EF4-FFF2-40B4-BE49-F238E27FC236}">
                <a16:creationId xmlns:a16="http://schemas.microsoft.com/office/drawing/2014/main" id="{5EC14F6B-251A-46C8-A568-BF0DAFB24B14}"/>
              </a:ext>
            </a:extLst>
          </p:cNvPr>
          <p:cNvSpPr>
            <a:spLocks noGrp="1"/>
          </p:cNvSpPr>
          <p:nvPr>
            <p:ph type="body" idx="1"/>
          </p:nvPr>
        </p:nvSpPr>
        <p:spPr/>
        <p:txBody>
          <a:bodyPr/>
          <a:lstStyle/>
          <a:p>
            <a:pPr algn="ctr"/>
            <a:r>
              <a:rPr lang="en-US" dirty="0"/>
              <a:t>Messy</a:t>
            </a:r>
          </a:p>
        </p:txBody>
      </p:sp>
      <p:sp>
        <p:nvSpPr>
          <p:cNvPr id="11" name="Text Placeholder 10">
            <a:extLst>
              <a:ext uri="{FF2B5EF4-FFF2-40B4-BE49-F238E27FC236}">
                <a16:creationId xmlns:a16="http://schemas.microsoft.com/office/drawing/2014/main" id="{47C4A40A-E56D-4704-AB3B-345321B2C4BA}"/>
              </a:ext>
            </a:extLst>
          </p:cNvPr>
          <p:cNvSpPr>
            <a:spLocks noGrp="1"/>
          </p:cNvSpPr>
          <p:nvPr>
            <p:ph type="body" idx="3"/>
          </p:nvPr>
        </p:nvSpPr>
        <p:spPr/>
        <p:txBody>
          <a:bodyPr/>
          <a:lstStyle/>
          <a:p>
            <a:pPr algn="ctr"/>
            <a:r>
              <a:rPr lang="en-US" dirty="0"/>
              <a:t>Tidy</a:t>
            </a:r>
          </a:p>
        </p:txBody>
      </p:sp>
      <p:sp>
        <p:nvSpPr>
          <p:cNvPr id="13" name="Google Shape;597;p77">
            <a:extLst>
              <a:ext uri="{FF2B5EF4-FFF2-40B4-BE49-F238E27FC236}">
                <a16:creationId xmlns:a16="http://schemas.microsoft.com/office/drawing/2014/main" id="{4150AF38-3DD2-4344-9D18-1268F3515AF8}"/>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Wickham. https://vita.had.co.nz/papers/tidy-data.pdf</a:t>
            </a:r>
            <a:endParaRPr sz="900" dirty="0">
              <a:latin typeface="Calibri"/>
              <a:ea typeface="Calibri"/>
              <a:cs typeface="Calibri"/>
              <a:sym typeface="Calibri"/>
            </a:endParaRPr>
          </a:p>
        </p:txBody>
      </p:sp>
      <p:graphicFrame>
        <p:nvGraphicFramePr>
          <p:cNvPr id="8" name="Table 7">
            <a:extLst>
              <a:ext uri="{FF2B5EF4-FFF2-40B4-BE49-F238E27FC236}">
                <a16:creationId xmlns:a16="http://schemas.microsoft.com/office/drawing/2014/main" id="{0013C09D-4042-4571-BCAF-74A24800B0AB}"/>
              </a:ext>
            </a:extLst>
          </p:cNvPr>
          <p:cNvGraphicFramePr>
            <a:graphicFrameLocks noGrp="1"/>
          </p:cNvGraphicFramePr>
          <p:nvPr>
            <p:extLst>
              <p:ext uri="{D42A27DB-BD31-4B8C-83A1-F6EECF244321}">
                <p14:modId xmlns:p14="http://schemas.microsoft.com/office/powerpoint/2010/main" val="1402350193"/>
              </p:ext>
            </p:extLst>
          </p:nvPr>
        </p:nvGraphicFramePr>
        <p:xfrm>
          <a:off x="1561138" y="3091194"/>
          <a:ext cx="2905680" cy="975057"/>
        </p:xfrm>
        <a:graphic>
          <a:graphicData uri="http://schemas.openxmlformats.org/drawingml/2006/table">
            <a:tbl>
              <a:tblPr firstRow="1" bandRow="1">
                <a:tableStyleId>{D9591F34-6BE0-48BB-932A-1E305F9E1863}</a:tableStyleId>
              </a:tblPr>
              <a:tblGrid>
                <a:gridCol w="784543">
                  <a:extLst>
                    <a:ext uri="{9D8B030D-6E8A-4147-A177-3AD203B41FA5}">
                      <a16:colId xmlns:a16="http://schemas.microsoft.com/office/drawing/2014/main" val="2295300721"/>
                    </a:ext>
                  </a:extLst>
                </a:gridCol>
                <a:gridCol w="528955">
                  <a:extLst>
                    <a:ext uri="{9D8B030D-6E8A-4147-A177-3AD203B41FA5}">
                      <a16:colId xmlns:a16="http://schemas.microsoft.com/office/drawing/2014/main" val="268034572"/>
                    </a:ext>
                  </a:extLst>
                </a:gridCol>
                <a:gridCol w="587693">
                  <a:extLst>
                    <a:ext uri="{9D8B030D-6E8A-4147-A177-3AD203B41FA5}">
                      <a16:colId xmlns:a16="http://schemas.microsoft.com/office/drawing/2014/main" val="442033225"/>
                    </a:ext>
                  </a:extLst>
                </a:gridCol>
                <a:gridCol w="1004489">
                  <a:extLst>
                    <a:ext uri="{9D8B030D-6E8A-4147-A177-3AD203B41FA5}">
                      <a16:colId xmlns:a16="http://schemas.microsoft.com/office/drawing/2014/main" val="2081983329"/>
                    </a:ext>
                  </a:extLst>
                </a:gridCol>
              </a:tblGrid>
              <a:tr h="325019">
                <a:tc>
                  <a:txBody>
                    <a:bodyPr/>
                    <a:lstStyle/>
                    <a:p>
                      <a:r>
                        <a:rPr lang="en-US" dirty="0"/>
                        <a:t>Patient</a:t>
                      </a:r>
                    </a:p>
                  </a:txBody>
                  <a:tcPr/>
                </a:tc>
                <a:tc>
                  <a:txBody>
                    <a:bodyPr/>
                    <a:lstStyle/>
                    <a:p>
                      <a:r>
                        <a:rPr lang="en-US" dirty="0"/>
                        <a:t>Sys</a:t>
                      </a:r>
                    </a:p>
                  </a:txBody>
                  <a:tcPr/>
                </a:tc>
                <a:tc>
                  <a:txBody>
                    <a:bodyPr/>
                    <a:lstStyle/>
                    <a:p>
                      <a:r>
                        <a:rPr lang="en-US" dirty="0"/>
                        <a:t>Dias</a:t>
                      </a:r>
                    </a:p>
                  </a:txBody>
                  <a:tcPr/>
                </a:tc>
                <a:tc>
                  <a:txBody>
                    <a:bodyPr/>
                    <a:lstStyle/>
                    <a:p>
                      <a:r>
                        <a:rPr lang="en-US" dirty="0"/>
                        <a:t>Pulse</a:t>
                      </a:r>
                    </a:p>
                  </a:txBody>
                  <a:tcPr/>
                </a:tc>
                <a:extLst>
                  <a:ext uri="{0D108BD9-81ED-4DB2-BD59-A6C34878D82A}">
                    <a16:rowId xmlns:a16="http://schemas.microsoft.com/office/drawing/2014/main" val="3673395437"/>
                  </a:ext>
                </a:extLst>
              </a:tr>
              <a:tr h="325019">
                <a:tc>
                  <a:txBody>
                    <a:bodyPr/>
                    <a:lstStyle/>
                    <a:p>
                      <a:r>
                        <a:rPr lang="en-US" dirty="0"/>
                        <a:t>1</a:t>
                      </a:r>
                    </a:p>
                  </a:txBody>
                  <a:tcPr/>
                </a:tc>
                <a:tc>
                  <a:txBody>
                    <a:bodyPr/>
                    <a:lstStyle/>
                    <a:p>
                      <a:r>
                        <a:rPr lang="en-US" dirty="0"/>
                        <a:t>140</a:t>
                      </a:r>
                    </a:p>
                  </a:txBody>
                  <a:tcPr/>
                </a:tc>
                <a:tc>
                  <a:txBody>
                    <a:bodyPr/>
                    <a:lstStyle/>
                    <a:p>
                      <a:r>
                        <a:rPr lang="en-US" dirty="0"/>
                        <a:t>16</a:t>
                      </a:r>
                    </a:p>
                  </a:txBody>
                  <a:tcPr/>
                </a:tc>
                <a:tc>
                  <a:txBody>
                    <a:bodyPr/>
                    <a:lstStyle/>
                    <a:p>
                      <a:r>
                        <a:rPr lang="en-US" dirty="0"/>
                        <a:t>66</a:t>
                      </a:r>
                    </a:p>
                  </a:txBody>
                  <a:tcPr/>
                </a:tc>
                <a:extLst>
                  <a:ext uri="{0D108BD9-81ED-4DB2-BD59-A6C34878D82A}">
                    <a16:rowId xmlns:a16="http://schemas.microsoft.com/office/drawing/2014/main" val="437220822"/>
                  </a:ext>
                </a:extLst>
              </a:tr>
              <a:tr h="325019">
                <a:tc>
                  <a:txBody>
                    <a:bodyPr/>
                    <a:lstStyle/>
                    <a:p>
                      <a:r>
                        <a:rPr lang="en-US" dirty="0"/>
                        <a:t>2</a:t>
                      </a:r>
                    </a:p>
                  </a:txBody>
                  <a:tcPr/>
                </a:tc>
                <a:tc>
                  <a:txBody>
                    <a:bodyPr/>
                    <a:lstStyle/>
                    <a:p>
                      <a:r>
                        <a:rPr lang="en-US" dirty="0"/>
                        <a:t>160</a:t>
                      </a:r>
                    </a:p>
                  </a:txBody>
                  <a:tcPr/>
                </a:tc>
                <a:tc>
                  <a:txBody>
                    <a:bodyPr/>
                    <a:lstStyle/>
                    <a:p>
                      <a:r>
                        <a:rPr lang="en-US" dirty="0"/>
                        <a:t>25</a:t>
                      </a:r>
                    </a:p>
                  </a:txBody>
                  <a:tcPr/>
                </a:tc>
                <a:tc>
                  <a:txBody>
                    <a:bodyPr/>
                    <a:lstStyle/>
                    <a:p>
                      <a:r>
                        <a:rPr lang="en-US" dirty="0"/>
                        <a:t>75</a:t>
                      </a:r>
                    </a:p>
                  </a:txBody>
                  <a:tcPr/>
                </a:tc>
                <a:extLst>
                  <a:ext uri="{0D108BD9-81ED-4DB2-BD59-A6C34878D82A}">
                    <a16:rowId xmlns:a16="http://schemas.microsoft.com/office/drawing/2014/main" val="4075706020"/>
                  </a:ext>
                </a:extLst>
              </a:tr>
            </a:tbl>
          </a:graphicData>
        </a:graphic>
      </p:graphicFrame>
      <p:sp>
        <p:nvSpPr>
          <p:cNvPr id="5" name="Rectangle 4">
            <a:extLst>
              <a:ext uri="{FF2B5EF4-FFF2-40B4-BE49-F238E27FC236}">
                <a16:creationId xmlns:a16="http://schemas.microsoft.com/office/drawing/2014/main" id="{4D4DD37A-9964-406A-8A02-E6512D065785}"/>
              </a:ext>
            </a:extLst>
          </p:cNvPr>
          <p:cNvSpPr/>
          <p:nvPr/>
        </p:nvSpPr>
        <p:spPr>
          <a:xfrm>
            <a:off x="1635696" y="2783417"/>
            <a:ext cx="2472152" cy="307777"/>
          </a:xfrm>
          <a:prstGeom prst="rect">
            <a:avLst/>
          </a:prstGeom>
        </p:spPr>
        <p:txBody>
          <a:bodyPr wrap="none">
            <a:spAutoFit/>
          </a:bodyPr>
          <a:lstStyle/>
          <a:p>
            <a:r>
              <a:rPr lang="en-US" dirty="0"/>
              <a:t>study_data_2021_06_01.csv</a:t>
            </a:r>
          </a:p>
        </p:txBody>
      </p:sp>
      <p:graphicFrame>
        <p:nvGraphicFramePr>
          <p:cNvPr id="10" name="Table 9">
            <a:extLst>
              <a:ext uri="{FF2B5EF4-FFF2-40B4-BE49-F238E27FC236}">
                <a16:creationId xmlns:a16="http://schemas.microsoft.com/office/drawing/2014/main" id="{DB434AA3-558D-4AF8-A4C9-85861DAFC388}"/>
              </a:ext>
            </a:extLst>
          </p:cNvPr>
          <p:cNvGraphicFramePr>
            <a:graphicFrameLocks noGrp="1"/>
          </p:cNvGraphicFramePr>
          <p:nvPr>
            <p:extLst>
              <p:ext uri="{D42A27DB-BD31-4B8C-83A1-F6EECF244321}">
                <p14:modId xmlns:p14="http://schemas.microsoft.com/office/powerpoint/2010/main" val="1100026632"/>
              </p:ext>
            </p:extLst>
          </p:nvPr>
        </p:nvGraphicFramePr>
        <p:xfrm>
          <a:off x="1561138" y="4439150"/>
          <a:ext cx="2905680" cy="975057"/>
        </p:xfrm>
        <a:graphic>
          <a:graphicData uri="http://schemas.openxmlformats.org/drawingml/2006/table">
            <a:tbl>
              <a:tblPr firstRow="1" bandRow="1">
                <a:tableStyleId>{D9591F34-6BE0-48BB-932A-1E305F9E1863}</a:tableStyleId>
              </a:tblPr>
              <a:tblGrid>
                <a:gridCol w="784543">
                  <a:extLst>
                    <a:ext uri="{9D8B030D-6E8A-4147-A177-3AD203B41FA5}">
                      <a16:colId xmlns:a16="http://schemas.microsoft.com/office/drawing/2014/main" val="2295300721"/>
                    </a:ext>
                  </a:extLst>
                </a:gridCol>
                <a:gridCol w="528955">
                  <a:extLst>
                    <a:ext uri="{9D8B030D-6E8A-4147-A177-3AD203B41FA5}">
                      <a16:colId xmlns:a16="http://schemas.microsoft.com/office/drawing/2014/main" val="268034572"/>
                    </a:ext>
                  </a:extLst>
                </a:gridCol>
                <a:gridCol w="587693">
                  <a:extLst>
                    <a:ext uri="{9D8B030D-6E8A-4147-A177-3AD203B41FA5}">
                      <a16:colId xmlns:a16="http://schemas.microsoft.com/office/drawing/2014/main" val="442033225"/>
                    </a:ext>
                  </a:extLst>
                </a:gridCol>
                <a:gridCol w="1004489">
                  <a:extLst>
                    <a:ext uri="{9D8B030D-6E8A-4147-A177-3AD203B41FA5}">
                      <a16:colId xmlns:a16="http://schemas.microsoft.com/office/drawing/2014/main" val="2081983329"/>
                    </a:ext>
                  </a:extLst>
                </a:gridCol>
              </a:tblGrid>
              <a:tr h="325019">
                <a:tc>
                  <a:txBody>
                    <a:bodyPr/>
                    <a:lstStyle/>
                    <a:p>
                      <a:r>
                        <a:rPr lang="en-US" dirty="0"/>
                        <a:t>Patient</a:t>
                      </a:r>
                    </a:p>
                  </a:txBody>
                  <a:tcPr/>
                </a:tc>
                <a:tc>
                  <a:txBody>
                    <a:bodyPr/>
                    <a:lstStyle/>
                    <a:p>
                      <a:r>
                        <a:rPr lang="en-US" dirty="0"/>
                        <a:t>Sys</a:t>
                      </a:r>
                    </a:p>
                  </a:txBody>
                  <a:tcPr/>
                </a:tc>
                <a:tc>
                  <a:txBody>
                    <a:bodyPr/>
                    <a:lstStyle/>
                    <a:p>
                      <a:r>
                        <a:rPr lang="en-US" dirty="0"/>
                        <a:t>Dias</a:t>
                      </a:r>
                    </a:p>
                  </a:txBody>
                  <a:tcPr/>
                </a:tc>
                <a:tc>
                  <a:txBody>
                    <a:bodyPr/>
                    <a:lstStyle/>
                    <a:p>
                      <a:r>
                        <a:rPr lang="en-US" dirty="0"/>
                        <a:t>Pulse</a:t>
                      </a:r>
                    </a:p>
                  </a:txBody>
                  <a:tcPr/>
                </a:tc>
                <a:extLst>
                  <a:ext uri="{0D108BD9-81ED-4DB2-BD59-A6C34878D82A}">
                    <a16:rowId xmlns:a16="http://schemas.microsoft.com/office/drawing/2014/main" val="3673395437"/>
                  </a:ext>
                </a:extLst>
              </a:tr>
              <a:tr h="325019">
                <a:tc>
                  <a:txBody>
                    <a:bodyPr/>
                    <a:lstStyle/>
                    <a:p>
                      <a:r>
                        <a:rPr lang="en-US" dirty="0"/>
                        <a:t>3</a:t>
                      </a:r>
                    </a:p>
                  </a:txBody>
                  <a:tcPr/>
                </a:tc>
                <a:tc>
                  <a:txBody>
                    <a:bodyPr/>
                    <a:lstStyle/>
                    <a:p>
                      <a:r>
                        <a:rPr lang="en-US" dirty="0"/>
                        <a:t>140</a:t>
                      </a:r>
                    </a:p>
                  </a:txBody>
                  <a:tcPr/>
                </a:tc>
                <a:tc>
                  <a:txBody>
                    <a:bodyPr/>
                    <a:lstStyle/>
                    <a:p>
                      <a:r>
                        <a:rPr lang="en-US" dirty="0"/>
                        <a:t>16</a:t>
                      </a:r>
                    </a:p>
                  </a:txBody>
                  <a:tcPr/>
                </a:tc>
                <a:tc>
                  <a:txBody>
                    <a:bodyPr/>
                    <a:lstStyle/>
                    <a:p>
                      <a:r>
                        <a:rPr lang="en-US" dirty="0"/>
                        <a:t>66</a:t>
                      </a:r>
                    </a:p>
                  </a:txBody>
                  <a:tcPr/>
                </a:tc>
                <a:extLst>
                  <a:ext uri="{0D108BD9-81ED-4DB2-BD59-A6C34878D82A}">
                    <a16:rowId xmlns:a16="http://schemas.microsoft.com/office/drawing/2014/main" val="437220822"/>
                  </a:ext>
                </a:extLst>
              </a:tr>
              <a:tr h="325019">
                <a:tc>
                  <a:txBody>
                    <a:bodyPr/>
                    <a:lstStyle/>
                    <a:p>
                      <a:r>
                        <a:rPr lang="en-US" dirty="0"/>
                        <a:t>4</a:t>
                      </a:r>
                    </a:p>
                  </a:txBody>
                  <a:tcPr/>
                </a:tc>
                <a:tc>
                  <a:txBody>
                    <a:bodyPr/>
                    <a:lstStyle/>
                    <a:p>
                      <a:r>
                        <a:rPr lang="en-US" dirty="0"/>
                        <a:t>160</a:t>
                      </a:r>
                    </a:p>
                  </a:txBody>
                  <a:tcPr/>
                </a:tc>
                <a:tc>
                  <a:txBody>
                    <a:bodyPr/>
                    <a:lstStyle/>
                    <a:p>
                      <a:r>
                        <a:rPr lang="en-US" dirty="0"/>
                        <a:t>25</a:t>
                      </a:r>
                    </a:p>
                  </a:txBody>
                  <a:tcPr/>
                </a:tc>
                <a:tc>
                  <a:txBody>
                    <a:bodyPr/>
                    <a:lstStyle/>
                    <a:p>
                      <a:r>
                        <a:rPr lang="en-US" dirty="0"/>
                        <a:t>75</a:t>
                      </a:r>
                    </a:p>
                  </a:txBody>
                  <a:tcPr/>
                </a:tc>
                <a:extLst>
                  <a:ext uri="{0D108BD9-81ED-4DB2-BD59-A6C34878D82A}">
                    <a16:rowId xmlns:a16="http://schemas.microsoft.com/office/drawing/2014/main" val="4075706020"/>
                  </a:ext>
                </a:extLst>
              </a:tr>
            </a:tbl>
          </a:graphicData>
        </a:graphic>
      </p:graphicFrame>
      <p:sp>
        <p:nvSpPr>
          <p:cNvPr id="12" name="Rectangle 11">
            <a:extLst>
              <a:ext uri="{FF2B5EF4-FFF2-40B4-BE49-F238E27FC236}">
                <a16:creationId xmlns:a16="http://schemas.microsoft.com/office/drawing/2014/main" id="{76BBC4DC-85AD-45AF-8F13-3F3B258ECA2B}"/>
              </a:ext>
            </a:extLst>
          </p:cNvPr>
          <p:cNvSpPr/>
          <p:nvPr/>
        </p:nvSpPr>
        <p:spPr>
          <a:xfrm>
            <a:off x="1635696" y="4131373"/>
            <a:ext cx="2472152" cy="307777"/>
          </a:xfrm>
          <a:prstGeom prst="rect">
            <a:avLst/>
          </a:prstGeom>
        </p:spPr>
        <p:txBody>
          <a:bodyPr wrap="none">
            <a:spAutoFit/>
          </a:bodyPr>
          <a:lstStyle/>
          <a:p>
            <a:r>
              <a:rPr lang="en-US" dirty="0"/>
              <a:t>study_data_2021_06_03.csv</a:t>
            </a:r>
          </a:p>
        </p:txBody>
      </p:sp>
      <p:graphicFrame>
        <p:nvGraphicFramePr>
          <p:cNvPr id="14" name="Table 13">
            <a:extLst>
              <a:ext uri="{FF2B5EF4-FFF2-40B4-BE49-F238E27FC236}">
                <a16:creationId xmlns:a16="http://schemas.microsoft.com/office/drawing/2014/main" id="{EF82C3F9-0945-4B51-9D0B-D2B550C88CC5}"/>
              </a:ext>
            </a:extLst>
          </p:cNvPr>
          <p:cNvGraphicFramePr>
            <a:graphicFrameLocks noGrp="1"/>
          </p:cNvGraphicFramePr>
          <p:nvPr>
            <p:extLst>
              <p:ext uri="{D42A27DB-BD31-4B8C-83A1-F6EECF244321}">
                <p14:modId xmlns:p14="http://schemas.microsoft.com/office/powerpoint/2010/main" val="955069113"/>
              </p:ext>
            </p:extLst>
          </p:nvPr>
        </p:nvGraphicFramePr>
        <p:xfrm>
          <a:off x="1561138" y="5787106"/>
          <a:ext cx="2905680" cy="975057"/>
        </p:xfrm>
        <a:graphic>
          <a:graphicData uri="http://schemas.openxmlformats.org/drawingml/2006/table">
            <a:tbl>
              <a:tblPr firstRow="1" bandRow="1">
                <a:tableStyleId>{D9591F34-6BE0-48BB-932A-1E305F9E1863}</a:tableStyleId>
              </a:tblPr>
              <a:tblGrid>
                <a:gridCol w="784543">
                  <a:extLst>
                    <a:ext uri="{9D8B030D-6E8A-4147-A177-3AD203B41FA5}">
                      <a16:colId xmlns:a16="http://schemas.microsoft.com/office/drawing/2014/main" val="2295300721"/>
                    </a:ext>
                  </a:extLst>
                </a:gridCol>
                <a:gridCol w="528955">
                  <a:extLst>
                    <a:ext uri="{9D8B030D-6E8A-4147-A177-3AD203B41FA5}">
                      <a16:colId xmlns:a16="http://schemas.microsoft.com/office/drawing/2014/main" val="268034572"/>
                    </a:ext>
                  </a:extLst>
                </a:gridCol>
                <a:gridCol w="587693">
                  <a:extLst>
                    <a:ext uri="{9D8B030D-6E8A-4147-A177-3AD203B41FA5}">
                      <a16:colId xmlns:a16="http://schemas.microsoft.com/office/drawing/2014/main" val="442033225"/>
                    </a:ext>
                  </a:extLst>
                </a:gridCol>
                <a:gridCol w="1004489">
                  <a:extLst>
                    <a:ext uri="{9D8B030D-6E8A-4147-A177-3AD203B41FA5}">
                      <a16:colId xmlns:a16="http://schemas.microsoft.com/office/drawing/2014/main" val="2081983329"/>
                    </a:ext>
                  </a:extLst>
                </a:gridCol>
              </a:tblGrid>
              <a:tr h="325019">
                <a:tc>
                  <a:txBody>
                    <a:bodyPr/>
                    <a:lstStyle/>
                    <a:p>
                      <a:r>
                        <a:rPr lang="en-US" dirty="0"/>
                        <a:t>Patient</a:t>
                      </a:r>
                    </a:p>
                  </a:txBody>
                  <a:tcPr/>
                </a:tc>
                <a:tc>
                  <a:txBody>
                    <a:bodyPr/>
                    <a:lstStyle/>
                    <a:p>
                      <a:r>
                        <a:rPr lang="en-US" dirty="0"/>
                        <a:t>Sys</a:t>
                      </a:r>
                    </a:p>
                  </a:txBody>
                  <a:tcPr/>
                </a:tc>
                <a:tc>
                  <a:txBody>
                    <a:bodyPr/>
                    <a:lstStyle/>
                    <a:p>
                      <a:r>
                        <a:rPr lang="en-US" dirty="0"/>
                        <a:t>Dias</a:t>
                      </a:r>
                    </a:p>
                  </a:txBody>
                  <a:tcPr/>
                </a:tc>
                <a:tc>
                  <a:txBody>
                    <a:bodyPr/>
                    <a:lstStyle/>
                    <a:p>
                      <a:r>
                        <a:rPr lang="en-US" dirty="0"/>
                        <a:t>Pulse</a:t>
                      </a:r>
                    </a:p>
                  </a:txBody>
                  <a:tcPr/>
                </a:tc>
                <a:extLst>
                  <a:ext uri="{0D108BD9-81ED-4DB2-BD59-A6C34878D82A}">
                    <a16:rowId xmlns:a16="http://schemas.microsoft.com/office/drawing/2014/main" val="3673395437"/>
                  </a:ext>
                </a:extLst>
              </a:tr>
              <a:tr h="325019">
                <a:tc>
                  <a:txBody>
                    <a:bodyPr/>
                    <a:lstStyle/>
                    <a:p>
                      <a:r>
                        <a:rPr lang="en-US" dirty="0"/>
                        <a:t>7</a:t>
                      </a:r>
                    </a:p>
                  </a:txBody>
                  <a:tcPr/>
                </a:tc>
                <a:tc>
                  <a:txBody>
                    <a:bodyPr/>
                    <a:lstStyle/>
                    <a:p>
                      <a:r>
                        <a:rPr lang="en-US" dirty="0"/>
                        <a:t>140</a:t>
                      </a:r>
                    </a:p>
                  </a:txBody>
                  <a:tcPr/>
                </a:tc>
                <a:tc>
                  <a:txBody>
                    <a:bodyPr/>
                    <a:lstStyle/>
                    <a:p>
                      <a:r>
                        <a:rPr lang="en-US" dirty="0"/>
                        <a:t>16</a:t>
                      </a:r>
                    </a:p>
                  </a:txBody>
                  <a:tcPr/>
                </a:tc>
                <a:tc>
                  <a:txBody>
                    <a:bodyPr/>
                    <a:lstStyle/>
                    <a:p>
                      <a:r>
                        <a:rPr lang="en-US" dirty="0"/>
                        <a:t>66</a:t>
                      </a:r>
                    </a:p>
                  </a:txBody>
                  <a:tcPr/>
                </a:tc>
                <a:extLst>
                  <a:ext uri="{0D108BD9-81ED-4DB2-BD59-A6C34878D82A}">
                    <a16:rowId xmlns:a16="http://schemas.microsoft.com/office/drawing/2014/main" val="437220822"/>
                  </a:ext>
                </a:extLst>
              </a:tr>
              <a:tr h="325019">
                <a:tc>
                  <a:txBody>
                    <a:bodyPr/>
                    <a:lstStyle/>
                    <a:p>
                      <a:r>
                        <a:rPr lang="en-US" dirty="0"/>
                        <a:t>9</a:t>
                      </a:r>
                    </a:p>
                  </a:txBody>
                  <a:tcPr/>
                </a:tc>
                <a:tc>
                  <a:txBody>
                    <a:bodyPr/>
                    <a:lstStyle/>
                    <a:p>
                      <a:r>
                        <a:rPr lang="en-US" dirty="0"/>
                        <a:t>160</a:t>
                      </a:r>
                    </a:p>
                  </a:txBody>
                  <a:tcPr/>
                </a:tc>
                <a:tc>
                  <a:txBody>
                    <a:bodyPr/>
                    <a:lstStyle/>
                    <a:p>
                      <a:r>
                        <a:rPr lang="en-US" dirty="0"/>
                        <a:t>25</a:t>
                      </a:r>
                    </a:p>
                  </a:txBody>
                  <a:tcPr/>
                </a:tc>
                <a:tc>
                  <a:txBody>
                    <a:bodyPr/>
                    <a:lstStyle/>
                    <a:p>
                      <a:r>
                        <a:rPr lang="en-US" dirty="0"/>
                        <a:t>75</a:t>
                      </a:r>
                    </a:p>
                  </a:txBody>
                  <a:tcPr/>
                </a:tc>
                <a:extLst>
                  <a:ext uri="{0D108BD9-81ED-4DB2-BD59-A6C34878D82A}">
                    <a16:rowId xmlns:a16="http://schemas.microsoft.com/office/drawing/2014/main" val="4075706020"/>
                  </a:ext>
                </a:extLst>
              </a:tr>
            </a:tbl>
          </a:graphicData>
        </a:graphic>
      </p:graphicFrame>
      <p:sp>
        <p:nvSpPr>
          <p:cNvPr id="15" name="Rectangle 14">
            <a:extLst>
              <a:ext uri="{FF2B5EF4-FFF2-40B4-BE49-F238E27FC236}">
                <a16:creationId xmlns:a16="http://schemas.microsoft.com/office/drawing/2014/main" id="{A81E39B4-6697-448D-A86C-63D5BD1D6318}"/>
              </a:ext>
            </a:extLst>
          </p:cNvPr>
          <p:cNvSpPr/>
          <p:nvPr/>
        </p:nvSpPr>
        <p:spPr>
          <a:xfrm>
            <a:off x="1635696" y="5479329"/>
            <a:ext cx="2472152" cy="307777"/>
          </a:xfrm>
          <a:prstGeom prst="rect">
            <a:avLst/>
          </a:prstGeom>
        </p:spPr>
        <p:txBody>
          <a:bodyPr wrap="none">
            <a:spAutoFit/>
          </a:bodyPr>
          <a:lstStyle/>
          <a:p>
            <a:r>
              <a:rPr lang="en-US" dirty="0"/>
              <a:t>study_data_2021_06_17.csv</a:t>
            </a:r>
          </a:p>
        </p:txBody>
      </p:sp>
      <p:graphicFrame>
        <p:nvGraphicFramePr>
          <p:cNvPr id="16" name="Table 15">
            <a:extLst>
              <a:ext uri="{FF2B5EF4-FFF2-40B4-BE49-F238E27FC236}">
                <a16:creationId xmlns:a16="http://schemas.microsoft.com/office/drawing/2014/main" id="{2273A1F8-4CF2-45BF-804F-7C30B1766BC4}"/>
              </a:ext>
            </a:extLst>
          </p:cNvPr>
          <p:cNvGraphicFramePr>
            <a:graphicFrameLocks noGrp="1"/>
          </p:cNvGraphicFramePr>
          <p:nvPr>
            <p:extLst>
              <p:ext uri="{D42A27DB-BD31-4B8C-83A1-F6EECF244321}">
                <p14:modId xmlns:p14="http://schemas.microsoft.com/office/powerpoint/2010/main" val="736250542"/>
              </p:ext>
            </p:extLst>
          </p:nvPr>
        </p:nvGraphicFramePr>
        <p:xfrm>
          <a:off x="5062497" y="3088316"/>
          <a:ext cx="4339761" cy="2275133"/>
        </p:xfrm>
        <a:graphic>
          <a:graphicData uri="http://schemas.openxmlformats.org/drawingml/2006/table">
            <a:tbl>
              <a:tblPr firstRow="1" bandRow="1">
                <a:tableStyleId>{D9591F34-6BE0-48BB-932A-1E305F9E1863}</a:tableStyleId>
              </a:tblPr>
              <a:tblGrid>
                <a:gridCol w="1117918">
                  <a:extLst>
                    <a:ext uri="{9D8B030D-6E8A-4147-A177-3AD203B41FA5}">
                      <a16:colId xmlns:a16="http://schemas.microsoft.com/office/drawing/2014/main" val="2116130350"/>
                    </a:ext>
                  </a:extLst>
                </a:gridCol>
                <a:gridCol w="869908">
                  <a:extLst>
                    <a:ext uri="{9D8B030D-6E8A-4147-A177-3AD203B41FA5}">
                      <a16:colId xmlns:a16="http://schemas.microsoft.com/office/drawing/2014/main" val="2295300721"/>
                    </a:ext>
                  </a:extLst>
                </a:gridCol>
                <a:gridCol w="586510">
                  <a:extLst>
                    <a:ext uri="{9D8B030D-6E8A-4147-A177-3AD203B41FA5}">
                      <a16:colId xmlns:a16="http://schemas.microsoft.com/office/drawing/2014/main" val="268034572"/>
                    </a:ext>
                  </a:extLst>
                </a:gridCol>
                <a:gridCol w="651639">
                  <a:extLst>
                    <a:ext uri="{9D8B030D-6E8A-4147-A177-3AD203B41FA5}">
                      <a16:colId xmlns:a16="http://schemas.microsoft.com/office/drawing/2014/main" val="442033225"/>
                    </a:ext>
                  </a:extLst>
                </a:gridCol>
                <a:gridCol w="1113786">
                  <a:extLst>
                    <a:ext uri="{9D8B030D-6E8A-4147-A177-3AD203B41FA5}">
                      <a16:colId xmlns:a16="http://schemas.microsoft.com/office/drawing/2014/main" val="2081983329"/>
                    </a:ext>
                  </a:extLst>
                </a:gridCol>
              </a:tblGrid>
              <a:tr h="325019">
                <a:tc>
                  <a:txBody>
                    <a:bodyPr/>
                    <a:lstStyle/>
                    <a:p>
                      <a:r>
                        <a:rPr lang="en-US" dirty="0"/>
                        <a:t>Date</a:t>
                      </a:r>
                    </a:p>
                  </a:txBody>
                  <a:tcPr/>
                </a:tc>
                <a:tc>
                  <a:txBody>
                    <a:bodyPr/>
                    <a:lstStyle/>
                    <a:p>
                      <a:r>
                        <a:rPr lang="en-US" dirty="0"/>
                        <a:t>Patient</a:t>
                      </a:r>
                    </a:p>
                  </a:txBody>
                  <a:tcPr/>
                </a:tc>
                <a:tc>
                  <a:txBody>
                    <a:bodyPr/>
                    <a:lstStyle/>
                    <a:p>
                      <a:r>
                        <a:rPr lang="en-US" dirty="0"/>
                        <a:t>Sys</a:t>
                      </a:r>
                    </a:p>
                  </a:txBody>
                  <a:tcPr/>
                </a:tc>
                <a:tc>
                  <a:txBody>
                    <a:bodyPr/>
                    <a:lstStyle/>
                    <a:p>
                      <a:r>
                        <a:rPr lang="en-US" dirty="0"/>
                        <a:t>Dias</a:t>
                      </a:r>
                    </a:p>
                  </a:txBody>
                  <a:tcPr/>
                </a:tc>
                <a:tc>
                  <a:txBody>
                    <a:bodyPr/>
                    <a:lstStyle/>
                    <a:p>
                      <a:r>
                        <a:rPr lang="en-US" dirty="0"/>
                        <a:t>Pulse</a:t>
                      </a:r>
                    </a:p>
                  </a:txBody>
                  <a:tcPr/>
                </a:tc>
                <a:extLst>
                  <a:ext uri="{0D108BD9-81ED-4DB2-BD59-A6C34878D82A}">
                    <a16:rowId xmlns:a16="http://schemas.microsoft.com/office/drawing/2014/main" val="3673395437"/>
                  </a:ext>
                </a:extLst>
              </a:tr>
              <a:tr h="325019">
                <a:tc>
                  <a:txBody>
                    <a:bodyPr/>
                    <a:lstStyle/>
                    <a:p>
                      <a:r>
                        <a:rPr lang="en-US" dirty="0"/>
                        <a:t>2021/06/01</a:t>
                      </a:r>
                    </a:p>
                  </a:txBody>
                  <a:tcPr/>
                </a:tc>
                <a:tc>
                  <a:txBody>
                    <a:bodyPr/>
                    <a:lstStyle/>
                    <a:p>
                      <a:r>
                        <a:rPr lang="en-US" dirty="0"/>
                        <a:t>1</a:t>
                      </a:r>
                    </a:p>
                  </a:txBody>
                  <a:tcPr/>
                </a:tc>
                <a:tc>
                  <a:txBody>
                    <a:bodyPr/>
                    <a:lstStyle/>
                    <a:p>
                      <a:r>
                        <a:rPr lang="en-US" dirty="0"/>
                        <a:t>140</a:t>
                      </a:r>
                    </a:p>
                  </a:txBody>
                  <a:tcPr/>
                </a:tc>
                <a:tc>
                  <a:txBody>
                    <a:bodyPr/>
                    <a:lstStyle/>
                    <a:p>
                      <a:r>
                        <a:rPr lang="en-US" dirty="0"/>
                        <a:t>16</a:t>
                      </a:r>
                    </a:p>
                  </a:txBody>
                  <a:tcPr/>
                </a:tc>
                <a:tc>
                  <a:txBody>
                    <a:bodyPr/>
                    <a:lstStyle/>
                    <a:p>
                      <a:r>
                        <a:rPr lang="en-US" dirty="0"/>
                        <a:t>66</a:t>
                      </a:r>
                    </a:p>
                  </a:txBody>
                  <a:tcPr/>
                </a:tc>
                <a:extLst>
                  <a:ext uri="{0D108BD9-81ED-4DB2-BD59-A6C34878D82A}">
                    <a16:rowId xmlns:a16="http://schemas.microsoft.com/office/drawing/2014/main" val="437220822"/>
                  </a:ext>
                </a:extLst>
              </a:tr>
              <a:tr h="32501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2021/06/01</a:t>
                      </a:r>
                    </a:p>
                  </a:txBody>
                  <a:tcPr/>
                </a:tc>
                <a:tc>
                  <a:txBody>
                    <a:bodyPr/>
                    <a:lstStyle/>
                    <a:p>
                      <a:r>
                        <a:rPr lang="en-US" dirty="0"/>
                        <a:t>2</a:t>
                      </a:r>
                    </a:p>
                  </a:txBody>
                  <a:tcPr/>
                </a:tc>
                <a:tc>
                  <a:txBody>
                    <a:bodyPr/>
                    <a:lstStyle/>
                    <a:p>
                      <a:r>
                        <a:rPr lang="en-US" dirty="0"/>
                        <a:t>160</a:t>
                      </a:r>
                    </a:p>
                  </a:txBody>
                  <a:tcPr/>
                </a:tc>
                <a:tc>
                  <a:txBody>
                    <a:bodyPr/>
                    <a:lstStyle/>
                    <a:p>
                      <a:r>
                        <a:rPr lang="en-US" dirty="0"/>
                        <a:t>25</a:t>
                      </a:r>
                    </a:p>
                  </a:txBody>
                  <a:tcPr/>
                </a:tc>
                <a:tc>
                  <a:txBody>
                    <a:bodyPr/>
                    <a:lstStyle/>
                    <a:p>
                      <a:r>
                        <a:rPr lang="en-US" dirty="0"/>
                        <a:t>75</a:t>
                      </a:r>
                    </a:p>
                  </a:txBody>
                  <a:tcPr/>
                </a:tc>
                <a:extLst>
                  <a:ext uri="{0D108BD9-81ED-4DB2-BD59-A6C34878D82A}">
                    <a16:rowId xmlns:a16="http://schemas.microsoft.com/office/drawing/2014/main" val="4075706020"/>
                  </a:ext>
                </a:extLst>
              </a:tr>
              <a:tr h="32501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2021/06/03</a:t>
                      </a:r>
                    </a:p>
                  </a:txBody>
                  <a:tcPr/>
                </a:tc>
                <a:tc>
                  <a:txBody>
                    <a:bodyPr/>
                    <a:lstStyle/>
                    <a:p>
                      <a:r>
                        <a:rPr lang="en-US" dirty="0"/>
                        <a:t>3</a:t>
                      </a:r>
                    </a:p>
                  </a:txBody>
                  <a:tcPr/>
                </a:tc>
                <a:tc>
                  <a:txBody>
                    <a:bodyPr/>
                    <a:lstStyle/>
                    <a:p>
                      <a:r>
                        <a:rPr lang="en-US" dirty="0"/>
                        <a:t>140</a:t>
                      </a:r>
                    </a:p>
                  </a:txBody>
                  <a:tcPr/>
                </a:tc>
                <a:tc>
                  <a:txBody>
                    <a:bodyPr/>
                    <a:lstStyle/>
                    <a:p>
                      <a:r>
                        <a:rPr lang="en-US" dirty="0"/>
                        <a:t>16</a:t>
                      </a:r>
                    </a:p>
                  </a:txBody>
                  <a:tcPr/>
                </a:tc>
                <a:tc>
                  <a:txBody>
                    <a:bodyPr/>
                    <a:lstStyle/>
                    <a:p>
                      <a:r>
                        <a:rPr lang="en-US" dirty="0"/>
                        <a:t>66</a:t>
                      </a:r>
                    </a:p>
                  </a:txBody>
                  <a:tcPr/>
                </a:tc>
                <a:extLst>
                  <a:ext uri="{0D108BD9-81ED-4DB2-BD59-A6C34878D82A}">
                    <a16:rowId xmlns:a16="http://schemas.microsoft.com/office/drawing/2014/main" val="86765702"/>
                  </a:ext>
                </a:extLst>
              </a:tr>
              <a:tr h="32501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2021/06/03</a:t>
                      </a:r>
                    </a:p>
                  </a:txBody>
                  <a:tcPr/>
                </a:tc>
                <a:tc>
                  <a:txBody>
                    <a:bodyPr/>
                    <a:lstStyle/>
                    <a:p>
                      <a:r>
                        <a:rPr lang="en-US" dirty="0"/>
                        <a:t>4</a:t>
                      </a:r>
                    </a:p>
                  </a:txBody>
                  <a:tcPr/>
                </a:tc>
                <a:tc>
                  <a:txBody>
                    <a:bodyPr/>
                    <a:lstStyle/>
                    <a:p>
                      <a:r>
                        <a:rPr lang="en-US" dirty="0"/>
                        <a:t>160</a:t>
                      </a:r>
                    </a:p>
                  </a:txBody>
                  <a:tcPr/>
                </a:tc>
                <a:tc>
                  <a:txBody>
                    <a:bodyPr/>
                    <a:lstStyle/>
                    <a:p>
                      <a:r>
                        <a:rPr lang="en-US" dirty="0"/>
                        <a:t>25</a:t>
                      </a:r>
                    </a:p>
                  </a:txBody>
                  <a:tcPr/>
                </a:tc>
                <a:tc>
                  <a:txBody>
                    <a:bodyPr/>
                    <a:lstStyle/>
                    <a:p>
                      <a:r>
                        <a:rPr lang="en-US" dirty="0"/>
                        <a:t>75</a:t>
                      </a:r>
                    </a:p>
                  </a:txBody>
                  <a:tcPr/>
                </a:tc>
                <a:extLst>
                  <a:ext uri="{0D108BD9-81ED-4DB2-BD59-A6C34878D82A}">
                    <a16:rowId xmlns:a16="http://schemas.microsoft.com/office/drawing/2014/main" val="284735248"/>
                  </a:ext>
                </a:extLst>
              </a:tr>
              <a:tr h="32501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2021/06/17</a:t>
                      </a:r>
                    </a:p>
                  </a:txBody>
                  <a:tcPr/>
                </a:tc>
                <a:tc>
                  <a:txBody>
                    <a:bodyPr/>
                    <a:lstStyle/>
                    <a:p>
                      <a:r>
                        <a:rPr lang="en-US" dirty="0"/>
                        <a:t>7</a:t>
                      </a:r>
                    </a:p>
                  </a:txBody>
                  <a:tcPr/>
                </a:tc>
                <a:tc>
                  <a:txBody>
                    <a:bodyPr/>
                    <a:lstStyle/>
                    <a:p>
                      <a:r>
                        <a:rPr lang="en-US" dirty="0"/>
                        <a:t>140</a:t>
                      </a:r>
                    </a:p>
                  </a:txBody>
                  <a:tcPr/>
                </a:tc>
                <a:tc>
                  <a:txBody>
                    <a:bodyPr/>
                    <a:lstStyle/>
                    <a:p>
                      <a:r>
                        <a:rPr lang="en-US" dirty="0"/>
                        <a:t>16</a:t>
                      </a:r>
                    </a:p>
                  </a:txBody>
                  <a:tcPr/>
                </a:tc>
                <a:tc>
                  <a:txBody>
                    <a:bodyPr/>
                    <a:lstStyle/>
                    <a:p>
                      <a:r>
                        <a:rPr lang="en-US" dirty="0"/>
                        <a:t>66</a:t>
                      </a:r>
                    </a:p>
                  </a:txBody>
                  <a:tcPr/>
                </a:tc>
                <a:extLst>
                  <a:ext uri="{0D108BD9-81ED-4DB2-BD59-A6C34878D82A}">
                    <a16:rowId xmlns:a16="http://schemas.microsoft.com/office/drawing/2014/main" val="3882430913"/>
                  </a:ext>
                </a:extLst>
              </a:tr>
              <a:tr h="32501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2021/06/17</a:t>
                      </a:r>
                    </a:p>
                  </a:txBody>
                  <a:tcPr/>
                </a:tc>
                <a:tc>
                  <a:txBody>
                    <a:bodyPr/>
                    <a:lstStyle/>
                    <a:p>
                      <a:r>
                        <a:rPr lang="en-US" dirty="0"/>
                        <a:t>9</a:t>
                      </a:r>
                    </a:p>
                  </a:txBody>
                  <a:tcPr/>
                </a:tc>
                <a:tc>
                  <a:txBody>
                    <a:bodyPr/>
                    <a:lstStyle/>
                    <a:p>
                      <a:r>
                        <a:rPr lang="en-US" dirty="0"/>
                        <a:t>160</a:t>
                      </a:r>
                    </a:p>
                  </a:txBody>
                  <a:tcPr/>
                </a:tc>
                <a:tc>
                  <a:txBody>
                    <a:bodyPr/>
                    <a:lstStyle/>
                    <a:p>
                      <a:r>
                        <a:rPr lang="en-US" dirty="0"/>
                        <a:t>25</a:t>
                      </a:r>
                    </a:p>
                  </a:txBody>
                  <a:tcPr/>
                </a:tc>
                <a:tc>
                  <a:txBody>
                    <a:bodyPr/>
                    <a:lstStyle/>
                    <a:p>
                      <a:r>
                        <a:rPr lang="en-US" dirty="0"/>
                        <a:t>75</a:t>
                      </a:r>
                    </a:p>
                  </a:txBody>
                  <a:tcPr/>
                </a:tc>
                <a:extLst>
                  <a:ext uri="{0D108BD9-81ED-4DB2-BD59-A6C34878D82A}">
                    <a16:rowId xmlns:a16="http://schemas.microsoft.com/office/drawing/2014/main" val="4094355415"/>
                  </a:ext>
                </a:extLst>
              </a:tr>
            </a:tbl>
          </a:graphicData>
        </a:graphic>
      </p:graphicFrame>
      <p:sp>
        <p:nvSpPr>
          <p:cNvPr id="17" name="Rectangle 16">
            <a:extLst>
              <a:ext uri="{FF2B5EF4-FFF2-40B4-BE49-F238E27FC236}">
                <a16:creationId xmlns:a16="http://schemas.microsoft.com/office/drawing/2014/main" id="{666820FD-47CC-483D-802B-E6608B0DF5D7}"/>
              </a:ext>
            </a:extLst>
          </p:cNvPr>
          <p:cNvSpPr/>
          <p:nvPr/>
        </p:nvSpPr>
        <p:spPr>
          <a:xfrm>
            <a:off x="5793380" y="2780539"/>
            <a:ext cx="2382383" cy="307777"/>
          </a:xfrm>
          <a:prstGeom prst="rect">
            <a:avLst/>
          </a:prstGeom>
        </p:spPr>
        <p:txBody>
          <a:bodyPr wrap="none">
            <a:spAutoFit/>
          </a:bodyPr>
          <a:lstStyle/>
          <a:p>
            <a:r>
              <a:rPr lang="en-US" dirty="0"/>
              <a:t>study_data_aggregated.csv</a:t>
            </a:r>
          </a:p>
        </p:txBody>
      </p:sp>
      <p:sp>
        <p:nvSpPr>
          <p:cNvPr id="7" name="Rectangle 6">
            <a:extLst>
              <a:ext uri="{FF2B5EF4-FFF2-40B4-BE49-F238E27FC236}">
                <a16:creationId xmlns:a16="http://schemas.microsoft.com/office/drawing/2014/main" id="{5A5974C0-F68F-4032-AFFF-810D57A84990}"/>
              </a:ext>
            </a:extLst>
          </p:cNvPr>
          <p:cNvSpPr/>
          <p:nvPr/>
        </p:nvSpPr>
        <p:spPr>
          <a:xfrm>
            <a:off x="4916985" y="5997635"/>
            <a:ext cx="5080000" cy="553998"/>
          </a:xfrm>
          <a:prstGeom prst="rect">
            <a:avLst/>
          </a:prstGeom>
        </p:spPr>
        <p:txBody>
          <a:bodyPr>
            <a:spAutoFit/>
          </a:bodyPr>
          <a:lstStyle/>
          <a:p>
            <a:r>
              <a:rPr lang="en-US" sz="1000" dirty="0">
                <a:latin typeface="Courier New" panose="02070309020205020404" pitchFamily="49" charset="0"/>
              </a:rPr>
              <a:t>R</a:t>
            </a:r>
            <a:r>
              <a:rPr lang="en-US" sz="1000" b="1" dirty="0">
                <a:solidFill>
                  <a:srgbClr val="000080"/>
                </a:solidFill>
                <a:latin typeface="Courier New" panose="02070309020205020404" pitchFamily="49" charset="0"/>
              </a:rPr>
              <a:t>&gt;</a:t>
            </a:r>
            <a:r>
              <a:rPr lang="en-US" sz="1000" dirty="0">
                <a:latin typeface="Courier New" panose="02070309020205020404" pitchFamily="49" charset="0"/>
              </a:rPr>
              <a:t> paths </a:t>
            </a:r>
            <a:r>
              <a:rPr lang="en-US" sz="1000" b="1" dirty="0">
                <a:solidFill>
                  <a:srgbClr val="000080"/>
                </a:solidFill>
                <a:latin typeface="Courier New" panose="02070309020205020404" pitchFamily="49" charset="0"/>
              </a:rPr>
              <a:t>&lt;-</a:t>
            </a:r>
            <a:r>
              <a:rPr lang="en-US" sz="1000" dirty="0">
                <a:latin typeface="Courier New" panose="02070309020205020404" pitchFamily="49" charset="0"/>
              </a:rPr>
              <a:t> </a:t>
            </a:r>
            <a:r>
              <a:rPr lang="en-US" sz="1000" dirty="0" err="1">
                <a:solidFill>
                  <a:srgbClr val="8000FF"/>
                </a:solidFill>
                <a:latin typeface="Courier New" panose="02070309020205020404" pitchFamily="49" charset="0"/>
              </a:rPr>
              <a:t>dir</a:t>
            </a:r>
            <a:r>
              <a:rPr lang="en-US" sz="1000" b="1" dirty="0">
                <a:solidFill>
                  <a:srgbClr val="000080"/>
                </a:solidFill>
                <a:latin typeface="Courier New" panose="02070309020205020404" pitchFamily="49" charset="0"/>
              </a:rPr>
              <a:t>(</a:t>
            </a:r>
            <a:r>
              <a:rPr lang="en-US" sz="1000" dirty="0">
                <a:solidFill>
                  <a:srgbClr val="808080"/>
                </a:solidFill>
                <a:latin typeface="Courier New" panose="02070309020205020404" pitchFamily="49" charset="0"/>
              </a:rPr>
              <a:t>"data"</a:t>
            </a:r>
            <a:r>
              <a:rPr lang="en-US" sz="1000" dirty="0">
                <a:latin typeface="Courier New" panose="02070309020205020404" pitchFamily="49" charset="0"/>
              </a:rPr>
              <a:t>, pattern </a:t>
            </a:r>
            <a:r>
              <a:rPr lang="en-US" sz="1000" b="1" dirty="0">
                <a:solidFill>
                  <a:srgbClr val="000080"/>
                </a:solidFill>
                <a:latin typeface="Courier New" panose="02070309020205020404" pitchFamily="49" charset="0"/>
              </a:rPr>
              <a:t>=</a:t>
            </a:r>
            <a:r>
              <a:rPr lang="en-US" sz="1000" dirty="0">
                <a:latin typeface="Courier New" panose="02070309020205020404" pitchFamily="49" charset="0"/>
              </a:rPr>
              <a:t> </a:t>
            </a:r>
            <a:r>
              <a:rPr lang="en-US" sz="1000" dirty="0">
                <a:solidFill>
                  <a:srgbClr val="808080"/>
                </a:solidFill>
                <a:latin typeface="Courier New" panose="02070309020205020404" pitchFamily="49" charset="0"/>
              </a:rPr>
              <a:t>"\\.csv$"</a:t>
            </a:r>
            <a:r>
              <a:rPr lang="en-US" sz="1000" dirty="0">
                <a:latin typeface="Courier New" panose="02070309020205020404" pitchFamily="49" charset="0"/>
              </a:rPr>
              <a:t>, </a:t>
            </a:r>
            <a:r>
              <a:rPr lang="en-US" sz="1000" dirty="0" err="1">
                <a:latin typeface="Courier New" panose="02070309020205020404" pitchFamily="49" charset="0"/>
              </a:rPr>
              <a:t>full.names</a:t>
            </a:r>
            <a:r>
              <a:rPr lang="en-US" sz="1000" dirty="0">
                <a:latin typeface="Courier New" panose="02070309020205020404" pitchFamily="49" charset="0"/>
              </a:rPr>
              <a:t> </a:t>
            </a:r>
            <a:r>
              <a:rPr lang="en-US" sz="1000" b="1" dirty="0">
                <a:solidFill>
                  <a:srgbClr val="000080"/>
                </a:solidFill>
                <a:latin typeface="Courier New" panose="02070309020205020404" pitchFamily="49" charset="0"/>
              </a:rPr>
              <a:t>=</a:t>
            </a:r>
            <a:r>
              <a:rPr lang="en-US" sz="1000" dirty="0">
                <a:latin typeface="Courier New" panose="02070309020205020404" pitchFamily="49" charset="0"/>
              </a:rPr>
              <a:t> </a:t>
            </a:r>
            <a:r>
              <a:rPr lang="en-US" sz="1000" b="1" dirty="0">
                <a:solidFill>
                  <a:srgbClr val="0000FF"/>
                </a:solidFill>
                <a:latin typeface="Courier New" panose="02070309020205020404" pitchFamily="49" charset="0"/>
              </a:rPr>
              <a:t>TRUE</a:t>
            </a:r>
            <a:r>
              <a:rPr lang="en-US" sz="1000" b="1" dirty="0">
                <a:solidFill>
                  <a:srgbClr val="000080"/>
                </a:solidFill>
                <a:latin typeface="Courier New" panose="02070309020205020404" pitchFamily="49" charset="0"/>
              </a:rPr>
              <a:t>)</a:t>
            </a:r>
            <a:r>
              <a:rPr lang="en-US" sz="1000" dirty="0">
                <a:latin typeface="Courier New" panose="02070309020205020404" pitchFamily="49" charset="0"/>
              </a:rPr>
              <a:t> R</a:t>
            </a:r>
            <a:r>
              <a:rPr lang="en-US" sz="1000" b="1" dirty="0">
                <a:solidFill>
                  <a:srgbClr val="000080"/>
                </a:solidFill>
                <a:latin typeface="Courier New" panose="02070309020205020404" pitchFamily="49" charset="0"/>
              </a:rPr>
              <a:t>&gt;</a:t>
            </a:r>
            <a:r>
              <a:rPr lang="en-US" sz="1000" dirty="0">
                <a:latin typeface="Courier New" panose="02070309020205020404" pitchFamily="49" charset="0"/>
              </a:rPr>
              <a:t> </a:t>
            </a:r>
            <a:r>
              <a:rPr lang="en-US" sz="1000" dirty="0">
                <a:solidFill>
                  <a:srgbClr val="8000FF"/>
                </a:solidFill>
                <a:latin typeface="Courier New" panose="02070309020205020404" pitchFamily="49" charset="0"/>
              </a:rPr>
              <a:t>names</a:t>
            </a:r>
            <a:r>
              <a:rPr lang="en-US" sz="1000" b="1" dirty="0">
                <a:solidFill>
                  <a:srgbClr val="000080"/>
                </a:solidFill>
                <a:latin typeface="Courier New" panose="02070309020205020404" pitchFamily="49" charset="0"/>
              </a:rPr>
              <a:t>(</a:t>
            </a:r>
            <a:r>
              <a:rPr lang="en-US" sz="1000" dirty="0">
                <a:latin typeface="Courier New" panose="02070309020205020404" pitchFamily="49" charset="0"/>
              </a:rPr>
              <a:t>paths</a:t>
            </a:r>
            <a:r>
              <a:rPr lang="en-US" sz="1000" b="1" dirty="0">
                <a:solidFill>
                  <a:srgbClr val="000080"/>
                </a:solidFill>
                <a:latin typeface="Courier New" panose="02070309020205020404" pitchFamily="49" charset="0"/>
              </a:rPr>
              <a:t>)</a:t>
            </a:r>
            <a:r>
              <a:rPr lang="en-US" sz="1000" dirty="0">
                <a:latin typeface="Courier New" panose="02070309020205020404" pitchFamily="49" charset="0"/>
              </a:rPr>
              <a:t> </a:t>
            </a:r>
            <a:r>
              <a:rPr lang="en-US" sz="1000" b="1" dirty="0">
                <a:solidFill>
                  <a:srgbClr val="000080"/>
                </a:solidFill>
                <a:latin typeface="Courier New" panose="02070309020205020404" pitchFamily="49" charset="0"/>
              </a:rPr>
              <a:t>&lt;-</a:t>
            </a:r>
            <a:r>
              <a:rPr lang="en-US" sz="1000" dirty="0">
                <a:latin typeface="Courier New" panose="02070309020205020404" pitchFamily="49" charset="0"/>
              </a:rPr>
              <a:t> </a:t>
            </a:r>
            <a:r>
              <a:rPr lang="en-US" sz="1000" dirty="0" err="1">
                <a:solidFill>
                  <a:srgbClr val="8000FF"/>
                </a:solidFill>
                <a:latin typeface="Courier New" panose="02070309020205020404" pitchFamily="49" charset="0"/>
              </a:rPr>
              <a:t>basename</a:t>
            </a:r>
            <a:r>
              <a:rPr lang="en-US" sz="1000" b="1" dirty="0">
                <a:solidFill>
                  <a:srgbClr val="000080"/>
                </a:solidFill>
                <a:latin typeface="Courier New" panose="02070309020205020404" pitchFamily="49" charset="0"/>
              </a:rPr>
              <a:t>(</a:t>
            </a:r>
            <a:r>
              <a:rPr lang="en-US" sz="1000" dirty="0">
                <a:latin typeface="Courier New" panose="02070309020205020404" pitchFamily="49" charset="0"/>
              </a:rPr>
              <a:t>paths</a:t>
            </a:r>
            <a:r>
              <a:rPr lang="en-US" sz="1000" b="1" dirty="0">
                <a:solidFill>
                  <a:srgbClr val="000080"/>
                </a:solidFill>
                <a:latin typeface="Courier New" panose="02070309020205020404" pitchFamily="49" charset="0"/>
              </a:rPr>
              <a:t>)</a:t>
            </a:r>
            <a:endParaRPr lang="en-US" sz="1000" dirty="0">
              <a:latin typeface="Courier New" panose="02070309020205020404" pitchFamily="49" charset="0"/>
            </a:endParaRPr>
          </a:p>
          <a:p>
            <a:r>
              <a:rPr lang="en-US" sz="1000" dirty="0">
                <a:latin typeface="Courier New" panose="02070309020205020404" pitchFamily="49" charset="0"/>
              </a:rPr>
              <a:t>R</a:t>
            </a:r>
            <a:r>
              <a:rPr lang="en-US" sz="1000" b="1" dirty="0">
                <a:solidFill>
                  <a:srgbClr val="000080"/>
                </a:solidFill>
                <a:latin typeface="Courier New" panose="02070309020205020404" pitchFamily="49" charset="0"/>
              </a:rPr>
              <a:t>&gt;</a:t>
            </a:r>
            <a:r>
              <a:rPr lang="en-US" sz="1000" dirty="0">
                <a:latin typeface="Courier New" panose="02070309020205020404" pitchFamily="49" charset="0"/>
              </a:rPr>
              <a:t> </a:t>
            </a:r>
            <a:r>
              <a:rPr lang="en-US" sz="1000" dirty="0" err="1">
                <a:latin typeface="Courier New" panose="02070309020205020404" pitchFamily="49" charset="0"/>
              </a:rPr>
              <a:t>ldply</a:t>
            </a:r>
            <a:r>
              <a:rPr lang="en-US" sz="1000" b="1" dirty="0">
                <a:solidFill>
                  <a:srgbClr val="000080"/>
                </a:solidFill>
                <a:latin typeface="Courier New" panose="02070309020205020404" pitchFamily="49" charset="0"/>
              </a:rPr>
              <a:t>(</a:t>
            </a:r>
            <a:r>
              <a:rPr lang="en-US" sz="1000" dirty="0">
                <a:latin typeface="Courier New" panose="02070309020205020404" pitchFamily="49" charset="0"/>
              </a:rPr>
              <a:t>paths, read.csv, </a:t>
            </a:r>
            <a:r>
              <a:rPr lang="en-US" sz="1000" dirty="0" err="1">
                <a:latin typeface="Courier New" panose="02070309020205020404" pitchFamily="49" charset="0"/>
              </a:rPr>
              <a:t>stringsAsFactors</a:t>
            </a:r>
            <a:r>
              <a:rPr lang="en-US" sz="1000" dirty="0">
                <a:latin typeface="Courier New" panose="02070309020205020404" pitchFamily="49" charset="0"/>
              </a:rPr>
              <a:t> </a:t>
            </a:r>
            <a:r>
              <a:rPr lang="en-US" sz="1000" b="1" dirty="0">
                <a:solidFill>
                  <a:srgbClr val="000080"/>
                </a:solidFill>
                <a:latin typeface="Courier New" panose="02070309020205020404" pitchFamily="49" charset="0"/>
              </a:rPr>
              <a:t>=</a:t>
            </a:r>
            <a:r>
              <a:rPr lang="en-US" sz="1000" dirty="0">
                <a:latin typeface="Courier New" panose="02070309020205020404" pitchFamily="49" charset="0"/>
              </a:rPr>
              <a:t> </a:t>
            </a:r>
            <a:r>
              <a:rPr lang="en-US" sz="1000" b="1" dirty="0">
                <a:solidFill>
                  <a:srgbClr val="0000FF"/>
                </a:solidFill>
                <a:latin typeface="Courier New" panose="02070309020205020404" pitchFamily="49" charset="0"/>
              </a:rPr>
              <a:t>FALSE</a:t>
            </a:r>
            <a:r>
              <a:rPr lang="en-US" sz="1000" b="1" dirty="0">
                <a:solidFill>
                  <a:srgbClr val="000080"/>
                </a:solidFill>
                <a:latin typeface="Courier New" panose="02070309020205020404" pitchFamily="49" charset="0"/>
              </a:rPr>
              <a:t>)</a:t>
            </a:r>
            <a:r>
              <a:rPr lang="en-US" sz="1000" dirty="0">
                <a:latin typeface="Courier New" panose="02070309020205020404" pitchFamily="49" charset="0"/>
              </a:rPr>
              <a:t> </a:t>
            </a:r>
            <a:endParaRPr lang="en-US" dirty="0"/>
          </a:p>
        </p:txBody>
      </p:sp>
    </p:spTree>
    <p:extLst>
      <p:ext uri="{BB962C8B-B14F-4D97-AF65-F5344CB8AC3E}">
        <p14:creationId xmlns:p14="http://schemas.microsoft.com/office/powerpoint/2010/main" val="4070221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856C-C959-442B-A060-75CC7529B15A}"/>
              </a:ext>
            </a:extLst>
          </p:cNvPr>
          <p:cNvSpPr>
            <a:spLocks noGrp="1"/>
          </p:cNvSpPr>
          <p:nvPr>
            <p:ph type="title"/>
          </p:nvPr>
        </p:nvSpPr>
        <p:spPr/>
        <p:txBody>
          <a:bodyPr/>
          <a:lstStyle/>
          <a:p>
            <a:r>
              <a:rPr lang="en-US" dirty="0"/>
              <a:t>Lab</a:t>
            </a:r>
          </a:p>
        </p:txBody>
      </p:sp>
      <p:sp>
        <p:nvSpPr>
          <p:cNvPr id="5" name="Text Placeholder 4">
            <a:extLst>
              <a:ext uri="{FF2B5EF4-FFF2-40B4-BE49-F238E27FC236}">
                <a16:creationId xmlns:a16="http://schemas.microsoft.com/office/drawing/2014/main" id="{B6DA1F57-FF6D-3344-9A74-BB7A63E90CD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74908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310339-CC1B-0614-9F44-2D73CE1FBE74}"/>
              </a:ext>
            </a:extLst>
          </p:cNvPr>
          <p:cNvPicPr>
            <a:picLocks noChangeAspect="1"/>
          </p:cNvPicPr>
          <p:nvPr/>
        </p:nvPicPr>
        <p:blipFill>
          <a:blip r:embed="rId2"/>
          <a:stretch>
            <a:fillRect/>
          </a:stretch>
        </p:blipFill>
        <p:spPr>
          <a:xfrm>
            <a:off x="50800" y="654647"/>
            <a:ext cx="10058400" cy="6310706"/>
          </a:xfrm>
          <a:prstGeom prst="rect">
            <a:avLst/>
          </a:prstGeom>
        </p:spPr>
      </p:pic>
    </p:spTree>
    <p:extLst>
      <p:ext uri="{BB962C8B-B14F-4D97-AF65-F5344CB8AC3E}">
        <p14:creationId xmlns:p14="http://schemas.microsoft.com/office/powerpoint/2010/main" val="593528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EA9E0F-D58D-5E44-ABF1-5BD74B1A75EE}"/>
              </a:ext>
            </a:extLst>
          </p:cNvPr>
          <p:cNvPicPr>
            <a:picLocks noChangeAspect="1"/>
          </p:cNvPicPr>
          <p:nvPr/>
        </p:nvPicPr>
        <p:blipFill>
          <a:blip r:embed="rId2"/>
          <a:stretch>
            <a:fillRect/>
          </a:stretch>
        </p:blipFill>
        <p:spPr>
          <a:xfrm>
            <a:off x="448056" y="3130339"/>
            <a:ext cx="9263888" cy="1990807"/>
          </a:xfrm>
          <a:prstGeom prst="rect">
            <a:avLst/>
          </a:prstGeom>
        </p:spPr>
      </p:pic>
      <p:sp>
        <p:nvSpPr>
          <p:cNvPr id="2" name="Title 1">
            <a:extLst>
              <a:ext uri="{FF2B5EF4-FFF2-40B4-BE49-F238E27FC236}">
                <a16:creationId xmlns:a16="http://schemas.microsoft.com/office/drawing/2014/main" id="{529C856C-C959-442B-A060-75CC7529B15A}"/>
              </a:ext>
            </a:extLst>
          </p:cNvPr>
          <p:cNvSpPr>
            <a:spLocks noGrp="1"/>
          </p:cNvSpPr>
          <p:nvPr>
            <p:ph type="title"/>
          </p:nvPr>
        </p:nvSpPr>
        <p:spPr/>
        <p:txBody>
          <a:bodyPr/>
          <a:lstStyle/>
          <a:p>
            <a:r>
              <a:rPr lang="en-US" dirty="0"/>
              <a:t>Data wrangling is usually the first step of a data science workflow</a:t>
            </a:r>
          </a:p>
        </p:txBody>
      </p:sp>
      <p:pic>
        <p:nvPicPr>
          <p:cNvPr id="4" name="Picture 3">
            <a:extLst>
              <a:ext uri="{FF2B5EF4-FFF2-40B4-BE49-F238E27FC236}">
                <a16:creationId xmlns:a16="http://schemas.microsoft.com/office/drawing/2014/main" id="{57E1B080-8A73-AC45-9CD7-728C0513CA7E}"/>
              </a:ext>
            </a:extLst>
          </p:cNvPr>
          <p:cNvPicPr>
            <a:picLocks noChangeAspect="1"/>
          </p:cNvPicPr>
          <p:nvPr/>
        </p:nvPicPr>
        <p:blipFill>
          <a:blip r:embed="rId3"/>
          <a:stretch>
            <a:fillRect/>
          </a:stretch>
        </p:blipFill>
        <p:spPr>
          <a:xfrm rot="16771777">
            <a:off x="1029620" y="2818335"/>
            <a:ext cx="3355367" cy="2758750"/>
          </a:xfrm>
          <a:prstGeom prst="rect">
            <a:avLst/>
          </a:prstGeom>
        </p:spPr>
      </p:pic>
      <p:sp>
        <p:nvSpPr>
          <p:cNvPr id="5" name="TextBox 4">
            <a:extLst>
              <a:ext uri="{FF2B5EF4-FFF2-40B4-BE49-F238E27FC236}">
                <a16:creationId xmlns:a16="http://schemas.microsoft.com/office/drawing/2014/main" id="{A774BAB2-C47E-6147-8E43-2E78F7A6498C}"/>
              </a:ext>
            </a:extLst>
          </p:cNvPr>
          <p:cNvSpPr txBox="1"/>
          <p:nvPr/>
        </p:nvSpPr>
        <p:spPr>
          <a:xfrm>
            <a:off x="2962264" y="5818998"/>
            <a:ext cx="2177199" cy="523220"/>
          </a:xfrm>
          <a:prstGeom prst="rect">
            <a:avLst/>
          </a:prstGeom>
          <a:noFill/>
        </p:spPr>
        <p:txBody>
          <a:bodyPr wrap="none" rtlCol="0">
            <a:spAutoFit/>
          </a:bodyPr>
          <a:lstStyle/>
          <a:p>
            <a:r>
              <a:rPr lang="en-US" sz="2800" dirty="0">
                <a:solidFill>
                  <a:srgbClr val="929000"/>
                </a:solidFill>
                <a:latin typeface="DS Marker Felt" pitchFamily="2" charset="0"/>
              </a:rPr>
              <a:t>data wrangling</a:t>
            </a:r>
          </a:p>
        </p:txBody>
      </p:sp>
    </p:spTree>
    <p:extLst>
      <p:ext uri="{BB962C8B-B14F-4D97-AF65-F5344CB8AC3E}">
        <p14:creationId xmlns:p14="http://schemas.microsoft.com/office/powerpoint/2010/main" val="3520658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856C-C959-442B-A060-75CC7529B15A}"/>
              </a:ext>
            </a:extLst>
          </p:cNvPr>
          <p:cNvSpPr>
            <a:spLocks noGrp="1"/>
          </p:cNvSpPr>
          <p:nvPr>
            <p:ph type="title"/>
          </p:nvPr>
        </p:nvSpPr>
        <p:spPr/>
        <p:txBody>
          <a:bodyPr/>
          <a:lstStyle/>
          <a:p>
            <a:r>
              <a:rPr lang="en-US" dirty="0"/>
              <a:t>Data wrangling and database models</a:t>
            </a:r>
          </a:p>
        </p:txBody>
      </p:sp>
      <p:sp>
        <p:nvSpPr>
          <p:cNvPr id="3" name="Text Placeholder 2">
            <a:extLst>
              <a:ext uri="{FF2B5EF4-FFF2-40B4-BE49-F238E27FC236}">
                <a16:creationId xmlns:a16="http://schemas.microsoft.com/office/drawing/2014/main" id="{B8311A3F-E8AC-4E93-9BBD-603844DD7D07}"/>
              </a:ext>
            </a:extLst>
          </p:cNvPr>
          <p:cNvSpPr>
            <a:spLocks noGrp="1"/>
          </p:cNvSpPr>
          <p:nvPr>
            <p:ph type="body" idx="1"/>
          </p:nvPr>
        </p:nvSpPr>
        <p:spPr/>
        <p:txBody>
          <a:bodyPr/>
          <a:lstStyle/>
          <a:p>
            <a:pPr marL="82550" indent="0">
              <a:buNone/>
            </a:pPr>
            <a:r>
              <a:rPr lang="en-US" b="1" dirty="0"/>
              <a:t>Data wrangling</a:t>
            </a:r>
            <a:r>
              <a:rPr lang="en-US" dirty="0"/>
              <a:t> is essentially the process of shoehorning whatever data you have into a reasonable database model. As such, the technical rules really come from </a:t>
            </a:r>
            <a:r>
              <a:rPr lang="en-US" b="1" dirty="0"/>
              <a:t>database models.</a:t>
            </a:r>
          </a:p>
        </p:txBody>
      </p:sp>
    </p:spTree>
    <p:extLst>
      <p:ext uri="{BB962C8B-B14F-4D97-AF65-F5344CB8AC3E}">
        <p14:creationId xmlns:p14="http://schemas.microsoft.com/office/powerpoint/2010/main" val="4023118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856C-C959-442B-A060-75CC7529B15A}"/>
              </a:ext>
            </a:extLst>
          </p:cNvPr>
          <p:cNvSpPr>
            <a:spLocks noGrp="1"/>
          </p:cNvSpPr>
          <p:nvPr>
            <p:ph type="title"/>
          </p:nvPr>
        </p:nvSpPr>
        <p:spPr/>
        <p:txBody>
          <a:bodyPr/>
          <a:lstStyle/>
          <a:p>
            <a:r>
              <a:rPr lang="en-US" dirty="0"/>
              <a:t>Today</a:t>
            </a:r>
          </a:p>
        </p:txBody>
      </p:sp>
      <p:sp>
        <p:nvSpPr>
          <p:cNvPr id="3" name="Text Placeholder 2">
            <a:extLst>
              <a:ext uri="{FF2B5EF4-FFF2-40B4-BE49-F238E27FC236}">
                <a16:creationId xmlns:a16="http://schemas.microsoft.com/office/drawing/2014/main" id="{B8311A3F-E8AC-4E93-9BBD-603844DD7D07}"/>
              </a:ext>
            </a:extLst>
          </p:cNvPr>
          <p:cNvSpPr>
            <a:spLocks noGrp="1"/>
          </p:cNvSpPr>
          <p:nvPr>
            <p:ph type="body" idx="1"/>
          </p:nvPr>
        </p:nvSpPr>
        <p:spPr/>
        <p:txBody>
          <a:bodyPr/>
          <a:lstStyle/>
          <a:p>
            <a:pPr marL="539750" indent="-457200">
              <a:buFont typeface="+mj-lt"/>
              <a:buAutoNum type="arabicPeriod"/>
            </a:pPr>
            <a:r>
              <a:rPr lang="en-US" dirty="0"/>
              <a:t>Database fundamentals</a:t>
            </a:r>
          </a:p>
          <a:p>
            <a:pPr marL="539750" indent="-457200">
              <a:buFont typeface="+mj-lt"/>
              <a:buAutoNum type="arabicPeriod"/>
            </a:pPr>
            <a:r>
              <a:rPr lang="en-US" dirty="0"/>
              <a:t>Tidy data standards</a:t>
            </a:r>
          </a:p>
          <a:p>
            <a:pPr marL="539750" indent="-457200">
              <a:buFont typeface="+mj-lt"/>
              <a:buAutoNum type="arabicPeriod"/>
            </a:pPr>
            <a:r>
              <a:rPr lang="en-US" dirty="0"/>
              <a:t>Lab</a:t>
            </a:r>
          </a:p>
        </p:txBody>
      </p:sp>
    </p:spTree>
    <p:extLst>
      <p:ext uri="{BB962C8B-B14F-4D97-AF65-F5344CB8AC3E}">
        <p14:creationId xmlns:p14="http://schemas.microsoft.com/office/powerpoint/2010/main" val="2208189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856C-C959-442B-A060-75CC7529B15A}"/>
              </a:ext>
            </a:extLst>
          </p:cNvPr>
          <p:cNvSpPr>
            <a:spLocks noGrp="1"/>
          </p:cNvSpPr>
          <p:nvPr>
            <p:ph type="title"/>
          </p:nvPr>
        </p:nvSpPr>
        <p:spPr/>
        <p:txBody>
          <a:bodyPr/>
          <a:lstStyle/>
          <a:p>
            <a:r>
              <a:rPr lang="en-US" dirty="0"/>
              <a:t>Database models</a:t>
            </a:r>
          </a:p>
        </p:txBody>
      </p:sp>
      <p:sp>
        <p:nvSpPr>
          <p:cNvPr id="3" name="Text Placeholder 2">
            <a:extLst>
              <a:ext uri="{FF2B5EF4-FFF2-40B4-BE49-F238E27FC236}">
                <a16:creationId xmlns:a16="http://schemas.microsoft.com/office/drawing/2014/main" id="{B8311A3F-E8AC-4E93-9BBD-603844DD7D07}"/>
              </a:ext>
            </a:extLst>
          </p:cNvPr>
          <p:cNvSpPr>
            <a:spLocks noGrp="1"/>
          </p:cNvSpPr>
          <p:nvPr>
            <p:ph type="body" idx="1"/>
          </p:nvPr>
        </p:nvSpPr>
        <p:spPr/>
        <p:txBody>
          <a:bodyPr/>
          <a:lstStyle/>
          <a:p>
            <a:pPr marL="82550" indent="0">
              <a:buNone/>
            </a:pPr>
            <a:r>
              <a:rPr lang="en-US" dirty="0"/>
              <a:t>A database is a collection of digitized information (“data”), which is kept in storage of some kind.</a:t>
            </a:r>
          </a:p>
          <a:p>
            <a:pPr marL="82550" indent="0">
              <a:buNone/>
            </a:pPr>
            <a:r>
              <a:rPr lang="en-US" dirty="0"/>
              <a:t>Databases can be </a:t>
            </a:r>
            <a:r>
              <a:rPr lang="en-US" b="1" dirty="0"/>
              <a:t>in-memory</a:t>
            </a:r>
            <a:r>
              <a:rPr lang="en-US" dirty="0"/>
              <a:t> or </a:t>
            </a:r>
            <a:r>
              <a:rPr lang="en-US" b="1" dirty="0"/>
              <a:t>disk-optimized</a:t>
            </a:r>
            <a:r>
              <a:rPr lang="en-US" dirty="0"/>
              <a:t>. For our purposes, we will consider </a:t>
            </a:r>
            <a:r>
              <a:rPr lang="en-US" b="1" dirty="0"/>
              <a:t>in-memory</a:t>
            </a:r>
            <a:r>
              <a:rPr lang="en-US" dirty="0"/>
              <a:t> centralized (vs. distributed) databases.</a:t>
            </a:r>
          </a:p>
          <a:p>
            <a:pPr marL="82550" indent="0">
              <a:buNone/>
            </a:pPr>
            <a:r>
              <a:rPr lang="en-US" dirty="0"/>
              <a:t>People or programs can insert new information into a database, and delete, change, or retrieve existing information in the database, by issuing requests or commands to the Database Management System (</a:t>
            </a:r>
            <a:r>
              <a:rPr lang="en-US" b="1" dirty="0"/>
              <a:t>DBMS</a:t>
            </a:r>
            <a:r>
              <a:rPr lang="en-US" dirty="0"/>
              <a:t>) software that manages the database.</a:t>
            </a:r>
          </a:p>
        </p:txBody>
      </p:sp>
    </p:spTree>
    <p:extLst>
      <p:ext uri="{BB962C8B-B14F-4D97-AF65-F5344CB8AC3E}">
        <p14:creationId xmlns:p14="http://schemas.microsoft.com/office/powerpoint/2010/main" val="3445759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856C-C959-442B-A060-75CC7529B15A}"/>
              </a:ext>
            </a:extLst>
          </p:cNvPr>
          <p:cNvSpPr>
            <a:spLocks noGrp="1"/>
          </p:cNvSpPr>
          <p:nvPr>
            <p:ph type="title"/>
          </p:nvPr>
        </p:nvSpPr>
        <p:spPr/>
        <p:txBody>
          <a:bodyPr/>
          <a:lstStyle/>
          <a:p>
            <a:r>
              <a:rPr lang="en-US" dirty="0"/>
              <a:t>Database types</a:t>
            </a:r>
          </a:p>
        </p:txBody>
      </p:sp>
      <p:sp>
        <p:nvSpPr>
          <p:cNvPr id="3" name="Text Placeholder 2">
            <a:extLst>
              <a:ext uri="{FF2B5EF4-FFF2-40B4-BE49-F238E27FC236}">
                <a16:creationId xmlns:a16="http://schemas.microsoft.com/office/drawing/2014/main" id="{B8311A3F-E8AC-4E93-9BBD-603844DD7D07}"/>
              </a:ext>
            </a:extLst>
          </p:cNvPr>
          <p:cNvSpPr>
            <a:spLocks noGrp="1"/>
          </p:cNvSpPr>
          <p:nvPr>
            <p:ph type="body" idx="1"/>
          </p:nvPr>
        </p:nvSpPr>
        <p:spPr/>
        <p:txBody>
          <a:bodyPr/>
          <a:lstStyle/>
          <a:p>
            <a:pPr marL="82550" indent="0">
              <a:buNone/>
            </a:pPr>
            <a:r>
              <a:rPr lang="en-US" dirty="0"/>
              <a:t>Flat files</a:t>
            </a:r>
          </a:p>
          <a:p>
            <a:pPr marL="82550" indent="0">
              <a:buNone/>
            </a:pPr>
            <a:r>
              <a:rPr lang="en-US" dirty="0"/>
              <a:t>Hierarchical</a:t>
            </a:r>
          </a:p>
          <a:p>
            <a:pPr marL="82550" indent="0">
              <a:buNone/>
            </a:pPr>
            <a:r>
              <a:rPr lang="en-US" dirty="0"/>
              <a:t>Relational</a:t>
            </a:r>
          </a:p>
        </p:txBody>
      </p:sp>
      <p:pic>
        <p:nvPicPr>
          <p:cNvPr id="4" name="Picture 3">
            <a:extLst>
              <a:ext uri="{FF2B5EF4-FFF2-40B4-BE49-F238E27FC236}">
                <a16:creationId xmlns:a16="http://schemas.microsoft.com/office/drawing/2014/main" id="{E5D09FDA-F619-3A42-B451-B59BFBABCF44}"/>
              </a:ext>
            </a:extLst>
          </p:cNvPr>
          <p:cNvPicPr>
            <a:picLocks noChangeAspect="1"/>
          </p:cNvPicPr>
          <p:nvPr/>
        </p:nvPicPr>
        <p:blipFill>
          <a:blip r:embed="rId2"/>
          <a:stretch>
            <a:fillRect/>
          </a:stretch>
        </p:blipFill>
        <p:spPr>
          <a:xfrm>
            <a:off x="5722112" y="2492247"/>
            <a:ext cx="2836672" cy="3140601"/>
          </a:xfrm>
          <a:prstGeom prst="rect">
            <a:avLst/>
          </a:prstGeom>
        </p:spPr>
      </p:pic>
    </p:spTree>
    <p:extLst>
      <p:ext uri="{BB962C8B-B14F-4D97-AF65-F5344CB8AC3E}">
        <p14:creationId xmlns:p14="http://schemas.microsoft.com/office/powerpoint/2010/main" val="251644091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9036</TotalTime>
  <Words>2316</Words>
  <Application>Microsoft Macintosh PowerPoint</Application>
  <PresentationFormat>Custom</PresentationFormat>
  <Paragraphs>363</Paragraphs>
  <Slides>39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DS Marker Felt</vt:lpstr>
      <vt:lpstr>Arial</vt:lpstr>
      <vt:lpstr>Calibri</vt:lpstr>
      <vt:lpstr>Courier New</vt:lpstr>
      <vt:lpstr>Office Theme</vt:lpstr>
      <vt:lpstr>BMI 510: Data Wrangling</vt:lpstr>
      <vt:lpstr>Sign up for Journal Club!</vt:lpstr>
      <vt:lpstr>PowerPoint Presentation</vt:lpstr>
      <vt:lpstr>PowerPoint Presentation</vt:lpstr>
      <vt:lpstr>Data wrangling is usually the first step of a data science workflow</vt:lpstr>
      <vt:lpstr>Data wrangling and database models</vt:lpstr>
      <vt:lpstr>Today</vt:lpstr>
      <vt:lpstr>Database models</vt:lpstr>
      <vt:lpstr>Database types</vt:lpstr>
      <vt:lpstr>Flat file</vt:lpstr>
      <vt:lpstr>Hierarchical database</vt:lpstr>
      <vt:lpstr>Relational database</vt:lpstr>
      <vt:lpstr>Key Variables</vt:lpstr>
      <vt:lpstr>Example table (nycflights)</vt:lpstr>
      <vt:lpstr>Keys (nycflights)</vt:lpstr>
      <vt:lpstr>Keys (nycflights)</vt:lpstr>
      <vt:lpstr>Keys</vt:lpstr>
      <vt:lpstr>Choosing a database structure for statistical analysis</vt:lpstr>
      <vt:lpstr>What is borrowed from SQL</vt:lpstr>
      <vt:lpstr>“Selecting” in SQL always returns a table</vt:lpstr>
      <vt:lpstr>PowerPoint Presentation</vt:lpstr>
      <vt:lpstr>PowerPoint Presentation</vt:lpstr>
      <vt:lpstr>Tibble</vt:lpstr>
      <vt:lpstr>Objective of data wrangling</vt:lpstr>
      <vt:lpstr>Formatting flat files</vt:lpstr>
      <vt:lpstr>Warning signs for data formatting</vt:lpstr>
      <vt:lpstr>Tidy Data</vt:lpstr>
      <vt:lpstr>Guide for Tidy Data</vt:lpstr>
      <vt:lpstr>Guide for Tidy Data</vt:lpstr>
      <vt:lpstr>Guide for Tidy Data</vt:lpstr>
      <vt:lpstr>Guide for Tidy Data</vt:lpstr>
      <vt:lpstr>The five most common problems with messy datasets</vt:lpstr>
      <vt:lpstr>Column headers are values, not variable names</vt:lpstr>
      <vt:lpstr>Multiple variables are stored in one column</vt:lpstr>
      <vt:lpstr>Variables are stored in both rows and columns</vt:lpstr>
      <vt:lpstr>Multiple types of observational units are stored in the same table</vt:lpstr>
      <vt:lpstr>Multiple types of observational units are stored in the same table: LOCF</vt:lpstr>
      <vt:lpstr>A single observational unit is stored in multiple tables (files)</vt:lpstr>
      <vt:lpstr>Lab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 585: Biostatistics for Machine Learning</dc:title>
  <cp:lastModifiedBy>Mckay, Lucas</cp:lastModifiedBy>
  <cp:revision>200</cp:revision>
  <dcterms:modified xsi:type="dcterms:W3CDTF">2025-02-05T19:29:09Z</dcterms:modified>
</cp:coreProperties>
</file>