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0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8" r:id="rId1"/>
  </p:sldMasterIdLst>
  <p:notesMasterIdLst>
    <p:notesMasterId r:id="rId25"/>
  </p:notesMasterIdLst>
  <p:sldIdLst>
    <p:sldId id="431" r:id="rId2"/>
    <p:sldId id="557" r:id="rId3"/>
    <p:sldId id="583" r:id="rId4"/>
    <p:sldId id="582" r:id="rId5"/>
    <p:sldId id="585" r:id="rId6"/>
    <p:sldId id="586" r:id="rId7"/>
    <p:sldId id="587" r:id="rId8"/>
    <p:sldId id="581" r:id="rId9"/>
    <p:sldId id="259" r:id="rId10"/>
    <p:sldId id="589" r:id="rId11"/>
    <p:sldId id="261" r:id="rId12"/>
    <p:sldId id="262" r:id="rId13"/>
    <p:sldId id="263" r:id="rId14"/>
    <p:sldId id="590" r:id="rId15"/>
    <p:sldId id="591" r:id="rId16"/>
    <p:sldId id="593" r:id="rId17"/>
    <p:sldId id="264" r:id="rId18"/>
    <p:sldId id="265" r:id="rId19"/>
    <p:sldId id="266" r:id="rId20"/>
    <p:sldId id="267" r:id="rId21"/>
    <p:sldId id="268" r:id="rId22"/>
    <p:sldId id="269" r:id="rId23"/>
    <p:sldId id="270" r:id="rId24"/>
  </p:sldIdLst>
  <p:sldSz cx="10160000" cy="7620000"/>
  <p:notesSz cx="7620000" cy="10160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  <p:embeddedFont>
      <p:font typeface="Inter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zkurt, Selen" initials="SB" lastIdx="1" clrIdx="0">
    <p:extLst>
      <p:ext uri="{19B8F6BF-5375-455C-9EA6-DF929625EA0E}">
        <p15:presenceInfo xmlns:p15="http://schemas.microsoft.com/office/powerpoint/2012/main" userId="S::SBOZKUR@emory.edu::755dd9a8-b600-458d-b720-ff2c6d1d42d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591F34-6BE0-48BB-932A-1E305F9E1863}">
  <a:tblStyle styleId="{D9591F34-6BE0-48BB-932A-1E305F9E18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 autoAdjust="0"/>
    <p:restoredTop sz="86321"/>
  </p:normalViewPr>
  <p:slideViewPr>
    <p:cSldViewPr snapToGrid="0" snapToObjects="1">
      <p:cViewPr>
        <p:scale>
          <a:sx n="91" d="100"/>
          <a:sy n="91" d="100"/>
        </p:scale>
        <p:origin x="1856" y="144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2T18:55:13.6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20061,'5'5'0,"0"-1"0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2T19:20:01.7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24575,'10'0'0,"-1"0"0,1 0 0,0 0 0,0 5 0,0 0 0,5 6 0,2 4 0,-1-3 0,5 3 0,-9 1 0,8-4 0,-7 9 0,7-9 0,-8 3 0,9 1 0,-10-5 0,9 5 0,-8-6 0,3 0 0,0 1 0,-3-1 0,3 0 0,-5 0 0,0 0 0,0 0 0,-1 0 0,1-5 0,0 4 0,0-3 0,0 4 0,0 0 0,0 0 0,0-5 0,-5 4 0,4-4 0,-8 5 0,3-1 0,-4 4 0,-4-2 0,-2 3 0,-14 5 0,2-1 0,-3 8 0,0-4 0,4 0 0,-6 0 0,1 0 0,0-5 0,5 4 0,-4-9 0,4 9 0,-5-9 0,5 4 0,2-6 0,-1 0 0,-1 6 0,-5-4 0,6 3 0,0-4 0,6-1 0,0 0 0,0-1 0,1 1 0,3-5 0,2-1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2T19:09:46.2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1030 24575,'0'-15'0,"0"4"0,4-9 0,7 3 0,1-4 0,9 4 0,-10 1 0,10 1 0,-4-2 0,0-5 0,10 4 0,-9-3 0,11 8 0,-8-8 0,8 3 0,-6 1 0,5-5 0,-6 10 0,0-9 0,0 8 0,0-7 0,6 7 0,-4-3 0,4-1 0,-6 5 0,0-4 0,0 0 0,6 3 0,-4-3 0,4 4 0,-6 1 0,0-5 0,0 4 0,6-5 0,-4 6 0,4-1 0,-6-4 0,0 4 0,6-4 0,-4 4 0,4 1 0,0-1 0,-5-4 0,6 3 0,-1-3 0,-5 5 0,6-1 0,-1-5 0,11-1 0,-6 0 0,11 1 0,-20 6 0,10-2 0,-10 2 0,10-1 0,-10 1 0,4-1 0,-6 6 0,0-4 0,-6 5 0,5-2 0,-4-2 0,4 8 0,-4-9 0,4 9 0,-5-8 0,6 3 0,0 0 0,0-4 0,0 8 0,0-3 0,-5 1 0,13 3 0,-11-9 0,13 9 0,-10-4 0,0 5 0,0-5 0,-6 4 0,5-4 0,-5 5 0,6-5 0,0 4 0,0-4 0,0 5 0,6-5 0,-4 3 0,4-3 0,0-1 0,-4 5 0,10-4 0,-10 5 0,4 0 0,-6 0 0,0 0 0,-5 0 0,8-5 0,-13 3 0,8-2 0,-5 4 0,-4 0 0,5 0 0,-1 0 0,-4 0 0,10 0 0,-10 0 0,4 0 0,-5 0 0,0 0 0,0 0 0,0 0 0,0 0 0,0 0 0,-1 0 0,1 0 0,0 0 0,5 0 0,1 0 0,6 0 0,7 0 0,-6 0 0,5 0 0,-6 0 0,0 0 0,0 4 0,-5-2 0,-2 2 0,-5-4 0,0 0 0,-5 5 0,3-4 0,-3 7 0,5-7 0,-1 3 0,1 1 0,0-4 0,0 8 0,0-4 0,0 1 0,5 3 0,-4-8 0,5 9 0,-6-9 0,-1 8 0,1-8 0,-4 7 0,2-6 0,-7 6 0,7-7 0,-3 7 0,5-7 0,-1 7 0,1-7 0,0 8 0,0-8 0,-1 3 0,-3 1 0,2-4 0,-7 7 0,7-3 0,-7 0 0,3-1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2T19:09:48.7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285 1 24575,'0'5'0,"0"-3"0,0 14 0,0-1 0,4-4 0,2 10 0,5-5 0,-1 1 0,1-2 0,-1 1 0,-4-5 0,3 4 0,-4-5 0,5 0 0,-4 5 0,3-4 0,-8 5 0,8-6 0,-8 0 0,7-1 0,-7 1 0,8-1 0,-8 1 0,8 0 0,-4 8 0,5-6 0,-4 7 0,-2-9 0,1 0 0,-4-1 0,3 1 0,-4-1 0,0 0 0,-4-4 0,-2 4 0,-4-8 0,-5 8 0,3-3 0,-9 5 0,-2 0 0,0 0 0,-6 0 0,1 1 0,4 4 0,-4-4 0,6 4 0,5-5 0,2-1 0,5-4 0,4 2 0,-3-7 0,4 4 0,-5-1 0,-5 2 0,-2 5 0,-5 0 0,5-5 0,-4 4 0,10-5 0,-5 1 0,7 3 0,3-12 0,2 2 0,4-4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2T19:10:04.2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1 899 24575,'0'-9'0,"0"-6"0,0 4 0,0-5 0,0-6 0,0 9 0,0-18 0,10 13 0,-4-3 0,10 0 0,6 9 0,-3-9 0,9 3 0,0-5 0,2 0 0,6 4 0,15-12 0,-9 3 0,17-1 0,-10-9 0,12 15 0,-5-11 0,5 6 0,0 1 0,-7 1 0,15-9 0,-14 13 0,5-11 0,1 12 0,-6 0 0,-2-4 0,-2 11 0,-14-4 0,7 6 0,-8-1 0,0 1 0,0 0 0,-6 0 0,4 0 0,-10 1 0,10 4 0,-10-3 0,10 4 0,-10 0 0,4-5 0,0 10 0,6-9 0,-4 4 0,2 0 0,-4 1 0,-4 5 0,10 0 0,-10 0 0,10 0 0,-4 0 0,0 0 0,-2 0 0,-6 0 0,6 0 0,-4 0 0,4 0 0,-6 0 0,6 0 0,-4 0 0,10 0 0,-10 0 0,4 0 0,-6 5 0,0-4 0,-5 8 0,2-8 0,-8 8 0,4-8 0,-10 8 0,4-8 0,-8 3 0,3-4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2T19:10:06.2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24575,'10'0'0,"-1"0"0,1 0 0,0 0 0,0 5 0,0 0 0,5 6 0,2 4 0,-1-3 0,5 3 0,-9 1 0,8-4 0,-7 9 0,7-9 0,-8 3 0,9 1 0,-10-5 0,9 5 0,-8-6 0,3 0 0,0 1 0,-3-1 0,3 0 0,-5 0 0,0 0 0,0 0 0,-1 0 0,1-5 0,0 4 0,0-3 0,0 4 0,0 0 0,0 0 0,0-5 0,-5 4 0,4-4 0,-8 5 0,3-1 0,-4 4 0,-4-2 0,-2 3 0,-14 5 0,2-1 0,-3 8 0,0-4 0,4 0 0,-6 0 0,1 0 0,0-5 0,5 4 0,-4-9 0,4 9 0,-5-9 0,5 4 0,2-6 0,-1 0 0,-1 6 0,-5-4 0,6 3 0,0-4 0,6-1 0,0 0 0,0-1 0,1 1 0,3-5 0,2-1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2T19:10:06.7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2T19:13:54.7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1030 24575,'0'-15'0,"0"4"0,4-9 0,7 3 0,1-4 0,9 4 0,-10 1 0,10 1 0,-4-2 0,0-5 0,10 4 0,-9-3 0,11 8 0,-8-8 0,8 3 0,-6 1 0,5-5 0,-6 10 0,0-9 0,0 8 0,0-7 0,6 7 0,-4-3 0,4-1 0,-6 5 0,0-4 0,0 0 0,6 3 0,-4-3 0,4 4 0,-6 1 0,0-5 0,0 4 0,6-5 0,-4 6 0,4-1 0,-6-4 0,0 4 0,6-4 0,-4 4 0,4 1 0,0-1 0,-5-4 0,6 3 0,-1-3 0,-5 5 0,6-1 0,-1-5 0,11-1 0,-6 0 0,11 1 0,-20 6 0,10-2 0,-10 2 0,10-1 0,-10 1 0,4-1 0,-6 6 0,0-4 0,-6 5 0,5-2 0,-4-2 0,4 8 0,-4-9 0,4 9 0,-5-8 0,6 3 0,0 0 0,0-4 0,0 8 0,0-3 0,-5 1 0,13 3 0,-11-9 0,13 9 0,-10-4 0,0 5 0,0-5 0,-6 4 0,5-4 0,-5 5 0,6-5 0,0 4 0,0-4 0,0 5 0,6-5 0,-4 3 0,4-3 0,0-1 0,-4 5 0,10-4 0,-10 5 0,4 0 0,-6 0 0,0 0 0,-5 0 0,8-5 0,-13 3 0,8-2 0,-5 4 0,-4 0 0,5 0 0,-1 0 0,-4 0 0,10 0 0,-10 0 0,4 0 0,-5 0 0,0 0 0,0 0 0,0 0 0,0 0 0,0 0 0,-1 0 0,1 0 0,0 0 0,5 0 0,1 0 0,6 0 0,7 0 0,-6 0 0,5 0 0,-6 0 0,0 0 0,0 4 0,-5-2 0,-2 2 0,-5-4 0,0 0 0,-5 5 0,3-4 0,-3 7 0,5-7 0,-1 3 0,1 1 0,0-4 0,0 8 0,0-4 0,0 1 0,5 3 0,-4-8 0,5 9 0,-6-9 0,-1 8 0,1-8 0,-4 7 0,2-6 0,-7 6 0,7-7 0,-3 7 0,5-7 0,-1 7 0,1-7 0,0 8 0,0-8 0,-1 3 0,-3 1 0,2-4 0,-7 7 0,7-3 0,-7 0 0,3-1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2T19:13:54.7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285 1 24575,'0'5'0,"0"-3"0,0 14 0,0-1 0,4-4 0,2 10 0,5-5 0,-1 1 0,1-2 0,-1 1 0,-4-5 0,3 4 0,-4-5 0,5 0 0,-4 5 0,3-4 0,-8 5 0,8-6 0,-8 0 0,7-1 0,-7 1 0,8-1 0,-8 1 0,8 0 0,-4 8 0,5-6 0,-4 7 0,-2-9 0,1 0 0,-4-1 0,3 1 0,-4-1 0,0 0 0,-4-4 0,-2 4 0,-4-8 0,-5 8 0,3-3 0,-9 5 0,-2 0 0,0 0 0,-6 0 0,1 1 0,4 4 0,-4-4 0,6 4 0,5-5 0,2-1 0,5-4 0,4 2 0,-3-7 0,4 4 0,-5-1 0,-5 2 0,-2 5 0,-5 0 0,5-5 0,-4 4 0,10-5 0,-5 1 0,7 3 0,3-12 0,2 2 0,4-4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2T19:20:01.7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1 899 24575,'0'-9'0,"0"-6"0,0 4 0,0-5 0,0-6 0,0 9 0,0-18 0,10 13 0,-4-3 0,10 0 0,6 9 0,-3-9 0,9 3 0,0-5 0,2 0 0,6 4 0,15-12 0,-9 3 0,17-1 0,-10-9 0,12 15 0,-5-11 0,5 6 0,0 1 0,-7 1 0,15-9 0,-14 13 0,5-11 0,1 12 0,-6 0 0,-2-4 0,-2 11 0,-14-4 0,7 6 0,-8-1 0,0 1 0,0 0 0,-6 0 0,4 0 0,-10 1 0,10 4 0,-10-3 0,10 4 0,-10 0 0,4-5 0,0 10 0,6-9 0,-4 4 0,2 0 0,-4 1 0,-4 5 0,10 0 0,-10 0 0,10 0 0,-4 0 0,0 0 0,-2 0 0,-6 0 0,6 0 0,-4 0 0,4 0 0,-6 0 0,6 0 0,-4 0 0,10 0 0,-10 0 0,4 0 0,-6 5 0,0-4 0,-5 8 0,2-8 0,-8 8 0,4-8 0,-10 8 0,4-8 0,-8 3 0,3-4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83475b25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1288" y="846138"/>
            <a:ext cx="5643562" cy="4233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d83475b256_0_14:notes"/>
          <p:cNvSpPr txBox="1">
            <a:spLocks noGrp="1"/>
          </p:cNvSpPr>
          <p:nvPr>
            <p:ph type="body" idx="1"/>
          </p:nvPr>
        </p:nvSpPr>
        <p:spPr>
          <a:xfrm>
            <a:off x="846667" y="5362222"/>
            <a:ext cx="6773400" cy="50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8795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708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762000"/>
            <a:ext cx="5080000" cy="381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332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762000"/>
            <a:ext cx="5080000" cy="381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13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762000"/>
            <a:ext cx="5080000" cy="381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81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762000"/>
            <a:ext cx="5080000" cy="381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082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762000"/>
            <a:ext cx="5080000" cy="381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13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762000"/>
            <a:ext cx="5080000" cy="381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12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762000"/>
            <a:ext cx="5080000" cy="381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56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885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762000"/>
            <a:ext cx="5080000" cy="381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700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762000"/>
            <a:ext cx="5080000" cy="381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5804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762000"/>
            <a:ext cx="5080000" cy="381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883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762000"/>
            <a:ext cx="5080000" cy="381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78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762000"/>
            <a:ext cx="5080000" cy="381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It is often essential to normalize data prior to the analysis </a:t>
            </a:r>
            <a:r>
              <a:rPr lang="en-US" dirty="0"/>
              <a:t>z=x−</a:t>
            </a:r>
            <a:r>
              <a:rPr lang="el-GR" dirty="0"/>
              <a:t>μ</a:t>
            </a:r>
            <a:r>
              <a:rPr lang="en-US" dirty="0"/>
              <a:t>/</a:t>
            </a:r>
            <a:r>
              <a:rPr lang="el-GR" dirty="0"/>
              <a:t>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605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762000"/>
            <a:ext cx="5080000" cy="381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56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762000"/>
            <a:ext cx="5080000" cy="381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4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762000"/>
            <a:ext cx="5080000" cy="381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87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762000"/>
            <a:ext cx="5080000" cy="381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3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762000"/>
            <a:ext cx="5080000" cy="381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603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762000"/>
            <a:ext cx="5080000" cy="381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99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050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670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480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762000" y="677333"/>
            <a:ext cx="8636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762000" y="2201333"/>
            <a:ext cx="4233333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>
          <a:xfrm>
            <a:off x="5164667" y="2201333"/>
            <a:ext cx="4233333" cy="2201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3"/>
          </p:nvPr>
        </p:nvSpPr>
        <p:spPr>
          <a:xfrm>
            <a:off x="5164667" y="4572000"/>
            <a:ext cx="4233333" cy="2201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dt" idx="10"/>
          </p:nvPr>
        </p:nvSpPr>
        <p:spPr>
          <a:xfrm>
            <a:off x="762000" y="6942667"/>
            <a:ext cx="2116667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ftr" idx="11"/>
          </p:nvPr>
        </p:nvSpPr>
        <p:spPr>
          <a:xfrm>
            <a:off x="3471333" y="6942667"/>
            <a:ext cx="3217333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7281333" y="6942667"/>
            <a:ext cx="2116667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693209" y="1899710"/>
            <a:ext cx="8763000" cy="316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693209" y="5099405"/>
            <a:ext cx="8763000" cy="166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699823" y="508000"/>
            <a:ext cx="3276864" cy="1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4319323" y="1097140"/>
            <a:ext cx="5143500" cy="541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2"/>
          </p:nvPr>
        </p:nvSpPr>
        <p:spPr>
          <a:xfrm>
            <a:off x="699823" y="2286000"/>
            <a:ext cx="3276864" cy="4235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699823" y="508000"/>
            <a:ext cx="3276864" cy="1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92" name="Google Shape;92;p18"/>
          <p:cNvSpPr>
            <a:spLocks noGrp="1"/>
          </p:cNvSpPr>
          <p:nvPr>
            <p:ph type="pic" idx="2"/>
          </p:nvPr>
        </p:nvSpPr>
        <p:spPr>
          <a:xfrm>
            <a:off x="4319323" y="1097140"/>
            <a:ext cx="5143500" cy="541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050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670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480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699823" y="2286000"/>
            <a:ext cx="3276864" cy="4235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 rot="5400000">
            <a:off x="2662590" y="64382"/>
            <a:ext cx="4834820" cy="87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 rot="5400000">
            <a:off x="5137326" y="2539118"/>
            <a:ext cx="6457598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 rot="5400000">
            <a:off x="692326" y="411868"/>
            <a:ext cx="6457598" cy="644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58" r:id="rId4"/>
    <p:sldLayoutId id="2147483662" r:id="rId5"/>
    <p:sldLayoutId id="2147483663" r:id="rId6"/>
    <p:sldLayoutId id="2147483664" r:id="rId7"/>
    <p:sldLayoutId id="214748366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4.xml"/><Relationship Id="rId1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customXml" Target="../ink/ink6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ustomXml" Target="../ink/ink3.xml"/><Relationship Id="rId5" Type="http://schemas.openxmlformats.org/officeDocument/2006/relationships/image" Target="../media/image7.png"/><Relationship Id="rId15" Type="http://schemas.openxmlformats.org/officeDocument/2006/relationships/customXml" Target="../ink/ink5.xml"/><Relationship Id="rId10" Type="http://schemas.openxmlformats.org/officeDocument/2006/relationships/image" Target="../media/image11.png"/><Relationship Id="rId19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customXml" Target="../ink/ink2.xml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2.png"/><Relationship Id="rId1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12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ustomXml" Target="../ink/ink8.xml"/><Relationship Id="rId5" Type="http://schemas.openxmlformats.org/officeDocument/2006/relationships/image" Target="../media/image19.png"/><Relationship Id="rId15" Type="http://schemas.openxmlformats.org/officeDocument/2006/relationships/image" Target="../media/image13.png"/><Relationship Id="rId10" Type="http://schemas.openxmlformats.org/officeDocument/2006/relationships/image" Target="../media/image11.png"/><Relationship Id="rId19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customXml" Target="../ink/ink7.xml"/><Relationship Id="rId14" Type="http://schemas.openxmlformats.org/officeDocument/2006/relationships/customXml" Target="../ink/ink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/>
        </p:nvSpPr>
        <p:spPr>
          <a:xfrm>
            <a:off x="952775" y="6178825"/>
            <a:ext cx="8735400" cy="14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75" tIns="38075" rIns="38075" bIns="38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6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J. Lucas McKay, Ph.D., M.S.C.R.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Departments of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Biomedical Informatics and Neurology, Emory University, Atlanta, GA USA  </a:t>
            </a:r>
            <a:endParaRPr sz="16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Department of Biomedical Engineering, Georgia Institute of Technology, Atlanta, GA, USA</a:t>
            </a:r>
            <a:endParaRPr sz="16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2027" y="276804"/>
            <a:ext cx="3235945" cy="26262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4D5262-882B-0C4C-BF5C-1D301427D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3214481"/>
            <a:ext cx="7620000" cy="2652889"/>
          </a:xfrm>
        </p:spPr>
        <p:txBody>
          <a:bodyPr anchor="ctr"/>
          <a:lstStyle/>
          <a:p>
            <a:r>
              <a:rPr lang="en-US" dirty="0"/>
              <a:t>BMI 510: Useful Distributions</a:t>
            </a:r>
          </a:p>
        </p:txBody>
      </p:sp>
      <p:sp>
        <p:nvSpPr>
          <p:cNvPr id="3" name="Google Shape;117;p22">
            <a:extLst>
              <a:ext uri="{FF2B5EF4-FFF2-40B4-BE49-F238E27FC236}">
                <a16:creationId xmlns:a16="http://schemas.microsoft.com/office/drawing/2014/main" id="{940A2882-8BC4-BED7-755B-96729FD920A9}"/>
              </a:ext>
            </a:extLst>
          </p:cNvPr>
          <p:cNvSpPr txBox="1"/>
          <p:nvPr/>
        </p:nvSpPr>
        <p:spPr>
          <a:xfrm>
            <a:off x="836715" y="5302498"/>
            <a:ext cx="8735400" cy="14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75" tIns="38075" rIns="38075" bIns="38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6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Selen Bozkurt, Ph.D., M.Sc.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Departments of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Biomedical Informatics, Emory University, Atlanta, GA USA  </a:t>
            </a:r>
            <a:endParaRPr sz="16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9101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98500" y="405696"/>
                <a:ext cx="8763000" cy="1472848"/>
              </a:xfrm>
            </p:spPr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i="1" dirty="0"/>
                  <a:t>chi-square</a:t>
                </a:r>
                <a:r>
                  <a:rPr lang="en-US" dirty="0"/>
                  <a:t> density: sum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98500" y="405696"/>
                <a:ext cx="8763000" cy="1472848"/>
              </a:xfrm>
              <a:blipFill>
                <a:blip r:embed="rId3"/>
                <a:stretch>
                  <a:fillRect l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327DE2A-C02A-F4D0-D6A1-CEB49CA1B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5015901"/>
            <a:ext cx="2981038" cy="18553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5484B6-6C28-5C62-E009-32817E3C55D0}"/>
                  </a:ext>
                </a:extLst>
              </p:cNvPr>
              <p:cNvSpPr txBox="1"/>
              <p:nvPr/>
            </p:nvSpPr>
            <p:spPr>
              <a:xfrm>
                <a:off x="-363681" y="4283190"/>
                <a:ext cx="51054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~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5484B6-6C28-5C62-E009-32817E3C5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3681" y="4283190"/>
                <a:ext cx="5105400" cy="461665"/>
              </a:xfrm>
              <a:prstGeom prst="rect">
                <a:avLst/>
              </a:prstGeom>
              <a:blipFill>
                <a:blip r:embed="rId5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FDD729C-6299-42CC-E78F-8BF8923A5B3B}"/>
                  </a:ext>
                </a:extLst>
              </p:cNvPr>
              <p:cNvSpPr txBox="1"/>
              <p:nvPr/>
            </p:nvSpPr>
            <p:spPr>
              <a:xfrm>
                <a:off x="4351032" y="5712766"/>
                <a:ext cx="126307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AE" sz="240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ar-AE" sz="24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ar-AE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AE" sz="2400" dirty="0"/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FDD729C-6299-42CC-E78F-8BF8923A5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032" y="5712766"/>
                <a:ext cx="1263071" cy="461665"/>
              </a:xfrm>
              <a:prstGeom prst="rect">
                <a:avLst/>
              </a:prstGeom>
              <a:blipFill>
                <a:blip r:embed="rId6"/>
                <a:stretch>
                  <a:fillRect l="-990" t="-1052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A89E056-D913-9C57-7DF5-F6D9B7D0CACF}"/>
                  </a:ext>
                </a:extLst>
              </p:cNvPr>
              <p:cNvSpPr txBox="1"/>
              <p:nvPr/>
            </p:nvSpPr>
            <p:spPr>
              <a:xfrm>
                <a:off x="7196286" y="4283189"/>
                <a:ext cx="126307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AE" sz="240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ar-AE" sz="2400" dirty="0"/>
                  <a:t> </a:t>
                </a:r>
                <a:r>
                  <a:rPr lang="en-US" sz="2400" dirty="0"/>
                  <a:t>~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ar-AE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ar-AE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A89E056-D913-9C57-7DF5-F6D9B7D0C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286" y="4283189"/>
                <a:ext cx="1263071" cy="461665"/>
              </a:xfrm>
              <a:prstGeom prst="rect">
                <a:avLst/>
              </a:prstGeom>
              <a:blipFill>
                <a:blip r:embed="rId7"/>
                <a:stretch>
                  <a:fillRect l="-990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EF74FD0B-9F06-CF6A-97FF-BA935C24692A}"/>
              </a:ext>
            </a:extLst>
          </p:cNvPr>
          <p:cNvGrpSpPr/>
          <p:nvPr/>
        </p:nvGrpSpPr>
        <p:grpSpPr>
          <a:xfrm>
            <a:off x="5886327" y="5015899"/>
            <a:ext cx="3332719" cy="1855400"/>
            <a:chOff x="5531880" y="2882299"/>
            <a:chExt cx="3332719" cy="185540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5180E34-FB60-435E-3E73-43E2663B5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31880" y="2882299"/>
              <a:ext cx="3332719" cy="18554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6A7CEB1-E1D4-F51D-A78A-9B620FD72771}"/>
                </a:ext>
              </a:extLst>
            </p:cNvPr>
            <p:cNvSpPr txBox="1"/>
            <p:nvPr/>
          </p:nvSpPr>
          <p:spPr>
            <a:xfrm>
              <a:off x="7139789" y="3144981"/>
              <a:ext cx="66717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Df</a:t>
              </a:r>
              <a:r>
                <a:rPr lang="en-US" dirty="0"/>
                <a:t> = 1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92B14BF-2AE6-5331-8A2C-25CB17E8C22B}"/>
              </a:ext>
            </a:extLst>
          </p:cNvPr>
          <p:cNvGrpSpPr/>
          <p:nvPr/>
        </p:nvGrpSpPr>
        <p:grpSpPr>
          <a:xfrm>
            <a:off x="3156305" y="5536058"/>
            <a:ext cx="1158120" cy="411120"/>
            <a:chOff x="2801858" y="3402458"/>
            <a:chExt cx="1158120" cy="41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6275C07-601D-B6C1-B85A-00F8A8B54947}"/>
                    </a:ext>
                  </a:extLst>
                </p14:cNvPr>
                <p14:cNvContentPartPr/>
                <p14:nvPr/>
              </p14:nvContentPartPr>
              <p14:xfrm>
                <a:off x="2801858" y="3442778"/>
                <a:ext cx="1078920" cy="370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6275C07-601D-B6C1-B85A-00F8A8B5494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95738" y="3436658"/>
                  <a:ext cx="10911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763CAD8-6928-8EDD-EBFB-FCEDD96B66BA}"/>
                    </a:ext>
                  </a:extLst>
                </p14:cNvPr>
                <p14:cNvContentPartPr/>
                <p14:nvPr/>
              </p14:nvContentPartPr>
              <p14:xfrm>
                <a:off x="3795818" y="3402458"/>
                <a:ext cx="164160" cy="2289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763CAD8-6928-8EDD-EBFB-FCEDD96B66B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89698" y="3396338"/>
                  <a:ext cx="17640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8C2489E-AE32-225B-087E-ED1E6D29B9DD}"/>
              </a:ext>
            </a:extLst>
          </p:cNvPr>
          <p:cNvGrpSpPr/>
          <p:nvPr/>
        </p:nvGrpSpPr>
        <p:grpSpPr>
          <a:xfrm>
            <a:off x="5140985" y="5198738"/>
            <a:ext cx="859320" cy="431280"/>
            <a:chOff x="4786538" y="3065138"/>
            <a:chExt cx="859320" cy="43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7DEAF5F-4146-BE3B-83F0-65AECEFFBEF2}"/>
                    </a:ext>
                  </a:extLst>
                </p14:cNvPr>
                <p14:cNvContentPartPr/>
                <p14:nvPr/>
              </p14:nvContentPartPr>
              <p14:xfrm>
                <a:off x="4786538" y="3172418"/>
                <a:ext cx="812880" cy="3240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7DEAF5F-4146-BE3B-83F0-65AECEFFBEF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80418" y="3166298"/>
                  <a:ext cx="82512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429B154-80B8-0804-A8EF-203DC68CEB55}"/>
                    </a:ext>
                  </a:extLst>
                </p14:cNvPr>
                <p14:cNvContentPartPr/>
                <p14:nvPr/>
              </p14:nvContentPartPr>
              <p14:xfrm>
                <a:off x="5482058" y="3065138"/>
                <a:ext cx="163800" cy="2779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429B154-80B8-0804-A8EF-203DC68CEB5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75938" y="3059018"/>
                  <a:ext cx="176040" cy="29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5104CA0-62C8-6F26-1981-56CC79A7EBB2}"/>
                  </a:ext>
                </a:extLst>
              </p14:cNvPr>
              <p14:cNvContentPartPr/>
              <p14:nvPr/>
            </p14:nvContentPartPr>
            <p14:xfrm>
              <a:off x="4175618" y="5419178"/>
              <a:ext cx="360" cy="3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5104CA0-62C8-6F26-1981-56CC79A7EBB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69498" y="541305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52579D91-7923-AD77-E8EA-BDFA630A26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8500" y="2028472"/>
                <a:ext cx="8763000" cy="19289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1575" tIns="101575" rIns="101575" bIns="10157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74650" algn="l" rtl="0">
                  <a:lnSpc>
                    <a:spcPct val="90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Arial"/>
                  <a:buChar char="•"/>
                  <a:defRPr sz="23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914400" marR="0" lvl="1" indent="-35560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33655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700"/>
                  <a:buFont typeface="Arial"/>
                  <a:buChar char="•"/>
                  <a:defRPr sz="17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32385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Char char="•"/>
                  <a:defRPr sz="15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32385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Char char="•"/>
                  <a:defRPr sz="15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2385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Char char="•"/>
                  <a:defRPr sz="15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2385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Char char="•"/>
                  <a:defRPr sz="15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2385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Char char="•"/>
                  <a:defRPr sz="15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23850" algn="l" rtl="0">
                  <a:lnSpc>
                    <a:spcPct val="9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Char char="•"/>
                  <a:defRPr sz="15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/>
                  <a:t>Definition: if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is ONE standard normal random variable, the Density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AE" dirty="0"/>
                  <a:t> </a:t>
                </a:r>
                <a:r>
                  <a:rPr lang="en-US" dirty="0"/>
                  <a:t>is called the chi-square Density with 1 degree of freedom.</a:t>
                </a: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r>
                  <a:rPr lang="en-US" dirty="0"/>
                  <a:t>This is often written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ar-AE" dirty="0"/>
                  <a:t>.</a:t>
                </a:r>
              </a:p>
            </p:txBody>
          </p:sp>
        </mc:Choice>
        <mc:Fallback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52579D91-7923-AD77-E8EA-BDFA630A2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00" y="2028472"/>
                <a:ext cx="8763000" cy="1928985"/>
              </a:xfrm>
              <a:prstGeom prst="rect">
                <a:avLst/>
              </a:prstGeom>
              <a:blipFill>
                <a:blip r:embed="rId19"/>
                <a:stretch>
                  <a:fillRect l="-1014" r="-1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420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606D4E7-30C2-50AD-2EF0-FFD7FEAFC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401" y="5451817"/>
            <a:ext cx="3227532" cy="18878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dirty="0"/>
                  <a:t>The </a:t>
                </a:r>
                <a:r>
                  <a:rPr i="1" dirty="0"/>
                  <a:t>chi-square</a:t>
                </a:r>
                <a:r>
                  <a:rPr dirty="0"/>
                  <a:t> </a:t>
                </a:r>
                <a:r>
                  <a:rPr lang="en-US" dirty="0"/>
                  <a:t>d</a:t>
                </a:r>
                <a:r>
                  <a:rPr dirty="0"/>
                  <a:t>ensity</a:t>
                </a:r>
                <a:r>
                  <a:rPr lang="en-US" dirty="0"/>
                  <a:t>: sum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2354" y="1682616"/>
                <a:ext cx="8763000" cy="276141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Definition: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,...,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dirty="0"/>
                  <a:t>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dirty="0"/>
                  <a:t> independent chi-square variables with 1 degree of freedom</a:t>
                </a:r>
                <a:r>
                  <a:rPr lang="en-US" dirty="0"/>
                  <a:t> – meaning that each variable is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ar-AE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–</a:t>
                </a:r>
                <a:r>
                  <a:rPr dirty="0"/>
                  <a:t> the Density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𝑉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+...+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dirty="0"/>
                  <a:t> is called the chi-square Density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dirty="0"/>
                  <a:t> degrees of freedom.</a:t>
                </a:r>
                <a:endParaRPr lang="en-US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r>
                  <a:rPr dirty="0"/>
                  <a:t>This is often written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dirty="0"/>
                  <a:t>.</a:t>
                </a:r>
                <a:r>
                  <a:rPr lang="en-US" dirty="0"/>
                  <a:t> So if you have a quantity that represents the sum of n squared normal variables, it will be distributed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  <a:endParaRPr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2354" y="1682616"/>
                <a:ext cx="8763000" cy="2761419"/>
              </a:xfrm>
              <a:blipFill>
                <a:blip r:embed="rId5"/>
                <a:stretch>
                  <a:fillRect l="-1014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2220DD8-ECEA-D35A-A195-A139EC8B78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354" y="5358906"/>
            <a:ext cx="2981038" cy="18553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53260B-9B30-7CE2-6A1C-658A679BE0D0}"/>
                  </a:ext>
                </a:extLst>
              </p:cNvPr>
              <p:cNvSpPr txBox="1"/>
              <p:nvPr/>
            </p:nvSpPr>
            <p:spPr>
              <a:xfrm>
                <a:off x="-349827" y="4626195"/>
                <a:ext cx="51054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~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53260B-9B30-7CE2-6A1C-658A679BE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9827" y="4626195"/>
                <a:ext cx="5105400" cy="461665"/>
              </a:xfrm>
              <a:prstGeom prst="rect">
                <a:avLst/>
              </a:prstGeom>
              <a:blipFill>
                <a:blip r:embed="rId7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56E76C-23AD-F674-6D76-231E7E24ECBC}"/>
                  </a:ext>
                </a:extLst>
              </p:cNvPr>
              <p:cNvSpPr txBox="1"/>
              <p:nvPr/>
            </p:nvSpPr>
            <p:spPr>
              <a:xfrm>
                <a:off x="4392263" y="5733393"/>
                <a:ext cx="126307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AE" sz="240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0" baseline="-2500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ar-AE" sz="24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ar-AE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AE" sz="2400" dirty="0"/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56E76C-23AD-F674-6D76-231E7E24E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263" y="5733393"/>
                <a:ext cx="1263071" cy="461665"/>
              </a:xfrm>
              <a:prstGeom prst="rect">
                <a:avLst/>
              </a:prstGeom>
              <a:blipFill>
                <a:blip r:embed="rId8"/>
                <a:stretch>
                  <a:fillRect l="-2000" t="-10811" r="-8000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513BC35E-0B7B-580F-09F5-404BAC7BB3CD}"/>
              </a:ext>
            </a:extLst>
          </p:cNvPr>
          <p:cNvGrpSpPr/>
          <p:nvPr/>
        </p:nvGrpSpPr>
        <p:grpSpPr>
          <a:xfrm>
            <a:off x="3170159" y="5879063"/>
            <a:ext cx="1158120" cy="411120"/>
            <a:chOff x="2801858" y="3402458"/>
            <a:chExt cx="1158120" cy="41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02906A1-0058-488C-EBB0-D9561145BD4D}"/>
                    </a:ext>
                  </a:extLst>
                </p14:cNvPr>
                <p14:cNvContentPartPr/>
                <p14:nvPr/>
              </p14:nvContentPartPr>
              <p14:xfrm>
                <a:off x="2801858" y="3442778"/>
                <a:ext cx="1078920" cy="3708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02906A1-0058-488C-EBB0-D9561145BD4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95738" y="3436658"/>
                  <a:ext cx="10911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D21411E-5015-B801-2E0E-1832D8EC1F8A}"/>
                    </a:ext>
                  </a:extLst>
                </p14:cNvPr>
                <p14:cNvContentPartPr/>
                <p14:nvPr/>
              </p14:nvContentPartPr>
              <p14:xfrm>
                <a:off x="3795818" y="3402458"/>
                <a:ext cx="164160" cy="2289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D21411E-5015-B801-2E0E-1832D8EC1F8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89698" y="3396338"/>
                  <a:ext cx="176400" cy="24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F6CEC7-3222-5BF9-BFC8-E51B367EE570}"/>
                  </a:ext>
                </a:extLst>
              </p:cNvPr>
              <p:cNvSpPr txBox="1"/>
              <p:nvPr/>
            </p:nvSpPr>
            <p:spPr>
              <a:xfrm>
                <a:off x="4370439" y="6233718"/>
                <a:ext cx="126307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AE" sz="240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0" baseline="-25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ar-AE" sz="24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ar-AE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AE" sz="2400" dirty="0"/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F6CEC7-3222-5BF9-BFC8-E51B367EE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439" y="6233718"/>
                <a:ext cx="1263071" cy="461665"/>
              </a:xfrm>
              <a:prstGeom prst="rect">
                <a:avLst/>
              </a:prstGeom>
              <a:blipFill>
                <a:blip r:embed="rId13"/>
                <a:stretch>
                  <a:fillRect l="-1000" t="-13514" r="-8000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6E532B01-C147-CEED-917A-5DF1E8033EA2}"/>
              </a:ext>
            </a:extLst>
          </p:cNvPr>
          <p:cNvGrpSpPr/>
          <p:nvPr/>
        </p:nvGrpSpPr>
        <p:grpSpPr>
          <a:xfrm>
            <a:off x="5630414" y="6126438"/>
            <a:ext cx="859320" cy="431280"/>
            <a:chOff x="4786538" y="3065138"/>
            <a:chExt cx="859320" cy="43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F016AAC-411A-2162-CD8A-379A61E8546C}"/>
                    </a:ext>
                  </a:extLst>
                </p14:cNvPr>
                <p14:cNvContentPartPr/>
                <p14:nvPr/>
              </p14:nvContentPartPr>
              <p14:xfrm>
                <a:off x="4786538" y="3172418"/>
                <a:ext cx="812880" cy="324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F016AAC-411A-2162-CD8A-379A61E8546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80418" y="3166298"/>
                  <a:ext cx="82512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E26FB3B-7CC5-FC9C-4D8C-4F947080C994}"/>
                    </a:ext>
                  </a:extLst>
                </p14:cNvPr>
                <p14:cNvContentPartPr/>
                <p14:nvPr/>
              </p14:nvContentPartPr>
              <p14:xfrm>
                <a:off x="5482058" y="3065138"/>
                <a:ext cx="163800" cy="2779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E26FB3B-7CC5-FC9C-4D8C-4F947080C99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475938" y="3059018"/>
                  <a:ext cx="176040" cy="29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DABDFB4-CEB4-8788-84D2-D5068891D96C}"/>
                  </a:ext>
                </a:extLst>
              </p:cNvPr>
              <p:cNvSpPr txBox="1"/>
              <p:nvPr/>
            </p:nvSpPr>
            <p:spPr>
              <a:xfrm>
                <a:off x="7014244" y="4444035"/>
                <a:ext cx="2589743" cy="11063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baseline="-25000" dirty="0"/>
              </a:p>
              <a:p>
                <a:pPr algn="ctr"/>
                <a:endParaRPr lang="en-US" sz="2400" b="0" baseline="-250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ar-AE" sz="2400" dirty="0"/>
                  <a:t> </a:t>
                </a:r>
                <a:r>
                  <a:rPr lang="en-US" sz="2400" dirty="0"/>
                  <a:t>~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ar-AE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DABDFB4-CEB4-8788-84D2-D5068891D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244" y="4444035"/>
                <a:ext cx="2589743" cy="1106393"/>
              </a:xfrm>
              <a:prstGeom prst="rect">
                <a:avLst/>
              </a:prstGeom>
              <a:blipFill>
                <a:blip r:embed="rId18"/>
                <a:stretch>
                  <a:fillRect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9402A1-021C-BCCE-343D-25E5577CA1CB}"/>
                  </a:ext>
                </a:extLst>
              </p:cNvPr>
              <p:cNvSpPr txBox="1"/>
              <p:nvPr/>
            </p:nvSpPr>
            <p:spPr>
              <a:xfrm>
                <a:off x="4366163" y="6744609"/>
                <a:ext cx="126307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AE" sz="240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0" baseline="-2500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ar-AE" sz="24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ar-AE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AE" sz="2400" dirty="0"/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9402A1-021C-BCCE-343D-25E5577CA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163" y="6744609"/>
                <a:ext cx="1263071" cy="461665"/>
              </a:xfrm>
              <a:prstGeom prst="rect">
                <a:avLst/>
              </a:prstGeom>
              <a:blipFill>
                <a:blip r:embed="rId19"/>
                <a:stretch>
                  <a:fillRect l="-990" t="-7895" r="-7921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26ADC72C-AFE3-56A7-E9EC-06EAFD4DEE8B}"/>
              </a:ext>
            </a:extLst>
          </p:cNvPr>
          <p:cNvSpPr txBox="1"/>
          <p:nvPr/>
        </p:nvSpPr>
        <p:spPr>
          <a:xfrm>
            <a:off x="8154167" y="5680521"/>
            <a:ext cx="66717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Df</a:t>
            </a:r>
            <a:r>
              <a:rPr lang="en-US" dirty="0"/>
              <a:t> = 3</a:t>
            </a:r>
          </a:p>
        </p:txBody>
      </p:sp>
    </p:spTree>
    <p:extLst>
      <p:ext uri="{BB962C8B-B14F-4D97-AF65-F5344CB8AC3E}">
        <p14:creationId xmlns:p14="http://schemas.microsoft.com/office/powerpoint/2010/main" val="2864852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dirty="0"/>
                  <a:t>The </a:t>
                </a:r>
                <a:r>
                  <a:rPr i="1" dirty="0"/>
                  <a:t>chi-square</a:t>
                </a:r>
                <a:r>
                  <a:rPr dirty="0"/>
                  <a:t> </a:t>
                </a:r>
                <a:r>
                  <a:rPr lang="en-US" dirty="0"/>
                  <a:t>density: sum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1" descr="more-distributions_files/figure-pptx/unnamed-chunk-1-1.png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947334" y="1778000"/>
            <a:ext cx="6279444" cy="502355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3089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The </a:t>
            </a:r>
            <a:r>
              <a:rPr i="1" dirty="0"/>
              <a:t>chi-square</a:t>
            </a:r>
            <a:r>
              <a:rPr dirty="0"/>
              <a:t> </a:t>
            </a:r>
            <a:r>
              <a:rPr lang="en-US" dirty="0"/>
              <a:t>density: sum of </a:t>
            </a:r>
            <a:r>
              <a:rPr lang="en-US" i="1" dirty="0"/>
              <a:t>Z</a:t>
            </a:r>
            <a:r>
              <a:rPr lang="en-US" i="1" baseline="30000" dirty="0"/>
              <a:t>2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8500" y="1728669"/>
                <a:ext cx="8763000" cy="4834820"/>
              </a:xfrm>
            </p:spPr>
            <p:txBody>
              <a:bodyPr/>
              <a:lstStyle/>
              <a:p>
                <a:pPr marL="101600" indent="0">
                  <a:buNone/>
                </a:pPr>
                <a:r>
                  <a:rPr dirty="0"/>
                  <a:t>Recall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dirty="0"/>
                  <a:t> is the distribution of the sum of squared normal variables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>
                        <a:latin typeface="Cambria Math" panose="02040503050406030204" pitchFamily="18" charset="0"/>
                      </a:rPr>
                      <m:t>+...+</m:t>
                    </m:r>
                    <m:sSubSup>
                      <m:sSub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dirty="0"/>
                  <a:t>.</a:t>
                </a:r>
              </a:p>
              <a:p>
                <a:pPr marL="101600" indent="0">
                  <a:buNone/>
                </a:pPr>
                <a:endParaRPr lang="en-US" dirty="0"/>
              </a:p>
              <a:p>
                <a:pPr marL="101600" indent="0">
                  <a:buNone/>
                </a:pPr>
                <a:r>
                  <a:rPr dirty="0"/>
                  <a:t>So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dirty="0"/>
                  <a:t>, there is non-zero probability of obtaining a value of 0; but this drops off steeply.</a:t>
                </a:r>
              </a:p>
              <a:p>
                <a:pPr marL="101600" indent="0">
                  <a:buNone/>
                </a:pPr>
                <a:endParaRPr lang="en-US" dirty="0"/>
              </a:p>
              <a:p>
                <a:pPr marL="101600" indent="0">
                  <a:buNone/>
                </a:pPr>
                <a:r>
                  <a:rPr dirty="0"/>
                  <a:t>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dirty="0"/>
                  <a:t>, you are most likely to get a sum around 4.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500" y="1728669"/>
                <a:ext cx="8763000" cy="483482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" descr="more-distributions_files/figure-pptx/unnamed-chunk-1-1.png">
            <a:extLst>
              <a:ext uri="{FF2B5EF4-FFF2-40B4-BE49-F238E27FC236}">
                <a16:creationId xmlns:a16="http://schemas.microsoft.com/office/drawing/2014/main" id="{2241D8D0-6998-9E3A-496A-832B5C9C51F7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287769" y="4734810"/>
            <a:ext cx="3606487" cy="288519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5" name="Picture 2" descr="Normal Distribution - Data Science ...">
            <a:extLst>
              <a:ext uri="{FF2B5EF4-FFF2-40B4-BE49-F238E27FC236}">
                <a16:creationId xmlns:a16="http://schemas.microsoft.com/office/drawing/2014/main" id="{3E69EFA5-DECE-4009-48BA-C198A2D59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525" y="6026046"/>
            <a:ext cx="3060122" cy="159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471BB3-340A-D395-6250-A08793BF40DD}"/>
                  </a:ext>
                </a:extLst>
              </p:cNvPr>
              <p:cNvSpPr txBox="1"/>
              <p:nvPr/>
            </p:nvSpPr>
            <p:spPr>
              <a:xfrm>
                <a:off x="5294266" y="5558874"/>
                <a:ext cx="34386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~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(0,1)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471BB3-340A-D395-6250-A08793BF4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266" y="5558874"/>
                <a:ext cx="3438640" cy="400110"/>
              </a:xfrm>
              <a:prstGeom prst="rect">
                <a:avLst/>
              </a:prstGeom>
              <a:blipFill>
                <a:blip r:embed="rId6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792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84B17-FCEA-5072-CF88-BBDE788B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FB679-4B4D-706B-2950-C0622A13D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1024217"/>
          </a:xfrm>
        </p:spPr>
        <p:txBody>
          <a:bodyPr/>
          <a:lstStyle/>
          <a:p>
            <a:pPr algn="l"/>
            <a:r>
              <a:rPr lang="en-US" b="0" i="0" dirty="0">
                <a:solidFill>
                  <a:srgbClr val="3B444F"/>
                </a:solidFill>
                <a:effectLst/>
                <a:latin typeface="open-sans"/>
              </a:rPr>
              <a:t>What is the probability that a chi-square random variable with 10 degrees of freedom is greater than 18.31?</a:t>
            </a:r>
          </a:p>
          <a:p>
            <a:pPr marL="82550" indent="0" algn="l">
              <a:buNone/>
            </a:pPr>
            <a:endParaRPr lang="en-US" b="0" i="0" dirty="0">
              <a:solidFill>
                <a:srgbClr val="3B444F"/>
              </a:solidFill>
              <a:effectLst/>
              <a:latin typeface="open-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86031-FBF7-302D-BC5C-D6D64F0AA74E}"/>
              </a:ext>
            </a:extLst>
          </p:cNvPr>
          <p:cNvSpPr txBox="1"/>
          <p:nvPr/>
        </p:nvSpPr>
        <p:spPr>
          <a:xfrm>
            <a:off x="2276249" y="3810000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Probability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551A19-A0F3-EDE7-C287-FE065F0799DD}"/>
              </a:ext>
            </a:extLst>
          </p:cNvPr>
          <p:cNvGrpSpPr/>
          <p:nvPr/>
        </p:nvGrpSpPr>
        <p:grpSpPr>
          <a:xfrm>
            <a:off x="1653325" y="3134751"/>
            <a:ext cx="6853350" cy="3251982"/>
            <a:chOff x="1653324" y="3641187"/>
            <a:chExt cx="6853350" cy="32519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17A7BA-E1D8-04EB-0EA8-3A7934814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3324" y="3641187"/>
              <a:ext cx="6853350" cy="325198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7845FC-5C8A-3377-50CA-28CDB3EA6C6D}"/>
                </a:ext>
              </a:extLst>
            </p:cNvPr>
            <p:cNvSpPr txBox="1"/>
            <p:nvPr/>
          </p:nvSpPr>
          <p:spPr>
            <a:xfrm>
              <a:off x="6246056" y="6231987"/>
              <a:ext cx="590843" cy="307777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53A852-E0EB-67EC-C179-257FFFD4F878}"/>
                </a:ext>
              </a:extLst>
            </p:cNvPr>
            <p:cNvSpPr txBox="1"/>
            <p:nvPr/>
          </p:nvSpPr>
          <p:spPr>
            <a:xfrm>
              <a:off x="6271477" y="4104439"/>
              <a:ext cx="590843" cy="307777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EC3196-FD86-82BB-2435-0E56B040A400}"/>
                  </a:ext>
                </a:extLst>
              </p:cNvPr>
              <p:cNvSpPr txBox="1"/>
              <p:nvPr/>
            </p:nvSpPr>
            <p:spPr>
              <a:xfrm>
                <a:off x="2540782" y="6752639"/>
                <a:ext cx="50784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&gt;18.31)≈0.05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EC3196-FD86-82BB-2435-0E56B040A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782" y="6752639"/>
                <a:ext cx="5078436" cy="461665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868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The </a:t>
            </a:r>
            <a:r>
              <a:rPr i="1" dirty="0"/>
              <a:t>t</a:t>
            </a:r>
            <a:r>
              <a:rPr dirty="0"/>
              <a:t> </a:t>
            </a:r>
            <a:r>
              <a:rPr lang="en-US" dirty="0"/>
              <a:t>d</a:t>
            </a:r>
            <a:r>
              <a:rPr dirty="0"/>
              <a:t>ensity</a:t>
            </a:r>
            <a:r>
              <a:rPr lang="en-US" dirty="0"/>
              <a:t>: </a:t>
            </a:r>
            <a:r>
              <a:rPr lang="en-US" i="1" dirty="0"/>
              <a:t>Z</a:t>
            </a:r>
            <a:r>
              <a:rPr lang="en-US" dirty="0"/>
              <a:t> over a chi-square 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29335B-A8BF-3640-BED7-E778479E9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0" y="2038399"/>
            <a:ext cx="7772400" cy="48655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24C941-095C-E56A-2AAE-5D3800E1EE98}"/>
              </a:ext>
            </a:extLst>
          </p:cNvPr>
          <p:cNvSpPr txBox="1"/>
          <p:nvPr/>
        </p:nvSpPr>
        <p:spPr>
          <a:xfrm>
            <a:off x="698500" y="1412398"/>
            <a:ext cx="50784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D405F"/>
                </a:solidFill>
                <a:effectLst/>
                <a:latin typeface="Inter" panose="020F0502020204030204" pitchFamily="34" charset="0"/>
              </a:rPr>
              <a:t>Also known as Student’s </a:t>
            </a:r>
            <a:r>
              <a:rPr lang="en-US" sz="1600" b="0" i="1" dirty="0">
                <a:solidFill>
                  <a:srgbClr val="0D405F"/>
                </a:solidFill>
                <a:effectLst/>
                <a:latin typeface="Inter" panose="020F0502020204030204" pitchFamily="34" charset="0"/>
              </a:rPr>
              <a:t>t</a:t>
            </a:r>
            <a:r>
              <a:rPr lang="en-US" sz="1600" b="0" i="0" dirty="0">
                <a:solidFill>
                  <a:srgbClr val="0D405F"/>
                </a:solidFill>
                <a:effectLst/>
                <a:latin typeface="Inter" panose="020F0502020204030204" pitchFamily="34" charset="0"/>
              </a:rPr>
              <a:t>-distribution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00011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A4E6D4-33B2-15A6-48D4-5B1B0687B31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𝑣𝑠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istribution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A4E6D4-33B2-15A6-48D4-5B1B0687B3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2DF49-4BD0-7BC8-0E14-D0109C717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2166201"/>
            <a:ext cx="8763000" cy="4834820"/>
          </a:xfrm>
        </p:spPr>
        <p:txBody>
          <a:bodyPr/>
          <a:lstStyle/>
          <a:p>
            <a:pPr marL="82550" indent="0" algn="l">
              <a:lnSpc>
                <a:spcPct val="100000"/>
              </a:lnSpc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</a:rPr>
              <a:t>Similarities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Both are bell-shaped.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Both are symmetrical around the mean.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The curve never touches the x-axis.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Both have a mean, median, and mode equal to zero and located at the center of the distribution.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000000"/>
              </a:solidFill>
              <a:effectLst/>
            </a:endParaRPr>
          </a:p>
          <a:p>
            <a:pPr marL="82550" indent="0" algn="l">
              <a:lnSpc>
                <a:spcPct val="100000"/>
              </a:lnSpc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</a:rPr>
              <a:t>Differences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The variance for t-distribution is greater than 1.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The t-distribution shape is different for different sample sizes.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As the sample size increases, the t-distribution approaches the standard normal distribution.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The t-distribution has more probability in the tails.</a:t>
            </a:r>
          </a:p>
          <a:p>
            <a:pPr>
              <a:lnSpc>
                <a:spcPct val="100000"/>
              </a:lnSpc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CEB7E9-BAC6-AB7C-9387-363BC5EF2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567" y="405696"/>
            <a:ext cx="5097433" cy="31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87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The </a:t>
            </a:r>
            <a:r>
              <a:rPr i="1" dirty="0"/>
              <a:t>t</a:t>
            </a:r>
            <a:r>
              <a:rPr dirty="0"/>
              <a:t> </a:t>
            </a:r>
            <a:r>
              <a:rPr lang="en-US" dirty="0"/>
              <a:t>d</a:t>
            </a:r>
            <a:r>
              <a:rPr dirty="0"/>
              <a:t>ensity</a:t>
            </a:r>
            <a:r>
              <a:rPr lang="en-US" dirty="0"/>
              <a:t>: </a:t>
            </a:r>
            <a:r>
              <a:rPr lang="en-US" i="1" dirty="0"/>
              <a:t>Z</a:t>
            </a:r>
            <a:r>
              <a:rPr lang="en-US" dirty="0"/>
              <a:t> over a chi-square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Definition: if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follows a standard normal density such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follows a chi-square density with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degrees of freedom such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ar-AE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 the density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ad>
                          <m:ra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ar-AE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ar-AE" dirty="0"/>
                  <a:t> </a:t>
                </a:r>
                <a:r>
                  <a:rPr lang="en-US" dirty="0"/>
                  <a:t>is called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density with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degrees of freedom.</a:t>
                </a:r>
                <a:endParaRPr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14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680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The </a:t>
            </a:r>
            <a:r>
              <a:rPr i="1" dirty="0"/>
              <a:t>t</a:t>
            </a:r>
            <a:r>
              <a:rPr dirty="0"/>
              <a:t> </a:t>
            </a:r>
            <a:r>
              <a:rPr lang="en-US" dirty="0"/>
              <a:t>d</a:t>
            </a:r>
            <a:r>
              <a:rPr dirty="0"/>
              <a:t>ensity</a:t>
            </a:r>
            <a:r>
              <a:rPr lang="en-US" dirty="0"/>
              <a:t>: </a:t>
            </a:r>
            <a:r>
              <a:rPr lang="en-US" i="1" dirty="0"/>
              <a:t>Z</a:t>
            </a:r>
            <a:r>
              <a:rPr lang="en-US" dirty="0"/>
              <a:t> over a chi-square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Why would we want to know the Density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ad>
                          <m:ra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ar-AE" dirty="0"/>
                  <a:t>?</a:t>
                </a:r>
              </a:p>
              <a:p>
                <a:pPr marL="0" indent="0">
                  <a:buNone/>
                </a:pPr>
                <a:r>
                  <a:rPr lang="en-US" dirty="0"/>
                  <a:t>The denominator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ar-AE">
                            <a:latin typeface="Cambria Math" panose="02040503050406030204" pitchFamily="18" charset="0"/>
                          </a:rPr>
                          <m:t>+...+</m:t>
                        </m:r>
                        <m:sSubSup>
                          <m:sSub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ar-AE" b="0" i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ar-AE" dirty="0"/>
                  <a:t> </a:t>
                </a:r>
                <a:r>
                  <a:rPr lang="en-US" dirty="0"/>
                  <a:t>may remind you of the “standard error of the mean” from the first lecture: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AE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  <m:r>
                        <a:rPr lang="ar-AE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ar-A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skw"/>
                              <m:ctrlP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A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ar-A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ar-AE" dirty="0"/>
              </a:p>
              <a:p>
                <a:pPr marL="0" indent="0">
                  <a:buNone/>
                </a:pPr>
                <a:endParaRPr lang="ar-AE" dirty="0"/>
              </a:p>
              <a:p>
                <a:pPr marL="0" indent="0">
                  <a:buNone/>
                </a:pPr>
                <a:r>
                  <a:rPr lang="en-US" dirty="0"/>
                  <a:t>So this density is useful for one- and two- sample tests, which we will discuss next.</a:t>
                </a:r>
                <a:endParaRPr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3339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The </a:t>
            </a:r>
            <a:r>
              <a:rPr i="1" dirty="0"/>
              <a:t>t</a:t>
            </a:r>
            <a:r>
              <a:rPr dirty="0"/>
              <a:t> </a:t>
            </a:r>
            <a:r>
              <a:rPr lang="en-US" dirty="0"/>
              <a:t>d</a:t>
            </a:r>
            <a:r>
              <a:rPr dirty="0"/>
              <a:t>ensity</a:t>
            </a:r>
            <a:r>
              <a:rPr lang="en-US" dirty="0"/>
              <a:t>: </a:t>
            </a:r>
            <a:r>
              <a:rPr lang="en-US" i="1" dirty="0"/>
              <a:t>Z</a:t>
            </a:r>
            <a:r>
              <a:rPr lang="en-US" dirty="0"/>
              <a:t> over a chi-square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55222-7FC3-2BF7-D221-33CF9C755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37" y="1751935"/>
            <a:ext cx="7988042" cy="500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16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74C6-510F-2E41-A47F-ABB73E1A0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picture: two fundamental statistical modeling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CBE3F-2E4C-B14F-B60E-E0704F6D05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n-US" dirty="0"/>
              <a:t>Fit model parameters to data</a:t>
            </a:r>
          </a:p>
          <a:p>
            <a:endParaRPr lang="en-US" dirty="0"/>
          </a:p>
          <a:p>
            <a:r>
              <a:rPr lang="en-US" dirty="0"/>
              <a:t>Make inferences about models</a:t>
            </a:r>
          </a:p>
        </p:txBody>
      </p:sp>
    </p:spTree>
    <p:extLst>
      <p:ext uri="{BB962C8B-B14F-4D97-AF65-F5344CB8AC3E}">
        <p14:creationId xmlns:p14="http://schemas.microsoft.com/office/powerpoint/2010/main" val="266373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The </a:t>
            </a:r>
            <a:r>
              <a:rPr i="1" dirty="0"/>
              <a:t>t</a:t>
            </a:r>
            <a:r>
              <a:rPr dirty="0"/>
              <a:t> </a:t>
            </a:r>
            <a:r>
              <a:rPr lang="en-US" dirty="0"/>
              <a:t>d</a:t>
            </a:r>
            <a:r>
              <a:rPr dirty="0"/>
              <a:t>ensity</a:t>
            </a:r>
            <a:r>
              <a:rPr lang="en-US" dirty="0"/>
              <a:t>: </a:t>
            </a:r>
            <a:r>
              <a:rPr lang="en-US" i="1" dirty="0"/>
              <a:t>Z</a:t>
            </a:r>
            <a:r>
              <a:rPr lang="en-US" dirty="0"/>
              <a:t> over a chi-square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1600" indent="0">
                  <a:buNone/>
                </a:pPr>
                <a:r>
                  <a:rPr dirty="0"/>
                  <a:t>Note the heavier tails for smaller degrees of freedom.</a:t>
                </a:r>
              </a:p>
              <a:p>
                <a:pPr marL="101600" indent="0">
                  <a:buNone/>
                </a:pPr>
                <a:endParaRPr lang="en-US" dirty="0"/>
              </a:p>
              <a:p>
                <a:pPr marL="101600" indent="0">
                  <a:buNone/>
                </a:pPr>
                <a:r>
                  <a:rPr lang="en-US" dirty="0"/>
                  <a:t>For smaller samples, there is more uncertainty in estimating the population variance, leading to a greater likelihood of extreme values compared to the standard normal distribution.</a:t>
                </a:r>
              </a:p>
              <a:p>
                <a:pPr marL="101600" indent="0">
                  <a:buNone/>
                </a:pPr>
                <a:endParaRPr lang="en-US" dirty="0"/>
              </a:p>
              <a:p>
                <a:pPr marL="101600" indent="0">
                  <a:buNone/>
                </a:pPr>
                <a:r>
                  <a:rPr lang="en-US" dirty="0"/>
                  <a:t>After around </a:t>
                </a:r>
                <a:r>
                  <a:rPr lang="en-US" b="1" dirty="0" err="1"/>
                  <a:t>df</a:t>
                </a:r>
                <a:r>
                  <a:rPr lang="en-US" b="1" dirty="0"/>
                  <a:t> = 30</a:t>
                </a:r>
                <a:r>
                  <a:rPr lang="en-US" dirty="0"/>
                  <a:t>,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densities are quite close.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3D5CB16-51ED-0C51-69DA-F51EB45D3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481" y="5093657"/>
            <a:ext cx="3751009" cy="234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28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The </a:t>
            </a:r>
            <a:r>
              <a:rPr i="1" dirty="0"/>
              <a:t>F</a:t>
            </a:r>
            <a:r>
              <a:rPr dirty="0"/>
              <a:t> </a:t>
            </a:r>
            <a:r>
              <a:rPr lang="en-US" dirty="0"/>
              <a:t>d</a:t>
            </a:r>
            <a:r>
              <a:rPr dirty="0"/>
              <a:t>ensity</a:t>
            </a:r>
            <a:r>
              <a:rPr lang="en-US" dirty="0"/>
              <a:t>: ratio of chi-squares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Definition: if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are independent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AE" dirty="0"/>
                  <a:t> </a:t>
                </a:r>
                <a:r>
                  <a:rPr lang="en-US" dirty="0"/>
                  <a:t>variables with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degrees of freedom,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distribution of the ratio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ar-AE" dirty="0"/>
              </a:p>
              <a:p>
                <a:pPr marL="0" indent="0">
                  <a:buNone/>
                </a:pPr>
                <a:endParaRPr lang="ar-AE" dirty="0"/>
              </a:p>
              <a:p>
                <a:pPr marL="0" indent="0">
                  <a:buNone/>
                </a:pPr>
                <a:r>
                  <a:rPr lang="en-US" dirty="0"/>
                  <a:t>is called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distribution with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degrees of freedom: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ar-AE" dirty="0"/>
                  <a:t>.</a:t>
                </a:r>
                <a:endParaRPr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426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The </a:t>
            </a:r>
            <a:r>
              <a:rPr i="1" dirty="0"/>
              <a:t>F</a:t>
            </a:r>
            <a:r>
              <a:rPr dirty="0"/>
              <a:t> </a:t>
            </a:r>
            <a:r>
              <a:rPr lang="en-US" dirty="0"/>
              <a:t>d</a:t>
            </a:r>
            <a:r>
              <a:rPr dirty="0"/>
              <a:t>ensity</a:t>
            </a:r>
            <a:r>
              <a:rPr lang="en-US" dirty="0"/>
              <a:t>: ratio of chi-squares</a:t>
            </a:r>
            <a:endParaRPr dirty="0"/>
          </a:p>
        </p:txBody>
      </p:sp>
      <p:pic>
        <p:nvPicPr>
          <p:cNvPr id="3" name="Picture 1" descr="more-distributions_files/figure-pptx/unnamed-chunk-3-1.pn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47334" y="1778000"/>
            <a:ext cx="6279444" cy="502355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5460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</a:t>
            </a:r>
            <a:r>
              <a:rPr i="1"/>
              <a:t>F</a:t>
            </a:r>
            <a:r>
              <a:t> </a:t>
            </a:r>
            <a:r>
              <a:rPr lang="en-US"/>
              <a:t>d</a:t>
            </a:r>
            <a:r>
              <a:t>ensity</a:t>
            </a:r>
            <a:r>
              <a:rPr lang="en-US"/>
              <a:t>: ratio of chi-squares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4943" y="1878544"/>
                <a:ext cx="9345832" cy="4834820"/>
              </a:xfrm>
            </p:spPr>
            <p:txBody>
              <a:bodyPr/>
              <a:lstStyle/>
              <a:p>
                <a:pPr marL="444500" indent="-342900" algn="just"/>
                <a:r>
                  <a:rPr lang="en-US" sz="2000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The </a:t>
                </a:r>
                <a:r>
                  <a:rPr lang="en-US" sz="2000" b="1" i="0" u="none" strike="noStrike" dirty="0">
                    <a:solidFill>
                      <a:srgbClr val="000000"/>
                    </a:solidFill>
                    <a:effectLst/>
                  </a:rPr>
                  <a:t>F-distribution</a:t>
                </a:r>
                <a:r>
                  <a:rPr lang="en-US" sz="2000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 is crucial in </a:t>
                </a:r>
                <a:r>
                  <a:rPr lang="en-US" sz="2000" b="1" i="0" u="none" strike="noStrike" dirty="0">
                    <a:solidFill>
                      <a:srgbClr val="000000"/>
                    </a:solidFill>
                    <a:effectLst/>
                  </a:rPr>
                  <a:t>Analysis of Variance (ANOVA)</a:t>
                </a:r>
                <a:r>
                  <a:rPr lang="en-US" sz="2000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, where we compare:</a:t>
                </a:r>
              </a:p>
              <a:p>
                <a:pPr marL="10160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/>
                            <m:t>Variance</m:t>
                          </m:r>
                          <m:r>
                            <m:rPr>
                              <m:nor/>
                            </m:rPr>
                            <a:rPr lang="en-US" sz="2000"/>
                            <m:t> </m:t>
                          </m:r>
                          <m:r>
                            <m:rPr>
                              <m:nor/>
                            </m:rPr>
                            <a:rPr lang="en-US" sz="2000"/>
                            <m:t>due</m:t>
                          </m:r>
                          <m:r>
                            <m:rPr>
                              <m:nor/>
                            </m:rPr>
                            <a:rPr lang="en-US" sz="2000"/>
                            <m:t> </m:t>
                          </m:r>
                          <m:r>
                            <m:rPr>
                              <m:nor/>
                            </m:rPr>
                            <a:rPr lang="en-US" sz="2000"/>
                            <m:t>to</m:t>
                          </m:r>
                          <m:r>
                            <m:rPr>
                              <m:nor/>
                            </m:rPr>
                            <a:rPr lang="en-US" sz="2000"/>
                            <m:t> </m:t>
                          </m:r>
                          <m:r>
                            <m:rPr>
                              <m:nor/>
                            </m:rPr>
                            <a:rPr lang="en-US" sz="2000"/>
                            <m:t>Group</m:t>
                          </m:r>
                          <m:r>
                            <m:rPr>
                              <m:nor/>
                            </m:rPr>
                            <a:rPr lang="en-US" sz="2000"/>
                            <m:t> </m:t>
                          </m:r>
                          <m:r>
                            <m:rPr>
                              <m:nor/>
                            </m:rPr>
                            <a:rPr lang="en-US" sz="2000"/>
                            <m:t>Differences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/>
                            <m:t>Variance</m:t>
                          </m:r>
                          <m:r>
                            <m:rPr>
                              <m:nor/>
                            </m:rPr>
                            <a:rPr lang="en-US" sz="2000"/>
                            <m:t> </m:t>
                          </m:r>
                          <m:r>
                            <m:rPr>
                              <m:nor/>
                            </m:rPr>
                            <a:rPr lang="en-US" sz="2000"/>
                            <m:t>due</m:t>
                          </m:r>
                          <m:r>
                            <m:rPr>
                              <m:nor/>
                            </m:rPr>
                            <a:rPr lang="en-US" sz="2000"/>
                            <m:t> </m:t>
                          </m:r>
                          <m:r>
                            <m:rPr>
                              <m:nor/>
                            </m:rPr>
                            <a:rPr lang="en-US" sz="2000"/>
                            <m:t>to</m:t>
                          </m:r>
                          <m:r>
                            <m:rPr>
                              <m:nor/>
                            </m:rPr>
                            <a:rPr lang="en-US" sz="2000"/>
                            <m:t> </m:t>
                          </m:r>
                          <m:r>
                            <m:rPr>
                              <m:nor/>
                            </m:rPr>
                            <a:rPr lang="en-US" sz="2000"/>
                            <m:t>Random</m:t>
                          </m:r>
                          <m:r>
                            <m:rPr>
                              <m:nor/>
                            </m:rPr>
                            <a:rPr lang="en-US" sz="2000"/>
                            <m:t> </m:t>
                          </m:r>
                          <m:r>
                            <m:rPr>
                              <m:nor/>
                            </m:rPr>
                            <a:rPr lang="en-US" sz="2000"/>
                            <m:t>Variation</m:t>
                          </m:r>
                        </m:den>
                      </m:f>
                    </m:oMath>
                  </m:oMathPara>
                </a14:m>
                <a:endParaRPr lang="ar-AE" sz="2000" dirty="0"/>
              </a:p>
              <a:p>
                <a:pPr marL="101600" indent="0" algn="just">
                  <a:buNone/>
                </a:pPr>
                <a:endParaRPr lang="ar-AE" sz="2000" dirty="0"/>
              </a:p>
              <a:p>
                <a:pPr marL="901700" lvl="1" indent="-342900" algn="just"/>
                <a:r>
                  <a:rPr lang="en-US" sz="1700" dirty="0"/>
                  <a:t>A high F-ratio suggests that the group means differ significantly.</a:t>
                </a:r>
              </a:p>
              <a:p>
                <a:pPr marL="901700" lvl="1" indent="-342900" algn="just"/>
                <a:r>
                  <a:rPr lang="en-US" sz="1700" dirty="0"/>
                  <a:t>A low F-ratio suggests the differences between groups could be due to chance.</a:t>
                </a:r>
              </a:p>
              <a:p>
                <a:pPr marL="101600" indent="0" algn="just">
                  <a:buNone/>
                </a:pPr>
                <a:endParaRPr lang="en-US" sz="2000" dirty="0"/>
              </a:p>
              <a:p>
                <a:pPr marL="444500" indent="-342900" algn="just"/>
                <a:r>
                  <a:rPr lang="en-US" sz="2000" dirty="0"/>
                  <a:t>For small </a:t>
                </a:r>
                <a:r>
                  <a:rPr lang="en-US" sz="2000" dirty="0" err="1"/>
                  <a:t>df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𝑑𝑓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𝑑𝑓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=2), </m:t>
                    </m:r>
                  </m:oMath>
                </a14:m>
                <a:r>
                  <a:rPr lang="en-US" sz="2000" dirty="0"/>
                  <a:t>extreme ratios like 5 are highly unlikely: Because for the ratio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ar-AE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ar-AE" sz="200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ar-AE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ar-AE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ar-AE" sz="200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ar-AE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ar-AE" sz="200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ar-AE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ar-AE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ar-AE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ar-AE" sz="200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ar-AE" sz="20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ar-AE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ar-AE" sz="200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ar-AE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ar-AE" sz="200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ar-AE" sz="200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ar-AE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ar-AE" sz="20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sz="2000" dirty="0"/>
                  <a:t>xpected value of the numerator is around 2, expected value of the denominator is around 2.</a:t>
                </a:r>
              </a:p>
              <a:p>
                <a:pPr marL="444500" indent="-342900" algn="just"/>
                <a:endParaRPr lang="en-US" sz="2000" dirty="0"/>
              </a:p>
              <a:p>
                <a:pPr marL="444500" indent="-342900" algn="just"/>
                <a:r>
                  <a:rPr lang="en-US" sz="2000" dirty="0"/>
                  <a:t>For large </a:t>
                </a:r>
                <a:r>
                  <a:rPr lang="en-US" sz="2000" dirty="0" err="1"/>
                  <a:t>df</a:t>
                </a:r>
                <a:r>
                  <a:rPr lang="en-US" sz="2000" dirty="0"/>
                  <a:t>, the F-ratio is much more stable: as the number of random variables in the numerator and denominator increases, the ratio approaches 1. This happens because large sample sizes make the estimates of variance more accurate, reducing fluctuations.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4943" y="1878544"/>
                <a:ext cx="9345832" cy="4834820"/>
              </a:xfrm>
              <a:blipFill>
                <a:blip r:embed="rId3"/>
                <a:stretch>
                  <a:fillRect r="-543" b="-10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" descr="more-distributions_files/figure-pptx/unnamed-chunk-3-1.png">
            <a:extLst>
              <a:ext uri="{FF2B5EF4-FFF2-40B4-BE49-F238E27FC236}">
                <a16:creationId xmlns:a16="http://schemas.microsoft.com/office/drawing/2014/main" id="{524D1379-67C1-9F4F-2D60-CC1EB342B11E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820095" y="99154"/>
            <a:ext cx="2224237" cy="177939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493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9ABE024-515A-B9EA-4428-42EFF0CE9B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Standard Normal Distribution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~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(0,1)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9ABE024-515A-B9EA-4428-42EFF0CE9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83EC0BF-5192-2A7D-D6E6-F88B90B7E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669" y="2133374"/>
            <a:ext cx="7692661" cy="512844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2D77A83-1A68-C398-FF3B-381EDEF6C67E}"/>
                  </a:ext>
                </a:extLst>
              </p14:cNvPr>
              <p14:cNvContentPartPr/>
              <p14:nvPr/>
            </p14:nvContentPartPr>
            <p14:xfrm>
              <a:off x="-1472062" y="1224305"/>
              <a:ext cx="3600" cy="3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2D77A83-1A68-C398-FF3B-381EDEF6C6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478182" y="1218185"/>
                <a:ext cx="15840" cy="1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690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704CE-39DC-E327-CF72-1F2E14D62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0"/>
            <a:ext cx="8763000" cy="1472848"/>
          </a:xfrm>
        </p:spPr>
        <p:txBody>
          <a:bodyPr/>
          <a:lstStyle/>
          <a:p>
            <a:r>
              <a:rPr lang="en-US" dirty="0"/>
              <a:t>Degrees of Freedom (</a:t>
            </a:r>
            <a:r>
              <a:rPr lang="en-US" dirty="0" err="1"/>
              <a:t>df</a:t>
            </a:r>
            <a:r>
              <a:rPr lang="en-US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0D30C-AA51-A66E-73BA-01C5B92C7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754" y="1352927"/>
            <a:ext cx="9518754" cy="6147153"/>
          </a:xfrm>
        </p:spPr>
        <p:txBody>
          <a:bodyPr/>
          <a:lstStyle/>
          <a:p>
            <a:pPr marL="82550" indent="0" algn="just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number of independent values that can vary in a statistical calculation before constraints force the remaining values.</a:t>
            </a:r>
          </a:p>
          <a:p>
            <a:pPr marL="82550" indent="0" algn="just"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550" indent="0" algn="just"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Example 1: Coin Toss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Toss a coin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100 times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62 are heads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the number of tails is automatically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38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is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5055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704CE-39DC-E327-CF72-1F2E14D62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0"/>
            <a:ext cx="8763000" cy="1472848"/>
          </a:xfrm>
        </p:spPr>
        <p:txBody>
          <a:bodyPr/>
          <a:lstStyle/>
          <a:p>
            <a:r>
              <a:rPr lang="en-US" dirty="0"/>
              <a:t>Degrees of Freedom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0D30C-AA51-A66E-73BA-01C5B92C7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754" y="1352927"/>
            <a:ext cx="9518754" cy="6147153"/>
          </a:xfrm>
        </p:spPr>
        <p:txBody>
          <a:bodyPr/>
          <a:lstStyle/>
          <a:p>
            <a:pPr marL="82550" indent="0" algn="just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number of independent values that can vary in a statistical calculation before constraints force the remaining values.</a:t>
            </a:r>
          </a:p>
          <a:p>
            <a:pPr marL="82550" indent="0" algn="just"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550" indent="0" algn="just"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Example 1: Coin Toss (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df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1)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Toss a coin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100 times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62 are heads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the number of tails is automatically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38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 value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(heads count) is free to vary → 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df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1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550" indent="0" algn="just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9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704CE-39DC-E327-CF72-1F2E14D62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0"/>
            <a:ext cx="8763000" cy="1472848"/>
          </a:xfrm>
        </p:spPr>
        <p:txBody>
          <a:bodyPr/>
          <a:lstStyle/>
          <a:p>
            <a:r>
              <a:rPr lang="en-US" dirty="0"/>
              <a:t>Degrees of Freedom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0D30C-AA51-A66E-73BA-01C5B92C7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754" y="1352927"/>
            <a:ext cx="9518754" cy="6147153"/>
          </a:xfrm>
        </p:spPr>
        <p:txBody>
          <a:bodyPr/>
          <a:lstStyle/>
          <a:p>
            <a:pPr marL="82550" indent="0" algn="just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number of independent values that can vary in a statistical calculation before constraints force the remaining values.</a:t>
            </a:r>
          </a:p>
          <a:p>
            <a:pPr marL="82550" indent="0" algn="just"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550" indent="0" algn="just"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Example 1: Coin Toss (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df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1)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Toss a coin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100 times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62 are heads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the number of tails is automatically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38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 value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(heads count) is free to vary → 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df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1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550" indent="0" algn="just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Example 2: Rolling a Die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Roll a die 1000 times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we know counts </a:t>
            </a:r>
            <a:r>
              <a:rPr lang="en-US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 1s, 2s, 3s, 4s, and 5s, the count for 6s is already determined</a:t>
            </a: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is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38287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704CE-39DC-E327-CF72-1F2E14D62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0"/>
            <a:ext cx="8763000" cy="1472848"/>
          </a:xfrm>
        </p:spPr>
        <p:txBody>
          <a:bodyPr/>
          <a:lstStyle/>
          <a:p>
            <a:r>
              <a:rPr lang="en-US" dirty="0"/>
              <a:t>Degrees of Freedom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0D30C-AA51-A66E-73BA-01C5B92C7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754" y="1352927"/>
            <a:ext cx="9518754" cy="6147153"/>
          </a:xfrm>
        </p:spPr>
        <p:txBody>
          <a:bodyPr/>
          <a:lstStyle/>
          <a:p>
            <a:pPr marL="82550" indent="0" algn="just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number of independent values that can vary in a statistical calculation before constraints force the remaining values.</a:t>
            </a:r>
          </a:p>
          <a:p>
            <a:pPr marL="82550" indent="0" algn="just"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550" indent="0" algn="just"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Example 1: Coin Toss (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df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1)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Toss a coin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100 times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62 are heads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the number of tails is automatically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38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 value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(heads count) is free to vary → 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df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1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550" indent="0" algn="just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Example 2: Rolling a Die (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df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5)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Roll a die 1000 times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we know counts </a:t>
            </a:r>
            <a:r>
              <a:rPr lang="en-US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 1s, 2s, 3s, 4s, and 5s, the count for 6s is already determined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Five values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are free to vary → </a:t>
            </a:r>
            <a:r>
              <a:rPr lang="en-US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df</a:t>
            </a:r>
            <a:r>
              <a:rPr lang="en-US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5</a:t>
            </a:r>
          </a:p>
          <a:p>
            <a:pPr marL="82550" indent="0" algn="just">
              <a:buNone/>
            </a:pPr>
            <a:r>
              <a:rPr lang="en-US" b="0" i="0" u="none" strike="noStrike" dirty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Degrees of freedom represent how many values can change independently before all values are determined.</a:t>
            </a:r>
            <a:endParaRPr lang="en-US" dirty="0">
              <a:solidFill>
                <a:schemeClr val="accent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777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0F1D1-0204-C040-B692-9309ABCA1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Distributions derived from the normal density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450E4-941A-754B-9EED-7D140E6A1D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95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These distributions show up all the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1600" indent="0">
              <a:buNone/>
            </a:pPr>
            <a:r>
              <a:rPr sz="2700" dirty="0"/>
              <a:t>The </a:t>
            </a:r>
            <a:r>
              <a:rPr sz="2700" i="1" dirty="0"/>
              <a:t>chi-square</a:t>
            </a:r>
            <a:r>
              <a:rPr sz="2700" dirty="0"/>
              <a:t> </a:t>
            </a:r>
            <a:r>
              <a:rPr lang="en-US" sz="2700" dirty="0"/>
              <a:t>d</a:t>
            </a:r>
            <a:r>
              <a:rPr sz="2700" dirty="0"/>
              <a:t>ensity shows up all the time in tests of </a:t>
            </a:r>
            <a:r>
              <a:rPr sz="2700" i="1" dirty="0"/>
              <a:t>frequency tables</a:t>
            </a:r>
            <a:r>
              <a:rPr sz="2700" dirty="0"/>
              <a:t> and </a:t>
            </a:r>
            <a:r>
              <a:rPr sz="2700" i="1" dirty="0"/>
              <a:t>logistic regression</a:t>
            </a:r>
          </a:p>
          <a:p>
            <a:pPr marL="101600" indent="0">
              <a:buNone/>
            </a:pPr>
            <a:endParaRPr lang="en-US" sz="2700" dirty="0"/>
          </a:p>
          <a:p>
            <a:pPr marL="101600" indent="0">
              <a:buNone/>
            </a:pPr>
            <a:r>
              <a:rPr sz="2700" dirty="0"/>
              <a:t>The </a:t>
            </a:r>
            <a:r>
              <a:rPr sz="2700" i="1" dirty="0"/>
              <a:t>t</a:t>
            </a:r>
            <a:r>
              <a:rPr sz="2700" dirty="0"/>
              <a:t> </a:t>
            </a:r>
            <a:r>
              <a:rPr lang="en-US" sz="2700" dirty="0"/>
              <a:t>d</a:t>
            </a:r>
            <a:r>
              <a:rPr sz="2700" dirty="0"/>
              <a:t>ensity shows up all the time when comparing </a:t>
            </a:r>
            <a:r>
              <a:rPr sz="2700" i="1" dirty="0"/>
              <a:t>sample means</a:t>
            </a:r>
          </a:p>
          <a:p>
            <a:pPr marL="101600" indent="0">
              <a:buNone/>
            </a:pPr>
            <a:endParaRPr lang="en-US" sz="2700" dirty="0"/>
          </a:p>
          <a:p>
            <a:pPr marL="101600" indent="0">
              <a:buNone/>
            </a:pPr>
            <a:r>
              <a:rPr sz="2700" dirty="0"/>
              <a:t>The </a:t>
            </a:r>
            <a:r>
              <a:rPr sz="2700" i="1" dirty="0"/>
              <a:t>F</a:t>
            </a:r>
            <a:r>
              <a:rPr sz="2700" dirty="0"/>
              <a:t> </a:t>
            </a:r>
            <a:r>
              <a:rPr lang="en-US" sz="2700" dirty="0"/>
              <a:t>d</a:t>
            </a:r>
            <a:r>
              <a:rPr sz="2700" dirty="0"/>
              <a:t>ensity shows up all the time in </a:t>
            </a:r>
            <a:r>
              <a:rPr sz="2700" i="1" dirty="0"/>
              <a:t>ANOVA</a:t>
            </a:r>
            <a:r>
              <a:rPr sz="2700" dirty="0"/>
              <a:t> procedures</a:t>
            </a:r>
          </a:p>
        </p:txBody>
      </p:sp>
    </p:spTree>
    <p:extLst>
      <p:ext uri="{BB962C8B-B14F-4D97-AF65-F5344CB8AC3E}">
        <p14:creationId xmlns:p14="http://schemas.microsoft.com/office/powerpoint/2010/main" val="373799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13306</TotalTime>
  <Words>1296</Words>
  <Application>Microsoft Macintosh PowerPoint</Application>
  <PresentationFormat>Custom</PresentationFormat>
  <Paragraphs>146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Cambria Math</vt:lpstr>
      <vt:lpstr>open-sans</vt:lpstr>
      <vt:lpstr>Arial</vt:lpstr>
      <vt:lpstr>-webkit-standard</vt:lpstr>
      <vt:lpstr>Inter</vt:lpstr>
      <vt:lpstr>ElsevierGulliver</vt:lpstr>
      <vt:lpstr>Office Theme</vt:lpstr>
      <vt:lpstr>BMI 510: Useful Distributions</vt:lpstr>
      <vt:lpstr>The big picture: two fundamental statistical modeling steps</vt:lpstr>
      <vt:lpstr>Standard Normal Distribution  Z ~N(0,1)</vt:lpstr>
      <vt:lpstr>Degrees of Freedom (df)</vt:lpstr>
      <vt:lpstr>Degrees of Freedom</vt:lpstr>
      <vt:lpstr>Degrees of Freedom</vt:lpstr>
      <vt:lpstr>Degrees of Freedom</vt:lpstr>
      <vt:lpstr>Distributions derived from the normal density</vt:lpstr>
      <vt:lpstr>These distributions show up all the time</vt:lpstr>
      <vt:lpstr>The chi-square density: sum of Z2</vt:lpstr>
      <vt:lpstr>The chi-square density: sum of Z2</vt:lpstr>
      <vt:lpstr>The chi-square density: sum of Z2</vt:lpstr>
      <vt:lpstr>The chi-square density: sum of Z2</vt:lpstr>
      <vt:lpstr>Question</vt:lpstr>
      <vt:lpstr>The t density: Z over a chi-square </vt:lpstr>
      <vt:lpstr>t vs Z distribution</vt:lpstr>
      <vt:lpstr>The t density: Z over a chi-square</vt:lpstr>
      <vt:lpstr>The t density: Z over a chi-square</vt:lpstr>
      <vt:lpstr>The t density: Z over a chi-square</vt:lpstr>
      <vt:lpstr>The t density: Z over a chi-square</vt:lpstr>
      <vt:lpstr>The F density: ratio of chi-squares</vt:lpstr>
      <vt:lpstr>The F density: ratio of chi-squares</vt:lpstr>
      <vt:lpstr>The F density: ratio of chi-squares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 585: Biostatistics for Machine Learning</dc:title>
  <cp:lastModifiedBy>Bozkurt, Selen</cp:lastModifiedBy>
  <cp:revision>377</cp:revision>
  <dcterms:modified xsi:type="dcterms:W3CDTF">2025-02-03T02:23:18Z</dcterms:modified>
</cp:coreProperties>
</file>