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62"/>
  </p:notesMasterIdLst>
  <p:sldIdLst>
    <p:sldId id="485" r:id="rId2"/>
    <p:sldId id="532" r:id="rId3"/>
    <p:sldId id="491" r:id="rId4"/>
    <p:sldId id="547" r:id="rId5"/>
    <p:sldId id="548" r:id="rId6"/>
    <p:sldId id="493" r:id="rId7"/>
    <p:sldId id="494" r:id="rId8"/>
    <p:sldId id="495" r:id="rId9"/>
    <p:sldId id="496" r:id="rId10"/>
    <p:sldId id="505" r:id="rId11"/>
    <p:sldId id="497" r:id="rId12"/>
    <p:sldId id="542" r:id="rId13"/>
    <p:sldId id="549" r:id="rId14"/>
    <p:sldId id="543" r:id="rId15"/>
    <p:sldId id="544" r:id="rId16"/>
    <p:sldId id="545" r:id="rId17"/>
    <p:sldId id="506" r:id="rId18"/>
    <p:sldId id="507" r:id="rId19"/>
    <p:sldId id="537" r:id="rId20"/>
    <p:sldId id="541" r:id="rId21"/>
    <p:sldId id="538" r:id="rId22"/>
    <p:sldId id="540" r:id="rId23"/>
    <p:sldId id="508" r:id="rId24"/>
    <p:sldId id="504" r:id="rId25"/>
    <p:sldId id="499" r:id="rId26"/>
    <p:sldId id="500" r:id="rId27"/>
    <p:sldId id="502" r:id="rId28"/>
    <p:sldId id="501" r:id="rId29"/>
    <p:sldId id="509" r:id="rId30"/>
    <p:sldId id="510" r:id="rId31"/>
    <p:sldId id="511" r:id="rId32"/>
    <p:sldId id="512" r:id="rId33"/>
    <p:sldId id="513" r:id="rId34"/>
    <p:sldId id="514" r:id="rId35"/>
    <p:sldId id="515" r:id="rId36"/>
    <p:sldId id="517" r:id="rId37"/>
    <p:sldId id="492" r:id="rId38"/>
    <p:sldId id="530" r:id="rId39"/>
    <p:sldId id="516" r:id="rId40"/>
    <p:sldId id="519" r:id="rId41"/>
    <p:sldId id="546" r:id="rId42"/>
    <p:sldId id="518" r:id="rId43"/>
    <p:sldId id="520" r:id="rId44"/>
    <p:sldId id="522" r:id="rId45"/>
    <p:sldId id="523" r:id="rId46"/>
    <p:sldId id="524" r:id="rId47"/>
    <p:sldId id="521" r:id="rId48"/>
    <p:sldId id="529" r:id="rId49"/>
    <p:sldId id="528" r:id="rId50"/>
    <p:sldId id="525" r:id="rId51"/>
    <p:sldId id="526" r:id="rId52"/>
    <p:sldId id="527" r:id="rId53"/>
    <p:sldId id="533" r:id="rId54"/>
    <p:sldId id="531" r:id="rId55"/>
    <p:sldId id="534" r:id="rId56"/>
    <p:sldId id="465" r:id="rId57"/>
    <p:sldId id="466" r:id="rId58"/>
    <p:sldId id="467" r:id="rId59"/>
    <p:sldId id="468" r:id="rId60"/>
    <p:sldId id="469" r:id="rId61"/>
  </p:sldIdLst>
  <p:sldSz cx="10160000" cy="7620000"/>
  <p:notesSz cx="7620000" cy="10160000"/>
  <p:embeddedFontLst>
    <p:embeddedFont>
      <p:font typeface="Cambria Math" panose="02040503050406030204" pitchFamily="18" charset="0"/>
      <p:regular r:id="rId63"/>
    </p:embeddedFont>
    <p:embeddedFont>
      <p:font typeface="Hack" panose="020B0609030202020204" pitchFamily="49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591F34-6BE0-48BB-932A-1E305F9E1863}">
  <a:tblStyle styleId="{D9591F34-6BE0-48BB-932A-1E305F9E18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5" autoAdjust="0"/>
    <p:restoredTop sz="86323"/>
  </p:normalViewPr>
  <p:slideViewPr>
    <p:cSldViewPr snapToGrid="0" snapToObjects="1">
      <p:cViewPr varScale="1">
        <p:scale>
          <a:sx n="187" d="100"/>
          <a:sy n="187" d="100"/>
        </p:scale>
        <p:origin x="2392" y="192"/>
      </p:cViewPr>
      <p:guideLst>
        <p:guide orient="horz" pos="24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1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83475b2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846138"/>
            <a:ext cx="5643562" cy="4233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d83475b256_0_14:notes"/>
          <p:cNvSpPr txBox="1">
            <a:spLocks noGrp="1"/>
          </p:cNvSpPr>
          <p:nvPr>
            <p:ph type="body" idx="1"/>
          </p:nvPr>
        </p:nvSpPr>
        <p:spPr>
          <a:xfrm>
            <a:off x="846667" y="5362222"/>
            <a:ext cx="6773400" cy="5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47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762000" y="2201333"/>
            <a:ext cx="423333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5164667" y="2201333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5164667" y="4572000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>
          <a:xfrm>
            <a:off x="762000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>
          <a:xfrm>
            <a:off x="3471333" y="6942667"/>
            <a:ext cx="3217333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281333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8"/>
          <p:cNvSpPr>
            <a:spLocks noGrp="1"/>
          </p:cNvSpPr>
          <p:nvPr>
            <p:ph type="pic" idx="2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 rot="5400000">
            <a:off x="2662590" y="64382"/>
            <a:ext cx="4834820" cy="8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 rot="5400000">
            <a:off x="5137326" y="2539118"/>
            <a:ext cx="6457598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 rot="5400000">
            <a:off x="692326" y="411868"/>
            <a:ext cx="6457598" cy="6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8" r:id="rId4"/>
    <p:sldLayoutId id="2147483662" r:id="rId5"/>
    <p:sldLayoutId id="2147483663" r:id="rId6"/>
    <p:sldLayoutId id="2147483664" r:id="rId7"/>
    <p:sldLayoutId id="214748366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/>
        </p:nvSpPr>
        <p:spPr>
          <a:xfrm>
            <a:off x="952775" y="6178825"/>
            <a:ext cx="8735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Lucas McKay, Ph.D., M.S.C.R.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Departments of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Biomedical Informatics and Neurology, Emory University, Atlanta, GA USA  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Department of Biomedical Engineering, Georgia Institute of Technology, Atlanta, GA, USA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2027" y="276804"/>
            <a:ext cx="3235945" cy="2626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D5262-882B-0C4C-BF5C-1D301427D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3214481"/>
            <a:ext cx="7620000" cy="2652889"/>
          </a:xfrm>
        </p:spPr>
        <p:txBody>
          <a:bodyPr anchor="ctr"/>
          <a:lstStyle/>
          <a:p>
            <a:r>
              <a:rPr lang="en-US" dirty="0"/>
              <a:t>BMI 510: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99499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=0.5)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7CFA0D-8362-F747-BBB6-90AB9B1B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354992"/>
            <a:ext cx="381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density function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Exactly analogously, for a continuous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such that, for (VERY) small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b="0" dirty="0"/>
                  <a:t>,</a:t>
                </a:r>
              </a:p>
              <a:p>
                <a:pPr marL="539750" lvl="1" indent="0">
                  <a:buNone/>
                </a:pPr>
                <a:endParaRPr lang="en-US" dirty="0"/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This is called the probability density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r>
                  <a:rPr lang="en-US" dirty="0"/>
                  <a:t>Densities are not probabilities! You might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dirty="0"/>
                  <a:t> the way we would with a discrete variable, but the y axis is not bounded between 0 and 1. It is in units of probability/x.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  <a:blipFill>
                <a:blip r:embed="rId2"/>
                <a:stretch>
                  <a:fillRect t="-5385" r="-1014"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48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99334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Densities are not probabilities - you might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dirty="0"/>
                  <a:t> the way we would with a discrete variable, but the y axis is not bounded between 0 and 1. It is in units of probability/x.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With that said, a histogram with bin width 1 unit does indeed approximate the density – but as the bins get reduced in size the probability of the random variable being in any particular bin gets smaller and smaller.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b="1" dirty="0"/>
                  <a:t>Hence,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𝒂𝒏𝒚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𝒑𝒂𝒓𝒕𝒊𝒄𝒖𝒍𝒂𝒓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𝒗𝒂𝒍𝒖𝒆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is 0 for a continuous random variable.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99334"/>
              </a:xfrm>
              <a:blipFill>
                <a:blip r:embed="rId2"/>
                <a:stretch>
                  <a:fillRect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35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8465-0A1E-870A-3F16-7B8D4DBFC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FE38-3DDF-DB30-2E73-E23DC457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density function of a continuous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446672-24C3-397B-0453-F363CD63202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Exactly analogously, for a continuous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such that, for (VERY) small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b="0" dirty="0"/>
                  <a:t>,</a:t>
                </a:r>
              </a:p>
              <a:p>
                <a:pPr marL="539750" lvl="1" indent="0">
                  <a:buNone/>
                </a:pPr>
                <a:endParaRPr lang="en-US" dirty="0"/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This is called the probability density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r>
                  <a:rPr lang="en-US" dirty="0"/>
                  <a:t>Densities are not probabilities! You might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dirty="0"/>
                  <a:t> the way we would with a discrete variable, but the y axis is not bounded between 0 and 1. It is in units of probability/x.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446672-24C3-397B-0453-F363CD6320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  <a:blipFill>
                <a:blip r:embed="rId2"/>
                <a:stretch>
                  <a:fillRect t="-5385" r="-1014"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Up Arrow 3">
            <a:extLst>
              <a:ext uri="{FF2B5EF4-FFF2-40B4-BE49-F238E27FC236}">
                <a16:creationId xmlns:a16="http://schemas.microsoft.com/office/drawing/2014/main" id="{BBD129A0-2C67-0EC7-ADD2-0FCD3595474B}"/>
              </a:ext>
            </a:extLst>
          </p:cNvPr>
          <p:cNvSpPr/>
          <p:nvPr/>
        </p:nvSpPr>
        <p:spPr>
          <a:xfrm>
            <a:off x="6598693" y="3438098"/>
            <a:ext cx="354842" cy="74380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C3ADB-EB4C-8EDD-D320-3521F1F08518}"/>
              </a:ext>
            </a:extLst>
          </p:cNvPr>
          <p:cNvSpPr txBox="1"/>
          <p:nvPr/>
        </p:nvSpPr>
        <p:spPr>
          <a:xfrm>
            <a:off x="7144603" y="2811438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431EC-9E9F-A989-44C3-978E57082541}"/>
              </a:ext>
            </a:extLst>
          </p:cNvPr>
          <p:cNvSpPr txBox="1"/>
          <p:nvPr/>
        </p:nvSpPr>
        <p:spPr>
          <a:xfrm>
            <a:off x="6371634" y="4284286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1280918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23860-028D-FF41-A9B8-1BA77277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85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6041D-2D0C-584C-9EC2-7F9DFF1A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033E6-068E-AC44-A1F1-3C2AD227C216}"/>
              </a:ext>
            </a:extLst>
          </p:cNvPr>
          <p:cNvSpPr txBox="1"/>
          <p:nvPr/>
        </p:nvSpPr>
        <p:spPr>
          <a:xfrm>
            <a:off x="8123583" y="226612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Unit Bins</a:t>
            </a:r>
          </a:p>
        </p:txBody>
      </p:sp>
    </p:spTree>
    <p:extLst>
      <p:ext uri="{BB962C8B-B14F-4D97-AF65-F5344CB8AC3E}">
        <p14:creationId xmlns:p14="http://schemas.microsoft.com/office/powerpoint/2010/main" val="107889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3D4B1-CF31-9245-9F9D-239FF0A7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88436-AD95-C64D-9AFE-60ACCE944DDE}"/>
              </a:ext>
            </a:extLst>
          </p:cNvPr>
          <p:cNvSpPr txBox="1"/>
          <p:nvPr/>
        </p:nvSpPr>
        <p:spPr>
          <a:xfrm>
            <a:off x="8123583" y="2266122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Unit Bins</a:t>
            </a:r>
          </a:p>
        </p:txBody>
      </p:sp>
    </p:spTree>
    <p:extLst>
      <p:ext uri="{BB962C8B-B14F-4D97-AF65-F5344CB8AC3E}">
        <p14:creationId xmlns:p14="http://schemas.microsoft.com/office/powerpoint/2010/main" val="1970433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useful probability density functions for continuous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7C69F-2079-A441-BBBF-7EB47D01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64" y="1878544"/>
            <a:ext cx="3810000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89CF-E09A-F940-AF68-29B0F282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14" y="1878544"/>
            <a:ext cx="3810000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BD00D-4ECB-6140-9E52-BA36A1559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64" y="4500974"/>
            <a:ext cx="38100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9CE61-B066-3141-A392-5A0172747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914" y="4500974"/>
            <a:ext cx="3810000" cy="25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FB086-2B99-F942-BA36-7ADF74EE34DB}"/>
              </a:ext>
            </a:extLst>
          </p:cNvPr>
          <p:cNvSpPr txBox="1"/>
          <p:nvPr/>
        </p:nvSpPr>
        <p:spPr>
          <a:xfrm>
            <a:off x="4463083" y="415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dnorm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E11AC-2B7D-9C43-A886-FA260166391D}"/>
              </a:ext>
            </a:extLst>
          </p:cNvPr>
          <p:cNvSpPr txBox="1"/>
          <p:nvPr/>
        </p:nvSpPr>
        <p:spPr>
          <a:xfrm>
            <a:off x="8299447" y="4156934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dgamma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7F51D-D7D5-1044-B00E-B07E9A02705E}"/>
              </a:ext>
            </a:extLst>
          </p:cNvPr>
          <p:cNvSpPr txBox="1"/>
          <p:nvPr/>
        </p:nvSpPr>
        <p:spPr>
          <a:xfrm>
            <a:off x="4463083" y="669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dbeta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8EB84-3332-404B-8013-3C5531634017}"/>
              </a:ext>
            </a:extLst>
          </p:cNvPr>
          <p:cNvSpPr txBox="1"/>
          <p:nvPr/>
        </p:nvSpPr>
        <p:spPr>
          <a:xfrm>
            <a:off x="8384405" y="669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dbeta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4932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92" y="2589942"/>
            <a:ext cx="54864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≈0,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6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Density/mass functions and cumulative distribution functions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014593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92" y="2589942"/>
            <a:ext cx="54864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≈0,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around 0.2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around 0.4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same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47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7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82" y="2690192"/>
            <a:ext cx="3884913" cy="2589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499" y="1878544"/>
                <a:ext cx="49866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(0.9≤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This is a slice around X=1</a:t>
                </a:r>
              </a:p>
              <a:p>
                <a:pPr marL="882650" lvl="1" indent="-342900"/>
                <a:r>
                  <a:rPr lang="en-US" dirty="0" err="1"/>
                  <a:t>pnorm</a:t>
                </a:r>
                <a:r>
                  <a:rPr lang="en-US" dirty="0"/>
                  <a:t>(1.1)-</a:t>
                </a:r>
                <a:r>
                  <a:rPr lang="en-US" dirty="0" err="1"/>
                  <a:t>pnorm</a:t>
                </a:r>
                <a:r>
                  <a:rPr lang="en-US" dirty="0"/>
                  <a:t>(0.9)</a:t>
                </a:r>
              </a:p>
              <a:p>
                <a:pPr marL="882650" lvl="1" indent="-342900"/>
                <a:r>
                  <a:rPr lang="en-US" dirty="0"/>
                  <a:t>≈0.05</a:t>
                </a:r>
              </a:p>
              <a:p>
                <a:pPr marL="882650" lvl="1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(−0.1≤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≤0.1)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This is the same slice around X=0</a:t>
                </a:r>
              </a:p>
              <a:p>
                <a:pPr marL="882650" lvl="1" indent="-342900"/>
                <a:r>
                  <a:rPr lang="en-US" dirty="0" err="1"/>
                  <a:t>pnorm</a:t>
                </a:r>
                <a:r>
                  <a:rPr lang="en-US" dirty="0"/>
                  <a:t>(0.1)-</a:t>
                </a:r>
                <a:r>
                  <a:rPr lang="en-US" dirty="0" err="1"/>
                  <a:t>pnorm</a:t>
                </a:r>
                <a:r>
                  <a:rPr lang="en-US" dirty="0"/>
                  <a:t>(-0.1)</a:t>
                </a:r>
              </a:p>
              <a:p>
                <a:pPr marL="882650" lvl="1" indent="-342900"/>
                <a:r>
                  <a:rPr lang="en-US" dirty="0"/>
                  <a:t>≈0.08</a:t>
                </a:r>
              </a:p>
              <a:p>
                <a:pPr marL="882650" lvl="1" indent="-342900"/>
                <a:r>
                  <a:rPr lang="en-US" dirty="0"/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(0.9≤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≤1.1)</m:t>
                    </m:r>
                  </m:oMath>
                </a14:m>
                <a:endParaRPr lang="en-US" dirty="0"/>
              </a:p>
              <a:p>
                <a:pPr marL="882650" lvl="1" indent="-342900"/>
                <a:r>
                  <a:rPr lang="en-US" dirty="0"/>
                  <a:t>≈(</a:t>
                </a:r>
                <a:r>
                  <a:rPr lang="en-US" dirty="0" err="1"/>
                  <a:t>dnorm</a:t>
                </a:r>
                <a:r>
                  <a:rPr lang="en-US" dirty="0"/>
                  <a:t>(0)/</a:t>
                </a:r>
                <a:r>
                  <a:rPr lang="en-US" dirty="0" err="1"/>
                  <a:t>dnorm</a:t>
                </a:r>
                <a:r>
                  <a:rPr lang="en-US" dirty="0"/>
                  <a:t>(1))(</a:t>
                </a:r>
                <a:r>
                  <a:rPr lang="en-US" dirty="0" err="1"/>
                  <a:t>pnorm</a:t>
                </a:r>
                <a:r>
                  <a:rPr lang="en-US" dirty="0"/>
                  <a:t>(1.1)-</a:t>
                </a:r>
                <a:r>
                  <a:rPr lang="en-US" dirty="0" err="1"/>
                  <a:t>pnorm</a:t>
                </a:r>
                <a:r>
                  <a:rPr lang="en-US" dirty="0"/>
                  <a:t>(0.9))</a:t>
                </a:r>
              </a:p>
              <a:p>
                <a:pPr marL="882650" lvl="1" indent="-342900"/>
                <a:r>
                  <a:rPr lang="en-US" dirty="0"/>
                  <a:t>≈(</a:t>
                </a:r>
                <a:r>
                  <a:rPr lang="en-US" dirty="0" err="1"/>
                  <a:t>dnorm</a:t>
                </a:r>
                <a:r>
                  <a:rPr lang="en-US" dirty="0"/>
                  <a:t>(0)/</a:t>
                </a:r>
                <a:r>
                  <a:rPr lang="en-US" dirty="0" err="1"/>
                  <a:t>dnorm</a:t>
                </a:r>
                <a:r>
                  <a:rPr lang="en-US" dirty="0"/>
                  <a:t>(1))•0.05</a:t>
                </a:r>
              </a:p>
              <a:p>
                <a:pPr marL="882650" lvl="1" indent="-342900"/>
                <a:r>
                  <a:rPr lang="en-US" dirty="0"/>
                  <a:t>≈1.6•0.05</a:t>
                </a:r>
              </a:p>
              <a:p>
                <a:pPr marL="882650" lvl="1" indent="-342900"/>
                <a:r>
                  <a:rPr lang="en-US" dirty="0"/>
                  <a:t>≈0.08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499" y="1878544"/>
                <a:ext cx="4986683" cy="5080396"/>
              </a:xfrm>
              <a:blipFill>
                <a:blip r:embed="rId3"/>
                <a:stretch>
                  <a:fillRect t="-1247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79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1, all density to left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62A85B2-0C17-B54F-932F-C19AB481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8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856C-C959-442B-A060-75CC7529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discuss two fundamental statistical modeling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D1BE7-2BEA-A249-B0B1-8C2BE4799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539750" indent="-457200">
              <a:buFont typeface="+mj-lt"/>
              <a:buAutoNum type="arabicPeriod"/>
            </a:pPr>
            <a:r>
              <a:rPr lang="en-US" dirty="0"/>
              <a:t>Fit model parameters to data</a:t>
            </a:r>
          </a:p>
          <a:p>
            <a:pPr marL="539750" indent="-457200">
              <a:buFont typeface="+mj-lt"/>
              <a:buAutoNum type="arabicPeriod"/>
            </a:pPr>
            <a:endParaRPr lang="en-US" dirty="0"/>
          </a:p>
          <a:p>
            <a:pPr marL="539750" indent="-457200">
              <a:buFont typeface="+mj-lt"/>
              <a:buAutoNum type="arabicPeriod"/>
            </a:pPr>
            <a:r>
              <a:rPr lang="en-US" dirty="0"/>
              <a:t>Make inferences about models</a:t>
            </a:r>
          </a:p>
        </p:txBody>
      </p:sp>
    </p:spTree>
    <p:extLst>
      <p:ext uri="{BB962C8B-B14F-4D97-AF65-F5344CB8AC3E}">
        <p14:creationId xmlns:p14="http://schemas.microsoft.com/office/powerpoint/2010/main" val="3979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8399-6174-5748-BC6F-D1D2CB18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probability density functions and resampling or "boostrapping"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D1DF-3CB8-9944-95A7-084FECCD7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ctr"/>
          <a:lstStyle/>
          <a:p>
            <a:r>
              <a:rPr lang="en-US" dirty="0"/>
              <a:t>In many practical cases we do not know the processes or rules that generate random variables we measure. (A lot of science is essentially the process of inferring those rules.)</a:t>
            </a:r>
          </a:p>
          <a:p>
            <a:endParaRPr lang="en-US" dirty="0"/>
          </a:p>
          <a:p>
            <a:r>
              <a:rPr lang="en-US" dirty="0"/>
              <a:t>We will discuss methods for fitting density functions to data – however, here is a good time to mention the concepts underlying "boostrapping."</a:t>
            </a:r>
          </a:p>
          <a:p>
            <a:endParaRPr lang="en-US" dirty="0"/>
          </a:p>
          <a:p>
            <a:r>
              <a:rPr lang="en-US" dirty="0"/>
              <a:t>"Bootstrapping" refers to an English idiom of "pulling oneself up by their </a:t>
            </a:r>
            <a:r>
              <a:rPr lang="en-US" dirty="0" err="1"/>
              <a:t>boostraps</a:t>
            </a:r>
            <a:r>
              <a:rPr lang="en-US" dirty="0"/>
              <a:t>" – this (clearly impossible) task implies the process of making something meaningful out of very little.</a:t>
            </a:r>
          </a:p>
        </p:txBody>
      </p:sp>
    </p:spTree>
    <p:extLst>
      <p:ext uri="{BB962C8B-B14F-4D97-AF65-F5344CB8AC3E}">
        <p14:creationId xmlns:p14="http://schemas.microsoft.com/office/powerpoint/2010/main" val="247403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A261129-E54D-1844-A6A1-A35D0A224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989" y="4873481"/>
            <a:ext cx="3048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48399-6174-5748-BC6F-D1D2CB18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probability density functions and resampling or "boostrapping"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F7FB6-A040-524B-8229-D13A10C6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5" y="2105856"/>
            <a:ext cx="3047999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6CB47A-B872-1F4E-8248-6BD03FDC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968" y="2105856"/>
            <a:ext cx="3048000" cy="2286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E671A4-26B7-154A-AEE0-F483CF9964E6}"/>
              </a:ext>
            </a:extLst>
          </p:cNvPr>
          <p:cNvCxnSpPr>
            <a:cxnSpLocks/>
          </p:cNvCxnSpPr>
          <p:nvPr/>
        </p:nvCxnSpPr>
        <p:spPr>
          <a:xfrm>
            <a:off x="5883926" y="4277205"/>
            <a:ext cx="0" cy="445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E152EF-C05B-2A47-8C3E-9B438784040F}"/>
              </a:ext>
            </a:extLst>
          </p:cNvPr>
          <p:cNvCxnSpPr>
            <a:cxnSpLocks/>
          </p:cNvCxnSpPr>
          <p:nvPr/>
        </p:nvCxnSpPr>
        <p:spPr>
          <a:xfrm>
            <a:off x="3862120" y="3142695"/>
            <a:ext cx="4874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C44A9B-8366-E548-A44D-60A1452CFEFC}"/>
              </a:ext>
            </a:extLst>
          </p:cNvPr>
          <p:cNvSpPr txBox="1"/>
          <p:nvPr/>
        </p:nvSpPr>
        <p:spPr>
          <a:xfrm>
            <a:off x="3709763" y="274043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27E6B0-72C3-914F-B11B-73638CA303D4}"/>
              </a:ext>
            </a:extLst>
          </p:cNvPr>
          <p:cNvSpPr txBox="1"/>
          <p:nvPr/>
        </p:nvSpPr>
        <p:spPr>
          <a:xfrm>
            <a:off x="2031424" y="4878100"/>
            <a:ext cx="23936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Resample with replacement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assuming the sample is an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"empirical density"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89C355-CA60-044E-978C-E19284E78AC8}"/>
              </a:ext>
            </a:extLst>
          </p:cNvPr>
          <p:cNvCxnSpPr>
            <a:cxnSpLocks/>
          </p:cNvCxnSpPr>
          <p:nvPr/>
        </p:nvCxnSpPr>
        <p:spPr>
          <a:xfrm>
            <a:off x="7680998" y="6000205"/>
            <a:ext cx="4874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3BC715-A71C-054F-9854-DC71467F4559}"/>
              </a:ext>
            </a:extLst>
          </p:cNvPr>
          <p:cNvSpPr txBox="1"/>
          <p:nvPr/>
        </p:nvSpPr>
        <p:spPr>
          <a:xfrm>
            <a:off x="8104208" y="5630873"/>
            <a:ext cx="14486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Calculate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some derived statistic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±95% CI, for example</a:t>
            </a:r>
          </a:p>
        </p:txBody>
      </p:sp>
    </p:spTree>
    <p:extLst>
      <p:ext uri="{BB962C8B-B14F-4D97-AF65-F5344CB8AC3E}">
        <p14:creationId xmlns:p14="http://schemas.microsoft.com/office/powerpoint/2010/main" val="4066009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739415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725756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Back to our coin example, the cumulative distribution function of a random variable is often used in hypothesis testing.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&lt;∞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That expresses the area under the mass function to the left of a given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725756" cy="5080396"/>
              </a:xfrm>
              <a:blipFill>
                <a:blip r:embed="rId2"/>
                <a:stretch>
                  <a:fillRect r="-2413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433D5-0DDA-4248-9DAB-E1CFD35E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408" y="2226205"/>
            <a:ext cx="3657600" cy="207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A1B94-3BF5-B341-9478-8C2211ACF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08" y="4649555"/>
            <a:ext cx="3657600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3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the discrete case, the relationship between the probability mass function and the cumulative density function is straightforward: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𝑢𝑚𝑠𝑢𝑚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⇐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𝑖𝑓𝑓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1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57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basic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A random variable is a "random" number. More specifically, it is a number </a:t>
            </a:r>
            <a:r>
              <a:rPr lang="en-US" b="1" dirty="0"/>
              <a:t>whose next value cannot be predicted exactly, even if we knew all of its previous values.</a:t>
            </a:r>
          </a:p>
          <a:p>
            <a:endParaRPr lang="en-US" dirty="0"/>
          </a:p>
          <a:p>
            <a:r>
              <a:rPr lang="en-US" dirty="0"/>
              <a:t>Although we do not know the next value of a random variable, we typically know enough about the processes governing or generating the values of the variable that we are able to state the probabilities with which it will assume a given value or range of values.</a:t>
            </a:r>
          </a:p>
          <a:p>
            <a:endParaRPr lang="en-US" dirty="0"/>
          </a:p>
          <a:p>
            <a:r>
              <a:rPr lang="en-US" dirty="0"/>
              <a:t>In physics you might hear of the number of atoms of a gas in a cubic meter; in clinical contexts you might think of heart rate or the volume of a tumor.</a:t>
            </a:r>
          </a:p>
        </p:txBody>
      </p:sp>
    </p:spTree>
    <p:extLst>
      <p:ext uri="{BB962C8B-B14F-4D97-AF65-F5344CB8AC3E}">
        <p14:creationId xmlns:p14="http://schemas.microsoft.com/office/powerpoint/2010/main" val="252560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425450" indent="-342900"/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That expresses the area under the density function to the </a:t>
                </a:r>
                <a:r>
                  <a:rPr lang="en-US" b="1" dirty="0"/>
                  <a:t>left</a:t>
                </a:r>
                <a:r>
                  <a:rPr lang="en-US" dirty="0"/>
                  <a:t> of a given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The </a:t>
                </a:r>
                <a:r>
                  <a:rPr lang="en-US" dirty="0" err="1"/>
                  <a:t>cdf</a:t>
                </a:r>
                <a:r>
                  <a:rPr lang="en-US" dirty="0"/>
                  <a:t> can be used to estimate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falls in an interval:</a:t>
                </a:r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 t="-9950" b="-42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8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the continuous case, the relationship between the probability density function and the cumulative density function is also straightforward: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𝑖𝑛𝑡𝑒𝑔𝑟𝑎𝑡𝑒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⇐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𝑑𝑖𝑓𝑓𝑒𝑟𝑒𝑛𝑡𝑖𝑎𝑡𝑒</m:t>
                          </m:r>
                        </m:e>
                      </m:groupCh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021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FFDDA-5D0B-F241-B3EC-B47C896F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9" y="2748711"/>
            <a:ext cx="3175000" cy="317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298C0-5186-024C-A889-C507FF36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59" y="2748711"/>
            <a:ext cx="3175000" cy="317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700FF-9256-B146-B990-945E8608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859" y="274871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1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the cumulative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17060" b="-39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1017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25722" b="-30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449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36483" b="-19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17AD277-F2EB-B341-90F2-C09573F1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791" y="404267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C840-6CEF-AC4B-9B8A-22DCDA3C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Quantiles and empirical cumulative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E70D58-7E0A-B143-A329-B60414FA927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392088" cy="4834820"/>
              </a:xfrm>
            </p:spPr>
            <p:txBody>
              <a:bodyPr/>
              <a:lstStyle/>
              <a:p>
                <a:r>
                  <a:rPr lang="en-US" dirty="0"/>
                  <a:t>For a given random variable with cumulative distribution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quantile is defined to be the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The hinges on a boxplot are the 25</a:t>
                </a:r>
                <a:r>
                  <a:rPr lang="en-US" baseline="30000" dirty="0"/>
                  <a:t>th</a:t>
                </a:r>
                <a:r>
                  <a:rPr lang="en-US" dirty="0"/>
                  <a:t> and 75</a:t>
                </a:r>
                <a:r>
                  <a:rPr lang="en-US" baseline="30000" dirty="0"/>
                  <a:t>th</a:t>
                </a:r>
                <a:r>
                  <a:rPr lang="en-US" dirty="0"/>
                  <a:t> percentiles; for most practical purposes quantile and percentile can be used interchangeably.</a:t>
                </a:r>
              </a:p>
              <a:p>
                <a:endParaRPr lang="en-US" dirty="0"/>
              </a:p>
              <a:p>
                <a:r>
                  <a:rPr lang="en-US" dirty="0"/>
                  <a:t>In R, </a:t>
                </a:r>
                <a:r>
                  <a:rPr lang="en-US" dirty="0" err="1"/>
                  <a:t>ecdf</a:t>
                </a:r>
                <a:r>
                  <a:rPr lang="en-US" dirty="0"/>
                  <a:t>() and quantile() are the relevant functions that handle ties.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E70D58-7E0A-B143-A329-B60414FA92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392088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80132C-CD06-A549-A961-6EEE7E41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588" y="2897974"/>
            <a:ext cx="3654046" cy="28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loaded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we would like to simulate flipping a coin that is </a:t>
                </a:r>
                <a:r>
                  <a:rPr lang="en-US" i="1" dirty="0"/>
                  <a:t>not</a:t>
                </a:r>
                <a:r>
                  <a:rPr lang="en-US" dirty="0"/>
                  <a:t> equally likely to land on heads or tails, we can do so with the uniform distribution.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 err="1"/>
                  <a:t>cdf</a:t>
                </a:r>
                <a:r>
                  <a:rPr lang="en-US" dirty="0"/>
                  <a:t> of the uniform distribution within the unit interval is simply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so we can set the loaded coin to an arbitrary value.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7DA3B7D-62C5-614F-BDB2-4575339B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4671655"/>
            <a:ext cx="61214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6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t"/>
              <a:lstStyle/>
              <a:p>
                <a:r>
                  <a:rPr lang="en-US" dirty="0"/>
                  <a:t>The maximum value of a probability density function must be ≤ 1.</a:t>
                </a:r>
              </a:p>
              <a:p>
                <a:endParaRPr lang="en-US" dirty="0"/>
              </a:p>
              <a:p>
                <a:r>
                  <a:rPr lang="en-US" dirty="0"/>
                  <a:t>The area of a histogram == the number of samples in the data.</a:t>
                </a:r>
              </a:p>
              <a:p>
                <a:endParaRPr lang="en-US" dirty="0"/>
              </a:p>
              <a:p>
                <a:r>
                  <a:rPr lang="en-US" dirty="0"/>
                  <a:t>A histogram can be normalized into a density by dividing by the maximum number of samples in any of the bins.</a:t>
                </a:r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(−1)</m:t>
                    </m:r>
                  </m:oMath>
                </a14:m>
                <a:r>
                  <a:rPr lang="en-US" dirty="0"/>
                  <a:t> is undefined.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590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39473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2C642-603E-74BC-4652-2B8D9181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0159998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02039" cy="2539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D101F-EBAA-2CEA-F4A9-1CD51C00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5" y="389106"/>
            <a:ext cx="3872420" cy="1805022"/>
          </a:xfrm>
        </p:spPr>
        <p:txBody>
          <a:bodyPr anchor="ctr">
            <a:normAutofit/>
          </a:bodyPr>
          <a:lstStyle/>
          <a:p>
            <a:r>
              <a:rPr lang="en-US" sz="3600"/>
              <a:t>The next patient who walks in the door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D218-4B9E-5627-1DF6-253CA44FC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835" y="3048000"/>
            <a:ext cx="3872420" cy="401461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It is sometimes instructive to think about a random variable as a number that walks in the door of the clinic.</a:t>
            </a:r>
          </a:p>
          <a:p>
            <a:r>
              <a:rPr lang="en-US" sz="1900" dirty="0"/>
              <a:t>You know they will probably be between 1-2 meters tall. But you do not know for sure.</a:t>
            </a:r>
          </a:p>
        </p:txBody>
      </p:sp>
      <p:pic>
        <p:nvPicPr>
          <p:cNvPr id="13" name="Picture 12" descr="An open door on a blue wall">
            <a:extLst>
              <a:ext uri="{FF2B5EF4-FFF2-40B4-BE49-F238E27FC236}">
                <a16:creationId xmlns:a16="http://schemas.microsoft.com/office/drawing/2014/main" id="{673EC3D7-ADCB-B337-8732-79285678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7"/>
          <a:stretch/>
        </p:blipFill>
        <p:spPr>
          <a:xfrm>
            <a:off x="5080000" y="1"/>
            <a:ext cx="508568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coin flips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99102"/>
              </a:xfrm>
            </p:spPr>
            <p:txBody>
              <a:bodyPr/>
              <a:lstStyle/>
              <a:p>
                <a:r>
                  <a:rPr lang="en-US" dirty="0"/>
                  <a:t>A Bernoulli trial is a random experiment with exactly two outcomes, </a:t>
                </a:r>
                <a:r>
                  <a:rPr lang="en-US" i="1" dirty="0"/>
                  <a:t>success</a:t>
                </a:r>
                <a:r>
                  <a:rPr lang="en-US" dirty="0"/>
                  <a:t> and </a:t>
                </a:r>
                <a:r>
                  <a:rPr lang="en-US" i="1" dirty="0"/>
                  <a:t>failure</a:t>
                </a:r>
                <a:r>
                  <a:rPr lang="en-US" dirty="0"/>
                  <a:t>. It is basically a coin flip.</a:t>
                </a:r>
              </a:p>
              <a:p>
                <a:r>
                  <a:rPr lang="en-US" dirty="0"/>
                  <a:t>The probability of a success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 The probability of a failure, therefore, is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Each flip is independent. </a:t>
                </a:r>
              </a:p>
              <a:p>
                <a:endParaRPr lang="en-US" dirty="0"/>
              </a:p>
              <a:p>
                <a:r>
                  <a:rPr lang="en-US" dirty="0"/>
                  <a:t>So among three flips, the probability of obtaining the pattern </a:t>
                </a:r>
                <a:r>
                  <a:rPr lang="en-US" i="1" dirty="0"/>
                  <a:t>success</a:t>
                </a:r>
                <a:r>
                  <a:rPr lang="en-US" dirty="0"/>
                  <a:t>, </a:t>
                </a:r>
                <a:r>
                  <a:rPr lang="en-US" i="1" dirty="0"/>
                  <a:t>failure, success</a:t>
                </a:r>
                <a:r>
                  <a:rPr lang="en-US" dirty="0"/>
                  <a:t> 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Note that the probability of obtaining exactly two successes among three flips is: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99102"/>
              </a:xfrm>
              <a:blipFill>
                <a:blip r:embed="rId2"/>
                <a:stretch>
                  <a:fillRect r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219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binomial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641915" cy="4834820"/>
              </a:xfrm>
            </p:spPr>
            <p:txBody>
              <a:bodyPr/>
              <a:lstStyle/>
              <a:p>
                <a:r>
                  <a:rPr lang="en-US" dirty="0"/>
                  <a:t>The number of successes among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independent Bernoulli trials, where each trial has probability of "success"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probability of failure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is a binomial random variable with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Any particular pattern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successes occurs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; since 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ways to assign the successes:</a:t>
                </a:r>
              </a:p>
              <a:p>
                <a:pPr marL="8255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641915" cy="4834820"/>
              </a:xfrm>
              <a:blipFill>
                <a:blip r:embed="rId2"/>
                <a:stretch>
                  <a:fillRect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70724B8-845F-5045-B26F-E94BBB63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998" y="4301467"/>
            <a:ext cx="3175000" cy="317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B290E-445C-024D-96F6-6E2E4F88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98" y="997549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6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and negative binomial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geometric density describes a series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 independent failures followed by a single success, for a total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Bernoulli trials.</a:t>
                </a:r>
              </a:p>
              <a:p>
                <a:r>
                  <a:rPr lang="en-US" dirty="0"/>
                  <a:t>Since there is only one possible order: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Shown to the right is a geometric distribution for p=1/10. Let's say that's the success probability of a lottery ticket. What's the probability you'll have to buy more than one ticket to win?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1034" b="-1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F82FA9-E405-9E44-8E73-5499A6B6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25" y="2565323"/>
            <a:ext cx="3761117" cy="37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9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and negative binomial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negative binomial distribution density a series composed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failures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successes, of which the last is a success.</a:t>
                </a:r>
              </a:p>
              <a:p>
                <a:r>
                  <a:rPr lang="en-US" dirty="0"/>
                  <a:t>This shows up very commonly in outcomes research, for frequencies of events like falls or heart attacks.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is essentially a binomial distribution multiplied by a geometric distribution: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866755C-EABF-BC48-A092-05B5D723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543" y="2196621"/>
            <a:ext cx="4350827" cy="43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9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Poisson density is very useful both as an approximation to the binomial distribution (n choose k used to be prohibitive) and a density in its own right.</a:t>
                </a:r>
              </a:p>
              <a:p>
                <a:r>
                  <a:rPr lang="en-US" dirty="0"/>
                  <a:t>It has only one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and represents many natural processes well.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It can approximate the binomial distribution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</m:t>
                    </m:r>
                  </m:oMath>
                </a14:m>
                <a:r>
                  <a:rPr lang="en-US" dirty="0"/>
                  <a:t> for large n and small p. What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 this case?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2067" b="-5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7447933-A43C-A545-8733-288BF2BD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5" y="3651370"/>
            <a:ext cx="317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182CD-048A-A74D-9816-E4CE0AEE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15" y="5556370"/>
            <a:ext cx="3175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5BE0C-B131-C945-AB62-0F1C7C510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315" y="174637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8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process as a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926587" cy="4834820"/>
              </a:xfrm>
            </p:spPr>
            <p:txBody>
              <a:bodyPr/>
              <a:lstStyle/>
              <a:p>
                <a:r>
                  <a:rPr lang="en-US" dirty="0"/>
                  <a:t>We will see later that both the mean and variance of a Poisson process are equal to the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which is in units of number of events.</a:t>
                </a:r>
              </a:p>
              <a:p>
                <a:r>
                  <a:rPr lang="en-US" dirty="0"/>
                  <a:t>It is common to see the parameter expressed as: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𝑒𝑣𝑒𝑛𝑡𝑠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this case, if a call center receives a call every 12 minutes on average, how many can we expect in 30 minutes?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𝑚𝑖𝑛𝑢𝑡𝑒𝑠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𝑚𝑖𝑛𝑢𝑡𝑒𝑠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𝑒𝑣𝑒𝑛𝑡𝑠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926587" cy="4834820"/>
              </a:xfrm>
              <a:blipFill>
                <a:blip r:embed="rId2"/>
                <a:stretch>
                  <a:fillRect b="-4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541846-A2DB-9944-BEBA-29A835EF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261931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2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exponential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 anchor="ctr"/>
              <a:lstStyle/>
              <a:p>
                <a:r>
                  <a:rPr lang="en-US" dirty="0"/>
                  <a:t>The exponential density (-</a:t>
                </a:r>
                <a:r>
                  <a:rPr lang="en-US" dirty="0" err="1"/>
                  <a:t>ies</a:t>
                </a:r>
                <a:r>
                  <a:rPr lang="en-US" dirty="0"/>
                  <a:t>) are often used to model time data like lifetimes or waiting times.</a:t>
                </a:r>
              </a:p>
              <a:p>
                <a:r>
                  <a:rPr lang="en-US" dirty="0"/>
                  <a:t>Note these are non-negative. </a:t>
                </a:r>
              </a:p>
              <a:p>
                <a:r>
                  <a:rPr lang="en-US" dirty="0"/>
                  <a:t>It has only one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and represents many natural processes well similar to Poisson.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b="-36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137A86-52E4-0445-AEE7-722B1ED2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50" y="2327216"/>
            <a:ext cx="4157213" cy="41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99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551F-EC03-434F-8BC4-78E70D13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</p:spPr>
            <p:txBody>
              <a:bodyPr/>
              <a:lstStyle/>
              <a:p>
                <a:r>
                  <a:rPr lang="en-US" dirty="0"/>
                  <a:t>All of the previous densities we examined in depth were for non-negative data like numbers of events or time to failure.</a:t>
                </a:r>
              </a:p>
              <a:p>
                <a:r>
                  <a:rPr lang="en-US" dirty="0"/>
                  <a:t>For a large class of physiological measurements, the random variables can take on any value among the real numbers.</a:t>
                </a:r>
              </a:p>
              <a:p>
                <a:r>
                  <a:rPr lang="en-US" dirty="0"/>
                  <a:t>The fundamental density we will use for these data is the normal density, parameterized by mean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standard deviation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  <a:blipFill>
                <a:blip r:embed="rId2"/>
                <a:stretch>
                  <a:fillRect r="-546" b="-2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6E79A9-0F43-A644-B9B3-BDC944E8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76" y="2200399"/>
            <a:ext cx="4812821" cy="48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83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551F-EC03-434F-8BC4-78E70D13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of the normal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</p:spPr>
            <p:txBody>
              <a:bodyPr anchor="ctr"/>
              <a:lstStyle/>
              <a:p>
                <a:r>
                  <a:rPr lang="en-US" dirty="0"/>
                  <a:t>The cumulative distribution of the </a:t>
                </a:r>
                <a:r>
                  <a:rPr lang="en-US" b="1" dirty="0"/>
                  <a:t>standard</a:t>
                </a:r>
                <a:r>
                  <a:rPr lang="en-US" dirty="0"/>
                  <a:t> normal is: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  <a:blipFill>
                <a:blip r:embed="rId2"/>
                <a:stretch>
                  <a:fillRect b="-13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E67E071-5A4D-5B4D-9388-BFAF5949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161746"/>
            <a:ext cx="4568271" cy="45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4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8616-0B7B-364A-93DF-BA7E780A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05696"/>
            <a:ext cx="6779986" cy="1472848"/>
          </a:xfrm>
        </p:spPr>
        <p:txBody>
          <a:bodyPr/>
          <a:lstStyle/>
          <a:p>
            <a:r>
              <a:rPr lang="en-US" dirty="0"/>
              <a:t>Exercises with cumulative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036E92-5940-FA44-8B32-E424B4B6BD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1"/>
                <a:ext cx="5767614" cy="5188758"/>
              </a:xfrm>
            </p:spPr>
            <p:txBody>
              <a:bodyPr/>
              <a:lstStyle/>
              <a:p>
                <a:pPr marL="425450" indent="-342900"/>
                <a:r>
                  <a:rPr lang="en-US" dirty="0"/>
                  <a:t>As we mentioned earlier, the </a:t>
                </a:r>
                <a:r>
                  <a:rPr lang="en-US" dirty="0" err="1"/>
                  <a:t>cdf</a:t>
                </a:r>
                <a:r>
                  <a:rPr lang="en-US" dirty="0"/>
                  <a:t> can be used to estimate the probability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falls in an interval:</a:t>
                </a:r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(−1)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What is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? It is usually easier to calculate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036E92-5940-FA44-8B32-E424B4B6B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1"/>
                <a:ext cx="5767614" cy="5188758"/>
              </a:xfrm>
              <a:blipFill>
                <a:blip r:embed="rId2"/>
                <a:stretch>
                  <a:fillRect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6FB3BC-2937-BA49-913B-6F62EC3C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58" y="1631977"/>
            <a:ext cx="2540000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8BC78-DE60-464F-A3D7-810CFBA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58" y="4524752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9E717-4B72-6D96-C59B-B63A3B81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404DFDA7-0BC5-A27D-F2B3-64D4ED42A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0159998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0E852D-4D0E-DB3B-3DD1-13E129A94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02039" cy="2539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5562E-725A-CC49-9403-97982D31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5" y="389106"/>
            <a:ext cx="3872420" cy="1805022"/>
          </a:xfrm>
        </p:spPr>
        <p:txBody>
          <a:bodyPr anchor="ctr">
            <a:normAutofit/>
          </a:bodyPr>
          <a:lstStyle/>
          <a:p>
            <a:r>
              <a:rPr lang="en-US" sz="3600"/>
              <a:t>The next patient who walks in the door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1C839-DD0F-3FD9-104C-127D209A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835" y="3048000"/>
            <a:ext cx="3872420" cy="401461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It is sometimes instructive to think about a random variable as a number that walks in the door of the clinic.</a:t>
            </a:r>
          </a:p>
          <a:p>
            <a:r>
              <a:rPr lang="en-US" sz="1900" dirty="0"/>
              <a:t>You know they will probably be between 1-2 meters tall. But you do not know for sure.</a:t>
            </a:r>
          </a:p>
        </p:txBody>
      </p:sp>
      <p:pic>
        <p:nvPicPr>
          <p:cNvPr id="13" name="Picture 12" descr="An open door on a blue wall">
            <a:extLst>
              <a:ext uri="{FF2B5EF4-FFF2-40B4-BE49-F238E27FC236}">
                <a16:creationId xmlns:a16="http://schemas.microsoft.com/office/drawing/2014/main" id="{B02E6315-011A-78D0-4735-23933138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87"/>
          <a:stretch/>
        </p:blipFill>
        <p:spPr>
          <a:xfrm>
            <a:off x="5080000" y="1"/>
            <a:ext cx="5085687" cy="7620000"/>
          </a:xfrm>
          <a:prstGeom prst="rect">
            <a:avLst/>
          </a:prstGeom>
        </p:spPr>
      </p:pic>
      <p:pic>
        <p:nvPicPr>
          <p:cNvPr id="6" name="Picture 5" descr="A diagram of a normal distribution curve&#10;&#10;AI-generated content may be incorrect.">
            <a:extLst>
              <a:ext uri="{FF2B5EF4-FFF2-40B4-BE49-F238E27FC236}">
                <a16:creationId xmlns:a16="http://schemas.microsoft.com/office/drawing/2014/main" id="{C608A648-90FB-5EE3-B2B8-48C3837E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703248" y="1951060"/>
            <a:ext cx="2587767" cy="19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9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909856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Let's call the cumulative distribution functions of two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respectively.</a:t>
                </a:r>
              </a:p>
              <a:p>
                <a:r>
                  <a:rPr lang="en-US" dirty="0"/>
                  <a:t>Let's say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255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  <a:p>
                <a:pPr marL="8255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Recalling that the density is the derivative of the cumulative distribution,</a:t>
                </a:r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28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In general,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8255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 that this expression really refers to a change of variables - there is no additional error attributed to the transformation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095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An arguably more common problem is when we have a function of multiple random variables.</a:t>
                </a:r>
              </a:p>
              <a:p>
                <a:endParaRPr lang="en-US" dirty="0"/>
              </a:p>
              <a:p>
                <a:r>
                  <a:rPr lang="en-US" dirty="0"/>
                  <a:t>We have not discussed expected values, but for now note the contrast between "function" as defined on the last slide and the expected value of the sum of two random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82550" indent="0" algn="ctr">
                  <a:buNone/>
                </a:pPr>
                <a:endParaRPr lang="en-US" b="0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965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222531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8572DB-C13F-F145-846B-5FD938E8D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 material on random variables from Neter textbook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121AE72-159A-7B45-B7A6-F03D76A19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4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Expected value</a:t>
                </a:r>
              </a:p>
              <a:p>
                <a:pPr marL="8255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assume outcomes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with probabilities given by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The expected value is defined: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Note that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are constants,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 b="-7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522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Variance</a:t>
                </a:r>
              </a:p>
              <a:p>
                <a:pPr marL="82550" indent="0">
                  <a:buNone/>
                </a:pPr>
                <a:r>
                  <a:rPr lang="en-US" dirty="0"/>
                  <a:t>The variance of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or, equivalently (important!),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614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56B0-8E34-8E47-87C6-0E4B275A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t"/>
          <a:lstStyle/>
          <a:p>
            <a:pPr marL="82550" indent="0">
              <a:buNone/>
            </a:pPr>
            <a:r>
              <a:rPr lang="en-US" b="1" dirty="0"/>
              <a:t>Variance special cases</a:t>
            </a:r>
            <a:endParaRPr lang="en-US" dirty="0"/>
          </a:p>
        </p:txBody>
      </p:sp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10622-E487-F742-B3D7-AFF662AE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16" y="3135416"/>
            <a:ext cx="9133369" cy="31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48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Covariance</a:t>
                </a:r>
              </a:p>
              <a:p>
                <a:pPr marL="82550" indent="0">
                  <a:buNone/>
                </a:pPr>
                <a:r>
                  <a:rPr lang="en-US" dirty="0"/>
                  <a:t>The covariance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Or, equivalently: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Note that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For constants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, 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97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link from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Although heart rate, tumor size, etc. are bounded by physical laws (e.g., all must be ≥ 0), the laws are complex. A simpler way to describe a random variable is as a (random) outcome of one of the random probability experiments we discussed previously.</a:t>
                </a:r>
              </a:p>
              <a:p>
                <a:endParaRPr lang="en-US" dirty="0"/>
              </a:p>
              <a:p>
                <a:r>
                  <a:rPr lang="en-US" dirty="0"/>
                  <a:t>Consider a coin-tossing experiment with three coins. The sample space is: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hhh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h𝑡𝑡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𝑡𝑡𝑡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Let's say that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the number of heads that will occur on the next experiment.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</p:spTree>
    <p:extLst>
      <p:ext uri="{BB962C8B-B14F-4D97-AF65-F5344CB8AC3E}">
        <p14:creationId xmlns:p14="http://schemas.microsoft.com/office/powerpoint/2010/main" val="3765015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56B0-8E34-8E47-87C6-0E4B275A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t"/>
          <a:lstStyle/>
          <a:p>
            <a:pPr marL="82550" indent="0">
              <a:buNone/>
            </a:pPr>
            <a:r>
              <a:rPr lang="en-US" b="1" dirty="0"/>
              <a:t>Independence</a:t>
            </a:r>
            <a:endParaRPr lang="en-US" dirty="0"/>
          </a:p>
        </p:txBody>
      </p:sp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87C56-970C-7842-96EF-BD5979F5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" y="2904091"/>
            <a:ext cx="10160000" cy="32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</p:spPr>
            <p:txBody>
              <a:bodyPr anchor="ctr"/>
              <a:lstStyle/>
              <a:p>
                <a:r>
                  <a:rPr lang="en-US" dirty="0"/>
                  <a:t>It is clear that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can take on only four possible values: 0, 1, 2, or 3, based on the pattern of outcomes shown.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  <a:blipFill>
                <a:blip r:embed="rId2"/>
                <a:stretch>
                  <a:fillRect r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E4BBEA-BDC9-EF44-B30F-E5E404098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81515"/>
              </p:ext>
            </p:extLst>
          </p:nvPr>
        </p:nvGraphicFramePr>
        <p:xfrm>
          <a:off x="422674" y="2081913"/>
          <a:ext cx="4446210" cy="4823586"/>
        </p:xfrm>
        <a:graphic>
          <a:graphicData uri="http://schemas.openxmlformats.org/drawingml/2006/table">
            <a:tbl>
              <a:tblPr firstRow="1" bandRow="1">
                <a:tableStyleId>{D9591F34-6BE0-48BB-932A-1E305F9E1863}</a:tableStyleId>
              </a:tblPr>
              <a:tblGrid>
                <a:gridCol w="2223105">
                  <a:extLst>
                    <a:ext uri="{9D8B030D-6E8A-4147-A177-3AD203B41FA5}">
                      <a16:colId xmlns:a16="http://schemas.microsoft.com/office/drawing/2014/main" val="4006380013"/>
                    </a:ext>
                  </a:extLst>
                </a:gridCol>
                <a:gridCol w="2223105">
                  <a:extLst>
                    <a:ext uri="{9D8B030D-6E8A-4147-A177-3AD203B41FA5}">
                      <a16:colId xmlns:a16="http://schemas.microsoft.com/office/drawing/2014/main" val="4080084808"/>
                    </a:ext>
                  </a:extLst>
                </a:gridCol>
              </a:tblGrid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Outcome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u="sng" dirty="0"/>
                        <a:t>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710180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896125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2752090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892841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2760202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14864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05667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058653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48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02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</p:spPr>
            <p:txBody>
              <a:bodyPr anchor="ctr"/>
              <a:lstStyle/>
              <a:p>
                <a:r>
                  <a:rPr lang="en-US" dirty="0"/>
                  <a:t>Assuming for now that all </a:t>
                </a:r>
                <a:r>
                  <a:rPr lang="en-US" i="1" dirty="0"/>
                  <a:t>outcomes</a:t>
                </a:r>
                <a:r>
                  <a:rPr lang="en-US" dirty="0"/>
                  <a:t> are equally likely:</a:t>
                </a:r>
              </a:p>
              <a:p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  <a:blipFill>
                <a:blip r:embed="rId2"/>
                <a:stretch>
                  <a:fillRect t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E4BBEA-BDC9-EF44-B30F-E5E404098CE9}"/>
              </a:ext>
            </a:extLst>
          </p:cNvPr>
          <p:cNvGraphicFramePr>
            <a:graphicFrameLocks noGrp="1"/>
          </p:cNvGraphicFramePr>
          <p:nvPr/>
        </p:nvGraphicFramePr>
        <p:xfrm>
          <a:off x="422674" y="2081913"/>
          <a:ext cx="4446210" cy="4823586"/>
        </p:xfrm>
        <a:graphic>
          <a:graphicData uri="http://schemas.openxmlformats.org/drawingml/2006/table">
            <a:tbl>
              <a:tblPr firstRow="1" bandRow="1">
                <a:tableStyleId>{D9591F34-6BE0-48BB-932A-1E305F9E1863}</a:tableStyleId>
              </a:tblPr>
              <a:tblGrid>
                <a:gridCol w="2223105">
                  <a:extLst>
                    <a:ext uri="{9D8B030D-6E8A-4147-A177-3AD203B41FA5}">
                      <a16:colId xmlns:a16="http://schemas.microsoft.com/office/drawing/2014/main" val="4006380013"/>
                    </a:ext>
                  </a:extLst>
                </a:gridCol>
                <a:gridCol w="2223105">
                  <a:extLst>
                    <a:ext uri="{9D8B030D-6E8A-4147-A177-3AD203B41FA5}">
                      <a16:colId xmlns:a16="http://schemas.microsoft.com/office/drawing/2014/main" val="4080084808"/>
                    </a:ext>
                  </a:extLst>
                </a:gridCol>
              </a:tblGrid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Outcome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u="sng" dirty="0"/>
                        <a:t>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710180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896125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2752090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892841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2760202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14864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05667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058653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48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43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425450" indent="-342900"/>
                <a:endParaRPr lang="en-US" dirty="0"/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This is called the probability mass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 l="-7903" r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7CFA0D-8362-F747-BBB6-90AB9B1B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354992"/>
            <a:ext cx="381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15654</TotalTime>
  <Words>3336</Words>
  <Application>Microsoft Macintosh PowerPoint</Application>
  <PresentationFormat>Custom</PresentationFormat>
  <Paragraphs>469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Calibri</vt:lpstr>
      <vt:lpstr>Hack</vt:lpstr>
      <vt:lpstr>Cambria Math</vt:lpstr>
      <vt:lpstr>Arial</vt:lpstr>
      <vt:lpstr>Office Theme</vt:lpstr>
      <vt:lpstr>BMI 510: Random variables</vt:lpstr>
      <vt:lpstr>Outline</vt:lpstr>
      <vt:lpstr>A basic definition</vt:lpstr>
      <vt:lpstr>The next patient who walks in the door</vt:lpstr>
      <vt:lpstr>The next patient who walks in the door</vt:lpstr>
      <vt:lpstr>A link from probabilities</vt:lpstr>
      <vt:lpstr>The probability mass function of a discrete random variable</vt:lpstr>
      <vt:lpstr>The probability mass function of a discrete random variable</vt:lpstr>
      <vt:lpstr>The probability mass function of a discrete random variable</vt:lpstr>
      <vt:lpstr>The probability mass function of a discrete random variable</vt:lpstr>
      <vt:lpstr>The probability density function of a continuous random variable</vt:lpstr>
      <vt:lpstr>Probability density functions vs. probability mass functions</vt:lpstr>
      <vt:lpstr>The probability density function of a continuous random variable</vt:lpstr>
      <vt:lpstr>Probability density functions vs. probability mass functions</vt:lpstr>
      <vt:lpstr>Probability density functions vs. probability mass functions</vt:lpstr>
      <vt:lpstr>Probability density functions vs. probability mass functions</vt:lpstr>
      <vt:lpstr>There are many useful probability density functions for continuous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We will discuss two fundamental statistical modeling steps</vt:lpstr>
      <vt:lpstr>Empirical probability density functions and resampling or "boostrapping"</vt:lpstr>
      <vt:lpstr>Empirical probability density functions and resampling or "boostrapping"</vt:lpstr>
      <vt:lpstr>Outline</vt:lpstr>
      <vt:lpstr>The cumulative distribution function of a discrete random variable</vt:lpstr>
      <vt:lpstr>The cumulative distribution function of a discrete random variable</vt:lpstr>
      <vt:lpstr>The cumulative distribution function of a continuous random variable</vt:lpstr>
      <vt:lpstr>The cumulative distribution function of a continuous random variable</vt:lpstr>
      <vt:lpstr>The cumulative distribution function of a continuous random variable</vt:lpstr>
      <vt:lpstr>Calculating the cumulative distribution of a uniform random variable</vt:lpstr>
      <vt:lpstr>Calculating the cumulative distribution of a uniform random variable</vt:lpstr>
      <vt:lpstr>Calculating the cumulative distribution of a uniform random variable</vt:lpstr>
      <vt:lpstr>Quantiles and empirical cumulative distribution functions</vt:lpstr>
      <vt:lpstr>Simulating a loaded coin</vt:lpstr>
      <vt:lpstr>True or false</vt:lpstr>
      <vt:lpstr>Outline</vt:lpstr>
      <vt:lpstr>Back to coin flips</vt:lpstr>
      <vt:lpstr>The binomial density</vt:lpstr>
      <vt:lpstr>The geometric and negative binomial densities</vt:lpstr>
      <vt:lpstr>The geometric and negative binomial densities</vt:lpstr>
      <vt:lpstr>The Poisson density</vt:lpstr>
      <vt:lpstr>The Poisson process as a rate</vt:lpstr>
      <vt:lpstr>The exponential density</vt:lpstr>
      <vt:lpstr>The normal density</vt:lpstr>
      <vt:lpstr>The cumulative distribution of the normal density</vt:lpstr>
      <vt:lpstr>Exercises with cumulative distribution functions</vt:lpstr>
      <vt:lpstr>Outline</vt:lpstr>
      <vt:lpstr>Functions of random variables</vt:lpstr>
      <vt:lpstr>Functions of random variables</vt:lpstr>
      <vt:lpstr>Functions of random variables</vt:lpstr>
      <vt:lpstr>Outline</vt:lpstr>
      <vt:lpstr>Reference material on random variables from Neter textbook</vt:lpstr>
      <vt:lpstr>Random variables</vt:lpstr>
      <vt:lpstr>Random variables</vt:lpstr>
      <vt:lpstr>Random variables</vt:lpstr>
      <vt:lpstr>Random variables</vt:lpstr>
      <vt:lpstr>Random variables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 585: Biostatistics for Machine Learning</dc:title>
  <cp:lastModifiedBy>Mckay, Lucas</cp:lastModifiedBy>
  <cp:revision>492</cp:revision>
  <dcterms:modified xsi:type="dcterms:W3CDTF">2025-01-29T16:01:35Z</dcterms:modified>
</cp:coreProperties>
</file>