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8" r:id="rId1"/>
  </p:sldMasterIdLst>
  <p:notesMasterIdLst>
    <p:notesMasterId r:id="rId74"/>
  </p:notesMasterIdLst>
  <p:sldIdLst>
    <p:sldId id="256" r:id="rId2"/>
    <p:sldId id="373" r:id="rId3"/>
    <p:sldId id="460" r:id="rId4"/>
    <p:sldId id="459" r:id="rId5"/>
    <p:sldId id="469" r:id="rId6"/>
    <p:sldId id="474" r:id="rId7"/>
    <p:sldId id="502" r:id="rId8"/>
    <p:sldId id="471" r:id="rId9"/>
    <p:sldId id="473" r:id="rId10"/>
    <p:sldId id="464" r:id="rId11"/>
    <p:sldId id="479" r:id="rId12"/>
    <p:sldId id="480" r:id="rId13"/>
    <p:sldId id="468" r:id="rId14"/>
    <p:sldId id="424" r:id="rId15"/>
    <p:sldId id="426" r:id="rId16"/>
    <p:sldId id="427" r:id="rId17"/>
    <p:sldId id="476" r:id="rId18"/>
    <p:sldId id="462" r:id="rId19"/>
    <p:sldId id="463" r:id="rId20"/>
    <p:sldId id="465" r:id="rId21"/>
    <p:sldId id="516" r:id="rId22"/>
    <p:sldId id="478" r:id="rId23"/>
    <p:sldId id="519" r:id="rId24"/>
    <p:sldId id="520" r:id="rId25"/>
    <p:sldId id="510" r:id="rId26"/>
    <p:sldId id="425" r:id="rId27"/>
    <p:sldId id="472" r:id="rId28"/>
    <p:sldId id="475" r:id="rId29"/>
    <p:sldId id="481" r:id="rId30"/>
    <p:sldId id="511" r:id="rId31"/>
    <p:sldId id="512" r:id="rId32"/>
    <p:sldId id="513" r:id="rId33"/>
    <p:sldId id="470" r:id="rId34"/>
    <p:sldId id="483" r:id="rId35"/>
    <p:sldId id="484" r:id="rId36"/>
    <p:sldId id="482" r:id="rId37"/>
    <p:sldId id="265" r:id="rId38"/>
    <p:sldId id="509" r:id="rId39"/>
    <p:sldId id="264" r:id="rId40"/>
    <p:sldId id="266" r:id="rId41"/>
    <p:sldId id="514" r:id="rId42"/>
    <p:sldId id="521" r:id="rId43"/>
    <p:sldId id="273" r:id="rId44"/>
    <p:sldId id="259" r:id="rId45"/>
    <p:sldId id="262" r:id="rId46"/>
    <p:sldId id="523" r:id="rId47"/>
    <p:sldId id="525" r:id="rId48"/>
    <p:sldId id="269" r:id="rId49"/>
    <p:sldId id="270" r:id="rId50"/>
    <p:sldId id="274" r:id="rId51"/>
    <p:sldId id="271" r:id="rId52"/>
    <p:sldId id="526" r:id="rId53"/>
    <p:sldId id="276" r:id="rId54"/>
    <p:sldId id="486" r:id="rId55"/>
    <p:sldId id="487" r:id="rId56"/>
    <p:sldId id="492" r:id="rId57"/>
    <p:sldId id="493" r:id="rId58"/>
    <p:sldId id="494" r:id="rId59"/>
    <p:sldId id="485" r:id="rId60"/>
    <p:sldId id="457" r:id="rId61"/>
    <p:sldId id="488" r:id="rId62"/>
    <p:sldId id="489" r:id="rId63"/>
    <p:sldId id="490" r:id="rId64"/>
    <p:sldId id="491" r:id="rId65"/>
    <p:sldId id="496" r:id="rId66"/>
    <p:sldId id="495" r:id="rId67"/>
    <p:sldId id="503" r:id="rId68"/>
    <p:sldId id="504" r:id="rId69"/>
    <p:sldId id="506" r:id="rId70"/>
    <p:sldId id="507" r:id="rId71"/>
    <p:sldId id="508" r:id="rId72"/>
    <p:sldId id="500" r:id="rId73"/>
  </p:sldIdLst>
  <p:sldSz cx="10160000" cy="7620000"/>
  <p:notesSz cx="7620000" cy="10160000"/>
  <p:embeddedFontLst>
    <p:embeddedFont>
      <p:font typeface="Calibri" panose="020F0502020204030204" pitchFamily="34" charset="0"/>
      <p:regular r:id="rId75"/>
      <p:bold r:id="rId76"/>
      <p:italic r:id="rId77"/>
      <p:boldItalic r:id="rId78"/>
    </p:embeddedFont>
    <p:embeddedFont>
      <p:font typeface="Cambria Math" panose="02040503050406030204" pitchFamily="18" charset="0"/>
      <p:regular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F9768061-9486-614E-804E-DF3411CE2224}">
          <p14:sldIdLst>
            <p14:sldId id="256"/>
            <p14:sldId id="373"/>
            <p14:sldId id="460"/>
            <p14:sldId id="459"/>
            <p14:sldId id="469"/>
            <p14:sldId id="474"/>
            <p14:sldId id="502"/>
            <p14:sldId id="471"/>
            <p14:sldId id="473"/>
            <p14:sldId id="464"/>
            <p14:sldId id="479"/>
            <p14:sldId id="480"/>
            <p14:sldId id="468"/>
            <p14:sldId id="424"/>
            <p14:sldId id="426"/>
            <p14:sldId id="427"/>
            <p14:sldId id="476"/>
            <p14:sldId id="462"/>
            <p14:sldId id="463"/>
            <p14:sldId id="465"/>
            <p14:sldId id="516"/>
            <p14:sldId id="478"/>
            <p14:sldId id="519"/>
            <p14:sldId id="520"/>
            <p14:sldId id="510"/>
            <p14:sldId id="425"/>
            <p14:sldId id="472"/>
            <p14:sldId id="475"/>
            <p14:sldId id="481"/>
            <p14:sldId id="511"/>
            <p14:sldId id="512"/>
            <p14:sldId id="513"/>
            <p14:sldId id="470"/>
            <p14:sldId id="483"/>
            <p14:sldId id="484"/>
            <p14:sldId id="482"/>
            <p14:sldId id="265"/>
            <p14:sldId id="509"/>
            <p14:sldId id="264"/>
            <p14:sldId id="266"/>
            <p14:sldId id="514"/>
            <p14:sldId id="521"/>
            <p14:sldId id="273"/>
            <p14:sldId id="259"/>
            <p14:sldId id="262"/>
            <p14:sldId id="523"/>
            <p14:sldId id="525"/>
            <p14:sldId id="269"/>
            <p14:sldId id="270"/>
            <p14:sldId id="274"/>
            <p14:sldId id="271"/>
            <p14:sldId id="526"/>
            <p14:sldId id="276"/>
            <p14:sldId id="486"/>
            <p14:sldId id="487"/>
            <p14:sldId id="492"/>
            <p14:sldId id="493"/>
            <p14:sldId id="494"/>
            <p14:sldId id="485"/>
            <p14:sldId id="457"/>
            <p14:sldId id="488"/>
            <p14:sldId id="489"/>
            <p14:sldId id="490"/>
            <p14:sldId id="491"/>
            <p14:sldId id="496"/>
            <p14:sldId id="495"/>
            <p14:sldId id="503"/>
            <p14:sldId id="504"/>
            <p14:sldId id="506"/>
            <p14:sldId id="507"/>
            <p14:sldId id="508"/>
            <p14:sldId id="500"/>
          </p14:sldIdLst>
        </p14:section>
      </p14:sectionLst>
    </p:ext>
    <p:ext uri="{EFAFB233-063F-42B5-8137-9DF3F51BA10A}">
      <p15:sldGuideLst xmlns:p15="http://schemas.microsoft.com/office/powerpoint/2012/main">
        <p15:guide id="1" orient="horz" pos="24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591F34-6BE0-48BB-932A-1E305F9E1863}">
  <a:tblStyle styleId="{D9591F34-6BE0-48BB-932A-1E305F9E18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40" autoAdjust="0"/>
    <p:restoredTop sz="86427"/>
  </p:normalViewPr>
  <p:slideViewPr>
    <p:cSldViewPr snapToGrid="0" snapToObjects="1">
      <p:cViewPr>
        <p:scale>
          <a:sx n="90" d="100"/>
          <a:sy n="90" d="100"/>
        </p:scale>
        <p:origin x="1760" y="16"/>
      </p:cViewPr>
      <p:guideLst>
        <p:guide orient="horz" pos="24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5" d="100"/>
          <a:sy n="75" d="100"/>
        </p:scale>
        <p:origin x="3960"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edf0b2213_2_94:notes"/>
          <p:cNvSpPr>
            <a:spLocks noGrp="1" noRot="1" noChangeAspect="1"/>
          </p:cNvSpPr>
          <p:nvPr>
            <p:ph type="sldImg" idx="2"/>
          </p:nvPr>
        </p:nvSpPr>
        <p:spPr>
          <a:xfrm>
            <a:off x="1411288" y="846138"/>
            <a:ext cx="5643562" cy="4233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3edf0b2213_2_94:notes"/>
          <p:cNvSpPr txBox="1">
            <a:spLocks noGrp="1"/>
          </p:cNvSpPr>
          <p:nvPr>
            <p:ph type="body" idx="1"/>
          </p:nvPr>
        </p:nvSpPr>
        <p:spPr>
          <a:xfrm>
            <a:off x="846667" y="5362222"/>
            <a:ext cx="6773334" cy="5080000"/>
          </a:xfrm>
          <a:prstGeom prst="rect">
            <a:avLst/>
          </a:prstGeom>
          <a:noFill/>
          <a:ln>
            <a:noFill/>
          </a:ln>
        </p:spPr>
        <p:txBody>
          <a:bodyPr spcFirstLastPara="1" wrap="square" lIns="101575" tIns="101575" rIns="101575" bIns="101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7268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88640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81867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webkit-standard"/>
              </a:rPr>
              <a:t>rolling a die </a:t>
            </a:r>
            <a:endParaRPr lang="en-US" dirty="0"/>
          </a:p>
        </p:txBody>
      </p:sp>
    </p:spTree>
    <p:extLst>
      <p:ext uri="{BB962C8B-B14F-4D97-AF65-F5344CB8AC3E}">
        <p14:creationId xmlns:p14="http://schemas.microsoft.com/office/powerpoint/2010/main" val="3047928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2025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0" i="0" u="none" strike="noStrike" dirty="0">
                <a:solidFill>
                  <a:srgbClr val="000000"/>
                </a:solidFill>
                <a:effectLst/>
                <a:latin typeface="-webkit-standard"/>
              </a:rPr>
              <a:t>Can you think of other scenarios where permutations like these might come up? For example, arranging books on a shelf or assigning tasks to people.</a:t>
            </a:r>
            <a:endParaRPr lang="en-US" dirty="0"/>
          </a:p>
          <a:p>
            <a:endParaRPr lang="en-US" dirty="0"/>
          </a:p>
        </p:txBody>
      </p:sp>
    </p:spTree>
    <p:extLst>
      <p:ext uri="{BB962C8B-B14F-4D97-AF65-F5344CB8AC3E}">
        <p14:creationId xmlns:p14="http://schemas.microsoft.com/office/powerpoint/2010/main" val="3442112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57673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7479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40545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3368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71449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webkit-standard"/>
              </a:rPr>
              <a:t>Can you think of a scenario where outcomes might not be equally likely, and how that would change our calculations?</a:t>
            </a:r>
            <a:endParaRPr lang="en-US" dirty="0"/>
          </a:p>
        </p:txBody>
      </p:sp>
    </p:spTree>
    <p:extLst>
      <p:ext uri="{BB962C8B-B14F-4D97-AF65-F5344CB8AC3E}">
        <p14:creationId xmlns:p14="http://schemas.microsoft.com/office/powerpoint/2010/main" val="3069295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2579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8294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8429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5122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9700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1587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1279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9275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2403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sz="2400" kern="12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49764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03594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6441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webkit-standard"/>
              </a:rPr>
              <a:t>Odds are monotonically related to probabilities (as one increases, so does the other</a:t>
            </a:r>
            <a:endParaRPr lang="en-US" dirty="0"/>
          </a:p>
        </p:txBody>
      </p:sp>
    </p:spTree>
    <p:extLst>
      <p:ext uri="{BB962C8B-B14F-4D97-AF65-F5344CB8AC3E}">
        <p14:creationId xmlns:p14="http://schemas.microsoft.com/office/powerpoint/2010/main" val="287459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2346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7948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7293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70850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webkit-standard"/>
              </a:rPr>
              <a:t>Positive Predictive Value, or PPV, tells us how reliable a positive test result is in identifying true cases of a condition. It’s the probability that a person actually has the condition given that they tested positive</a:t>
            </a:r>
            <a:endParaRPr lang="en-US" dirty="0"/>
          </a:p>
        </p:txBody>
      </p:sp>
    </p:spTree>
    <p:extLst>
      <p:ext uri="{BB962C8B-B14F-4D97-AF65-F5344CB8AC3E}">
        <p14:creationId xmlns:p14="http://schemas.microsoft.com/office/powerpoint/2010/main" val="3118736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76334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4919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webkit-standard"/>
              </a:rPr>
              <a:t>The three axioms ensure probabilities are logical</a:t>
            </a:r>
            <a:endParaRPr lang="en-US" dirty="0"/>
          </a:p>
        </p:txBody>
      </p:sp>
    </p:spTree>
    <p:extLst>
      <p:ext uri="{BB962C8B-B14F-4D97-AF65-F5344CB8AC3E}">
        <p14:creationId xmlns:p14="http://schemas.microsoft.com/office/powerpoint/2010/main" val="2894157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webkit-standard"/>
              </a:rPr>
              <a:t>This means that given a positive test result, the probability that the person is actually sick is </a:t>
            </a:r>
            <a:r>
              <a:rPr lang="en-US" b="0" i="0" u="none" strike="noStrike" dirty="0">
                <a:solidFill>
                  <a:srgbClr val="000000"/>
                </a:solidFill>
                <a:effectLst/>
              </a:rPr>
              <a:t>64%64%</a:t>
            </a:r>
            <a:r>
              <a:rPr lang="en-US" b="0" i="0" u="none" strike="noStrike" dirty="0">
                <a:solidFill>
                  <a:srgbClr val="000000"/>
                </a:solidFill>
                <a:effectLst/>
                <a:latin typeface="-webkit-standard"/>
              </a:rPr>
              <a:t>. This calculation demonstrates how sensitivity, specificity, and prevalence influence diagnostic interpretations.</a:t>
            </a:r>
            <a:endParaRPr lang="en-US" dirty="0"/>
          </a:p>
        </p:txBody>
      </p:sp>
    </p:spTree>
    <p:extLst>
      <p:ext uri="{BB962C8B-B14F-4D97-AF65-F5344CB8AC3E}">
        <p14:creationId xmlns:p14="http://schemas.microsoft.com/office/powerpoint/2010/main" val="29028902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83743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12156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06099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64952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69412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64286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12077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0" i="0" u="none" strike="noStrike" dirty="0">
                <a:solidFill>
                  <a:srgbClr val="000000"/>
                </a:solidFill>
                <a:effectLst/>
                <a:latin typeface="-webkit-standard"/>
              </a:rPr>
              <a:t>The likelihood ratio compares how much more likely the alarm is to occur when there is a fire vs. when there isn’t one:</a:t>
            </a:r>
            <a:endParaRPr lang="en-US" dirty="0"/>
          </a:p>
          <a:p>
            <a:pPr lvl="1"/>
            <a:endParaRPr lang="en-US" dirty="0"/>
          </a:p>
        </p:txBody>
      </p:sp>
    </p:spTree>
    <p:extLst>
      <p:ext uri="{BB962C8B-B14F-4D97-AF65-F5344CB8AC3E}">
        <p14:creationId xmlns:p14="http://schemas.microsoft.com/office/powerpoint/2010/main" val="39972836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0809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08208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76192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51209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877034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9020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5746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79669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109998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494667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292999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4868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webkit-standard"/>
              </a:rPr>
              <a:t>flipping a coin and rolling a die.</a:t>
            </a:r>
            <a:endParaRPr lang="en-US" dirty="0"/>
          </a:p>
        </p:txBody>
      </p:sp>
    </p:spTree>
    <p:extLst>
      <p:ext uri="{BB962C8B-B14F-4D97-AF65-F5344CB8AC3E}">
        <p14:creationId xmlns:p14="http://schemas.microsoft.com/office/powerpoint/2010/main" val="30686309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83499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529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8421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92889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8"/>
          <p:cNvSpPr txBox="1">
            <a:spLocks noGrp="1"/>
          </p:cNvSpPr>
          <p:nvPr>
            <p:ph type="ctrTitle"/>
          </p:nvPr>
        </p:nvSpPr>
        <p:spPr>
          <a:xfrm>
            <a:off x="1270000" y="1247070"/>
            <a:ext cx="7620000" cy="2652889"/>
          </a:xfrm>
          <a:prstGeom prst="rect">
            <a:avLst/>
          </a:prstGeom>
          <a:noFill/>
          <a:ln>
            <a:noFill/>
          </a:ln>
        </p:spPr>
        <p:txBody>
          <a:bodyPr spcFirstLastPara="1" wrap="square" lIns="101575" tIns="101575" rIns="101575" bIns="101575" anchor="b" anchorCtr="0">
            <a:noAutofit/>
          </a:bodyPr>
          <a:lstStyle>
            <a:lvl1pPr marL="0" marR="0" lvl="0" indent="0" algn="ctr" rtl="0">
              <a:lnSpc>
                <a:spcPct val="90000"/>
              </a:lnSpc>
              <a:spcBef>
                <a:spcPts val="0"/>
              </a:spcBef>
              <a:spcAft>
                <a:spcPts val="0"/>
              </a:spcAft>
              <a:buClr>
                <a:schemeClr val="dk1"/>
              </a:buClr>
              <a:buSzPts val="16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7" name="Google Shape;27;p8"/>
          <p:cNvSpPr txBox="1">
            <a:spLocks noGrp="1"/>
          </p:cNvSpPr>
          <p:nvPr>
            <p:ph type="subTitle" idx="1"/>
          </p:nvPr>
        </p:nvSpPr>
        <p:spPr>
          <a:xfrm>
            <a:off x="1270000" y="4002264"/>
            <a:ext cx="7620000" cy="1839736"/>
          </a:xfrm>
          <a:prstGeom prst="rect">
            <a:avLst/>
          </a:prstGeom>
          <a:noFill/>
          <a:ln>
            <a:noFill/>
          </a:ln>
        </p:spPr>
        <p:txBody>
          <a:bodyPr spcFirstLastPara="1" wrap="square" lIns="101575" tIns="101575" rIns="101575" bIns="101575" anchor="t" anchorCtr="0">
            <a:noAutofit/>
          </a:bodyPr>
          <a:lstStyle>
            <a:lvl1pPr marL="0" marR="0" lvl="0" indent="0" algn="ctr" rtl="0">
              <a:lnSpc>
                <a:spcPct val="90000"/>
              </a:lnSpc>
              <a:spcBef>
                <a:spcPts val="800"/>
              </a:spcBef>
              <a:spcAft>
                <a:spcPts val="0"/>
              </a:spcAft>
              <a:buClr>
                <a:schemeClr val="dk1"/>
              </a:buClr>
              <a:buSzPts val="2300"/>
              <a:buFont typeface="Arial"/>
              <a:buNone/>
              <a:defRPr sz="2000" b="0" i="0" u="none" strike="noStrike" cap="none">
                <a:solidFill>
                  <a:schemeClr val="dk1"/>
                </a:solidFill>
                <a:latin typeface="Calibri"/>
                <a:ea typeface="Calibri"/>
                <a:cs typeface="Calibri"/>
                <a:sym typeface="Calibri"/>
              </a:defRPr>
            </a:lvl1pPr>
            <a:lvl2pPr marL="381000" marR="0" lvl="1" indent="0" algn="ctr" rtl="0">
              <a:lnSpc>
                <a:spcPct val="90000"/>
              </a:lnSpc>
              <a:spcBef>
                <a:spcPts val="400"/>
              </a:spcBef>
              <a:spcAft>
                <a:spcPts val="0"/>
              </a:spcAft>
              <a:buClr>
                <a:schemeClr val="dk1"/>
              </a:buClr>
              <a:buSzPts val="2000"/>
              <a:buFont typeface="Arial"/>
              <a:buNone/>
              <a:defRPr sz="1700" b="0" i="0" u="none" strike="noStrike" cap="none">
                <a:solidFill>
                  <a:schemeClr val="dk1"/>
                </a:solidFill>
                <a:latin typeface="Calibri"/>
                <a:ea typeface="Calibri"/>
                <a:cs typeface="Calibri"/>
                <a:sym typeface="Calibri"/>
              </a:defRPr>
            </a:lvl2pPr>
            <a:lvl3pPr marL="762000" marR="0" lvl="2" indent="0" algn="ctr" rtl="0">
              <a:lnSpc>
                <a:spcPct val="90000"/>
              </a:lnSpc>
              <a:spcBef>
                <a:spcPts val="400"/>
              </a:spcBef>
              <a:spcAft>
                <a:spcPts val="0"/>
              </a:spcAft>
              <a:buClr>
                <a:schemeClr val="dk1"/>
              </a:buClr>
              <a:buSzPts val="1700"/>
              <a:buFont typeface="Arial"/>
              <a:buNone/>
              <a:defRPr sz="1500" b="0" i="0" u="none" strike="noStrike" cap="none">
                <a:solidFill>
                  <a:schemeClr val="dk1"/>
                </a:solidFill>
                <a:latin typeface="Calibri"/>
                <a:ea typeface="Calibri"/>
                <a:cs typeface="Calibri"/>
                <a:sym typeface="Calibri"/>
              </a:defRPr>
            </a:lvl3pPr>
            <a:lvl4pPr marL="1143000" marR="0" lvl="3"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4pPr>
            <a:lvl5pPr marL="1524000" marR="0" lvl="4"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5pPr>
            <a:lvl6pPr marL="1905000" marR="0" lvl="5"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6pPr>
            <a:lvl7pPr marL="2286000" marR="0" lvl="6"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7pPr>
            <a:lvl8pPr marL="2667000" marR="0" lvl="7"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8pPr>
            <a:lvl9pPr marL="3048000" marR="0" lvl="8"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28" name="Google Shape;28;p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0" name="Google Shape;30;p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762000" y="677333"/>
            <a:ext cx="8636000" cy="127000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46" name="Google Shape;46;p11"/>
          <p:cNvSpPr txBox="1">
            <a:spLocks noGrp="1"/>
          </p:cNvSpPr>
          <p:nvPr>
            <p:ph type="body" idx="1"/>
          </p:nvPr>
        </p:nvSpPr>
        <p:spPr>
          <a:xfrm>
            <a:off x="762000" y="2201333"/>
            <a:ext cx="4233333" cy="4572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7" name="Google Shape;47;p11"/>
          <p:cNvSpPr txBox="1">
            <a:spLocks noGrp="1"/>
          </p:cNvSpPr>
          <p:nvPr>
            <p:ph type="body" idx="2"/>
          </p:nvPr>
        </p:nvSpPr>
        <p:spPr>
          <a:xfrm>
            <a:off x="5164667" y="2201333"/>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8" name="Google Shape;48;p11"/>
          <p:cNvSpPr txBox="1">
            <a:spLocks noGrp="1"/>
          </p:cNvSpPr>
          <p:nvPr>
            <p:ph type="body" idx="3"/>
          </p:nvPr>
        </p:nvSpPr>
        <p:spPr>
          <a:xfrm>
            <a:off x="5164667" y="4572000"/>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9" name="Google Shape;49;p11"/>
          <p:cNvSpPr txBox="1">
            <a:spLocks noGrp="1"/>
          </p:cNvSpPr>
          <p:nvPr>
            <p:ph type="dt" idx="10"/>
          </p:nvPr>
        </p:nvSpPr>
        <p:spPr>
          <a:xfrm>
            <a:off x="762000" y="6942667"/>
            <a:ext cx="2116667" cy="508000"/>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0" name="Google Shape;50;p11"/>
          <p:cNvSpPr txBox="1">
            <a:spLocks noGrp="1"/>
          </p:cNvSpPr>
          <p:nvPr>
            <p:ph type="ftr" idx="11"/>
          </p:nvPr>
        </p:nvSpPr>
        <p:spPr>
          <a:xfrm>
            <a:off x="3471333" y="6942667"/>
            <a:ext cx="3217333" cy="508000"/>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1" name="Google Shape;51;p11"/>
          <p:cNvSpPr txBox="1">
            <a:spLocks noGrp="1"/>
          </p:cNvSpPr>
          <p:nvPr>
            <p:ph type="sldNum" idx="12"/>
          </p:nvPr>
        </p:nvSpPr>
        <p:spPr>
          <a:xfrm>
            <a:off x="7281333" y="6942667"/>
            <a:ext cx="2116667" cy="508000"/>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693209" y="1899710"/>
            <a:ext cx="8763000" cy="3169708"/>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58" name="Google Shape;58;p13"/>
          <p:cNvSpPr txBox="1">
            <a:spLocks noGrp="1"/>
          </p:cNvSpPr>
          <p:nvPr>
            <p:ph type="body" idx="1"/>
          </p:nvPr>
        </p:nvSpPr>
        <p:spPr>
          <a:xfrm>
            <a:off x="693209" y="5099405"/>
            <a:ext cx="8763000" cy="1666874"/>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rgbClr val="888888"/>
              </a:buClr>
              <a:buSzPts val="23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400"/>
              </a:spcBef>
              <a:spcAft>
                <a:spcPts val="0"/>
              </a:spcAft>
              <a:buClr>
                <a:srgbClr val="888888"/>
              </a:buClr>
              <a:buSzPts val="2000"/>
              <a:buFont typeface="Arial"/>
              <a:buNone/>
              <a:defRPr sz="17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rgbClr val="888888"/>
              </a:buClr>
              <a:buSzPts val="1700"/>
              <a:buFont typeface="Arial"/>
              <a:buNone/>
              <a:defRPr sz="15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9pPr>
          </a:lstStyle>
          <a:p>
            <a:endParaRPr/>
          </a:p>
        </p:txBody>
      </p:sp>
      <p:sp>
        <p:nvSpPr>
          <p:cNvPr id="59" name="Google Shape;59;p13"/>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60" name="Google Shape;60;p13"/>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61" name="Google Shape;61;p13"/>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85" name="Google Shape;85;p17"/>
          <p:cNvSpPr txBox="1">
            <a:spLocks noGrp="1"/>
          </p:cNvSpPr>
          <p:nvPr>
            <p:ph type="body" idx="1"/>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457200" marR="0" lvl="0"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74650" algn="l" rtl="0">
              <a:lnSpc>
                <a:spcPct val="90000"/>
              </a:lnSpc>
              <a:spcBef>
                <a:spcPts val="4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86" name="Google Shape;86;p17"/>
          <p:cNvSpPr txBox="1">
            <a:spLocks noGrp="1"/>
          </p:cNvSpPr>
          <p:nvPr>
            <p:ph type="body" idx="2"/>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87" name="Google Shape;87;p1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8" name="Google Shape;88;p1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9" name="Google Shape;89;p1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2" name="Google Shape;92;p18"/>
          <p:cNvSpPr>
            <a:spLocks noGrp="1"/>
          </p:cNvSpPr>
          <p:nvPr>
            <p:ph type="pic" idx="2"/>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0" marR="0" lvl="0" indent="0" algn="l" rtl="0">
              <a:lnSpc>
                <a:spcPct val="90000"/>
              </a:lnSpc>
              <a:spcBef>
                <a:spcPts val="800"/>
              </a:spcBef>
              <a:spcAft>
                <a:spcPts val="0"/>
              </a:spcAft>
              <a:buClr>
                <a:schemeClr val="dk1"/>
              </a:buClr>
              <a:buSzPts val="1600"/>
              <a:buFont typeface="Arial"/>
              <a:buNone/>
              <a:defRPr sz="2700" b="0" i="0" u="none" strike="noStrike" cap="none">
                <a:solidFill>
                  <a:schemeClr val="dk1"/>
                </a:solidFill>
                <a:latin typeface="Calibri"/>
                <a:ea typeface="Calibri"/>
                <a:cs typeface="Calibri"/>
                <a:sym typeface="Calibri"/>
              </a:defRPr>
            </a:lvl1pPr>
            <a:lvl2pPr marL="381000" marR="0" lvl="1" indent="0" algn="l" rtl="0">
              <a:lnSpc>
                <a:spcPct val="90000"/>
              </a:lnSpc>
              <a:spcBef>
                <a:spcPts val="400"/>
              </a:spcBef>
              <a:spcAft>
                <a:spcPts val="0"/>
              </a:spcAft>
              <a:buClr>
                <a:schemeClr val="dk1"/>
              </a:buClr>
              <a:buSzPts val="1600"/>
              <a:buFont typeface="Arial"/>
              <a:buNone/>
              <a:defRPr sz="2300" b="0" i="0" u="none" strike="noStrike" cap="none">
                <a:solidFill>
                  <a:schemeClr val="dk1"/>
                </a:solidFill>
                <a:latin typeface="Calibri"/>
                <a:ea typeface="Calibri"/>
                <a:cs typeface="Calibri"/>
                <a:sym typeface="Calibri"/>
              </a:defRPr>
            </a:lvl2pPr>
            <a:lvl3pPr marL="762000" marR="0" lvl="2" indent="0" algn="l" rtl="0">
              <a:lnSpc>
                <a:spcPct val="90000"/>
              </a:lnSpc>
              <a:spcBef>
                <a:spcPts val="400"/>
              </a:spcBef>
              <a:spcAft>
                <a:spcPts val="0"/>
              </a:spcAft>
              <a:buClr>
                <a:schemeClr val="dk1"/>
              </a:buClr>
              <a:buSzPts val="1600"/>
              <a:buFont typeface="Arial"/>
              <a:buNone/>
              <a:defRPr sz="2000" b="0" i="0" u="none" strike="noStrike" cap="none">
                <a:solidFill>
                  <a:schemeClr val="dk1"/>
                </a:solidFill>
                <a:latin typeface="Calibri"/>
                <a:ea typeface="Calibri"/>
                <a:cs typeface="Calibri"/>
                <a:sym typeface="Calibri"/>
              </a:defRPr>
            </a:lvl3pPr>
            <a:lvl4pPr marL="1143000" marR="0" lvl="3"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4pPr>
            <a:lvl5pPr marL="1524000" marR="0" lvl="4"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5pPr>
            <a:lvl6pPr marL="1905000" marR="0" lvl="5"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6pPr>
            <a:lvl7pPr marL="2286000" marR="0" lvl="6"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7pPr>
            <a:lvl8pPr marL="2667000" marR="0" lvl="7"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8pPr>
            <a:lvl9pPr marL="3048000" marR="0" lvl="8"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93" name="Google Shape;93;p18"/>
          <p:cNvSpPr txBox="1">
            <a:spLocks noGrp="1"/>
          </p:cNvSpPr>
          <p:nvPr>
            <p:ph type="body" idx="1"/>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94" name="Google Shape;94;p1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5" name="Google Shape;95;p1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6" name="Google Shape;96;p1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9" name="Google Shape;99;p19"/>
          <p:cNvSpPr txBox="1">
            <a:spLocks noGrp="1"/>
          </p:cNvSpPr>
          <p:nvPr>
            <p:ph type="body" idx="1"/>
          </p:nvPr>
        </p:nvSpPr>
        <p:spPr>
          <a:xfrm rot="5400000">
            <a:off x="2662590" y="64382"/>
            <a:ext cx="4834820" cy="8763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0" name="Google Shape;100;p19"/>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1" name="Google Shape;101;p19"/>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2" name="Google Shape;102;p19"/>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rot="5400000">
            <a:off x="5137326" y="2539118"/>
            <a:ext cx="6457598" cy="219075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105" name="Google Shape;105;p20"/>
          <p:cNvSpPr txBox="1">
            <a:spLocks noGrp="1"/>
          </p:cNvSpPr>
          <p:nvPr>
            <p:ph type="body" idx="1"/>
          </p:nvPr>
        </p:nvSpPr>
        <p:spPr>
          <a:xfrm rot="5400000">
            <a:off x="692326" y="411868"/>
            <a:ext cx="6457598" cy="644525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6" name="Google Shape;106;p20"/>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7" name="Google Shape;107;p20"/>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8" name="Google Shape;108;p20"/>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46333" y="659296"/>
            <a:ext cx="9467333" cy="848333"/>
          </a:xfrm>
          <a:prstGeom prst="rect">
            <a:avLst/>
          </a:prstGeom>
        </p:spPr>
        <p:txBody>
          <a:bodyPr spcFirstLastPara="1" wrap="square" lIns="101575" tIns="101575" rIns="101575" bIns="10157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1" name="Google Shape;111;p21"/>
          <p:cNvSpPr txBox="1">
            <a:spLocks noGrp="1"/>
          </p:cNvSpPr>
          <p:nvPr>
            <p:ph type="body" idx="1"/>
          </p:nvPr>
        </p:nvSpPr>
        <p:spPr>
          <a:xfrm>
            <a:off x="346333" y="1707370"/>
            <a:ext cx="9467333" cy="5061333"/>
          </a:xfrm>
          <a:prstGeom prst="rect">
            <a:avLst/>
          </a:prstGeom>
        </p:spPr>
        <p:txBody>
          <a:bodyPr spcFirstLastPara="1" wrap="square" lIns="101575" tIns="101575" rIns="101575" bIns="101575" anchor="t" anchorCtr="0">
            <a:noAutofit/>
          </a:bodyPr>
          <a:lstStyle>
            <a:lvl1pPr marL="457200" lvl="0" indent="-374650" rtl="0">
              <a:spcBef>
                <a:spcPts val="800"/>
              </a:spcBef>
              <a:spcAft>
                <a:spcPts val="0"/>
              </a:spcAft>
              <a:buSzPts val="2300"/>
              <a:buChar char="•"/>
              <a:defRPr/>
            </a:lvl1pPr>
            <a:lvl2pPr marL="914400" lvl="1" indent="-355600" rtl="0">
              <a:spcBef>
                <a:spcPts val="400"/>
              </a:spcBef>
              <a:spcAft>
                <a:spcPts val="0"/>
              </a:spcAft>
              <a:buSzPts val="2000"/>
              <a:buChar char="•"/>
              <a:defRPr/>
            </a:lvl2pPr>
            <a:lvl3pPr marL="1371600" lvl="2" indent="-336550" rtl="0">
              <a:spcBef>
                <a:spcPts val="400"/>
              </a:spcBef>
              <a:spcAft>
                <a:spcPts val="0"/>
              </a:spcAft>
              <a:buSzPts val="1700"/>
              <a:buChar char="•"/>
              <a:defRPr/>
            </a:lvl3pPr>
            <a:lvl4pPr marL="1828800" lvl="3" indent="-323850" rtl="0">
              <a:spcBef>
                <a:spcPts val="400"/>
              </a:spcBef>
              <a:spcAft>
                <a:spcPts val="0"/>
              </a:spcAft>
              <a:buSzPts val="1500"/>
              <a:buChar char="•"/>
              <a:defRPr/>
            </a:lvl4pPr>
            <a:lvl5pPr marL="2286000" lvl="4" indent="-323850" rtl="0">
              <a:spcBef>
                <a:spcPts val="400"/>
              </a:spcBef>
              <a:spcAft>
                <a:spcPts val="0"/>
              </a:spcAft>
              <a:buSzPts val="1500"/>
              <a:buChar char="•"/>
              <a:defRPr/>
            </a:lvl5pPr>
            <a:lvl6pPr marL="2743200" lvl="5" indent="-323850" rtl="0">
              <a:spcBef>
                <a:spcPts val="400"/>
              </a:spcBef>
              <a:spcAft>
                <a:spcPts val="0"/>
              </a:spcAft>
              <a:buSzPts val="1500"/>
              <a:buChar char="•"/>
              <a:defRPr/>
            </a:lvl6pPr>
            <a:lvl7pPr marL="3200400" lvl="6" indent="-323850" rtl="0">
              <a:spcBef>
                <a:spcPts val="400"/>
              </a:spcBef>
              <a:spcAft>
                <a:spcPts val="0"/>
              </a:spcAft>
              <a:buSzPts val="1500"/>
              <a:buChar char="•"/>
              <a:defRPr/>
            </a:lvl7pPr>
            <a:lvl8pPr marL="3657600" lvl="7" indent="-323850" rtl="0">
              <a:spcBef>
                <a:spcPts val="400"/>
              </a:spcBef>
              <a:spcAft>
                <a:spcPts val="0"/>
              </a:spcAft>
              <a:buSzPts val="1500"/>
              <a:buChar char="•"/>
              <a:defRPr/>
            </a:lvl8pPr>
            <a:lvl9pPr marL="4114800" lvl="8" indent="-323850" rtl="0">
              <a:spcBef>
                <a:spcPts val="400"/>
              </a:spcBef>
              <a:spcAft>
                <a:spcPts val="0"/>
              </a:spcAft>
              <a:buSzPts val="1500"/>
              <a:buChar char="•"/>
              <a:defRPr/>
            </a:lvl9pPr>
          </a:lstStyle>
          <a:p>
            <a:endParaRPr/>
          </a:p>
        </p:txBody>
      </p:sp>
      <p:sp>
        <p:nvSpPr>
          <p:cNvPr id="112" name="Google Shape;112;p21"/>
          <p:cNvSpPr txBox="1">
            <a:spLocks noGrp="1"/>
          </p:cNvSpPr>
          <p:nvPr>
            <p:ph type="sldNum" idx="12"/>
          </p:nvPr>
        </p:nvSpPr>
        <p:spPr>
          <a:xfrm>
            <a:off x="9413842" y="6908469"/>
            <a:ext cx="609667" cy="583000"/>
          </a:xfrm>
          <a:prstGeom prst="rect">
            <a:avLst/>
          </a:prstGeom>
        </p:spPr>
        <p:txBody>
          <a:bodyPr spcFirstLastPara="1" wrap="square" lIns="101575" tIns="50775" rIns="101575" bIns="507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33" name="Google Shape;33;p9"/>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4" name="Google Shape;34;p9"/>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5" name="Google Shape;35;p9"/>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6" name="Google Shape;36;p9"/>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971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7"/>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1" name="Google Shape;21;p7"/>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2" name="Google Shape;22;p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3" name="Google Shape;23;p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6" r:id="rId2"/>
    <p:sldLayoutId id="2147483658" r:id="rId3"/>
    <p:sldLayoutId id="2147483662" r:id="rId4"/>
    <p:sldLayoutId id="2147483663" r:id="rId5"/>
    <p:sldLayoutId id="2147483664" r:id="rId6"/>
    <p:sldLayoutId id="2147483665" r:id="rId7"/>
    <p:sldLayoutId id="2147483666"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52.xml"/><Relationship Id="rId1" Type="http://schemas.openxmlformats.org/officeDocument/2006/relationships/slideLayout" Target="../slideLayouts/slideLayout9.xml"/><Relationship Id="rId5" Type="http://schemas.openxmlformats.org/officeDocument/2006/relationships/image" Target="../media/image51.png"/><Relationship Id="rId4" Type="http://schemas.openxmlformats.org/officeDocument/2006/relationships/image" Target="../media/image50.png"/></Relationships>
</file>

<file path=ppt/slides/_rels/slide65.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p:nvPr/>
        </p:nvSpPr>
        <p:spPr>
          <a:xfrm>
            <a:off x="518060" y="5011859"/>
            <a:ext cx="8735400" cy="1441200"/>
          </a:xfrm>
          <a:prstGeom prst="rect">
            <a:avLst/>
          </a:prstGeom>
          <a:noFill/>
          <a:ln>
            <a:noFill/>
          </a:ln>
        </p:spPr>
        <p:txBody>
          <a:bodyPr spcFirstLastPara="1" wrap="square" lIns="38075" tIns="38075" rIns="38075" bIns="38075" anchor="t" anchorCtr="0">
            <a:noAutofit/>
          </a:bodyPr>
          <a:lstStyle/>
          <a:p>
            <a:pPr marL="0" marR="0" lvl="0" indent="0" algn="l" rtl="0">
              <a:spcBef>
                <a:spcPts val="0"/>
              </a:spcBef>
              <a:spcAft>
                <a:spcPts val="0"/>
              </a:spcAft>
              <a:buNone/>
            </a:pPr>
            <a:r>
              <a:rPr lang="en-US" sz="2400" b="0" i="0" u="none" strike="noStrike" cap="none" dirty="0">
                <a:solidFill>
                  <a:schemeClr val="dk1"/>
                </a:solidFill>
                <a:latin typeface="Calibri"/>
                <a:ea typeface="Calibri"/>
                <a:cs typeface="Calibri"/>
                <a:sym typeface="Calibri"/>
              </a:rPr>
              <a:t> </a:t>
            </a:r>
            <a:endParaRPr sz="1600" dirty="0"/>
          </a:p>
          <a:p>
            <a:pPr marL="0" marR="0" lvl="0" indent="0" algn="ctr" rtl="0">
              <a:spcBef>
                <a:spcPts val="0"/>
              </a:spcBef>
              <a:spcAft>
                <a:spcPts val="0"/>
              </a:spcAft>
              <a:buNone/>
            </a:pPr>
            <a:r>
              <a:rPr lang="en-US" sz="2400" dirty="0">
                <a:solidFill>
                  <a:schemeClr val="dk1"/>
                </a:solidFill>
                <a:latin typeface="Calibri"/>
                <a:ea typeface="Calibri"/>
                <a:cs typeface="Calibri"/>
                <a:sym typeface="Calibri"/>
              </a:rPr>
              <a:t>J. Lucas McKay, Ph.D., M.S.C.R.</a:t>
            </a:r>
            <a:endParaRPr sz="24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Departments of </a:t>
            </a:r>
            <a:r>
              <a:rPr lang="en-US" sz="1600" b="0" i="0" u="none" strike="noStrike" cap="none" dirty="0">
                <a:solidFill>
                  <a:schemeClr val="dk1"/>
                </a:solidFill>
                <a:latin typeface="Calibri"/>
                <a:ea typeface="Calibri"/>
                <a:cs typeface="Calibri"/>
                <a:sym typeface="Calibri"/>
              </a:rPr>
              <a:t>Biomedical Informatics and Neurology, Emory University, Atlanta, GA USA  </a:t>
            </a:r>
            <a:endParaRPr sz="1600" dirty="0"/>
          </a:p>
          <a:p>
            <a:pPr marL="0" marR="0" lvl="0" indent="0" algn="ctr" rtl="0">
              <a:spcBef>
                <a:spcPts val="0"/>
              </a:spcBef>
              <a:spcAft>
                <a:spcPts val="0"/>
              </a:spcAft>
              <a:buNone/>
            </a:pPr>
            <a:r>
              <a:rPr lang="en-US" sz="1600" b="0" i="0" u="none" strike="noStrike" cap="none" dirty="0">
                <a:solidFill>
                  <a:schemeClr val="dk1"/>
                </a:solidFill>
                <a:latin typeface="Calibri"/>
                <a:ea typeface="Calibri"/>
                <a:cs typeface="Calibri"/>
                <a:sym typeface="Calibri"/>
              </a:rPr>
              <a:t> Department of Biomedical Engineering, Georgia Institute of Technology, Atlanta, GA, USA</a:t>
            </a:r>
            <a:endParaRPr sz="1600" dirty="0"/>
          </a:p>
          <a:p>
            <a:pPr marL="0" marR="0" lvl="0" indent="0" algn="ctr" rtl="0">
              <a:spcBef>
                <a:spcPts val="0"/>
              </a:spcBef>
              <a:spcAft>
                <a:spcPts val="0"/>
              </a:spcAft>
              <a:buNone/>
            </a:pPr>
            <a:endParaRPr sz="16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24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21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1900" b="0" i="0" u="none" strike="noStrike" cap="none" dirty="0">
              <a:solidFill>
                <a:schemeClr val="dk1"/>
              </a:solidFill>
              <a:latin typeface="Calibri"/>
              <a:ea typeface="Calibri"/>
              <a:cs typeface="Calibri"/>
              <a:sym typeface="Calibri"/>
            </a:endParaRPr>
          </a:p>
        </p:txBody>
      </p:sp>
      <p:pic>
        <p:nvPicPr>
          <p:cNvPr id="118" name="Google Shape;118;p22"/>
          <p:cNvPicPr preferRelativeResize="0"/>
          <p:nvPr/>
        </p:nvPicPr>
        <p:blipFill rotWithShape="1">
          <a:blip r:embed="rId3">
            <a:alphaModFix/>
          </a:blip>
          <a:srcRect/>
          <a:stretch/>
        </p:blipFill>
        <p:spPr>
          <a:xfrm>
            <a:off x="3462028" y="276804"/>
            <a:ext cx="3235945" cy="2626222"/>
          </a:xfrm>
          <a:prstGeom prst="rect">
            <a:avLst/>
          </a:prstGeom>
          <a:noFill/>
          <a:ln>
            <a:noFill/>
          </a:ln>
        </p:spPr>
      </p:pic>
      <p:sp>
        <p:nvSpPr>
          <p:cNvPr id="2" name="Title 1">
            <a:extLst>
              <a:ext uri="{FF2B5EF4-FFF2-40B4-BE49-F238E27FC236}">
                <a16:creationId xmlns:a16="http://schemas.microsoft.com/office/drawing/2014/main" id="{FEFBC76E-E84A-1144-A906-A028F869EEAB}"/>
              </a:ext>
            </a:extLst>
          </p:cNvPr>
          <p:cNvSpPr>
            <a:spLocks noGrp="1"/>
          </p:cNvSpPr>
          <p:nvPr>
            <p:ph type="ctrTitle"/>
          </p:nvPr>
        </p:nvSpPr>
        <p:spPr>
          <a:xfrm>
            <a:off x="1270000" y="3214481"/>
            <a:ext cx="7620000" cy="2652889"/>
          </a:xfrm>
        </p:spPr>
        <p:txBody>
          <a:bodyPr anchor="ctr"/>
          <a:lstStyle/>
          <a:p>
            <a:pPr rtl="0"/>
            <a:r>
              <a:rPr lang="en-US" sz="5000" b="0" i="0" u="none" strike="noStrike" cap="none" dirty="0">
                <a:solidFill>
                  <a:schemeClr val="dk1"/>
                </a:solidFill>
                <a:effectLst/>
                <a:latin typeface="Calibri"/>
                <a:ea typeface="Calibri"/>
                <a:cs typeface="Calibri"/>
                <a:sym typeface="Calibri"/>
              </a:rPr>
              <a:t>BMI 510:</a:t>
            </a:r>
            <a:r>
              <a:rPr lang="en-US" sz="4800" dirty="0"/>
              <a:t> </a:t>
            </a:r>
            <a:r>
              <a:rPr lang="en-US" sz="4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Probability</a:t>
            </a:r>
            <a:endParaRPr lang="en-US" dirty="0">
              <a:effectLst/>
            </a:endParaRPr>
          </a:p>
        </p:txBody>
      </p:sp>
      <p:sp>
        <p:nvSpPr>
          <p:cNvPr id="3" name="Google Shape;117;p22">
            <a:extLst>
              <a:ext uri="{FF2B5EF4-FFF2-40B4-BE49-F238E27FC236}">
                <a16:creationId xmlns:a16="http://schemas.microsoft.com/office/drawing/2014/main" id="{297690EE-EEF7-EB08-8089-2937CABF3645}"/>
              </a:ext>
            </a:extLst>
          </p:cNvPr>
          <p:cNvSpPr txBox="1"/>
          <p:nvPr/>
        </p:nvSpPr>
        <p:spPr>
          <a:xfrm>
            <a:off x="518060" y="6178825"/>
            <a:ext cx="8735400" cy="1441200"/>
          </a:xfrm>
          <a:prstGeom prst="rect">
            <a:avLst/>
          </a:prstGeom>
          <a:noFill/>
          <a:ln>
            <a:noFill/>
          </a:ln>
        </p:spPr>
        <p:txBody>
          <a:bodyPr spcFirstLastPara="1" wrap="square" lIns="38075" tIns="38075" rIns="38075" bIns="38075" anchor="t" anchorCtr="0">
            <a:noAutofit/>
          </a:bodyPr>
          <a:lstStyle/>
          <a:p>
            <a:pPr marL="0" marR="0" lvl="0" indent="0" algn="l" rtl="0">
              <a:spcBef>
                <a:spcPts val="0"/>
              </a:spcBef>
              <a:spcAft>
                <a:spcPts val="0"/>
              </a:spcAft>
              <a:buNone/>
            </a:pPr>
            <a:r>
              <a:rPr lang="en-US" sz="2400" b="0" i="0" u="none" strike="noStrike" cap="none" dirty="0">
                <a:solidFill>
                  <a:schemeClr val="dk1"/>
                </a:solidFill>
                <a:latin typeface="Calibri"/>
                <a:ea typeface="Calibri"/>
                <a:cs typeface="Calibri"/>
                <a:sym typeface="Calibri"/>
              </a:rPr>
              <a:t> </a:t>
            </a:r>
            <a:endParaRPr sz="1600" dirty="0"/>
          </a:p>
          <a:p>
            <a:pPr marL="0" marR="0" lvl="0" indent="0" algn="ctr" rtl="0">
              <a:spcBef>
                <a:spcPts val="0"/>
              </a:spcBef>
              <a:spcAft>
                <a:spcPts val="0"/>
              </a:spcAft>
              <a:buNone/>
            </a:pPr>
            <a:r>
              <a:rPr lang="en-US" sz="2400" dirty="0">
                <a:solidFill>
                  <a:schemeClr val="dk1"/>
                </a:solidFill>
                <a:latin typeface="Calibri"/>
                <a:ea typeface="Calibri"/>
                <a:cs typeface="Calibri"/>
                <a:sym typeface="Calibri"/>
              </a:rPr>
              <a:t>Selen Bozkurt, Ph.D., M.Sc.</a:t>
            </a:r>
            <a:endParaRPr sz="24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Departments of </a:t>
            </a:r>
            <a:r>
              <a:rPr lang="en-US" sz="1600" b="0" i="0" u="none" strike="noStrike" cap="none" dirty="0">
                <a:solidFill>
                  <a:schemeClr val="dk1"/>
                </a:solidFill>
                <a:latin typeface="Calibri"/>
                <a:ea typeface="Calibri"/>
                <a:cs typeface="Calibri"/>
                <a:sym typeface="Calibri"/>
              </a:rPr>
              <a:t>Biomedical Informatics, Emory University, Atlanta, GA USA  </a:t>
            </a:r>
            <a:endParaRPr sz="1600" dirty="0"/>
          </a:p>
          <a:p>
            <a:pPr marL="0" marR="0" lvl="0" indent="0" algn="ctr" rtl="0">
              <a:spcBef>
                <a:spcPts val="0"/>
              </a:spcBef>
              <a:spcAft>
                <a:spcPts val="0"/>
              </a:spcAft>
              <a:buNone/>
            </a:pPr>
            <a:endParaRPr sz="16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24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21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19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Combining events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The </a:t>
                </a:r>
                <a:r>
                  <a:rPr lang="en-US" i="1" dirty="0"/>
                  <a:t>union</a:t>
                </a:r>
                <a:r>
                  <a:rPr lang="en-US" dirty="0"/>
                  <a:t> (or) </a:t>
                </a:r>
                <a:r>
                  <a:rPr lang="en-US" i="1" dirty="0">
                    <a:latin typeface="Cambria Math" panose="02040503050406030204" pitchFamily="18" charset="0"/>
                    <a:ea typeface="Cambria Math" panose="02040503050406030204" pitchFamily="18" charset="0"/>
                  </a:rPr>
                  <a:t>A</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i="1" dirty="0">
                    <a:latin typeface="Cambria Math" panose="02040503050406030204" pitchFamily="18" charset="0"/>
                    <a:ea typeface="Cambria Math" panose="02040503050406030204" pitchFamily="18" charset="0"/>
                  </a:rPr>
                  <a:t>B</a:t>
                </a:r>
                <a:r>
                  <a:rPr lang="en-US" dirty="0"/>
                  <a:t> of two events </a:t>
                </a:r>
                <a:r>
                  <a:rPr lang="en-US" i="1" dirty="0">
                    <a:latin typeface="Cambria Math" panose="02040503050406030204" pitchFamily="18" charset="0"/>
                    <a:ea typeface="Cambria Math" panose="02040503050406030204" pitchFamily="18" charset="0"/>
                  </a:rPr>
                  <a:t>A</a:t>
                </a:r>
                <a:r>
                  <a:rPr lang="en-US" dirty="0"/>
                  <a:t> and </a:t>
                </a:r>
                <a:r>
                  <a:rPr lang="en-US" i="1" dirty="0">
                    <a:latin typeface="Cambria Math" panose="02040503050406030204" pitchFamily="18" charset="0"/>
                    <a:ea typeface="Cambria Math" panose="02040503050406030204" pitchFamily="18" charset="0"/>
                  </a:rPr>
                  <a:t>B</a:t>
                </a:r>
                <a:r>
                  <a:rPr lang="en-US" dirty="0"/>
                  <a:t> is the event </a:t>
                </a:r>
                <a:r>
                  <a:rPr lang="en-US" i="1" dirty="0">
                    <a:latin typeface="Cambria Math" panose="02040503050406030204" pitchFamily="18" charset="0"/>
                    <a:ea typeface="Cambria Math" panose="02040503050406030204" pitchFamily="18" charset="0"/>
                  </a:rPr>
                  <a:t>C</a:t>
                </a:r>
                <a:r>
                  <a:rPr lang="en-US" dirty="0"/>
                  <a:t> describing that </a:t>
                </a:r>
                <a:r>
                  <a:rPr lang="en-US" i="1" dirty="0">
                    <a:latin typeface="Cambria Math" panose="02040503050406030204" pitchFamily="18" charset="0"/>
                    <a:ea typeface="Cambria Math" panose="02040503050406030204" pitchFamily="18" charset="0"/>
                  </a:rPr>
                  <a:t>A</a:t>
                </a:r>
                <a:r>
                  <a:rPr lang="en-US" dirty="0"/>
                  <a:t> occurs, </a:t>
                </a:r>
                <a:r>
                  <a:rPr lang="en-US" i="1" dirty="0">
                    <a:latin typeface="Cambria Math" panose="02040503050406030204" pitchFamily="18" charset="0"/>
                    <a:ea typeface="Cambria Math" panose="02040503050406030204" pitchFamily="18" charset="0"/>
                  </a:rPr>
                  <a:t>B</a:t>
                </a:r>
                <a:r>
                  <a:rPr lang="en-US" dirty="0"/>
                  <a:t> occurs, or both occur.</a:t>
                </a:r>
              </a:p>
              <a:p>
                <a:pPr marL="82550" indent="0">
                  <a:buNone/>
                </a:pPr>
                <a:r>
                  <a:rPr lang="en-US" dirty="0">
                    <a:solidFill>
                      <a:schemeClr val="tx1"/>
                    </a:solidFill>
                  </a:rPr>
                  <a:t>The </a:t>
                </a:r>
                <a:r>
                  <a:rPr lang="en-US" i="1" dirty="0">
                    <a:solidFill>
                      <a:schemeClr val="tx1"/>
                    </a:solidFill>
                  </a:rPr>
                  <a:t>intersection</a:t>
                </a:r>
                <a:r>
                  <a:rPr lang="en-US" dirty="0">
                    <a:solidFill>
                      <a:schemeClr val="tx1"/>
                    </a:solidFill>
                  </a:rPr>
                  <a:t> (and) </a:t>
                </a:r>
                <a:r>
                  <a:rPr lang="en-US" i="1" dirty="0">
                    <a:solidFill>
                      <a:schemeClr val="tx1"/>
                    </a:solidFill>
                    <a:latin typeface="Cambria Math" panose="02040503050406030204" pitchFamily="18" charset="0"/>
                    <a:ea typeface="Cambria Math" panose="02040503050406030204" pitchFamily="18" charset="0"/>
                  </a:rPr>
                  <a:t>A</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a14:m>
                <a:r>
                  <a:rPr lang="en-US" i="1" dirty="0">
                    <a:solidFill>
                      <a:schemeClr val="tx1"/>
                    </a:solidFill>
                    <a:latin typeface="Cambria Math" panose="02040503050406030204" pitchFamily="18" charset="0"/>
                    <a:ea typeface="Cambria Math" panose="02040503050406030204" pitchFamily="18" charset="0"/>
                  </a:rPr>
                  <a:t>B</a:t>
                </a:r>
                <a:r>
                  <a:rPr lang="en-US" dirty="0">
                    <a:solidFill>
                      <a:schemeClr val="tx1"/>
                    </a:solidFill>
                  </a:rPr>
                  <a:t> is the event that both </a:t>
                </a:r>
                <a:r>
                  <a:rPr lang="en-US" i="1" dirty="0">
                    <a:solidFill>
                      <a:schemeClr val="tx1"/>
                    </a:solidFill>
                    <a:latin typeface="Cambria Math" panose="02040503050406030204" pitchFamily="18" charset="0"/>
                    <a:ea typeface="Cambria Math" panose="02040503050406030204" pitchFamily="18" charset="0"/>
                  </a:rPr>
                  <a:t>A</a:t>
                </a:r>
                <a:r>
                  <a:rPr lang="en-US" dirty="0">
                    <a:solidFill>
                      <a:schemeClr val="tx1"/>
                    </a:solidFill>
                  </a:rPr>
                  <a:t> and </a:t>
                </a:r>
                <a:r>
                  <a:rPr lang="en-US" i="1" dirty="0">
                    <a:solidFill>
                      <a:schemeClr val="tx1"/>
                    </a:solidFill>
                    <a:latin typeface="Cambria Math" panose="02040503050406030204" pitchFamily="18" charset="0"/>
                    <a:ea typeface="Cambria Math" panose="02040503050406030204" pitchFamily="18" charset="0"/>
                  </a:rPr>
                  <a:t>B</a:t>
                </a:r>
                <a:r>
                  <a:rPr lang="en-US" dirty="0">
                    <a:solidFill>
                      <a:schemeClr val="tx1"/>
                    </a:solidFill>
                  </a:rPr>
                  <a:t> occur.</a:t>
                </a:r>
              </a:p>
              <a:p>
                <a:pPr marL="82550" indent="0">
                  <a:buNone/>
                </a:pPr>
                <a:r>
                  <a:rPr lang="en-US" dirty="0">
                    <a:solidFill>
                      <a:schemeClr val="tx1"/>
                    </a:solidFill>
                  </a:rPr>
                  <a:t>The </a:t>
                </a:r>
                <a:r>
                  <a:rPr lang="en-US" i="1" dirty="0">
                    <a:solidFill>
                      <a:schemeClr val="tx1"/>
                    </a:solidFill>
                  </a:rPr>
                  <a:t>complement</a:t>
                </a:r>
                <a:r>
                  <a:rPr lang="en-US" dirty="0">
                    <a:solidFill>
                      <a:schemeClr val="tx1"/>
                    </a:solidFill>
                  </a:rPr>
                  <a:t> (not) </a:t>
                </a:r>
                <a:r>
                  <a:rPr lang="en-US" i="1" dirty="0">
                    <a:solidFill>
                      <a:schemeClr val="tx1"/>
                    </a:solidFill>
                    <a:latin typeface="Cambria Math" panose="02040503050406030204" pitchFamily="18" charset="0"/>
                    <a:ea typeface="Cambria Math" panose="02040503050406030204" pitchFamily="18" charset="0"/>
                  </a:rPr>
                  <a:t>A</a:t>
                </a:r>
                <a:r>
                  <a:rPr lang="en-US" i="1" baseline="30000" dirty="0">
                    <a:solidFill>
                      <a:schemeClr val="tx1"/>
                    </a:solidFill>
                    <a:latin typeface="Cambria Math" panose="02040503050406030204" pitchFamily="18" charset="0"/>
                    <a:ea typeface="Cambria Math" panose="02040503050406030204" pitchFamily="18" charset="0"/>
                  </a:rPr>
                  <a:t>c</a:t>
                </a:r>
                <a:r>
                  <a:rPr lang="en-US" dirty="0">
                    <a:solidFill>
                      <a:schemeClr val="tx1"/>
                    </a:solidFill>
                  </a:rPr>
                  <a:t> of an event </a:t>
                </a:r>
                <a:r>
                  <a:rPr lang="en-US" i="1" dirty="0">
                    <a:solidFill>
                      <a:schemeClr val="tx1"/>
                    </a:solidFill>
                    <a:latin typeface="Cambria Math" panose="02040503050406030204" pitchFamily="18" charset="0"/>
                    <a:ea typeface="Cambria Math" panose="02040503050406030204" pitchFamily="18" charset="0"/>
                  </a:rPr>
                  <a:t>A</a:t>
                </a:r>
                <a:r>
                  <a:rPr lang="en-US" dirty="0">
                    <a:solidFill>
                      <a:schemeClr val="tx1"/>
                    </a:solidFill>
                  </a:rPr>
                  <a:t> consists of all of those elements of the sample space that are not in </a:t>
                </a:r>
                <a:r>
                  <a:rPr lang="en-US" i="1" dirty="0">
                    <a:solidFill>
                      <a:schemeClr val="tx1"/>
                    </a:solidFill>
                    <a:latin typeface="Cambria Math" panose="02040503050406030204" pitchFamily="18" charset="0"/>
                    <a:ea typeface="Cambria Math" panose="02040503050406030204" pitchFamily="18" charset="0"/>
                  </a:rPr>
                  <a:t>A</a:t>
                </a:r>
                <a:r>
                  <a:rPr lang="en-US" dirty="0">
                    <a:solidFill>
                      <a:schemeClr val="tx1"/>
                    </a:solidFill>
                  </a:rPr>
                  <a:t>. The nomenclature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𝐴</m:t>
                    </m:r>
                  </m:oMath>
                </a14:m>
                <a:r>
                  <a:rPr lang="en-US" dirty="0">
                    <a:solidFill>
                      <a:schemeClr val="tx1"/>
                    </a:solidFill>
                  </a:rPr>
                  <a:t> is also used.</a:t>
                </a:r>
              </a:p>
              <a:p>
                <a:pPr marL="82550" indent="0">
                  <a:buNone/>
                </a:pPr>
                <a:r>
                  <a:rPr lang="en-US" dirty="0">
                    <a:solidFill>
                      <a:schemeClr val="tx1"/>
                    </a:solidFill>
                  </a:rPr>
                  <a:t>The </a:t>
                </a:r>
                <a:r>
                  <a:rPr lang="en-US" i="1" dirty="0">
                    <a:solidFill>
                      <a:schemeClr val="tx1"/>
                    </a:solidFill>
                  </a:rPr>
                  <a:t>empty set</a:t>
                </a:r>
                <a:r>
                  <a:rPr lang="en-US" dirty="0">
                    <a:solidFill>
                      <a:schemeClr val="tx1"/>
                    </a:solidFill>
                  </a:rPr>
                  <a:t>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rPr>
                  <a:t> is the set with no elements. If events </a:t>
                </a:r>
                <a:r>
                  <a:rPr lang="en-US" i="1" dirty="0">
                    <a:latin typeface="Cambria Math" panose="02040503050406030204" pitchFamily="18" charset="0"/>
                    <a:ea typeface="Cambria Math" panose="02040503050406030204" pitchFamily="18" charset="0"/>
                  </a:rPr>
                  <a:t>A</a:t>
                </a:r>
                <a:r>
                  <a:rPr lang="en-US" dirty="0"/>
                  <a:t> and </a:t>
                </a:r>
                <a:r>
                  <a:rPr lang="en-US" i="1" dirty="0">
                    <a:latin typeface="Cambria Math" panose="02040503050406030204" pitchFamily="18" charset="0"/>
                    <a:ea typeface="Cambria Math" panose="02040503050406030204" pitchFamily="18" charset="0"/>
                  </a:rPr>
                  <a:t>C</a:t>
                </a:r>
                <a:r>
                  <a:rPr lang="en-US" dirty="0"/>
                  <a:t>  </a:t>
                </a:r>
                <a:r>
                  <a:rPr lang="en-US" dirty="0">
                    <a:solidFill>
                      <a:schemeClr val="tx1"/>
                    </a:solidFill>
                  </a:rPr>
                  <a:t>have no elements in common, </a:t>
                </a:r>
                <a:r>
                  <a:rPr lang="en-US" i="1" dirty="0">
                    <a:solidFill>
                      <a:schemeClr val="tx1"/>
                    </a:solidFill>
                    <a:latin typeface="Cambria Math" panose="02040503050406030204" pitchFamily="18" charset="0"/>
                    <a:ea typeface="Cambria Math" panose="02040503050406030204" pitchFamily="18" charset="0"/>
                  </a:rPr>
                  <a:t>A</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m:t>
                    </m:r>
                  </m:oMath>
                </a14:m>
                <a:r>
                  <a:rPr lang="en-US" i="1" dirty="0">
                    <a:solidFill>
                      <a:schemeClr val="tx1"/>
                    </a:solidFill>
                    <a:latin typeface="Cambria Math" panose="02040503050406030204" pitchFamily="18" charset="0"/>
                    <a:ea typeface="Cambria Math" panose="02040503050406030204" pitchFamily="18" charset="0"/>
                  </a:rPr>
                  <a:t>C</a:t>
                </a:r>
                <a:r>
                  <a:rPr lang="en-US" dirty="0">
                    <a:solidFill>
                      <a:schemeClr val="tx1"/>
                    </a:solidFill>
                    <a:latin typeface="Cambria Math" panose="02040503050406030204" pitchFamily="18" charset="0"/>
                    <a:ea typeface="Cambria Math" panose="02040503050406030204" pitchFamily="18" charset="0"/>
                  </a:rPr>
                  <a:t> =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rPr>
                  <a:t> and the two events are said to be </a:t>
                </a:r>
                <a:r>
                  <a:rPr lang="en-US" i="1" dirty="0">
                    <a:solidFill>
                      <a:schemeClr val="tx1"/>
                    </a:solidFill>
                  </a:rPr>
                  <a:t>disjoint</a:t>
                </a:r>
                <a:r>
                  <a:rPr lang="en-US" dirty="0">
                    <a:solidFill>
                      <a:schemeClr val="tx1"/>
                    </a:solidFill>
                  </a:rPr>
                  <a:t>.</a:t>
                </a:r>
              </a:p>
              <a:p>
                <a:pPr marL="82550" indent="0">
                  <a:buNone/>
                </a:pPr>
                <a:r>
                  <a:rPr lang="en-US" dirty="0">
                    <a:solidFill>
                      <a:schemeClr val="tx1"/>
                    </a:solidFill>
                  </a:rPr>
                  <a:t>These operators follow commutative, associative, and distributive laws much like multiplication/division. e.g., </a:t>
                </a:r>
                <a:r>
                  <a:rPr lang="en-US" dirty="0">
                    <a:solidFill>
                      <a:schemeClr val="tx1"/>
                    </a:solidFill>
                    <a:latin typeface="Cambria Math" panose="02040503050406030204" pitchFamily="18" charset="0"/>
                    <a:ea typeface="Cambria Math" panose="02040503050406030204" pitchFamily="18" charset="0"/>
                  </a:rPr>
                  <a:t>(</a:t>
                </a:r>
                <a:r>
                  <a:rPr lang="en-US" i="1" dirty="0">
                    <a:solidFill>
                      <a:schemeClr val="tx1"/>
                    </a:solidFill>
                    <a:latin typeface="Cambria Math" panose="02040503050406030204" pitchFamily="18" charset="0"/>
                    <a:ea typeface="Cambria Math" panose="02040503050406030204" pitchFamily="18" charset="0"/>
                  </a:rPr>
                  <a:t>A</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m:t>
                    </m:r>
                  </m:oMath>
                </a14:m>
                <a:r>
                  <a:rPr lang="en-US" i="1" dirty="0">
                    <a:solidFill>
                      <a:schemeClr val="tx1"/>
                    </a:solidFill>
                    <a:latin typeface="Cambria Math" panose="02040503050406030204" pitchFamily="18" charset="0"/>
                    <a:ea typeface="Cambria Math" panose="02040503050406030204" pitchFamily="18" charset="0"/>
                  </a:rPr>
                  <a:t>B</a:t>
                </a:r>
                <a:r>
                  <a:rPr lang="en-US"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i="1" dirty="0">
                    <a:solidFill>
                      <a:schemeClr val="tx1"/>
                    </a:solidFill>
                    <a:latin typeface="Cambria Math" panose="02040503050406030204" pitchFamily="18" charset="0"/>
                    <a:ea typeface="Cambria Math" panose="02040503050406030204" pitchFamily="18" charset="0"/>
                  </a:rPr>
                  <a:t>C</a:t>
                </a:r>
                <a:r>
                  <a:rPr lang="en-US" dirty="0">
                    <a:solidFill>
                      <a:schemeClr val="tx1"/>
                    </a:solidFill>
                    <a:latin typeface="Cambria Math" panose="02040503050406030204" pitchFamily="18" charset="0"/>
                    <a:ea typeface="Cambria Math" panose="02040503050406030204" pitchFamily="18" charset="0"/>
                  </a:rPr>
                  <a:t>=(</a:t>
                </a:r>
                <a:r>
                  <a:rPr lang="en-US" i="1" dirty="0">
                    <a:solidFill>
                      <a:schemeClr val="tx1"/>
                    </a:solidFill>
                    <a:latin typeface="Cambria Math" panose="02040503050406030204" pitchFamily="18" charset="0"/>
                    <a:ea typeface="Cambria Math" panose="02040503050406030204" pitchFamily="18" charset="0"/>
                  </a:rPr>
                  <a:t>A</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i="1" dirty="0">
                    <a:solidFill>
                      <a:schemeClr val="tx1"/>
                    </a:solidFill>
                    <a:latin typeface="Cambria Math" panose="02040503050406030204" pitchFamily="18" charset="0"/>
                    <a:ea typeface="Cambria Math" panose="02040503050406030204" pitchFamily="18" charset="0"/>
                  </a:rPr>
                  <a:t>C</a:t>
                </a:r>
                <a:r>
                  <a:rPr lang="en-US"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latin typeface="Cambria Math" panose="02040503050406030204" pitchFamily="18" charset="0"/>
                    <a:ea typeface="Cambria Math" panose="02040503050406030204" pitchFamily="18" charset="0"/>
                  </a:rPr>
                  <a:t>(</a:t>
                </a:r>
                <a:r>
                  <a:rPr lang="en-US" i="1" dirty="0">
                    <a:solidFill>
                      <a:schemeClr val="tx1"/>
                    </a:solidFill>
                    <a:latin typeface="Cambria Math" panose="02040503050406030204" pitchFamily="18" charset="0"/>
                    <a:ea typeface="Cambria Math" panose="02040503050406030204" pitchFamily="18" charset="0"/>
                  </a:rPr>
                  <a:t>B</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i="1" dirty="0">
                    <a:solidFill>
                      <a:schemeClr val="tx1"/>
                    </a:solidFill>
                    <a:latin typeface="Cambria Math" panose="02040503050406030204" pitchFamily="18" charset="0"/>
                    <a:ea typeface="Cambria Math" panose="02040503050406030204" pitchFamily="18" charset="0"/>
                  </a:rPr>
                  <a:t>C</a:t>
                </a:r>
                <a:r>
                  <a:rPr lang="en-US" dirty="0">
                    <a:solidFill>
                      <a:schemeClr val="tx1"/>
                    </a:solidFill>
                    <a:latin typeface="Cambria Math" panose="02040503050406030204" pitchFamily="18" charset="0"/>
                    <a:ea typeface="Cambria Math" panose="02040503050406030204" pitchFamily="18" charset="0"/>
                  </a:rPr>
                  <a:t>)</a:t>
                </a:r>
                <a:r>
                  <a:rPr lang="en-US" dirty="0">
                    <a:solidFill>
                      <a:schemeClr val="tx1"/>
                    </a:solidFill>
                  </a:rPr>
                  <a:t>, etc.</a:t>
                </a: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r="-1302"/>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Rice</a:t>
            </a:r>
            <a:endParaRPr sz="900" dirty="0">
              <a:latin typeface="Calibri"/>
              <a:ea typeface="Calibri"/>
              <a:cs typeface="Calibri"/>
              <a:sym typeface="Calibri"/>
            </a:endParaRPr>
          </a:p>
        </p:txBody>
      </p:sp>
    </p:spTree>
    <p:extLst>
      <p:ext uri="{BB962C8B-B14F-4D97-AF65-F5344CB8AC3E}">
        <p14:creationId xmlns:p14="http://schemas.microsoft.com/office/powerpoint/2010/main" val="2056796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Combining events</a:t>
            </a:r>
          </a:p>
        </p:txBody>
      </p:sp>
      <p:pic>
        <p:nvPicPr>
          <p:cNvPr id="9" name="Picture 8">
            <a:extLst>
              <a:ext uri="{FF2B5EF4-FFF2-40B4-BE49-F238E27FC236}">
                <a16:creationId xmlns:a16="http://schemas.microsoft.com/office/drawing/2014/main" id="{90F319D8-9733-7C40-8CC6-34F8E9B97A9D}"/>
              </a:ext>
            </a:extLst>
          </p:cNvPr>
          <p:cNvPicPr>
            <a:picLocks noChangeAspect="1"/>
          </p:cNvPicPr>
          <p:nvPr/>
        </p:nvPicPr>
        <p:blipFill>
          <a:blip r:embed="rId3"/>
          <a:stretch>
            <a:fillRect/>
          </a:stretch>
        </p:blipFill>
        <p:spPr>
          <a:xfrm>
            <a:off x="5672890" y="1939658"/>
            <a:ext cx="3530600" cy="1828800"/>
          </a:xfrm>
          <a:prstGeom prst="rect">
            <a:avLst/>
          </a:prstGeom>
        </p:spPr>
      </p:pic>
      <p:pic>
        <p:nvPicPr>
          <p:cNvPr id="11" name="Picture 10">
            <a:extLst>
              <a:ext uri="{FF2B5EF4-FFF2-40B4-BE49-F238E27FC236}">
                <a16:creationId xmlns:a16="http://schemas.microsoft.com/office/drawing/2014/main" id="{52F8C500-DFAB-EA4B-84B0-D90E23B8E5CB}"/>
              </a:ext>
            </a:extLst>
          </p:cNvPr>
          <p:cNvPicPr>
            <a:picLocks noChangeAspect="1"/>
          </p:cNvPicPr>
          <p:nvPr/>
        </p:nvPicPr>
        <p:blipFill>
          <a:blip r:embed="rId4"/>
          <a:stretch>
            <a:fillRect/>
          </a:stretch>
        </p:blipFill>
        <p:spPr>
          <a:xfrm>
            <a:off x="1420395" y="4713611"/>
            <a:ext cx="2705100" cy="1752600"/>
          </a:xfrm>
          <a:prstGeom prst="rect">
            <a:avLst/>
          </a:prstGeom>
        </p:spPr>
      </p:pic>
      <p:pic>
        <p:nvPicPr>
          <p:cNvPr id="13" name="Picture 12">
            <a:extLst>
              <a:ext uri="{FF2B5EF4-FFF2-40B4-BE49-F238E27FC236}">
                <a16:creationId xmlns:a16="http://schemas.microsoft.com/office/drawing/2014/main" id="{5A6CBCFC-7D84-5D4C-992B-0B72063C3E53}"/>
              </a:ext>
            </a:extLst>
          </p:cNvPr>
          <p:cNvPicPr>
            <a:picLocks noChangeAspect="1"/>
          </p:cNvPicPr>
          <p:nvPr/>
        </p:nvPicPr>
        <p:blipFill>
          <a:blip r:embed="rId5"/>
          <a:stretch>
            <a:fillRect/>
          </a:stretch>
        </p:blipFill>
        <p:spPr>
          <a:xfrm>
            <a:off x="6028490" y="4713611"/>
            <a:ext cx="2819400" cy="1676400"/>
          </a:xfrm>
          <a:prstGeom prst="rect">
            <a:avLst/>
          </a:prstGeom>
        </p:spPr>
      </p:pic>
      <p:pic>
        <p:nvPicPr>
          <p:cNvPr id="15" name="Picture 14">
            <a:extLst>
              <a:ext uri="{FF2B5EF4-FFF2-40B4-BE49-F238E27FC236}">
                <a16:creationId xmlns:a16="http://schemas.microsoft.com/office/drawing/2014/main" id="{72A871BE-E95A-5A45-943D-ABD7791382D8}"/>
              </a:ext>
            </a:extLst>
          </p:cNvPr>
          <p:cNvPicPr>
            <a:picLocks noChangeAspect="1"/>
          </p:cNvPicPr>
          <p:nvPr/>
        </p:nvPicPr>
        <p:blipFill>
          <a:blip r:embed="rId6"/>
          <a:stretch>
            <a:fillRect/>
          </a:stretch>
        </p:blipFill>
        <p:spPr>
          <a:xfrm>
            <a:off x="1420395" y="1990458"/>
            <a:ext cx="2832100" cy="1727200"/>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6BA2BF4-D648-264D-8336-C97F56307B8C}"/>
                  </a:ext>
                </a:extLst>
              </p:cNvPr>
              <p:cNvSpPr txBox="1"/>
              <p:nvPr/>
            </p:nvSpPr>
            <p:spPr>
              <a:xfrm>
                <a:off x="2277841" y="3717658"/>
                <a:ext cx="990207" cy="446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rPr>
                        <m:t>𝐴</m:t>
                      </m:r>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𝐵</m:t>
                      </m:r>
                    </m:oMath>
                  </m:oMathPara>
                </a14:m>
                <a:endParaRPr lang="en-US" sz="2300" dirty="0"/>
              </a:p>
            </p:txBody>
          </p:sp>
        </mc:Choice>
        <mc:Fallback xmlns="">
          <p:sp>
            <p:nvSpPr>
              <p:cNvPr id="16" name="TextBox 15">
                <a:extLst>
                  <a:ext uri="{FF2B5EF4-FFF2-40B4-BE49-F238E27FC236}">
                    <a16:creationId xmlns:a16="http://schemas.microsoft.com/office/drawing/2014/main" id="{56BA2BF4-D648-264D-8336-C97F56307B8C}"/>
                  </a:ext>
                </a:extLst>
              </p:cNvPr>
              <p:cNvSpPr txBox="1">
                <a:spLocks noRot="1" noChangeAspect="1" noMove="1" noResize="1" noEditPoints="1" noAdjustHandles="1" noChangeArrowheads="1" noChangeShapeType="1" noTextEdit="1"/>
              </p:cNvSpPr>
              <p:nvPr/>
            </p:nvSpPr>
            <p:spPr>
              <a:xfrm>
                <a:off x="2277841" y="3717658"/>
                <a:ext cx="990207" cy="44627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D75C551-01A8-2743-B33A-F22F29B9D123}"/>
                  </a:ext>
                </a:extLst>
              </p:cNvPr>
              <p:cNvSpPr txBox="1"/>
              <p:nvPr/>
            </p:nvSpPr>
            <p:spPr>
              <a:xfrm>
                <a:off x="2277841" y="6557110"/>
                <a:ext cx="990207" cy="446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rPr>
                        <m:t>𝐴</m:t>
                      </m:r>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𝐵</m:t>
                      </m:r>
                    </m:oMath>
                  </m:oMathPara>
                </a14:m>
                <a:endParaRPr lang="en-US" sz="2300" dirty="0"/>
              </a:p>
            </p:txBody>
          </p:sp>
        </mc:Choice>
        <mc:Fallback xmlns="">
          <p:sp>
            <p:nvSpPr>
              <p:cNvPr id="17" name="TextBox 16">
                <a:extLst>
                  <a:ext uri="{FF2B5EF4-FFF2-40B4-BE49-F238E27FC236}">
                    <a16:creationId xmlns:a16="http://schemas.microsoft.com/office/drawing/2014/main" id="{AD75C551-01A8-2743-B33A-F22F29B9D123}"/>
                  </a:ext>
                </a:extLst>
              </p:cNvPr>
              <p:cNvSpPr txBox="1">
                <a:spLocks noRot="1" noChangeAspect="1" noMove="1" noResize="1" noEditPoints="1" noAdjustHandles="1" noChangeArrowheads="1" noChangeShapeType="1" noTextEdit="1"/>
              </p:cNvSpPr>
              <p:nvPr/>
            </p:nvSpPr>
            <p:spPr>
              <a:xfrm>
                <a:off x="2277841" y="6557110"/>
                <a:ext cx="990207" cy="44627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5C3B510-FEF9-FC40-A90D-386CB9A469D8}"/>
                  </a:ext>
                </a:extLst>
              </p:cNvPr>
              <p:cNvSpPr txBox="1"/>
              <p:nvPr/>
            </p:nvSpPr>
            <p:spPr>
              <a:xfrm>
                <a:off x="5728299" y="3717658"/>
                <a:ext cx="3404906" cy="800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rPr>
                        <m:t>𝑃</m:t>
                      </m:r>
                      <m:d>
                        <m:dPr>
                          <m:ctrlPr>
                            <a:rPr lang="en-US" sz="2300" b="0" i="1" smtClean="0">
                              <a:latin typeface="Cambria Math" panose="02040503050406030204" pitchFamily="18" charset="0"/>
                            </a:rPr>
                          </m:ctrlPr>
                        </m:dPr>
                        <m:e>
                          <m:r>
                            <a:rPr lang="en-US" sz="2300" b="0" i="1" smtClean="0">
                              <a:latin typeface="Cambria Math" panose="02040503050406030204" pitchFamily="18" charset="0"/>
                            </a:rPr>
                            <m:t>𝐴</m:t>
                          </m:r>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𝐵</m:t>
                          </m:r>
                        </m:e>
                      </m:d>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𝑃</m:t>
                      </m:r>
                      <m:d>
                        <m:dPr>
                          <m:ctrlPr>
                            <a:rPr lang="en-US" sz="2300" b="0" i="1" smtClean="0">
                              <a:latin typeface="Cambria Math" panose="02040503050406030204" pitchFamily="18" charset="0"/>
                              <a:ea typeface="Cambria Math" panose="02040503050406030204" pitchFamily="18" charset="0"/>
                            </a:rPr>
                          </m:ctrlPr>
                        </m:dPr>
                        <m:e>
                          <m:r>
                            <a:rPr lang="en-US" sz="2300" b="0" i="1" smtClean="0">
                              <a:latin typeface="Cambria Math" panose="02040503050406030204" pitchFamily="18" charset="0"/>
                              <a:ea typeface="Cambria Math" panose="02040503050406030204" pitchFamily="18" charset="0"/>
                            </a:rPr>
                            <m:t>𝐴</m:t>
                          </m:r>
                        </m:e>
                      </m:d>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𝑃</m:t>
                      </m:r>
                      <m:d>
                        <m:dPr>
                          <m:ctrlPr>
                            <a:rPr lang="en-US" sz="2300" b="0" i="1" smtClean="0">
                              <a:latin typeface="Cambria Math" panose="02040503050406030204" pitchFamily="18" charset="0"/>
                              <a:ea typeface="Cambria Math" panose="02040503050406030204" pitchFamily="18" charset="0"/>
                            </a:rPr>
                          </m:ctrlPr>
                        </m:dPr>
                        <m:e>
                          <m:r>
                            <a:rPr lang="en-US" sz="2300" b="0" i="1" smtClean="0">
                              <a:latin typeface="Cambria Math" panose="02040503050406030204" pitchFamily="18" charset="0"/>
                              <a:ea typeface="Cambria Math" panose="02040503050406030204" pitchFamily="18" charset="0"/>
                            </a:rPr>
                            <m:t>𝐵</m:t>
                          </m:r>
                        </m:e>
                      </m:d>
                    </m:oMath>
                  </m:oMathPara>
                </a14:m>
                <a:endParaRPr lang="en-US" sz="23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𝐴</m:t>
                      </m:r>
                      <m:r>
                        <a:rPr lang="en-US" sz="2300" b="0" i="1" smtClean="0">
                          <a:latin typeface="Cambria Math" panose="02040503050406030204" pitchFamily="18" charset="0"/>
                          <a:ea typeface="Cambria Math" panose="02040503050406030204" pitchFamily="18" charset="0"/>
                        </a:rPr>
                        <m:t> </m:t>
                      </m:r>
                      <m:r>
                        <a:rPr lang="en-US" sz="2300" b="0" i="1" smtClean="0">
                          <a:latin typeface="Cambria Math" panose="02040503050406030204" pitchFamily="18" charset="0"/>
                          <a:ea typeface="Cambria Math" panose="02040503050406030204" pitchFamily="18" charset="0"/>
                        </a:rPr>
                        <m:t>𝑎𝑛𝑑</m:t>
                      </m:r>
                      <m:r>
                        <a:rPr lang="en-US" sz="2300" b="0" i="1" smtClean="0">
                          <a:latin typeface="Cambria Math" panose="02040503050406030204" pitchFamily="18" charset="0"/>
                          <a:ea typeface="Cambria Math" panose="02040503050406030204" pitchFamily="18" charset="0"/>
                        </a:rPr>
                        <m:t> </m:t>
                      </m:r>
                      <m:r>
                        <a:rPr lang="en-US" sz="2300" b="0" i="1" smtClean="0">
                          <a:latin typeface="Cambria Math" panose="02040503050406030204" pitchFamily="18" charset="0"/>
                          <a:ea typeface="Cambria Math" panose="02040503050406030204" pitchFamily="18" charset="0"/>
                        </a:rPr>
                        <m:t>𝐵</m:t>
                      </m:r>
                      <m:r>
                        <a:rPr lang="en-US" sz="2300" b="0" i="1" smtClean="0">
                          <a:latin typeface="Cambria Math" panose="02040503050406030204" pitchFamily="18" charset="0"/>
                          <a:ea typeface="Cambria Math" panose="02040503050406030204" pitchFamily="18" charset="0"/>
                        </a:rPr>
                        <m:t> </m:t>
                      </m:r>
                      <m:r>
                        <a:rPr lang="en-US" sz="2300" b="0" i="1" smtClean="0">
                          <a:latin typeface="Cambria Math" panose="02040503050406030204" pitchFamily="18" charset="0"/>
                          <a:ea typeface="Cambria Math" panose="02040503050406030204" pitchFamily="18" charset="0"/>
                        </a:rPr>
                        <m:t>𝑑𝑖𝑠𝑗𝑜𝑖𝑛𝑡</m:t>
                      </m:r>
                      <m:r>
                        <a:rPr lang="en-US" sz="2300" b="0" i="1" smtClean="0">
                          <a:latin typeface="Cambria Math" panose="02040503050406030204" pitchFamily="18" charset="0"/>
                          <a:ea typeface="Cambria Math" panose="02040503050406030204" pitchFamily="18" charset="0"/>
                        </a:rPr>
                        <m:t>)</m:t>
                      </m:r>
                    </m:oMath>
                  </m:oMathPara>
                </a14:m>
                <a:endParaRPr lang="en-US" sz="2300" dirty="0"/>
              </a:p>
            </p:txBody>
          </p:sp>
        </mc:Choice>
        <mc:Fallback xmlns="">
          <p:sp>
            <p:nvSpPr>
              <p:cNvPr id="18" name="TextBox 17">
                <a:extLst>
                  <a:ext uri="{FF2B5EF4-FFF2-40B4-BE49-F238E27FC236}">
                    <a16:creationId xmlns:a16="http://schemas.microsoft.com/office/drawing/2014/main" id="{B5C3B510-FEF9-FC40-A90D-386CB9A469D8}"/>
                  </a:ext>
                </a:extLst>
              </p:cNvPr>
              <p:cNvSpPr txBox="1">
                <a:spLocks noRot="1" noChangeAspect="1" noMove="1" noResize="1" noEditPoints="1" noAdjustHandles="1" noChangeArrowheads="1" noChangeShapeType="1" noTextEdit="1"/>
              </p:cNvSpPr>
              <p:nvPr/>
            </p:nvSpPr>
            <p:spPr>
              <a:xfrm>
                <a:off x="5728299" y="3717658"/>
                <a:ext cx="3404906" cy="800219"/>
              </a:xfrm>
              <a:prstGeom prst="rect">
                <a:avLst/>
              </a:prstGeom>
              <a:blipFill>
                <a:blip r:embed="rId9"/>
                <a:stretch>
                  <a:fillRect b="-10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F44E82D-6742-344E-8F69-DC6FEDCBD576}"/>
                  </a:ext>
                </a:extLst>
              </p:cNvPr>
              <p:cNvSpPr txBox="1"/>
              <p:nvPr/>
            </p:nvSpPr>
            <p:spPr>
              <a:xfrm>
                <a:off x="4966263" y="6557110"/>
                <a:ext cx="4928978" cy="446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rPr>
                        <m:t>𝑃</m:t>
                      </m:r>
                      <m:d>
                        <m:dPr>
                          <m:ctrlPr>
                            <a:rPr lang="en-US" sz="2300" b="0" i="1" smtClean="0">
                              <a:latin typeface="Cambria Math" panose="02040503050406030204" pitchFamily="18" charset="0"/>
                            </a:rPr>
                          </m:ctrlPr>
                        </m:dPr>
                        <m:e>
                          <m:r>
                            <a:rPr lang="en-US" sz="2300" b="0" i="1" smtClean="0">
                              <a:latin typeface="Cambria Math" panose="02040503050406030204" pitchFamily="18" charset="0"/>
                            </a:rPr>
                            <m:t>𝐴</m:t>
                          </m:r>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𝐵</m:t>
                          </m:r>
                        </m:e>
                      </m:d>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𝑃</m:t>
                      </m:r>
                      <m:d>
                        <m:dPr>
                          <m:ctrlPr>
                            <a:rPr lang="en-US" sz="2300" b="0" i="1" smtClean="0">
                              <a:latin typeface="Cambria Math" panose="02040503050406030204" pitchFamily="18" charset="0"/>
                              <a:ea typeface="Cambria Math" panose="02040503050406030204" pitchFamily="18" charset="0"/>
                            </a:rPr>
                          </m:ctrlPr>
                        </m:dPr>
                        <m:e>
                          <m:r>
                            <a:rPr lang="en-US" sz="2300" b="0" i="1" smtClean="0">
                              <a:latin typeface="Cambria Math" panose="02040503050406030204" pitchFamily="18" charset="0"/>
                              <a:ea typeface="Cambria Math" panose="02040503050406030204" pitchFamily="18" charset="0"/>
                            </a:rPr>
                            <m:t>𝐴</m:t>
                          </m:r>
                        </m:e>
                      </m:d>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𝑃</m:t>
                      </m:r>
                      <m:d>
                        <m:dPr>
                          <m:ctrlPr>
                            <a:rPr lang="en-US" sz="2300" b="0" i="1" smtClean="0">
                              <a:latin typeface="Cambria Math" panose="02040503050406030204" pitchFamily="18" charset="0"/>
                              <a:ea typeface="Cambria Math" panose="02040503050406030204" pitchFamily="18" charset="0"/>
                            </a:rPr>
                          </m:ctrlPr>
                        </m:dPr>
                        <m:e>
                          <m:r>
                            <a:rPr lang="en-US" sz="2300" b="0" i="1" smtClean="0">
                              <a:latin typeface="Cambria Math" panose="02040503050406030204" pitchFamily="18" charset="0"/>
                              <a:ea typeface="Cambria Math" panose="02040503050406030204" pitchFamily="18" charset="0"/>
                            </a:rPr>
                            <m:t>𝐵</m:t>
                          </m:r>
                        </m:e>
                      </m:d>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𝑃</m:t>
                      </m:r>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𝐴</m:t>
                      </m:r>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𝐵</m:t>
                      </m:r>
                      <m:r>
                        <a:rPr lang="en-US" sz="2300" b="0" i="1" smtClean="0">
                          <a:latin typeface="Cambria Math" panose="02040503050406030204" pitchFamily="18" charset="0"/>
                          <a:ea typeface="Cambria Math" panose="02040503050406030204" pitchFamily="18" charset="0"/>
                        </a:rPr>
                        <m:t>)</m:t>
                      </m:r>
                    </m:oMath>
                  </m:oMathPara>
                </a14:m>
                <a:endParaRPr lang="en-US" sz="2300" dirty="0"/>
              </a:p>
            </p:txBody>
          </p:sp>
        </mc:Choice>
        <mc:Fallback xmlns="">
          <p:sp>
            <p:nvSpPr>
              <p:cNvPr id="19" name="TextBox 18">
                <a:extLst>
                  <a:ext uri="{FF2B5EF4-FFF2-40B4-BE49-F238E27FC236}">
                    <a16:creationId xmlns:a16="http://schemas.microsoft.com/office/drawing/2014/main" id="{3F44E82D-6742-344E-8F69-DC6FEDCBD576}"/>
                  </a:ext>
                </a:extLst>
              </p:cNvPr>
              <p:cNvSpPr txBox="1">
                <a:spLocks noRot="1" noChangeAspect="1" noMove="1" noResize="1" noEditPoints="1" noAdjustHandles="1" noChangeArrowheads="1" noChangeShapeType="1" noTextEdit="1"/>
              </p:cNvSpPr>
              <p:nvPr/>
            </p:nvSpPr>
            <p:spPr>
              <a:xfrm>
                <a:off x="4966263" y="6557110"/>
                <a:ext cx="4928978" cy="446276"/>
              </a:xfrm>
              <a:prstGeom prst="rect">
                <a:avLst/>
              </a:prstGeom>
              <a:blipFill>
                <a:blip r:embed="rId10"/>
                <a:stretch>
                  <a:fillRect b="-17143"/>
                </a:stretch>
              </a:blipFill>
            </p:spPr>
            <p:txBody>
              <a:bodyPr/>
              <a:lstStyle/>
              <a:p>
                <a:r>
                  <a:rPr lang="en-US">
                    <a:noFill/>
                  </a:rPr>
                  <a:t> </a:t>
                </a:r>
              </a:p>
            </p:txBody>
          </p:sp>
        </mc:Fallback>
      </mc:AlternateContent>
    </p:spTree>
    <p:extLst>
      <p:ext uri="{BB962C8B-B14F-4D97-AF65-F5344CB8AC3E}">
        <p14:creationId xmlns:p14="http://schemas.microsoft.com/office/powerpoint/2010/main" val="2702689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Combining events</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D75C551-01A8-2743-B33A-F22F29B9D123}"/>
                  </a:ext>
                </a:extLst>
              </p:cNvPr>
              <p:cNvSpPr txBox="1"/>
              <p:nvPr/>
            </p:nvSpPr>
            <p:spPr>
              <a:xfrm>
                <a:off x="2534513" y="5518318"/>
                <a:ext cx="990207" cy="446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rPr>
                        <m:t>𝐴</m:t>
                      </m:r>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𝐵</m:t>
                      </m:r>
                    </m:oMath>
                  </m:oMathPara>
                </a14:m>
                <a:endParaRPr lang="en-US" sz="2300" dirty="0"/>
              </a:p>
            </p:txBody>
          </p:sp>
        </mc:Choice>
        <mc:Fallback xmlns="">
          <p:sp>
            <p:nvSpPr>
              <p:cNvPr id="17" name="TextBox 16">
                <a:extLst>
                  <a:ext uri="{FF2B5EF4-FFF2-40B4-BE49-F238E27FC236}">
                    <a16:creationId xmlns:a16="http://schemas.microsoft.com/office/drawing/2014/main" id="{AD75C551-01A8-2743-B33A-F22F29B9D123}"/>
                  </a:ext>
                </a:extLst>
              </p:cNvPr>
              <p:cNvSpPr txBox="1">
                <a:spLocks noRot="1" noChangeAspect="1" noMove="1" noResize="1" noEditPoints="1" noAdjustHandles="1" noChangeArrowheads="1" noChangeShapeType="1" noTextEdit="1"/>
              </p:cNvSpPr>
              <p:nvPr/>
            </p:nvSpPr>
            <p:spPr>
              <a:xfrm>
                <a:off x="2534513" y="5518318"/>
                <a:ext cx="990207" cy="44627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F44E82D-6742-344E-8F69-DC6FEDCBD576}"/>
                  </a:ext>
                </a:extLst>
              </p:cNvPr>
              <p:cNvSpPr txBox="1"/>
              <p:nvPr/>
            </p:nvSpPr>
            <p:spPr>
              <a:xfrm>
                <a:off x="5768367" y="5518318"/>
                <a:ext cx="3001142" cy="446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ea typeface="Cambria Math" panose="02040503050406030204" pitchFamily="18" charset="0"/>
                        </a:rPr>
                        <m:t>¬</m:t>
                      </m:r>
                      <m:d>
                        <m:dPr>
                          <m:ctrlPr>
                            <a:rPr lang="en-US" sz="2300" b="0" i="1" smtClean="0">
                              <a:latin typeface="Cambria Math" panose="02040503050406030204" pitchFamily="18" charset="0"/>
                            </a:rPr>
                          </m:ctrlPr>
                        </m:dPr>
                        <m:e>
                          <m:r>
                            <a:rPr lang="en-US" sz="2300" b="0" i="1" smtClean="0">
                              <a:latin typeface="Cambria Math" panose="02040503050406030204" pitchFamily="18" charset="0"/>
                            </a:rPr>
                            <m:t>𝐴</m:t>
                          </m:r>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𝐵</m:t>
                          </m:r>
                        </m:e>
                      </m:d>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𝐴</m:t>
                      </m:r>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𝐵</m:t>
                      </m:r>
                    </m:oMath>
                  </m:oMathPara>
                </a14:m>
                <a:endParaRPr lang="en-US" sz="2300" dirty="0"/>
              </a:p>
            </p:txBody>
          </p:sp>
        </mc:Choice>
        <mc:Fallback xmlns="">
          <p:sp>
            <p:nvSpPr>
              <p:cNvPr id="19" name="TextBox 18">
                <a:extLst>
                  <a:ext uri="{FF2B5EF4-FFF2-40B4-BE49-F238E27FC236}">
                    <a16:creationId xmlns:a16="http://schemas.microsoft.com/office/drawing/2014/main" id="{3F44E82D-6742-344E-8F69-DC6FEDCBD576}"/>
                  </a:ext>
                </a:extLst>
              </p:cNvPr>
              <p:cNvSpPr txBox="1">
                <a:spLocks noRot="1" noChangeAspect="1" noMove="1" noResize="1" noEditPoints="1" noAdjustHandles="1" noChangeArrowheads="1" noChangeShapeType="1" noTextEdit="1"/>
              </p:cNvSpPr>
              <p:nvPr/>
            </p:nvSpPr>
            <p:spPr>
              <a:xfrm>
                <a:off x="5768367" y="5518318"/>
                <a:ext cx="3001142" cy="446276"/>
              </a:xfrm>
              <a:prstGeom prst="rect">
                <a:avLst/>
              </a:prstGeom>
              <a:blipFill>
                <a:blip r:embed="rId4"/>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3FA1A2B0-BD5A-5140-86AC-89ACFEE5DC78}"/>
              </a:ext>
            </a:extLst>
          </p:cNvPr>
          <p:cNvPicPr>
            <a:picLocks noChangeAspect="1"/>
          </p:cNvPicPr>
          <p:nvPr/>
        </p:nvPicPr>
        <p:blipFill>
          <a:blip r:embed="rId5"/>
          <a:stretch>
            <a:fillRect/>
          </a:stretch>
        </p:blipFill>
        <p:spPr>
          <a:xfrm>
            <a:off x="1308766" y="2387600"/>
            <a:ext cx="3441700" cy="2844800"/>
          </a:xfrm>
          <a:prstGeom prst="rect">
            <a:avLst/>
          </a:prstGeom>
        </p:spPr>
      </p:pic>
      <p:pic>
        <p:nvPicPr>
          <p:cNvPr id="6" name="Picture 5">
            <a:extLst>
              <a:ext uri="{FF2B5EF4-FFF2-40B4-BE49-F238E27FC236}">
                <a16:creationId xmlns:a16="http://schemas.microsoft.com/office/drawing/2014/main" id="{BC4A1D9A-4A65-A142-9690-59E96A54C50C}"/>
              </a:ext>
            </a:extLst>
          </p:cNvPr>
          <p:cNvPicPr>
            <a:picLocks noChangeAspect="1"/>
          </p:cNvPicPr>
          <p:nvPr/>
        </p:nvPicPr>
        <p:blipFill>
          <a:blip r:embed="rId6"/>
          <a:stretch>
            <a:fillRect/>
          </a:stretch>
        </p:blipFill>
        <p:spPr>
          <a:xfrm>
            <a:off x="5535388" y="2387600"/>
            <a:ext cx="3467100" cy="2844800"/>
          </a:xfrm>
          <a:prstGeom prst="rect">
            <a:avLst/>
          </a:prstGeom>
        </p:spPr>
      </p:pic>
    </p:spTree>
    <p:extLst>
      <p:ext uri="{BB962C8B-B14F-4D97-AF65-F5344CB8AC3E}">
        <p14:creationId xmlns:p14="http://schemas.microsoft.com/office/powerpoint/2010/main" val="3145325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More definitions from classical probability</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r>
                  <a:rPr lang="en-US" dirty="0"/>
                  <a:t>Experiment. Situations in which outcomes occur randomly are often called </a:t>
                </a:r>
                <a:r>
                  <a:rPr lang="en-US" i="1" dirty="0"/>
                  <a:t>experiments</a:t>
                </a:r>
                <a:r>
                  <a:rPr lang="en-US" dirty="0"/>
                  <a:t> in discussions of probability theory.</a:t>
                </a:r>
              </a:p>
              <a:p>
                <a:endParaRPr lang="en-US" dirty="0"/>
              </a:p>
              <a:p>
                <a:r>
                  <a:rPr lang="en-US" dirty="0"/>
                  <a:t>Sample space. The </a:t>
                </a:r>
                <a:r>
                  <a:rPr lang="en-US" i="1" dirty="0"/>
                  <a:t>sample space</a:t>
                </a:r>
                <a:r>
                  <a:rPr lang="en-US" dirty="0"/>
                  <a:t> </a:t>
                </a:r>
                <a14:m>
                  <m:oMath xmlns:m="http://schemas.openxmlformats.org/officeDocument/2006/math">
                    <m:r>
                      <m:rPr>
                        <m:sty m:val="p"/>
                      </m:rPr>
                      <a:rPr lang="el-GR" b="0" i="1" smtClean="0">
                        <a:latin typeface="Cambria Math" panose="02040503050406030204" pitchFamily="18" charset="0"/>
                        <a:ea typeface="Cambria Math" panose="02040503050406030204" pitchFamily="18" charset="0"/>
                      </a:rPr>
                      <m:t>Ω</m:t>
                    </m:r>
                  </m:oMath>
                </a14:m>
                <a:r>
                  <a:rPr lang="en-US" dirty="0"/>
                  <a:t> is the set of all possible outcomes of an experiment.</a:t>
                </a:r>
              </a:p>
              <a:p>
                <a:endParaRPr lang="en-US" dirty="0"/>
              </a:p>
              <a:p>
                <a:r>
                  <a:rPr lang="en-US" dirty="0"/>
                  <a:t>Event space. An </a:t>
                </a:r>
                <a:r>
                  <a:rPr lang="en-US" i="1" dirty="0"/>
                  <a:t>event</a:t>
                </a:r>
                <a:r>
                  <a:rPr lang="en-US" dirty="0"/>
                  <a:t> is a subset of the sample space associated with a particular proposition or outcome (usually “success”). The </a:t>
                </a:r>
                <a:r>
                  <a:rPr lang="en-US" i="1" dirty="0"/>
                  <a:t>event space</a:t>
                </a:r>
                <a:r>
                  <a:rPr lang="en-US" dirty="0"/>
                  <a:t> is the subset of the sample space corresponding to a particular event.</a:t>
                </a: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r="-1447"/>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Rice</a:t>
            </a:r>
            <a:endParaRPr sz="900" dirty="0">
              <a:latin typeface="Calibri"/>
              <a:ea typeface="Calibri"/>
              <a:cs typeface="Calibri"/>
              <a:sym typeface="Calibri"/>
            </a:endParaRPr>
          </a:p>
        </p:txBody>
      </p:sp>
    </p:spTree>
    <p:extLst>
      <p:ext uri="{BB962C8B-B14F-4D97-AF65-F5344CB8AC3E}">
        <p14:creationId xmlns:p14="http://schemas.microsoft.com/office/powerpoint/2010/main" val="1276496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Discrete sample spaces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r>
                  <a:rPr lang="en-US" dirty="0"/>
                  <a:t>We start with the most basic experiment: the tossing of a coin. There are two possible outcomes: heads or tails.</a:t>
                </a:r>
              </a:p>
              <a:p>
                <a:endParaRPr lang="en-US" dirty="0"/>
              </a:p>
              <a:p>
                <a:r>
                  <a:rPr lang="en-US" dirty="0"/>
                  <a:t>We therefore take as the sample space associated with this experiment: </a:t>
                </a:r>
              </a:p>
              <a:p>
                <a:pPr marL="558800" lvl="1" indent="0">
                  <a:buNone/>
                </a:pPr>
                <a14:m>
                  <m:oMathPara xmlns:m="http://schemas.openxmlformats.org/officeDocument/2006/math">
                    <m:oMathParaPr>
                      <m:jc m:val="left"/>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e>
                      </m:d>
                    </m:oMath>
                  </m:oMathPara>
                </a14:m>
                <a:endParaRPr lang="en-US" dirty="0"/>
              </a:p>
              <a:p>
                <a:endParaRPr lang="en-US" dirty="0"/>
              </a:p>
              <a:p>
                <a:r>
                  <a:rPr lang="en-US" dirty="0"/>
                  <a:t>In another experiment we ask the next person we meet on the street in which month her birthday falls. The sample space is:</a:t>
                </a:r>
              </a:p>
              <a:p>
                <a:pPr marL="558800" lvl="1"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𝐽𝑎𝑛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𝐹𝑒𝑏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𝑀𝑎𝑟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𝐴𝑝𝑟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𝑀𝑎𝑦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𝐽𝑢𝑛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𝐽𝑢𝑙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𝐴𝑢𝑔</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𝑆𝑒𝑝</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𝑂𝑐𝑡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𝑁𝑜𝑣</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𝐷𝑒𝑐</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err="1">
                <a:latin typeface="Calibri"/>
                <a:ea typeface="Calibri"/>
                <a:cs typeface="Calibri"/>
                <a:sym typeface="Calibri"/>
              </a:rPr>
              <a:t>Dekking</a:t>
            </a:r>
            <a:endParaRPr sz="900" dirty="0">
              <a:latin typeface="Calibri"/>
              <a:ea typeface="Calibri"/>
              <a:cs typeface="Calibri"/>
              <a:sym typeface="Calibri"/>
            </a:endParaRPr>
          </a:p>
        </p:txBody>
      </p:sp>
    </p:spTree>
    <p:extLst>
      <p:ext uri="{BB962C8B-B14F-4D97-AF65-F5344CB8AC3E}">
        <p14:creationId xmlns:p14="http://schemas.microsoft.com/office/powerpoint/2010/main" val="168615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Permutations of discrete sample spaces</a:t>
            </a:r>
          </a:p>
        </p:txBody>
      </p:sp>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r>
              <a:rPr lang="en-US" dirty="0"/>
              <a:t>In another experiment, we find on our doormat three envelopes, sent to us by three different persons, and we look in which order the envelopes lie on top of each other. Coding them 1, 2, and 3, what would the sample space be?</a:t>
            </a:r>
          </a:p>
          <a:p>
            <a:endParaRPr lang="en-US" dirty="0"/>
          </a:p>
          <a:p>
            <a:r>
              <a:rPr lang="en-US" dirty="0"/>
              <a:t>What about four persons?</a:t>
            </a:r>
          </a:p>
          <a:p>
            <a:endParaRPr lang="en-US" dirty="0"/>
          </a:p>
        </p:txBody>
      </p:sp>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err="1">
                <a:latin typeface="Calibri"/>
                <a:ea typeface="Calibri"/>
                <a:cs typeface="Calibri"/>
                <a:sym typeface="Calibri"/>
              </a:rPr>
              <a:t>Dekking</a:t>
            </a:r>
            <a:endParaRPr sz="900" dirty="0">
              <a:latin typeface="Calibri"/>
              <a:ea typeface="Calibri"/>
              <a:cs typeface="Calibri"/>
              <a:sym typeface="Calibri"/>
            </a:endParaRPr>
          </a:p>
        </p:txBody>
      </p:sp>
    </p:spTree>
    <p:extLst>
      <p:ext uri="{BB962C8B-B14F-4D97-AF65-F5344CB8AC3E}">
        <p14:creationId xmlns:p14="http://schemas.microsoft.com/office/powerpoint/2010/main" val="1008074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Permutations of discrete sample spaces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r>
                  <a:rPr lang="en-US" dirty="0"/>
                  <a:t>For the three envelope case,</a:t>
                </a:r>
              </a:p>
              <a:p>
                <a:pPr marL="558800" lvl="1" indent="0">
                  <a:buNone/>
                </a:pPr>
                <a14:m>
                  <m:oMath xmlns:m="http://schemas.openxmlformats.org/officeDocument/2006/math">
                    <m:r>
                      <m:rPr>
                        <m:sty m:val="p"/>
                      </m:rPr>
                      <a:rPr lang="el-GR" b="0" i="0" smtClean="0">
                        <a:latin typeface="Cambria Math" panose="02040503050406030204" pitchFamily="18" charset="0"/>
                        <a:ea typeface="Cambria Math" panose="02040503050406030204" pitchFamily="18" charset="0"/>
                      </a:rPr>
                      <m:t>Ω</m:t>
                    </m:r>
                    <m:r>
                      <a:rPr lang="en-US" b="0" i="0" smtClean="0">
                        <a:latin typeface="Cambria Math" panose="02040503050406030204" pitchFamily="18" charset="0"/>
                        <a:ea typeface="Cambria Math" panose="02040503050406030204" pitchFamily="18" charset="0"/>
                      </a:rPr>
                      <m:t>={123,132,213,231,312,321}</m:t>
                    </m:r>
                  </m:oMath>
                </a14:m>
                <a:r>
                  <a:rPr lang="el-GR" b="1" dirty="0"/>
                  <a:t> </a:t>
                </a:r>
                <a:r>
                  <a:rPr lang="en-US" dirty="0"/>
                  <a:t>contains 6 elements.</a:t>
                </a:r>
              </a:p>
              <a:p>
                <a:endParaRPr lang="en-US" dirty="0"/>
              </a:p>
              <a:p>
                <a:r>
                  <a:rPr lang="en-US" dirty="0"/>
                  <a:t>For the four envelope case,</a:t>
                </a:r>
              </a:p>
              <a:p>
                <a:pPr marL="558800" lvl="1" indent="0">
                  <a:buNone/>
                </a:pP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123, </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132, </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213, </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231, </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312, </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321</a:t>
                </a:r>
                <a:r>
                  <a:rPr lang="en-US" dirty="0">
                    <a:latin typeface="Cambria Math" panose="02040503050406030204" pitchFamily="18" charset="0"/>
                    <a:ea typeface="Cambria Math" panose="02040503050406030204" pitchFamily="18" charset="0"/>
                  </a:rPr>
                  <a:t>,</a:t>
                </a:r>
              </a:p>
              <a:p>
                <a:pPr marL="558800" lvl="1" indent="0">
                  <a:buNone/>
                </a:pPr>
                <a:r>
                  <a:rPr lang="el-GR" dirty="0">
                    <a:latin typeface="Cambria Math" panose="02040503050406030204" pitchFamily="18" charset="0"/>
                    <a:ea typeface="Cambria Math" panose="02040503050406030204" pitchFamily="18" charset="0"/>
                  </a:rPr>
                  <a:t>1</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23, </a:t>
                </a:r>
                <a:r>
                  <a:rPr lang="en-US" dirty="0">
                    <a:latin typeface="Cambria Math" panose="02040503050406030204" pitchFamily="18" charset="0"/>
                    <a:ea typeface="Cambria Math" panose="02040503050406030204" pitchFamily="18" charset="0"/>
                  </a:rPr>
                  <a:t>14</a:t>
                </a:r>
                <a:r>
                  <a:rPr lang="el-GR" dirty="0">
                    <a:latin typeface="Cambria Math" panose="02040503050406030204" pitchFamily="18" charset="0"/>
                    <a:ea typeface="Cambria Math" panose="02040503050406030204" pitchFamily="18" charset="0"/>
                  </a:rPr>
                  <a:t>32, </a:t>
                </a:r>
                <a:r>
                  <a:rPr lang="en-US" dirty="0">
                    <a:latin typeface="Cambria Math" panose="02040503050406030204" pitchFamily="18" charset="0"/>
                    <a:ea typeface="Cambria Math" panose="02040503050406030204" pitchFamily="18" charset="0"/>
                  </a:rPr>
                  <a:t>24</a:t>
                </a:r>
                <a:r>
                  <a:rPr lang="el-GR" dirty="0">
                    <a:latin typeface="Cambria Math" panose="02040503050406030204" pitchFamily="18" charset="0"/>
                    <a:ea typeface="Cambria Math" panose="02040503050406030204" pitchFamily="18" charset="0"/>
                  </a:rPr>
                  <a:t>13, </a:t>
                </a:r>
                <a:r>
                  <a:rPr lang="en-US" dirty="0">
                    <a:latin typeface="Cambria Math" panose="02040503050406030204" pitchFamily="18" charset="0"/>
                    <a:ea typeface="Cambria Math" panose="02040503050406030204" pitchFamily="18" charset="0"/>
                  </a:rPr>
                  <a:t>24</a:t>
                </a:r>
                <a:r>
                  <a:rPr lang="el-GR" dirty="0">
                    <a:latin typeface="Cambria Math" panose="02040503050406030204" pitchFamily="18" charset="0"/>
                    <a:ea typeface="Cambria Math" panose="02040503050406030204" pitchFamily="18" charset="0"/>
                  </a:rPr>
                  <a:t>31, </a:t>
                </a:r>
                <a:r>
                  <a:rPr lang="en-US" dirty="0">
                    <a:latin typeface="Cambria Math" panose="02040503050406030204" pitchFamily="18" charset="0"/>
                    <a:ea typeface="Cambria Math" panose="02040503050406030204" pitchFamily="18" charset="0"/>
                  </a:rPr>
                  <a:t>34</a:t>
                </a:r>
                <a:r>
                  <a:rPr lang="el-GR" dirty="0">
                    <a:latin typeface="Cambria Math" panose="02040503050406030204" pitchFamily="18" charset="0"/>
                    <a:ea typeface="Cambria Math" panose="02040503050406030204" pitchFamily="18" charset="0"/>
                  </a:rPr>
                  <a:t>12, </a:t>
                </a:r>
                <a:r>
                  <a:rPr lang="en-US" dirty="0">
                    <a:latin typeface="Cambria Math" panose="02040503050406030204" pitchFamily="18" charset="0"/>
                    <a:ea typeface="Cambria Math" panose="02040503050406030204" pitchFamily="18" charset="0"/>
                  </a:rPr>
                  <a:t>34</a:t>
                </a:r>
                <a:r>
                  <a:rPr lang="el-GR" dirty="0">
                    <a:latin typeface="Cambria Math" panose="02040503050406030204" pitchFamily="18" charset="0"/>
                    <a:ea typeface="Cambria Math" panose="02040503050406030204" pitchFamily="18" charset="0"/>
                  </a:rPr>
                  <a:t>21</a:t>
                </a:r>
                <a:r>
                  <a:rPr lang="en-US" dirty="0">
                    <a:latin typeface="Cambria Math" panose="02040503050406030204" pitchFamily="18" charset="0"/>
                    <a:ea typeface="Cambria Math" panose="02040503050406030204" pitchFamily="18" charset="0"/>
                  </a:rPr>
                  <a:t>,</a:t>
                </a:r>
              </a:p>
              <a:p>
                <a:pPr marL="558800" lvl="1" indent="0">
                  <a:buNone/>
                </a:pPr>
                <a:r>
                  <a:rPr lang="el-GR" dirty="0">
                    <a:latin typeface="Cambria Math" panose="02040503050406030204" pitchFamily="18" charset="0"/>
                    <a:ea typeface="Cambria Math" panose="02040503050406030204" pitchFamily="18" charset="0"/>
                  </a:rPr>
                  <a:t>12</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3, 13</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2, 21</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3, 23</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1, 31</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2, 32</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1</a:t>
                </a:r>
                <a:r>
                  <a:rPr lang="en-US" dirty="0">
                    <a:latin typeface="Cambria Math" panose="02040503050406030204" pitchFamily="18" charset="0"/>
                    <a:ea typeface="Cambria Math" panose="02040503050406030204" pitchFamily="18" charset="0"/>
                  </a:rPr>
                  <a:t>,</a:t>
                </a:r>
              </a:p>
              <a:p>
                <a:pPr marL="558800" lvl="1" indent="0">
                  <a:buNone/>
                </a:pPr>
                <a:r>
                  <a:rPr lang="el-GR" dirty="0">
                    <a:latin typeface="Cambria Math" panose="02040503050406030204" pitchFamily="18" charset="0"/>
                    <a:ea typeface="Cambria Math" panose="02040503050406030204" pitchFamily="18" charset="0"/>
                  </a:rPr>
                  <a:t>123</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1</a:t>
                </a:r>
                <a:r>
                  <a:rPr lang="el-GR" dirty="0">
                    <a:latin typeface="Cambria Math" panose="02040503050406030204" pitchFamily="18" charset="0"/>
                    <a:ea typeface="Cambria Math" panose="02040503050406030204" pitchFamily="18" charset="0"/>
                  </a:rPr>
                  <a:t>32</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2</a:t>
                </a:r>
                <a:r>
                  <a:rPr lang="el-GR" dirty="0">
                    <a:latin typeface="Cambria Math" panose="02040503050406030204" pitchFamily="18" charset="0"/>
                    <a:ea typeface="Cambria Math" panose="02040503050406030204" pitchFamily="18" charset="0"/>
                  </a:rPr>
                  <a:t>13</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2</a:t>
                </a:r>
                <a:r>
                  <a:rPr lang="el-GR" dirty="0">
                    <a:latin typeface="Cambria Math" panose="02040503050406030204" pitchFamily="18" charset="0"/>
                    <a:ea typeface="Cambria Math" panose="02040503050406030204" pitchFamily="18" charset="0"/>
                  </a:rPr>
                  <a:t>31</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3</a:t>
                </a:r>
                <a:r>
                  <a:rPr lang="el-GR" dirty="0">
                    <a:latin typeface="Cambria Math" panose="02040503050406030204" pitchFamily="18" charset="0"/>
                    <a:ea typeface="Cambria Math" panose="02040503050406030204" pitchFamily="18" charset="0"/>
                  </a:rPr>
                  <a:t>12</a:t>
                </a:r>
                <a:r>
                  <a:rPr lang="en-US" dirty="0">
                    <a:latin typeface="Cambria Math" panose="02040503050406030204" pitchFamily="18" charset="0"/>
                    <a:ea typeface="Cambria Math" panose="02040503050406030204" pitchFamily="18" charset="0"/>
                  </a:rPr>
                  <a:t>4</a:t>
                </a:r>
                <a:r>
                  <a:rPr lang="el-GR"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3</a:t>
                </a:r>
                <a:r>
                  <a:rPr lang="el-GR" dirty="0">
                    <a:latin typeface="Cambria Math" panose="02040503050406030204" pitchFamily="18" charset="0"/>
                    <a:ea typeface="Cambria Math" panose="02040503050406030204" pitchFamily="18" charset="0"/>
                  </a:rPr>
                  <a:t>21</a:t>
                </a:r>
                <a:r>
                  <a:rPr lang="en-US" dirty="0">
                    <a:latin typeface="Cambria Math" panose="02040503050406030204" pitchFamily="18" charset="0"/>
                    <a:ea typeface="Cambria Math" panose="02040503050406030204" pitchFamily="18" charset="0"/>
                  </a:rPr>
                  <a:t>4}</a:t>
                </a:r>
                <a:r>
                  <a:rPr lang="en-US" b="1" dirty="0"/>
                  <a:t> </a:t>
                </a:r>
                <a:r>
                  <a:rPr lang="en-US" dirty="0"/>
                  <a:t>contains 24 = 4</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6 elements.</a:t>
                </a:r>
                <a:endParaRPr lang="en-US" b="1" dirty="0"/>
              </a:p>
              <a:p>
                <a:endParaRPr lang="en-US" dirty="0"/>
              </a:p>
              <a:p>
                <a:r>
                  <a:rPr lang="en-US" dirty="0"/>
                  <a:t>You might remember that </a:t>
                </a:r>
                <a:r>
                  <a:rPr lang="en-US" dirty="0">
                    <a:latin typeface="Cambria Math" panose="02040503050406030204" pitchFamily="18" charset="0"/>
                    <a:ea typeface="Cambria Math" panose="02040503050406030204" pitchFamily="18" charset="0"/>
                  </a:rPr>
                  <a:t>6 = 3</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Cambria Math" panose="02040503050406030204" pitchFamily="18" charset="0"/>
                    <a:ea typeface="Cambria Math" panose="02040503050406030204" pitchFamily="18" charset="0"/>
                  </a:rPr>
                  <a:t>2</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Cambria Math" panose="02040503050406030204" pitchFamily="18" charset="0"/>
                    <a:ea typeface="Cambria Math" panose="02040503050406030204" pitchFamily="18" charset="0"/>
                  </a:rPr>
                  <a:t>1 = 3!</a:t>
                </a:r>
                <a:r>
                  <a:rPr lang="en-US" dirty="0"/>
                  <a:t>; for the four envelope case it is </a:t>
                </a:r>
                <a:r>
                  <a:rPr lang="en-US" dirty="0">
                    <a:latin typeface="Cambria Math" panose="02040503050406030204" pitchFamily="18" charset="0"/>
                    <a:ea typeface="Cambria Math" panose="02040503050406030204" pitchFamily="18" charset="0"/>
                  </a:rPr>
                  <a:t>4</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Cambria Math" panose="02040503050406030204" pitchFamily="18" charset="0"/>
                    <a:ea typeface="Cambria Math" panose="02040503050406030204" pitchFamily="18" charset="0"/>
                  </a:rPr>
                  <a:t>6 = 4</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Cambria Math" panose="02040503050406030204" pitchFamily="18" charset="0"/>
                    <a:ea typeface="Cambria Math" panose="02040503050406030204" pitchFamily="18" charset="0"/>
                  </a:rPr>
                  <a:t>3! = 4</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Cambria Math" panose="02040503050406030204" pitchFamily="18" charset="0"/>
                    <a:ea typeface="Cambria Math" panose="02040503050406030204" pitchFamily="18" charset="0"/>
                  </a:rPr>
                  <a:t>3</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Cambria Math" panose="02040503050406030204" pitchFamily="18" charset="0"/>
                    <a:ea typeface="Cambria Math" panose="02040503050406030204" pitchFamily="18" charset="0"/>
                  </a:rPr>
                  <a:t>2</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Cambria Math" panose="02040503050406030204" pitchFamily="18" charset="0"/>
                    <a:ea typeface="Cambria Math" panose="02040503050406030204" pitchFamily="18" charset="0"/>
                  </a:rPr>
                  <a:t>1 = 4!</a:t>
                </a: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err="1">
                <a:latin typeface="Calibri"/>
                <a:ea typeface="Calibri"/>
                <a:cs typeface="Calibri"/>
                <a:sym typeface="Calibri"/>
              </a:rPr>
              <a:t>Dekking</a:t>
            </a:r>
            <a:endParaRPr sz="900" dirty="0">
              <a:latin typeface="Calibri"/>
              <a:ea typeface="Calibri"/>
              <a:cs typeface="Calibri"/>
              <a:sym typeface="Calibri"/>
            </a:endParaRPr>
          </a:p>
        </p:txBody>
      </p:sp>
    </p:spTree>
    <p:extLst>
      <p:ext uri="{BB962C8B-B14F-4D97-AF65-F5344CB8AC3E}">
        <p14:creationId xmlns:p14="http://schemas.microsoft.com/office/powerpoint/2010/main" val="529280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Permutations of discrete sample spaces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r>
                  <a:rPr lang="en-US" dirty="0"/>
                  <a:t>In general there are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n</m:t>
                    </m:r>
                    <m:r>
                      <a:rPr lang="en-US" b="0" i="0" smtClean="0">
                        <a:latin typeface="Cambria Math" panose="02040503050406030204" pitchFamily="18" charset="0"/>
                        <a:ea typeface="Cambria Math" panose="02040503050406030204" pitchFamily="18" charset="0"/>
                      </a:rPr>
                      <m:t>!</m:t>
                    </m:r>
                  </m:oMath>
                </a14:m>
                <a:r>
                  <a:rPr lang="en-US" dirty="0"/>
                  <a:t> permutations of </a:t>
                </a:r>
                <a14:m>
                  <m:oMath xmlns:m="http://schemas.openxmlformats.org/officeDocument/2006/math">
                    <m:r>
                      <m:rPr>
                        <m:sty m:val="p"/>
                      </m:rPr>
                      <a:rPr lang="en-US">
                        <a:latin typeface="Cambria Math" panose="02040503050406030204" pitchFamily="18" charset="0"/>
                        <a:ea typeface="Cambria Math" panose="02040503050406030204" pitchFamily="18" charset="0"/>
                      </a:rPr>
                      <m:t>n</m:t>
                    </m:r>
                  </m:oMath>
                </a14:m>
                <a:r>
                  <a:rPr lang="en-US" dirty="0"/>
                  <a:t> objects in a discrete sample space.</a:t>
                </a:r>
              </a:p>
              <a:p>
                <a:endParaRPr lang="en-US" dirty="0"/>
              </a:p>
              <a:p>
                <a:r>
                  <a:rPr lang="en-US" dirty="0"/>
                  <a:t>Practically, since </a:t>
                </a:r>
                <a14:m>
                  <m:oMath xmlns:m="http://schemas.openxmlformats.org/officeDocument/2006/math">
                    <m:r>
                      <a:rPr lang="en-US" b="0" i="1" smtClean="0">
                        <a:latin typeface="Cambria Math" panose="02040503050406030204" pitchFamily="18" charset="0"/>
                      </a:rPr>
                      <m:t>8!</m:t>
                    </m:r>
                    <m:r>
                      <a:rPr lang="en-US" b="0" i="1" smtClean="0">
                        <a:latin typeface="Cambria Math" panose="02040503050406030204" pitchFamily="18" charset="0"/>
                        <a:ea typeface="Cambria Math" panose="02040503050406030204" pitchFamily="18" charset="0"/>
                      </a:rPr>
                      <m:t>≈40,000</m:t>
                    </m:r>
                  </m:oMath>
                </a14:m>
                <a:r>
                  <a:rPr lang="en-US" dirty="0"/>
                  <a:t>, you won't be able to cover the entire space for numbers of elements much greater than 8. (This will come up in permutation tests and bootstrapping.)  </a:t>
                </a:r>
              </a:p>
              <a:p>
                <a:endParaRPr lang="en-US" dirty="0"/>
              </a:p>
              <a:p>
                <a:endParaRPr lang="en-US" dirty="0"/>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r="-1594"/>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err="1">
                <a:latin typeface="Calibri"/>
                <a:ea typeface="Calibri"/>
                <a:cs typeface="Calibri"/>
                <a:sym typeface="Calibri"/>
              </a:rPr>
              <a:t>Dekking</a:t>
            </a:r>
            <a:endParaRPr sz="900" dirty="0">
              <a:latin typeface="Calibri"/>
              <a:ea typeface="Calibri"/>
              <a:cs typeface="Calibri"/>
              <a:sym typeface="Calibri"/>
            </a:endParaRPr>
          </a:p>
        </p:txBody>
      </p:sp>
    </p:spTree>
    <p:extLst>
      <p:ext uri="{BB962C8B-B14F-4D97-AF65-F5344CB8AC3E}">
        <p14:creationId xmlns:p14="http://schemas.microsoft.com/office/powerpoint/2010/main" val="2879714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Events in discrete sample spaces</a:t>
            </a:r>
          </a:p>
        </p:txBody>
      </p:sp>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A commuter passes through a sequence of three intersections with traffic lights. At each light, she either stops, </a:t>
            </a:r>
            <a:r>
              <a:rPr lang="en-US" i="1" dirty="0"/>
              <a:t>s</a:t>
            </a:r>
            <a:r>
              <a:rPr lang="en-US" dirty="0"/>
              <a:t>, or continues, </a:t>
            </a:r>
            <a:r>
              <a:rPr lang="en-US" i="1" dirty="0"/>
              <a:t>c</a:t>
            </a:r>
            <a:r>
              <a:rPr lang="en-US" dirty="0"/>
              <a:t>. What is the sample space?</a:t>
            </a:r>
            <a:endParaRPr lang="en-US" dirty="0">
              <a:solidFill>
                <a:schemeClr val="bg1"/>
              </a:solidFill>
            </a:endParaRPr>
          </a:p>
        </p:txBody>
      </p:sp>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Rice</a:t>
            </a:r>
            <a:endParaRPr sz="900" dirty="0">
              <a:latin typeface="Calibri"/>
              <a:ea typeface="Calibri"/>
              <a:cs typeface="Calibri"/>
              <a:sym typeface="Calibri"/>
            </a:endParaRPr>
          </a:p>
        </p:txBody>
      </p:sp>
    </p:spTree>
    <p:extLst>
      <p:ext uri="{BB962C8B-B14F-4D97-AF65-F5344CB8AC3E}">
        <p14:creationId xmlns:p14="http://schemas.microsoft.com/office/powerpoint/2010/main" val="2269329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Events in discrete sample spaces</a:t>
            </a:r>
          </a:p>
        </p:txBody>
      </p:sp>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A commuter passes through a sequence of three intersections with traffic lights. At each light, she either stops, </a:t>
            </a:r>
            <a:r>
              <a:rPr lang="en-US" i="1" dirty="0"/>
              <a:t>s</a:t>
            </a:r>
            <a:r>
              <a:rPr lang="en-US" dirty="0"/>
              <a:t>, or continues, </a:t>
            </a:r>
            <a:r>
              <a:rPr lang="en-US" i="1" dirty="0"/>
              <a:t>c</a:t>
            </a:r>
            <a:r>
              <a:rPr lang="en-US" dirty="0"/>
              <a:t>. What is the sample space?</a:t>
            </a:r>
            <a:endParaRPr lang="en-US" dirty="0">
              <a:solidFill>
                <a:schemeClr val="tx1"/>
              </a:solidFill>
            </a:endParaRPr>
          </a:p>
          <a:p>
            <a:pPr marL="82550" indent="0">
              <a:buNone/>
            </a:pPr>
            <a:r>
              <a:rPr lang="el-GR" dirty="0">
                <a:solidFill>
                  <a:schemeClr val="tx1"/>
                </a:solidFill>
                <a:latin typeface="Cambria Math" panose="02040503050406030204" pitchFamily="18" charset="0"/>
                <a:ea typeface="Cambria Math" panose="02040503050406030204" pitchFamily="18" charset="0"/>
              </a:rPr>
              <a:t>Ω = {</a:t>
            </a:r>
            <a:r>
              <a:rPr lang="en-US" dirty="0" err="1">
                <a:solidFill>
                  <a:schemeClr val="tx1"/>
                </a:solidFill>
                <a:latin typeface="Cambria Math" panose="02040503050406030204" pitchFamily="18" charset="0"/>
                <a:ea typeface="Cambria Math" panose="02040503050406030204" pitchFamily="18" charset="0"/>
              </a:rPr>
              <a:t>ccc,ccs,csc,css,scc,scs,ssc,sss</a:t>
            </a:r>
            <a:r>
              <a:rPr lang="en-US" dirty="0">
                <a:solidFill>
                  <a:schemeClr val="tx1"/>
                </a:solidFill>
                <a:latin typeface="Cambria Math" panose="02040503050406030204" pitchFamily="18" charset="0"/>
                <a:ea typeface="Cambria Math" panose="02040503050406030204" pitchFamily="18" charset="0"/>
              </a:rPr>
              <a:t>}</a:t>
            </a:r>
          </a:p>
        </p:txBody>
      </p:sp>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Rice</a:t>
            </a:r>
            <a:endParaRPr sz="900" dirty="0">
              <a:latin typeface="Calibri"/>
              <a:ea typeface="Calibri"/>
              <a:cs typeface="Calibri"/>
              <a:sym typeface="Calibri"/>
            </a:endParaRPr>
          </a:p>
        </p:txBody>
      </p:sp>
    </p:spTree>
    <p:extLst>
      <p:ext uri="{BB962C8B-B14F-4D97-AF65-F5344CB8AC3E}">
        <p14:creationId xmlns:p14="http://schemas.microsoft.com/office/powerpoint/2010/main" val="552962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Outline</a:t>
            </a:r>
          </a:p>
        </p:txBody>
      </p:sp>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r>
              <a:rPr lang="en-US" dirty="0"/>
              <a:t>Basic definitions and results in probabilities (and odds)</a:t>
            </a:r>
          </a:p>
          <a:p>
            <a:endParaRPr lang="en-US" dirty="0"/>
          </a:p>
          <a:p>
            <a:r>
              <a:rPr lang="en-US" dirty="0"/>
              <a:t>Bayes’ rule</a:t>
            </a:r>
          </a:p>
          <a:p>
            <a:endParaRPr lang="en-US" dirty="0"/>
          </a:p>
          <a:p>
            <a:r>
              <a:rPr lang="en-US" i="1" dirty="0"/>
              <a:t>Check for time</a:t>
            </a:r>
          </a:p>
          <a:p>
            <a:endParaRPr lang="en-US" dirty="0"/>
          </a:p>
          <a:p>
            <a:r>
              <a:rPr lang="en-US" dirty="0"/>
              <a:t>Directed acyclic graphs (DAG) as representations of probabilities</a:t>
            </a:r>
          </a:p>
        </p:txBody>
      </p:sp>
    </p:spTree>
    <p:extLst>
      <p:ext uri="{BB962C8B-B14F-4D97-AF65-F5344CB8AC3E}">
        <p14:creationId xmlns:p14="http://schemas.microsoft.com/office/powerpoint/2010/main" val="2020455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Events in discrete sample spaces</a:t>
            </a:r>
          </a:p>
        </p:txBody>
      </p:sp>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Carrying on with the commuter example, if the "Event" </a:t>
            </a:r>
            <a:r>
              <a:rPr lang="en-US" i="1" dirty="0">
                <a:latin typeface="Cambria Math" panose="02040503050406030204" pitchFamily="18" charset="0"/>
                <a:ea typeface="Cambria Math" panose="02040503050406030204" pitchFamily="18" charset="0"/>
              </a:rPr>
              <a:t>S</a:t>
            </a:r>
            <a:r>
              <a:rPr lang="en-US" dirty="0"/>
              <a:t> might be that the commuter makes all of the lights, it corresponds to this subset:</a:t>
            </a:r>
            <a:endParaRPr lang="en-US" dirty="0">
              <a:solidFill>
                <a:schemeClr val="tx1"/>
              </a:solidFill>
            </a:endParaRPr>
          </a:p>
          <a:p>
            <a:pPr marL="82550" indent="0">
              <a:buNone/>
            </a:pPr>
            <a:r>
              <a:rPr lang="el-GR" dirty="0">
                <a:solidFill>
                  <a:schemeClr val="tx1"/>
                </a:solidFill>
                <a:latin typeface="Cambria Math" panose="02040503050406030204" pitchFamily="18" charset="0"/>
                <a:ea typeface="Cambria Math" panose="02040503050406030204" pitchFamily="18" charset="0"/>
              </a:rPr>
              <a:t>Ω = {</a:t>
            </a:r>
            <a:r>
              <a:rPr lang="en-US" i="1" dirty="0" err="1">
                <a:solidFill>
                  <a:schemeClr val="tx1"/>
                </a:solidFill>
                <a:latin typeface="Cambria Math" panose="02040503050406030204" pitchFamily="18" charset="0"/>
                <a:ea typeface="Cambria Math" panose="02040503050406030204" pitchFamily="18" charset="0"/>
              </a:rPr>
              <a:t>ccc</a:t>
            </a:r>
            <a:r>
              <a:rPr lang="en-US" i="1" dirty="0" err="1">
                <a:solidFill>
                  <a:schemeClr val="bg1"/>
                </a:solidFill>
                <a:latin typeface="Cambria Math" panose="02040503050406030204" pitchFamily="18" charset="0"/>
                <a:ea typeface="Cambria Math" panose="02040503050406030204" pitchFamily="18" charset="0"/>
              </a:rPr>
              <a:t>,ccs,csc,css,scc,scs,ssc,sss</a:t>
            </a:r>
            <a:r>
              <a:rPr lang="en-US" dirty="0">
                <a:solidFill>
                  <a:schemeClr val="tx1"/>
                </a:solidFill>
                <a:latin typeface="Cambria Math" panose="02040503050406030204" pitchFamily="18" charset="0"/>
                <a:ea typeface="Cambria Math" panose="02040503050406030204" pitchFamily="18" charset="0"/>
              </a:rPr>
              <a:t>}</a:t>
            </a:r>
          </a:p>
          <a:p>
            <a:pPr marL="82550" indent="0">
              <a:buNone/>
            </a:pPr>
            <a:endParaRPr lang="en-US" dirty="0"/>
          </a:p>
          <a:p>
            <a:pPr marL="82550" indent="0">
              <a:buNone/>
            </a:pPr>
            <a:r>
              <a:rPr lang="en-US" dirty="0"/>
              <a:t>If the event </a:t>
            </a:r>
            <a:r>
              <a:rPr lang="en-US" i="1" dirty="0">
                <a:latin typeface="Cambria Math" panose="02040503050406030204" pitchFamily="18" charset="0"/>
                <a:ea typeface="Cambria Math" panose="02040503050406030204" pitchFamily="18" charset="0"/>
              </a:rPr>
              <a:t>M</a:t>
            </a:r>
            <a:r>
              <a:rPr lang="en-US" dirty="0"/>
              <a:t> corresponds to making at least two (most) of the lights, it corresponds to the subset:</a:t>
            </a:r>
            <a:endParaRPr lang="en-US" dirty="0">
              <a:solidFill>
                <a:schemeClr val="tx1"/>
              </a:solidFill>
            </a:endParaRPr>
          </a:p>
          <a:p>
            <a:pPr marL="82550" indent="0">
              <a:buNone/>
            </a:pPr>
            <a:r>
              <a:rPr lang="el-GR" dirty="0">
                <a:solidFill>
                  <a:schemeClr val="tx1"/>
                </a:solidFill>
                <a:latin typeface="Cambria Math" panose="02040503050406030204" pitchFamily="18" charset="0"/>
                <a:ea typeface="Cambria Math" panose="02040503050406030204" pitchFamily="18" charset="0"/>
              </a:rPr>
              <a:t>Ω = {</a:t>
            </a:r>
            <a:r>
              <a:rPr lang="en-US" i="1" dirty="0" err="1">
                <a:solidFill>
                  <a:schemeClr val="tx1"/>
                </a:solidFill>
                <a:latin typeface="Cambria Math" panose="02040503050406030204" pitchFamily="18" charset="0"/>
                <a:ea typeface="Cambria Math" panose="02040503050406030204" pitchFamily="18" charset="0"/>
              </a:rPr>
              <a:t>ccc,ccs,csc,</a:t>
            </a:r>
            <a:r>
              <a:rPr lang="en-US" i="1" dirty="0" err="1">
                <a:solidFill>
                  <a:schemeClr val="bg1"/>
                </a:solidFill>
                <a:latin typeface="Cambria Math" panose="02040503050406030204" pitchFamily="18" charset="0"/>
                <a:ea typeface="Cambria Math" panose="02040503050406030204" pitchFamily="18" charset="0"/>
              </a:rPr>
              <a:t>css</a:t>
            </a:r>
            <a:r>
              <a:rPr lang="en-US" i="1" dirty="0" err="1">
                <a:solidFill>
                  <a:schemeClr val="tx1"/>
                </a:solidFill>
                <a:latin typeface="Cambria Math" panose="02040503050406030204" pitchFamily="18" charset="0"/>
                <a:ea typeface="Cambria Math" panose="02040503050406030204" pitchFamily="18" charset="0"/>
              </a:rPr>
              <a:t>,scc,</a:t>
            </a:r>
            <a:r>
              <a:rPr lang="en-US" i="1" dirty="0" err="1">
                <a:solidFill>
                  <a:schemeClr val="bg1"/>
                </a:solidFill>
                <a:latin typeface="Cambria Math" panose="02040503050406030204" pitchFamily="18" charset="0"/>
                <a:ea typeface="Cambria Math" panose="02040503050406030204" pitchFamily="18" charset="0"/>
              </a:rPr>
              <a:t>scs,ssc,sss</a:t>
            </a:r>
            <a:r>
              <a:rPr lang="en-US" dirty="0">
                <a:solidFill>
                  <a:schemeClr val="tx1"/>
                </a:solidFill>
                <a:latin typeface="Cambria Math" panose="02040503050406030204" pitchFamily="18" charset="0"/>
                <a:ea typeface="Cambria Math" panose="02040503050406030204" pitchFamily="18" charset="0"/>
              </a:rPr>
              <a:t>}</a:t>
            </a:r>
          </a:p>
          <a:p>
            <a:pPr marL="82550" indent="0">
              <a:buNone/>
            </a:pPr>
            <a:endParaRPr lang="en-US" dirty="0">
              <a:solidFill>
                <a:schemeClr val="tx1"/>
              </a:solidFill>
            </a:endParaRPr>
          </a:p>
          <a:p>
            <a:pPr marL="82550" indent="0">
              <a:buNone/>
            </a:pPr>
            <a:r>
              <a:rPr lang="en-US" dirty="0">
                <a:solidFill>
                  <a:schemeClr val="tx1"/>
                </a:solidFill>
              </a:rPr>
              <a:t>Assuming that all 8 outcomes are equally likely, what are </a:t>
            </a:r>
            <a:r>
              <a:rPr lang="en-US" i="1" dirty="0">
                <a:solidFill>
                  <a:schemeClr val="tx1"/>
                </a:solidFill>
                <a:latin typeface="Cambria Math" panose="02040503050406030204" pitchFamily="18" charset="0"/>
                <a:ea typeface="Cambria Math" panose="02040503050406030204" pitchFamily="18" charset="0"/>
              </a:rPr>
              <a:t>P(S)</a:t>
            </a:r>
            <a:r>
              <a:rPr lang="en-US" dirty="0">
                <a:solidFill>
                  <a:schemeClr val="tx1"/>
                </a:solidFill>
              </a:rPr>
              <a:t> and </a:t>
            </a:r>
            <a:r>
              <a:rPr lang="en-US" i="1" dirty="0">
                <a:solidFill>
                  <a:schemeClr val="tx1"/>
                </a:solidFill>
                <a:latin typeface="Cambria Math" panose="02040503050406030204" pitchFamily="18" charset="0"/>
                <a:ea typeface="Cambria Math" panose="02040503050406030204" pitchFamily="18" charset="0"/>
              </a:rPr>
              <a:t>P(M)</a:t>
            </a:r>
            <a:r>
              <a:rPr lang="en-US" dirty="0">
                <a:solidFill>
                  <a:schemeClr val="tx1"/>
                </a:solidFill>
              </a:rPr>
              <a:t>?</a:t>
            </a:r>
          </a:p>
        </p:txBody>
      </p:sp>
    </p:spTree>
    <p:extLst>
      <p:ext uri="{BB962C8B-B14F-4D97-AF65-F5344CB8AC3E}">
        <p14:creationId xmlns:p14="http://schemas.microsoft.com/office/powerpoint/2010/main" val="3928555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Events in discrete sample spaces</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a:xfrm>
                <a:off x="698500" y="2028472"/>
                <a:ext cx="9461500" cy="4834820"/>
              </a:xfrm>
            </p:spPr>
            <p:txBody>
              <a:bodyPr anchor="ctr"/>
              <a:lstStyle/>
              <a:p>
                <a:pPr marL="82550" indent="0">
                  <a:buNone/>
                </a:pPr>
                <a:r>
                  <a:rPr lang="en-US" dirty="0">
                    <a:solidFill>
                      <a:schemeClr val="tx1"/>
                    </a:solidFill>
                    <a:latin typeface="Calibri" panose="020F0502020204030204" pitchFamily="34" charset="0"/>
                    <a:cs typeface="Calibri" panose="020F0502020204030204" pitchFamily="34" charset="0"/>
                  </a:rPr>
                  <a:t>Assuming (is this a good assumption?) that all 8 outcomes are equally likely, what are </a:t>
                </a:r>
                <a:r>
                  <a:rPr lang="en-US" i="1" dirty="0">
                    <a:solidFill>
                      <a:schemeClr val="tx1"/>
                    </a:solidFill>
                    <a:latin typeface="Calibri" panose="020F0502020204030204" pitchFamily="34" charset="0"/>
                    <a:ea typeface="Cambria Math" panose="02040503050406030204" pitchFamily="18" charset="0"/>
                    <a:cs typeface="Calibri" panose="020F0502020204030204" pitchFamily="34" charset="0"/>
                  </a:rPr>
                  <a:t>P(S)</a:t>
                </a:r>
                <a:r>
                  <a:rPr lang="en-US" dirty="0">
                    <a:solidFill>
                      <a:schemeClr val="tx1"/>
                    </a:solidFill>
                    <a:latin typeface="Calibri" panose="020F0502020204030204" pitchFamily="34" charset="0"/>
                    <a:cs typeface="Calibri" panose="020F0502020204030204" pitchFamily="34" charset="0"/>
                  </a:rPr>
                  <a:t> and </a:t>
                </a:r>
                <a:r>
                  <a:rPr lang="en-US" i="1" dirty="0">
                    <a:solidFill>
                      <a:schemeClr val="tx1"/>
                    </a:solidFill>
                    <a:latin typeface="Calibri" panose="020F0502020204030204" pitchFamily="34" charset="0"/>
                    <a:ea typeface="Cambria Math" panose="02040503050406030204" pitchFamily="18" charset="0"/>
                    <a:cs typeface="Calibri" panose="020F0502020204030204" pitchFamily="34" charset="0"/>
                  </a:rPr>
                  <a:t>P(M)</a:t>
                </a:r>
                <a:r>
                  <a:rPr lang="en-US" dirty="0">
                    <a:solidFill>
                      <a:schemeClr val="tx1"/>
                    </a:solidFill>
                    <a:latin typeface="Calibri" panose="020F0502020204030204" pitchFamily="34" charset="0"/>
                    <a:cs typeface="Calibri" panose="020F0502020204030204" pitchFamily="34" charset="0"/>
                  </a:rPr>
                  <a:t>?</a:t>
                </a:r>
              </a:p>
              <a:p>
                <a:pPr marL="82550" indent="0">
                  <a:buNone/>
                </a:pPr>
                <a:endParaRPr lang="en-US" dirty="0">
                  <a:solidFill>
                    <a:schemeClr val="tx1"/>
                  </a:solidFill>
                  <a:latin typeface="Calibri" panose="020F0502020204030204" pitchFamily="34" charset="0"/>
                  <a:cs typeface="Calibri" panose="020F0502020204030204" pitchFamily="34" charset="0"/>
                </a:endParaRPr>
              </a:p>
              <a:p>
                <a:pPr marL="82550" indent="0">
                  <a:buNone/>
                </a:pPr>
                <a:r>
                  <a:rPr lang="en-US" b="1" dirty="0">
                    <a:solidFill>
                      <a:schemeClr val="tx1"/>
                    </a:solidFill>
                    <a:latin typeface="Calibri" panose="020F0502020204030204" pitchFamily="34" charset="0"/>
                    <a:cs typeface="Calibri" panose="020F0502020204030204" pitchFamily="34" charset="0"/>
                  </a:rPr>
                  <a:t>Sample Space: </a:t>
                </a:r>
                <a:r>
                  <a:rPr lang="el-GR" dirty="0">
                    <a:solidFill>
                      <a:schemeClr val="tx1"/>
                    </a:solidFill>
                    <a:latin typeface="Calibri" panose="020F0502020204030204" pitchFamily="34" charset="0"/>
                    <a:ea typeface="Cambria Math" panose="02040503050406030204" pitchFamily="18" charset="0"/>
                    <a:cs typeface="Calibri" panose="020F0502020204030204" pitchFamily="34" charset="0"/>
                  </a:rPr>
                  <a:t>Ω = {</a:t>
                </a:r>
                <a:r>
                  <a:rPr lang="en-US" dirty="0" err="1">
                    <a:solidFill>
                      <a:schemeClr val="tx1"/>
                    </a:solidFill>
                    <a:latin typeface="Calibri" panose="020F0502020204030204" pitchFamily="34" charset="0"/>
                    <a:ea typeface="Cambria Math" panose="02040503050406030204" pitchFamily="18" charset="0"/>
                    <a:cs typeface="Calibri" panose="020F0502020204030204" pitchFamily="34" charset="0"/>
                  </a:rPr>
                  <a:t>ccc,ccs,csc,css,scc,scs,ssc,sss</a:t>
                </a:r>
                <a:r>
                  <a:rPr lang="en-US" dirty="0">
                    <a:solidFill>
                      <a:schemeClr val="tx1"/>
                    </a:solidFill>
                    <a:latin typeface="Calibri" panose="020F0502020204030204" pitchFamily="34" charset="0"/>
                    <a:ea typeface="Cambria Math" panose="02040503050406030204" pitchFamily="18" charset="0"/>
                    <a:cs typeface="Calibri" panose="020F0502020204030204" pitchFamily="34" charset="0"/>
                  </a:rPr>
                  <a:t>}</a:t>
                </a:r>
              </a:p>
              <a:p>
                <a:pPr marL="82550" indent="0">
                  <a:buNone/>
                </a:pPr>
                <a:r>
                  <a:rPr lang="en-US" dirty="0">
                    <a:solidFill>
                      <a:schemeClr val="tx1"/>
                    </a:solidFill>
                    <a:latin typeface="Calibri" panose="020F0502020204030204" pitchFamily="34" charset="0"/>
                    <a:ea typeface="Cambria Math" panose="02040503050406030204" pitchFamily="18" charset="0"/>
                    <a:cs typeface="Calibri" panose="020F0502020204030204" pitchFamily="34" charset="0"/>
                  </a:rPr>
                  <a:t>		2</a:t>
                </a:r>
                <a:r>
                  <a:rPr lang="en-US" baseline="30000" dirty="0">
                    <a:solidFill>
                      <a:schemeClr val="tx1"/>
                    </a:solidFill>
                    <a:latin typeface="Calibri" panose="020F0502020204030204" pitchFamily="34" charset="0"/>
                    <a:ea typeface="Cambria Math" panose="02040503050406030204" pitchFamily="18" charset="0"/>
                    <a:cs typeface="Calibri" panose="020F0502020204030204" pitchFamily="34" charset="0"/>
                  </a:rPr>
                  <a:t>3 </a:t>
                </a:r>
                <a:r>
                  <a:rPr lang="en-US" dirty="0">
                    <a:solidFill>
                      <a:schemeClr val="tx1"/>
                    </a:solidFill>
                    <a:latin typeface="Calibri" panose="020F0502020204030204" pitchFamily="34" charset="0"/>
                    <a:ea typeface="Cambria Math" panose="02040503050406030204" pitchFamily="18" charset="0"/>
                    <a:cs typeface="Calibri" panose="020F0502020204030204" pitchFamily="34" charset="0"/>
                  </a:rPr>
                  <a:t>= 8 equally likely outcomes, with each </a:t>
                </a:r>
                <a:r>
                  <a:rPr lang="en-US" i="1" dirty="0">
                    <a:solidFill>
                      <a:schemeClr val="tx1"/>
                    </a:solidFill>
                    <a:latin typeface="Cambria Math" panose="02040503050406030204" pitchFamily="18" charset="0"/>
                    <a:ea typeface="Cambria Math" panose="02040503050406030204" pitchFamily="18" charset="0"/>
                  </a:rPr>
                  <a:t>P(outcome)</a:t>
                </a:r>
                <a:r>
                  <a:rPr lang="en-US" dirty="0">
                    <a:solidFill>
                      <a:schemeClr val="tx1"/>
                    </a:solidFill>
                  </a:rPr>
                  <a:t> </a:t>
                </a:r>
                <a:r>
                  <a:rPr lang="en-US" dirty="0">
                    <a:solidFill>
                      <a:schemeClr val="tx1"/>
                    </a:solidFill>
                    <a:latin typeface="Calibri" panose="020F0502020204030204" pitchFamily="34" charset="0"/>
                    <a:ea typeface="Cambria Math" panose="02040503050406030204" pitchFamily="18" charset="0"/>
                    <a:cs typeface="Calibri" panose="020F0502020204030204" pitchFamily="34" charset="0"/>
                  </a:rPr>
                  <a:t>=  </a:t>
                </a:r>
                <a14:m>
                  <m:oMath xmlns:m="http://schemas.openxmlformats.org/officeDocument/2006/math">
                    <m:f>
                      <m:fPr>
                        <m:ctrlPr>
                          <a:rPr lang="en-US"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1</m:t>
                        </m:r>
                      </m:num>
                      <m:den>
                        <m:r>
                          <a:rPr lang="en-US" b="0" i="1" smtClean="0">
                            <a:solidFill>
                              <a:schemeClr val="tx1"/>
                            </a:solidFill>
                            <a:latin typeface="Cambria Math" panose="02040503050406030204" pitchFamily="18" charset="0"/>
                            <a:ea typeface="Cambria Math" panose="02040503050406030204" pitchFamily="18" charset="0"/>
                          </a:rPr>
                          <m:t>8</m:t>
                        </m:r>
                      </m:den>
                    </m:f>
                  </m:oMath>
                </a14:m>
                <a:endParaRPr lang="en-US" dirty="0">
                  <a:solidFill>
                    <a:schemeClr val="tx1"/>
                  </a:solidFill>
                  <a:latin typeface="Calibri" panose="020F0502020204030204" pitchFamily="34" charset="0"/>
                  <a:cs typeface="Calibri" panose="020F0502020204030204" pitchFamily="34" charset="0"/>
                </a:endParaRPr>
              </a:p>
              <a:p>
                <a:pPr marL="82550" indent="0">
                  <a:buNone/>
                </a:pPr>
                <a:endParaRPr lang="en-US" b="1" i="0" u="none" strike="noStrike" dirty="0">
                  <a:solidFill>
                    <a:srgbClr val="000000"/>
                  </a:solidFill>
                  <a:effectLst/>
                </a:endParaRPr>
              </a:p>
              <a:p>
                <a:pPr marL="82550" indent="0">
                  <a:buNone/>
                </a:pPr>
                <a:r>
                  <a:rPr lang="en-US" b="1" i="0" u="none" strike="noStrike" dirty="0">
                    <a:solidFill>
                      <a:srgbClr val="000000"/>
                    </a:solidFill>
                    <a:effectLst/>
                  </a:rPr>
                  <a:t>Event </a:t>
                </a:r>
                <a14:m>
                  <m:oMath xmlns:m="http://schemas.openxmlformats.org/officeDocument/2006/math">
                    <m:r>
                      <a:rPr lang="en-US" b="1" i="1" u="none" strike="noStrike" dirty="0" smtClean="0">
                        <a:solidFill>
                          <a:srgbClr val="000000"/>
                        </a:solidFill>
                        <a:effectLst/>
                        <a:latin typeface="Cambria Math" panose="02040503050406030204" pitchFamily="18" charset="0"/>
                      </a:rPr>
                      <m:t>𝑺</m:t>
                    </m:r>
                  </m:oMath>
                </a14:m>
                <a:r>
                  <a:rPr lang="en-US" b="1" i="0" u="none" strike="noStrike" dirty="0">
                    <a:solidFill>
                      <a:srgbClr val="000000"/>
                    </a:solidFill>
                    <a:effectLst/>
                  </a:rPr>
                  <a:t>: </a:t>
                </a:r>
                <a:r>
                  <a:rPr lang="en-US" i="0" u="none" strike="noStrike" dirty="0">
                    <a:solidFill>
                      <a:srgbClr val="000000"/>
                    </a:solidFill>
                    <a:effectLst/>
                  </a:rPr>
                  <a:t>Making all the lights: </a:t>
                </a:r>
                <a:r>
                  <a:rPr lang="el-GR" dirty="0">
                    <a:solidFill>
                      <a:schemeClr val="tx1"/>
                    </a:solidFill>
                    <a:latin typeface="Cambria Math" panose="02040503050406030204" pitchFamily="18" charset="0"/>
                    <a:ea typeface="Cambria Math" panose="02040503050406030204" pitchFamily="18" charset="0"/>
                  </a:rPr>
                  <a:t>Ω = {</a:t>
                </a:r>
                <a:r>
                  <a:rPr lang="en-US" i="1" dirty="0" err="1">
                    <a:solidFill>
                      <a:schemeClr val="tx1"/>
                    </a:solidFill>
                    <a:latin typeface="Cambria Math" panose="02040503050406030204" pitchFamily="18" charset="0"/>
                    <a:ea typeface="Cambria Math" panose="02040503050406030204" pitchFamily="18" charset="0"/>
                  </a:rPr>
                  <a:t>ccc</a:t>
                </a:r>
                <a:r>
                  <a:rPr lang="en-US" i="1" dirty="0" err="1">
                    <a:solidFill>
                      <a:schemeClr val="bg1"/>
                    </a:solidFill>
                    <a:latin typeface="Cambria Math" panose="02040503050406030204" pitchFamily="18" charset="0"/>
                    <a:ea typeface="Cambria Math" panose="02040503050406030204" pitchFamily="18" charset="0"/>
                  </a:rPr>
                  <a:t>,ccs,csc,css,scc,scs,ssc,sss</a:t>
                </a:r>
                <a:r>
                  <a:rPr lang="en-US" dirty="0">
                    <a:solidFill>
                      <a:schemeClr val="tx1"/>
                    </a:solidFill>
                    <a:latin typeface="Cambria Math" panose="02040503050406030204" pitchFamily="18" charset="0"/>
                    <a:ea typeface="Cambria Math" panose="02040503050406030204" pitchFamily="18" charset="0"/>
                  </a:rPr>
                  <a:t>}</a:t>
                </a:r>
                <a:endParaRPr lang="en-US" i="0" u="none" strike="noStrike" dirty="0">
                  <a:solidFill>
                    <a:srgbClr val="000000"/>
                  </a:solidFill>
                  <a:effectLst/>
                </a:endParaRPr>
              </a:p>
              <a:p>
                <a:pPr marL="82550" indent="0">
                  <a:buNone/>
                </a:pPr>
                <a:r>
                  <a:rPr lang="en-US" b="0" i="0" u="none" strike="noStrike" dirty="0">
                    <a:solidFill>
                      <a:srgbClr val="000000"/>
                    </a:solidFill>
                    <a:effectLst/>
                  </a:rPr>
                  <a:t>		P(</a:t>
                </a:r>
                <a14:m>
                  <m:oMath xmlns:m="http://schemas.openxmlformats.org/officeDocument/2006/math">
                    <m:r>
                      <a:rPr lang="en-US" b="0" i="1" u="none" strike="noStrike" dirty="0" smtClean="0">
                        <a:solidFill>
                          <a:srgbClr val="000000"/>
                        </a:solidFill>
                        <a:effectLst/>
                        <a:latin typeface="Cambria Math" panose="02040503050406030204" pitchFamily="18" charset="0"/>
                      </a:rPr>
                      <m:t>𝑆</m:t>
                    </m:r>
                  </m:oMath>
                </a14:m>
                <a:r>
                  <a:rPr lang="en-US" b="0" i="0" u="none" strike="noStrike" dirty="0">
                    <a:solidFill>
                      <a:srgbClr val="000000"/>
                    </a:solidFill>
                    <a:effectLst/>
                  </a:rPr>
                  <a:t>)=P(</a:t>
                </a:r>
                <a14:m>
                  <m:oMath xmlns:m="http://schemas.openxmlformats.org/officeDocument/2006/math">
                    <m:r>
                      <a:rPr lang="en-US" b="0" i="1" u="none" strike="noStrike" dirty="0" smtClean="0">
                        <a:solidFill>
                          <a:srgbClr val="000000"/>
                        </a:solidFill>
                        <a:effectLst/>
                        <a:latin typeface="Cambria Math" panose="02040503050406030204" pitchFamily="18" charset="0"/>
                      </a:rPr>
                      <m:t>{</m:t>
                    </m:r>
                    <m:r>
                      <a:rPr lang="en-US" b="0" i="1" u="none" strike="noStrike" dirty="0" smtClean="0">
                        <a:solidFill>
                          <a:srgbClr val="000000"/>
                        </a:solidFill>
                        <a:effectLst/>
                        <a:latin typeface="Cambria Math" panose="02040503050406030204" pitchFamily="18" charset="0"/>
                      </a:rPr>
                      <m:t>𝑐𝑐𝑐</m:t>
                    </m:r>
                    <m:r>
                      <a:rPr lang="en-US" b="0" i="1" u="none" strike="noStrike" dirty="0" smtClean="0">
                        <a:solidFill>
                          <a:srgbClr val="000000"/>
                        </a:solidFill>
                        <a:effectLst/>
                        <a:latin typeface="Cambria Math" panose="02040503050406030204" pitchFamily="18" charset="0"/>
                      </a:rPr>
                      <m:t>}</m:t>
                    </m:r>
                  </m:oMath>
                </a14:m>
                <a:r>
                  <a:rPr lang="en-US" b="0" i="0" u="none" strike="noStrike" dirty="0">
                    <a:solidFill>
                      <a:srgbClr val="000000"/>
                    </a:solidFill>
                    <a:effectLst/>
                  </a:rPr>
                  <a:t>)=</a:t>
                </a:r>
                <a:r>
                  <a:rPr lang="en-US" dirty="0">
                    <a:solidFill>
                      <a:schemeClr val="tx1"/>
                    </a:solidFill>
                    <a:ea typeface="Cambria Math" panose="02040503050406030204" pitchFamily="18" charset="0"/>
                  </a:rPr>
                  <a:t> </a:t>
                </a:r>
                <a14:m>
                  <m:oMath xmlns:m="http://schemas.openxmlformats.org/officeDocument/2006/math">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1</m:t>
                        </m:r>
                      </m:num>
                      <m:den>
                        <m:r>
                          <a:rPr lang="en-US" i="1">
                            <a:solidFill>
                              <a:schemeClr val="tx1"/>
                            </a:solidFill>
                            <a:latin typeface="Cambria Math" panose="02040503050406030204" pitchFamily="18" charset="0"/>
                            <a:ea typeface="Cambria Math" panose="02040503050406030204" pitchFamily="18" charset="0"/>
                          </a:rPr>
                          <m:t>8</m:t>
                        </m:r>
                      </m:den>
                    </m:f>
                  </m:oMath>
                </a14:m>
                <a:endParaRPr lang="en-US" dirty="0">
                  <a:solidFill>
                    <a:schemeClr val="tx1"/>
                  </a:solidFill>
                  <a:latin typeface="Calibri" panose="020F0502020204030204" pitchFamily="34" charset="0"/>
                  <a:cs typeface="Calibri" panose="020F0502020204030204" pitchFamily="34" charset="0"/>
                </a:endParaRPr>
              </a:p>
              <a:p>
                <a:pPr marL="82550" indent="0">
                  <a:buNone/>
                </a:pPr>
                <a:endParaRPr lang="en-US" dirty="0">
                  <a:solidFill>
                    <a:schemeClr val="tx1"/>
                  </a:solidFill>
                  <a:latin typeface="Calibri" panose="020F0502020204030204" pitchFamily="34" charset="0"/>
                  <a:cs typeface="Calibri" panose="020F0502020204030204" pitchFamily="34" charset="0"/>
                </a:endParaRPr>
              </a:p>
              <a:p>
                <a:pPr marL="82550" indent="0">
                  <a:buNone/>
                </a:pPr>
                <a:r>
                  <a:rPr lang="en-US" b="1" i="0" u="none" strike="noStrike" dirty="0">
                    <a:solidFill>
                      <a:srgbClr val="000000"/>
                    </a:solidFill>
                    <a:effectLst/>
                  </a:rPr>
                  <a:t>Event </a:t>
                </a:r>
                <a14:m>
                  <m:oMath xmlns:m="http://schemas.openxmlformats.org/officeDocument/2006/math">
                    <m:r>
                      <a:rPr lang="en-US" b="1" i="1" u="none" strike="noStrike" dirty="0" smtClean="0">
                        <a:solidFill>
                          <a:srgbClr val="000000"/>
                        </a:solidFill>
                        <a:effectLst/>
                        <a:latin typeface="Cambria Math" panose="02040503050406030204" pitchFamily="18" charset="0"/>
                      </a:rPr>
                      <m:t>𝑴</m:t>
                    </m:r>
                  </m:oMath>
                </a14:m>
                <a:r>
                  <a:rPr lang="en-US" b="1" i="0" u="none" strike="noStrike" dirty="0">
                    <a:solidFill>
                      <a:srgbClr val="000000"/>
                    </a:solidFill>
                    <a:effectLst/>
                  </a:rPr>
                  <a:t>: </a:t>
                </a:r>
                <a:r>
                  <a:rPr lang="en-US" dirty="0">
                    <a:solidFill>
                      <a:srgbClr val="000000"/>
                    </a:solidFill>
                  </a:rPr>
                  <a:t>Making at least two lights: </a:t>
                </a:r>
                <a:r>
                  <a:rPr lang="el-GR" dirty="0">
                    <a:solidFill>
                      <a:schemeClr val="tx1"/>
                    </a:solidFill>
                    <a:latin typeface="Cambria Math" panose="02040503050406030204" pitchFamily="18" charset="0"/>
                    <a:ea typeface="Cambria Math" panose="02040503050406030204" pitchFamily="18" charset="0"/>
                  </a:rPr>
                  <a:t>Ω = {</a:t>
                </a:r>
                <a:r>
                  <a:rPr lang="en-US" i="1" dirty="0" err="1">
                    <a:solidFill>
                      <a:schemeClr val="tx1"/>
                    </a:solidFill>
                    <a:latin typeface="Cambria Math" panose="02040503050406030204" pitchFamily="18" charset="0"/>
                    <a:ea typeface="Cambria Math" panose="02040503050406030204" pitchFamily="18" charset="0"/>
                  </a:rPr>
                  <a:t>ccc,ccs,csc,</a:t>
                </a:r>
                <a:r>
                  <a:rPr lang="en-US" i="1" dirty="0" err="1">
                    <a:solidFill>
                      <a:schemeClr val="bg1"/>
                    </a:solidFill>
                    <a:latin typeface="Cambria Math" panose="02040503050406030204" pitchFamily="18" charset="0"/>
                    <a:ea typeface="Cambria Math" panose="02040503050406030204" pitchFamily="18" charset="0"/>
                  </a:rPr>
                  <a:t>css</a:t>
                </a:r>
                <a:r>
                  <a:rPr lang="en-US" i="1" dirty="0" err="1">
                    <a:solidFill>
                      <a:schemeClr val="tx1"/>
                    </a:solidFill>
                    <a:latin typeface="Cambria Math" panose="02040503050406030204" pitchFamily="18" charset="0"/>
                    <a:ea typeface="Cambria Math" panose="02040503050406030204" pitchFamily="18" charset="0"/>
                  </a:rPr>
                  <a:t>,scc,</a:t>
                </a:r>
                <a:r>
                  <a:rPr lang="en-US" i="1" dirty="0" err="1">
                    <a:solidFill>
                      <a:schemeClr val="bg1"/>
                    </a:solidFill>
                    <a:latin typeface="Cambria Math" panose="02040503050406030204" pitchFamily="18" charset="0"/>
                    <a:ea typeface="Cambria Math" panose="02040503050406030204" pitchFamily="18" charset="0"/>
                  </a:rPr>
                  <a:t>scs,ssc,sss</a:t>
                </a:r>
                <a:r>
                  <a:rPr lang="en-US" dirty="0">
                    <a:solidFill>
                      <a:schemeClr val="tx1"/>
                    </a:solidFill>
                    <a:latin typeface="Cambria Math" panose="02040503050406030204" pitchFamily="18" charset="0"/>
                    <a:ea typeface="Cambria Math" panose="02040503050406030204" pitchFamily="18" charset="0"/>
                  </a:rPr>
                  <a:t>}</a:t>
                </a:r>
                <a:endParaRPr lang="en-US" i="0" u="none" strike="noStrike" dirty="0">
                  <a:solidFill>
                    <a:srgbClr val="000000"/>
                  </a:solidFill>
                  <a:effectLst/>
                </a:endParaRPr>
              </a:p>
              <a:p>
                <a:pPr marL="82550" indent="0">
                  <a:buNone/>
                </a:pPr>
                <a:r>
                  <a:rPr lang="en-US" b="0" i="0" u="none" strike="noStrike" dirty="0">
                    <a:solidFill>
                      <a:srgbClr val="000000"/>
                    </a:solidFill>
                    <a:effectLst/>
                  </a:rPr>
                  <a:t>		P(</a:t>
                </a:r>
                <a14:m>
                  <m:oMath xmlns:m="http://schemas.openxmlformats.org/officeDocument/2006/math">
                    <m:r>
                      <a:rPr lang="en-US" b="0" i="1" u="none" strike="noStrike" smtClean="0">
                        <a:solidFill>
                          <a:srgbClr val="000000"/>
                        </a:solidFill>
                        <a:effectLst/>
                        <a:latin typeface="Cambria Math" panose="02040503050406030204" pitchFamily="18" charset="0"/>
                      </a:rPr>
                      <m:t>𝑀</m:t>
                    </m:r>
                  </m:oMath>
                </a14:m>
                <a:r>
                  <a:rPr lang="en-US" b="0" i="0" u="none" strike="noStrike" dirty="0">
                    <a:solidFill>
                      <a:srgbClr val="000000"/>
                    </a:solidFill>
                    <a:effectLst/>
                  </a:rPr>
                  <a:t>)=P(</a:t>
                </a:r>
                <a14:m>
                  <m:oMath xmlns:m="http://schemas.openxmlformats.org/officeDocument/2006/math">
                    <m:r>
                      <a:rPr lang="en-US" b="0" i="1" u="none" strike="noStrike" dirty="0" smtClean="0">
                        <a:solidFill>
                          <a:srgbClr val="000000"/>
                        </a:solidFill>
                        <a:effectLst/>
                        <a:latin typeface="Cambria Math" panose="02040503050406030204" pitchFamily="18" charset="0"/>
                      </a:rPr>
                      <m:t>{</m:t>
                    </m:r>
                    <m:r>
                      <m:rPr>
                        <m:nor/>
                      </m:rPr>
                      <a:rPr lang="en-US"/>
                      <m:t>ccc</m:t>
                    </m:r>
                    <m:r>
                      <m:rPr>
                        <m:nor/>
                      </m:rPr>
                      <a:rPr lang="en-US"/>
                      <m:t>,</m:t>
                    </m:r>
                    <m:r>
                      <m:rPr>
                        <m:nor/>
                      </m:rPr>
                      <a:rPr lang="en-US"/>
                      <m:t>ccs</m:t>
                    </m:r>
                    <m:r>
                      <m:rPr>
                        <m:nor/>
                      </m:rPr>
                      <a:rPr lang="en-US"/>
                      <m:t>,</m:t>
                    </m:r>
                    <m:r>
                      <m:rPr>
                        <m:nor/>
                      </m:rPr>
                      <a:rPr lang="en-US"/>
                      <m:t>csc</m:t>
                    </m:r>
                    <m:r>
                      <m:rPr>
                        <m:nor/>
                      </m:rPr>
                      <a:rPr lang="en-US"/>
                      <m:t>,</m:t>
                    </m:r>
                    <m:r>
                      <m:rPr>
                        <m:nor/>
                      </m:rPr>
                      <a:rPr lang="en-US"/>
                      <m:t>scc</m:t>
                    </m:r>
                    <m:r>
                      <a:rPr lang="en-US" b="0" i="1" u="none" strike="noStrike" dirty="0" smtClean="0">
                        <a:solidFill>
                          <a:srgbClr val="000000"/>
                        </a:solidFill>
                        <a:effectLst/>
                        <a:latin typeface="Cambria Math" panose="02040503050406030204" pitchFamily="18" charset="0"/>
                      </a:rPr>
                      <m:t>}</m:t>
                    </m:r>
                  </m:oMath>
                </a14:m>
                <a:r>
                  <a:rPr lang="en-US" b="0" i="0" u="none" strike="noStrike" dirty="0">
                    <a:solidFill>
                      <a:srgbClr val="000000"/>
                    </a:solidFill>
                    <a:effectLst/>
                  </a:rPr>
                  <a:t>)=</a:t>
                </a:r>
                <a:r>
                  <a:rPr lang="en-US" dirty="0">
                    <a:solidFill>
                      <a:schemeClr val="tx1"/>
                    </a:solidFill>
                    <a:ea typeface="Cambria Math" panose="02040503050406030204" pitchFamily="18" charset="0"/>
                  </a:rPr>
                  <a:t> </a:t>
                </a:r>
                <a14:m>
                  <m:oMath xmlns:m="http://schemas.openxmlformats.org/officeDocument/2006/math">
                    <m:f>
                      <m:fPr>
                        <m:ctrlPr>
                          <a:rPr lang="en-US" i="1">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4</m:t>
                        </m:r>
                      </m:num>
                      <m:den>
                        <m:r>
                          <a:rPr lang="en-US" i="1">
                            <a:solidFill>
                              <a:schemeClr val="tx1"/>
                            </a:solidFill>
                            <a:latin typeface="Cambria Math" panose="02040503050406030204" pitchFamily="18" charset="0"/>
                            <a:ea typeface="Cambria Math" panose="02040503050406030204" pitchFamily="18" charset="0"/>
                          </a:rPr>
                          <m:t>8</m:t>
                        </m:r>
                      </m:den>
                    </m:f>
                  </m:oMath>
                </a14:m>
                <a:r>
                  <a:rPr lang="en-US" dirty="0">
                    <a:solidFill>
                      <a:schemeClr val="tx1"/>
                    </a:solidFill>
                    <a:latin typeface="Calibri" panose="020F0502020204030204" pitchFamily="34" charset="0"/>
                    <a:cs typeface="Calibri" panose="020F0502020204030204" pitchFamily="34" charset="0"/>
                  </a:rPr>
                  <a:t> = </a:t>
                </a:r>
                <a14:m>
                  <m:oMath xmlns:m="http://schemas.openxmlformats.org/officeDocument/2006/math">
                    <m:f>
                      <m:fPr>
                        <m:ctrlPr>
                          <a:rPr lang="en-US" i="1">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1</m:t>
                        </m:r>
                      </m:num>
                      <m:den>
                        <m:r>
                          <a:rPr lang="en-US" b="0" i="1" smtClean="0">
                            <a:solidFill>
                              <a:schemeClr val="tx1"/>
                            </a:solidFill>
                            <a:latin typeface="Cambria Math" panose="02040503050406030204" pitchFamily="18" charset="0"/>
                            <a:ea typeface="Cambria Math" panose="02040503050406030204" pitchFamily="18" charset="0"/>
                          </a:rPr>
                          <m:t>2</m:t>
                        </m:r>
                      </m:den>
                    </m:f>
                  </m:oMath>
                </a14:m>
                <a:r>
                  <a:rPr lang="en-US" dirty="0">
                    <a:solidFill>
                      <a:schemeClr val="tx1"/>
                    </a:solidFill>
                    <a:latin typeface="Calibri" panose="020F0502020204030204" pitchFamily="34" charset="0"/>
                    <a:cs typeface="Calibri" panose="020F0502020204030204" pitchFamily="34" charset="0"/>
                  </a:rPr>
                  <a:t> </a:t>
                </a:r>
              </a:p>
              <a:p>
                <a:pPr marL="82550" indent="0">
                  <a:buNone/>
                </a:pPr>
                <a:endParaRPr lang="en-US" dirty="0">
                  <a:solidFill>
                    <a:schemeClr val="tx1"/>
                  </a:solidFill>
                  <a:latin typeface="Calibri" panose="020F0502020204030204" pitchFamily="34" charset="0"/>
                  <a:cs typeface="Calibri" panose="020F0502020204030204" pitchFamily="34" charset="0"/>
                </a:endParaRPr>
              </a:p>
            </p:txBody>
          </p:sp>
        </mc:Choice>
        <mc:Fallback>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xfrm>
                <a:off x="698500" y="2028472"/>
                <a:ext cx="9461500" cy="4834820"/>
              </a:xfrm>
              <a:blipFill>
                <a:blip r:embed="rId3"/>
                <a:stretch>
                  <a:fillRect t="-5236"/>
                </a:stretch>
              </a:blipFill>
            </p:spPr>
            <p:txBody>
              <a:bodyPr/>
              <a:lstStyle/>
              <a:p>
                <a:r>
                  <a:rPr lang="en-US">
                    <a:noFill/>
                  </a:rPr>
                  <a:t> </a:t>
                </a:r>
              </a:p>
            </p:txBody>
          </p:sp>
        </mc:Fallback>
      </mc:AlternateContent>
    </p:spTree>
    <p:extLst>
      <p:ext uri="{BB962C8B-B14F-4D97-AF65-F5344CB8AC3E}">
        <p14:creationId xmlns:p14="http://schemas.microsoft.com/office/powerpoint/2010/main" val="2664299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Events in discrete sample spaces</a:t>
            </a:r>
            <a:br>
              <a:rPr lang="en-US" dirty="0"/>
            </a:br>
            <a:r>
              <a:rPr lang="en-US" sz="3200" b="1" dirty="0"/>
              <a:t>Testing the Null Hypothesis for Unequal Outcomes</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a:xfrm>
                <a:off x="698500" y="2379484"/>
                <a:ext cx="9259888" cy="4834820"/>
              </a:xfrm>
            </p:spPr>
            <p:txBody>
              <a:bodyPr anchor="ctr"/>
              <a:lstStyle/>
              <a:p>
                <a:pPr marL="82550" indent="0">
                  <a:buNone/>
                </a:pPr>
                <a:r>
                  <a:rPr lang="en-US" dirty="0"/>
                  <a:t>Let's say that our commuter has hit each and every light every day this week (i.e. </a:t>
                </a:r>
                <a:r>
                  <a:rPr lang="en-US" i="1" dirty="0"/>
                  <a:t>all were green for 5 days</a:t>
                </a:r>
                <a:r>
                  <a:rPr lang="en-US" dirty="0"/>
                  <a:t>), and she is beginning to suspect that the outcomes described before are </a:t>
                </a:r>
                <a:r>
                  <a:rPr lang="en-US" i="1" dirty="0"/>
                  <a:t>not</a:t>
                </a:r>
                <a:r>
                  <a:rPr lang="en-US" dirty="0"/>
                  <a:t> equally likely. How could she test this?</a:t>
                </a:r>
              </a:p>
              <a:p>
                <a:pPr marL="82550" indent="0">
                  <a:buNone/>
                </a:pPr>
                <a:endParaRPr lang="en-US" dirty="0"/>
              </a:p>
              <a:p>
                <a:pPr marL="82550" indent="0">
                  <a:buNone/>
                </a:pPr>
                <a:r>
                  <a:rPr lang="en-US" dirty="0">
                    <a:solidFill>
                      <a:srgbClr val="C00000"/>
                    </a:solidFill>
                  </a:rPr>
                  <a:t>What is the probability of observing these data under this null hypothesis?</a:t>
                </a:r>
              </a:p>
              <a:p>
                <a:pPr marL="82550" indent="0">
                  <a:buNone/>
                </a:pPr>
                <a:endParaRPr lang="en-US" dirty="0">
                  <a:solidFill>
                    <a:schemeClr val="tx1"/>
                  </a:solidFill>
                </a:endParaRPr>
              </a:p>
              <a:p>
                <a:pPr marL="82550" indent="0">
                  <a:buNone/>
                </a:pPr>
                <a:r>
                  <a:rPr lang="en-US" b="1" dirty="0">
                    <a:solidFill>
                      <a:schemeClr val="tx1"/>
                    </a:solidFill>
                    <a:latin typeface="Calibri" panose="020F0502020204030204" pitchFamily="34" charset="0"/>
                    <a:cs typeface="Calibri" panose="020F0502020204030204" pitchFamily="34" charset="0"/>
                  </a:rPr>
                  <a:t>Sample Space: </a:t>
                </a:r>
                <a:r>
                  <a:rPr lang="en-US" dirty="0">
                    <a:solidFill>
                      <a:schemeClr val="tx1"/>
                    </a:solidFill>
                    <a:latin typeface="Calibri" panose="020F0502020204030204" pitchFamily="34" charset="0"/>
                    <a:ea typeface="Cambria Math" panose="02040503050406030204" pitchFamily="18" charset="0"/>
                    <a:cs typeface="Calibri" panose="020F0502020204030204" pitchFamily="34" charset="0"/>
                  </a:rPr>
                  <a:t>?</a:t>
                </a:r>
                <a:endParaRPr lang="en-US" dirty="0">
                  <a:solidFill>
                    <a:schemeClr val="tx1"/>
                  </a:solidFill>
                  <a:latin typeface="Calibri" panose="020F0502020204030204" pitchFamily="34" charset="0"/>
                  <a:cs typeface="Calibri" panose="020F0502020204030204" pitchFamily="34" charset="0"/>
                </a:endParaRPr>
              </a:p>
              <a:p>
                <a:pPr marL="82550" indent="0">
                  <a:buNone/>
                </a:pPr>
                <a:endParaRPr lang="en-US" dirty="0">
                  <a:solidFill>
                    <a:schemeClr val="tx1"/>
                  </a:solidFill>
                  <a:latin typeface="Calibri" panose="020F0502020204030204" pitchFamily="34" charset="0"/>
                  <a:cs typeface="Calibri" panose="020F0502020204030204" pitchFamily="34" charset="0"/>
                </a:endParaRPr>
              </a:p>
              <a:p>
                <a:pPr marL="82550" indent="0">
                  <a:buNone/>
                </a:pPr>
                <a:r>
                  <a:rPr lang="en-US" b="1" i="0" u="none" strike="noStrike" dirty="0">
                    <a:solidFill>
                      <a:srgbClr val="000000"/>
                    </a:solidFill>
                    <a:effectLst/>
                  </a:rPr>
                  <a:t>Null Hypothesis (</a:t>
                </a:r>
                <a14:m>
                  <m:oMath xmlns:m="http://schemas.openxmlformats.org/officeDocument/2006/math">
                    <m:r>
                      <a:rPr lang="en-US" b="1" i="1" u="none" strike="noStrike" smtClean="0">
                        <a:solidFill>
                          <a:srgbClr val="000000"/>
                        </a:solidFill>
                        <a:effectLst/>
                        <a:latin typeface="Cambria Math" panose="02040503050406030204" pitchFamily="18" charset="0"/>
                      </a:rPr>
                      <m:t>𝑯</m:t>
                    </m:r>
                  </m:oMath>
                </a14:m>
                <a:r>
                  <a:rPr lang="en-US" b="1" i="0" u="none" strike="noStrike" baseline="-25000" dirty="0">
                    <a:solidFill>
                      <a:srgbClr val="000000"/>
                    </a:solidFill>
                    <a:effectLst/>
                  </a:rPr>
                  <a:t>0</a:t>
                </a:r>
                <a:r>
                  <a:rPr lang="en-US" b="1" i="0" u="none" strike="noStrike" dirty="0">
                    <a:solidFill>
                      <a:srgbClr val="000000"/>
                    </a:solidFill>
                    <a:effectLst/>
                  </a:rPr>
                  <a:t>):</a:t>
                </a:r>
                <a:r>
                  <a:rPr lang="en-US" b="0" i="0" u="none" strike="noStrike" dirty="0">
                    <a:solidFill>
                      <a:srgbClr val="000000"/>
                    </a:solidFill>
                    <a:effectLst/>
                    <a:latin typeface="-webkit-standard"/>
                  </a:rPr>
                  <a:t> ?</a:t>
                </a:r>
              </a:p>
              <a:p>
                <a:pPr marL="82550" indent="0">
                  <a:buNone/>
                </a:pPr>
                <a:endParaRPr lang="en-US" b="1" i="0" u="none" strike="noStrike" dirty="0">
                  <a:solidFill>
                    <a:srgbClr val="000000"/>
                  </a:solidFill>
                  <a:effectLst/>
                </a:endParaRPr>
              </a:p>
              <a:p>
                <a:pPr marL="82550" indent="0">
                  <a:buNone/>
                </a:pPr>
                <a:r>
                  <a:rPr lang="en-US" b="1" i="0" u="none" strike="noStrike" dirty="0">
                    <a:solidFill>
                      <a:srgbClr val="000000"/>
                    </a:solidFill>
                    <a:effectLst/>
                  </a:rPr>
                  <a:t>Alternative Hypothesis (</a:t>
                </a:r>
                <a14:m>
                  <m:oMath xmlns:m="http://schemas.openxmlformats.org/officeDocument/2006/math">
                    <m:r>
                      <a:rPr lang="en-US" b="1" i="1" u="none" strike="noStrike" smtClean="0">
                        <a:solidFill>
                          <a:srgbClr val="000000"/>
                        </a:solidFill>
                        <a:effectLst/>
                        <a:latin typeface="Cambria Math" panose="02040503050406030204" pitchFamily="18" charset="0"/>
                      </a:rPr>
                      <m:t>𝑯</m:t>
                    </m:r>
                  </m:oMath>
                </a14:m>
                <a:r>
                  <a:rPr lang="en-US" b="1" i="0" u="none" strike="noStrike" baseline="-25000" dirty="0">
                    <a:solidFill>
                      <a:srgbClr val="000000"/>
                    </a:solidFill>
                    <a:effectLst/>
                  </a:rPr>
                  <a:t>1</a:t>
                </a:r>
                <a:r>
                  <a:rPr lang="en-US" b="1" i="0" u="none" strike="noStrike" dirty="0">
                    <a:solidFill>
                      <a:srgbClr val="000000"/>
                    </a:solidFill>
                    <a:effectLst/>
                  </a:rPr>
                  <a:t>​):</a:t>
                </a:r>
                <a:r>
                  <a:rPr lang="en-US" b="0" i="0" u="none" strike="noStrike" dirty="0">
                    <a:solidFill>
                      <a:srgbClr val="000000"/>
                    </a:solidFill>
                    <a:effectLst/>
                    <a:latin typeface="-webkit-standard"/>
                  </a:rPr>
                  <a:t> ?</a:t>
                </a:r>
                <a:endParaRPr lang="en-US" dirty="0">
                  <a:solidFill>
                    <a:schemeClr val="tx1"/>
                  </a:solidFill>
                  <a:latin typeface="Calibri" panose="020F0502020204030204" pitchFamily="34" charset="0"/>
                  <a:cs typeface="Calibri" panose="020F0502020204030204" pitchFamily="34" charset="0"/>
                </a:endParaRPr>
              </a:p>
              <a:p>
                <a:pPr marL="82550" indent="0">
                  <a:buNone/>
                </a:pPr>
                <a:endParaRPr lang="en-US" dirty="0">
                  <a:solidFill>
                    <a:schemeClr val="tx1"/>
                  </a:solidFill>
                </a:endParaRPr>
              </a:p>
            </p:txBody>
          </p:sp>
        </mc:Choice>
        <mc:Fallback>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xfrm>
                <a:off x="698500" y="2379484"/>
                <a:ext cx="9259888" cy="4834820"/>
              </a:xfrm>
              <a:blipFill>
                <a:blip r:embed="rId3"/>
                <a:stretch>
                  <a:fillRect t="-3412"/>
                </a:stretch>
              </a:blipFill>
            </p:spPr>
            <p:txBody>
              <a:bodyPr/>
              <a:lstStyle/>
              <a:p>
                <a:r>
                  <a:rPr lang="en-US">
                    <a:noFill/>
                  </a:rPr>
                  <a:t> </a:t>
                </a:r>
              </a:p>
            </p:txBody>
          </p:sp>
        </mc:Fallback>
      </mc:AlternateContent>
    </p:spTree>
    <p:extLst>
      <p:ext uri="{BB962C8B-B14F-4D97-AF65-F5344CB8AC3E}">
        <p14:creationId xmlns:p14="http://schemas.microsoft.com/office/powerpoint/2010/main" val="116296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kumimoji="0" lang="en-US" sz="3700" b="0" i="0" u="none" strike="noStrike" kern="0" cap="none" spc="0" normalizeH="0" baseline="0" noProof="0" dirty="0">
                <a:ln>
                  <a:noFill/>
                </a:ln>
                <a:solidFill>
                  <a:srgbClr val="000000"/>
                </a:solidFill>
                <a:effectLst/>
                <a:uLnTx/>
                <a:uFillTx/>
                <a:latin typeface="Calibri"/>
                <a:cs typeface="Calibri"/>
                <a:sym typeface="Calibri"/>
              </a:rPr>
              <a:t>Events in discrete sample spaces</a:t>
            </a:r>
            <a:br>
              <a:rPr kumimoji="0" lang="en-US" sz="3700" b="0" i="0" u="none" strike="noStrike" kern="0" cap="none" spc="0" normalizeH="0" baseline="0" noProof="0" dirty="0">
                <a:ln>
                  <a:noFill/>
                </a:ln>
                <a:solidFill>
                  <a:srgbClr val="000000"/>
                </a:solidFill>
                <a:effectLst/>
                <a:uLnTx/>
                <a:uFillTx/>
                <a:latin typeface="Calibri"/>
                <a:cs typeface="Calibri"/>
                <a:sym typeface="Calibri"/>
              </a:rPr>
            </a:br>
            <a:r>
              <a:rPr kumimoji="0" lang="en-US" sz="3200" b="1" i="0" u="none" strike="noStrike" kern="0" cap="none" spc="0" normalizeH="0" baseline="0" noProof="0" dirty="0">
                <a:ln>
                  <a:noFill/>
                </a:ln>
                <a:solidFill>
                  <a:srgbClr val="000000"/>
                </a:solidFill>
                <a:effectLst/>
                <a:uLnTx/>
                <a:uFillTx/>
                <a:latin typeface="Calibri"/>
                <a:cs typeface="Calibri"/>
                <a:sym typeface="Calibri"/>
              </a:rPr>
              <a:t>Testing the Null Hypothesis for Unequal Outcomes</a:t>
            </a:r>
            <a:endParaRPr lang="en-US"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a:xfrm>
                <a:off x="471488" y="2028472"/>
                <a:ext cx="9688512" cy="4834820"/>
              </a:xfrm>
            </p:spPr>
            <p:txBody>
              <a:bodyPr anchor="ctr"/>
              <a:lstStyle/>
              <a:p>
                <a:pPr marL="82550" indent="0">
                  <a:buNone/>
                </a:pPr>
                <a:r>
                  <a:rPr lang="en-US" dirty="0"/>
                  <a:t>Our commuter has hit each and every light every day this week, and she is beginning to suspect that the outcomes are </a:t>
                </a:r>
                <a:r>
                  <a:rPr lang="en-US" i="1" dirty="0"/>
                  <a:t>not</a:t>
                </a:r>
                <a:r>
                  <a:rPr lang="en-US" dirty="0"/>
                  <a:t> equally likely. </a:t>
                </a:r>
              </a:p>
              <a:p>
                <a:pPr marL="82550" indent="0">
                  <a:buNone/>
                </a:pPr>
                <a:r>
                  <a:rPr lang="en-US" dirty="0"/>
                  <a:t>How could she test this?</a:t>
                </a:r>
              </a:p>
              <a:p>
                <a:pPr marL="82550" indent="0">
                  <a:buNone/>
                </a:pPr>
                <a:endParaRPr lang="en-US" dirty="0">
                  <a:solidFill>
                    <a:schemeClr val="tx1"/>
                  </a:solidFill>
                  <a:latin typeface="Calibri" panose="020F0502020204030204" pitchFamily="34" charset="0"/>
                  <a:cs typeface="Calibri" panose="020F0502020204030204" pitchFamily="34" charset="0"/>
                </a:endParaRPr>
              </a:p>
              <a:p>
                <a:pPr marL="82550" indent="0">
                  <a:buNone/>
                </a:pPr>
                <a:r>
                  <a:rPr lang="en-US" b="1" dirty="0">
                    <a:solidFill>
                      <a:schemeClr val="tx1"/>
                    </a:solidFill>
                    <a:latin typeface="Calibri" panose="020F0502020204030204" pitchFamily="34" charset="0"/>
                    <a:cs typeface="Calibri" panose="020F0502020204030204" pitchFamily="34" charset="0"/>
                  </a:rPr>
                  <a:t>Sample Space: </a:t>
                </a:r>
                <a:r>
                  <a:rPr lang="el-GR" dirty="0">
                    <a:solidFill>
                      <a:schemeClr val="tx1"/>
                    </a:solidFill>
                    <a:latin typeface="Calibri" panose="020F0502020204030204" pitchFamily="34" charset="0"/>
                    <a:ea typeface="Cambria Math" panose="02040503050406030204" pitchFamily="18" charset="0"/>
                    <a:cs typeface="Calibri" panose="020F0502020204030204" pitchFamily="34" charset="0"/>
                  </a:rPr>
                  <a:t>Ω = {</a:t>
                </a:r>
                <a:r>
                  <a:rPr lang="en-US" dirty="0" err="1">
                    <a:solidFill>
                      <a:schemeClr val="tx1"/>
                    </a:solidFill>
                    <a:latin typeface="Calibri" panose="020F0502020204030204" pitchFamily="34" charset="0"/>
                    <a:ea typeface="Cambria Math" panose="02040503050406030204" pitchFamily="18" charset="0"/>
                    <a:cs typeface="Calibri" panose="020F0502020204030204" pitchFamily="34" charset="0"/>
                  </a:rPr>
                  <a:t>ccc,ccs,csc,css,scc,scs,ssc,sss</a:t>
                </a:r>
                <a:r>
                  <a:rPr lang="en-US" dirty="0">
                    <a:solidFill>
                      <a:schemeClr val="tx1"/>
                    </a:solidFill>
                    <a:latin typeface="Calibri" panose="020F0502020204030204" pitchFamily="34" charset="0"/>
                    <a:ea typeface="Cambria Math" panose="02040503050406030204" pitchFamily="18" charset="0"/>
                    <a:cs typeface="Calibri" panose="020F0502020204030204" pitchFamily="34" charset="0"/>
                  </a:rPr>
                  <a:t>}</a:t>
                </a:r>
              </a:p>
              <a:p>
                <a:pPr marL="82550" indent="0">
                  <a:buNone/>
                </a:pPr>
                <a:r>
                  <a:rPr lang="en-US" dirty="0">
                    <a:solidFill>
                      <a:schemeClr val="tx1"/>
                    </a:solidFill>
                    <a:latin typeface="Calibri" panose="020F0502020204030204" pitchFamily="34" charset="0"/>
                    <a:ea typeface="Cambria Math" panose="02040503050406030204" pitchFamily="18" charset="0"/>
                    <a:cs typeface="Calibri" panose="020F0502020204030204" pitchFamily="34" charset="0"/>
                  </a:rPr>
                  <a:t>		2</a:t>
                </a:r>
                <a:r>
                  <a:rPr lang="en-US" baseline="30000" dirty="0">
                    <a:solidFill>
                      <a:schemeClr val="tx1"/>
                    </a:solidFill>
                    <a:latin typeface="Calibri" panose="020F0502020204030204" pitchFamily="34" charset="0"/>
                    <a:ea typeface="Cambria Math" panose="02040503050406030204" pitchFamily="18" charset="0"/>
                    <a:cs typeface="Calibri" panose="020F0502020204030204" pitchFamily="34" charset="0"/>
                  </a:rPr>
                  <a:t>3 </a:t>
                </a:r>
                <a:r>
                  <a:rPr lang="en-US" dirty="0">
                    <a:solidFill>
                      <a:schemeClr val="tx1"/>
                    </a:solidFill>
                    <a:latin typeface="Calibri" panose="020F0502020204030204" pitchFamily="34" charset="0"/>
                    <a:ea typeface="Cambria Math" panose="02040503050406030204" pitchFamily="18" charset="0"/>
                    <a:cs typeface="Calibri" panose="020F0502020204030204" pitchFamily="34" charset="0"/>
                  </a:rPr>
                  <a:t>= 8 equally likely outcomes, with each </a:t>
                </a:r>
                <a:r>
                  <a:rPr lang="en-US" i="1" dirty="0">
                    <a:solidFill>
                      <a:schemeClr val="tx1"/>
                    </a:solidFill>
                    <a:latin typeface="Cambria Math" panose="02040503050406030204" pitchFamily="18" charset="0"/>
                    <a:ea typeface="Cambria Math" panose="02040503050406030204" pitchFamily="18" charset="0"/>
                  </a:rPr>
                  <a:t>P(outcome)</a:t>
                </a:r>
                <a:r>
                  <a:rPr lang="en-US" dirty="0">
                    <a:solidFill>
                      <a:schemeClr val="tx1"/>
                    </a:solidFill>
                  </a:rPr>
                  <a:t> </a:t>
                </a:r>
                <a:r>
                  <a:rPr lang="en-US" dirty="0">
                    <a:solidFill>
                      <a:schemeClr val="tx1"/>
                    </a:solidFill>
                    <a:latin typeface="Calibri" panose="020F0502020204030204" pitchFamily="34" charset="0"/>
                    <a:ea typeface="Cambria Math" panose="02040503050406030204" pitchFamily="18" charset="0"/>
                    <a:cs typeface="Calibri" panose="020F0502020204030204" pitchFamily="34" charset="0"/>
                  </a:rPr>
                  <a:t>=  </a:t>
                </a:r>
                <a14:m>
                  <m:oMath xmlns:m="http://schemas.openxmlformats.org/officeDocument/2006/math">
                    <m:f>
                      <m:fPr>
                        <m:ctrlPr>
                          <a:rPr lang="en-US"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1</m:t>
                        </m:r>
                      </m:num>
                      <m:den>
                        <m:r>
                          <a:rPr lang="en-US" b="0" i="1" smtClean="0">
                            <a:solidFill>
                              <a:schemeClr val="tx1"/>
                            </a:solidFill>
                            <a:latin typeface="Cambria Math" panose="02040503050406030204" pitchFamily="18" charset="0"/>
                            <a:ea typeface="Cambria Math" panose="02040503050406030204" pitchFamily="18" charset="0"/>
                          </a:rPr>
                          <m:t>8</m:t>
                        </m:r>
                      </m:den>
                    </m:f>
                  </m:oMath>
                </a14:m>
                <a:endParaRPr lang="en-US" dirty="0">
                  <a:solidFill>
                    <a:schemeClr val="tx1"/>
                  </a:solidFill>
                  <a:latin typeface="Calibri" panose="020F0502020204030204" pitchFamily="34" charset="0"/>
                  <a:cs typeface="Calibri" panose="020F0502020204030204" pitchFamily="34" charset="0"/>
                </a:endParaRPr>
              </a:p>
              <a:p>
                <a:pPr marL="82550" indent="0">
                  <a:buNone/>
                </a:pPr>
                <a:endParaRPr lang="en-US" dirty="0">
                  <a:solidFill>
                    <a:schemeClr val="tx1"/>
                  </a:solidFill>
                  <a:latin typeface="Calibri" panose="020F0502020204030204" pitchFamily="34" charset="0"/>
                  <a:cs typeface="Calibri" panose="020F0502020204030204" pitchFamily="34" charset="0"/>
                </a:endParaRPr>
              </a:p>
              <a:p>
                <a:pPr marL="82550" indent="0">
                  <a:buNone/>
                </a:pPr>
                <a:r>
                  <a:rPr lang="en-US" b="1" i="0" u="none" strike="noStrike" dirty="0">
                    <a:solidFill>
                      <a:srgbClr val="000000"/>
                    </a:solidFill>
                    <a:effectLst/>
                  </a:rPr>
                  <a:t>Null Hypothesis (</a:t>
                </a:r>
                <a14:m>
                  <m:oMath xmlns:m="http://schemas.openxmlformats.org/officeDocument/2006/math">
                    <m:r>
                      <a:rPr lang="en-US" b="1" i="1" u="none" strike="noStrike" smtClean="0">
                        <a:solidFill>
                          <a:srgbClr val="000000"/>
                        </a:solidFill>
                        <a:effectLst/>
                        <a:latin typeface="Cambria Math" panose="02040503050406030204" pitchFamily="18" charset="0"/>
                      </a:rPr>
                      <m:t>𝑯</m:t>
                    </m:r>
                  </m:oMath>
                </a14:m>
                <a:r>
                  <a:rPr lang="en-US" b="1" i="0" u="none" strike="noStrike" baseline="-25000" dirty="0">
                    <a:solidFill>
                      <a:srgbClr val="000000"/>
                    </a:solidFill>
                    <a:effectLst/>
                  </a:rPr>
                  <a:t>0</a:t>
                </a:r>
                <a:r>
                  <a:rPr lang="en-US" b="1" i="0" u="none" strike="noStrike" dirty="0">
                    <a:solidFill>
                      <a:srgbClr val="000000"/>
                    </a:solidFill>
                    <a:effectLst/>
                  </a:rPr>
                  <a:t>):</a:t>
                </a:r>
                <a:r>
                  <a:rPr lang="en-US" b="0" i="0" u="none" strike="noStrike" dirty="0">
                    <a:solidFill>
                      <a:srgbClr val="000000"/>
                    </a:solidFill>
                    <a:effectLst/>
                    <a:latin typeface="-webkit-standard"/>
                  </a:rPr>
                  <a:t> All outcomes in the sample space are equally likely </a:t>
                </a:r>
                <a:r>
                  <a:rPr lang="en-US" b="0" i="0" u="none" strike="noStrike" dirty="0">
                    <a:solidFill>
                      <a:srgbClr val="000000"/>
                    </a:solidFill>
                    <a:effectLst/>
                  </a:rPr>
                  <a:t>=</a:t>
                </a:r>
                <a:r>
                  <a:rPr lang="en-US" dirty="0">
                    <a:solidFill>
                      <a:schemeClr val="tx1"/>
                    </a:solidFill>
                    <a:ea typeface="Cambria Math" panose="02040503050406030204" pitchFamily="18" charset="0"/>
                  </a:rPr>
                  <a:t> </a:t>
                </a:r>
                <a14:m>
                  <m:oMath xmlns:m="http://schemas.openxmlformats.org/officeDocument/2006/math">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1</m:t>
                        </m:r>
                      </m:num>
                      <m:den>
                        <m:r>
                          <a:rPr lang="en-US" i="1">
                            <a:solidFill>
                              <a:schemeClr val="tx1"/>
                            </a:solidFill>
                            <a:latin typeface="Cambria Math" panose="02040503050406030204" pitchFamily="18" charset="0"/>
                            <a:ea typeface="Cambria Math" panose="02040503050406030204" pitchFamily="18" charset="0"/>
                          </a:rPr>
                          <m:t>8</m:t>
                        </m:r>
                      </m:den>
                    </m:f>
                  </m:oMath>
                </a14:m>
                <a:r>
                  <a:rPr lang="en-US" b="0" i="0" u="none" strike="noStrike" dirty="0">
                    <a:solidFill>
                      <a:srgbClr val="000000"/>
                    </a:solidFill>
                    <a:effectLst/>
                  </a:rPr>
                  <a:t>​</a:t>
                </a:r>
                <a:endParaRPr lang="en-US" b="0" i="0" u="none" strike="noStrike" dirty="0">
                  <a:solidFill>
                    <a:srgbClr val="000000"/>
                  </a:solidFill>
                  <a:effectLst/>
                  <a:latin typeface="-webkit-standard"/>
                </a:endParaRPr>
              </a:p>
              <a:p>
                <a:pPr marL="82550" indent="0">
                  <a:buNone/>
                </a:pPr>
                <a:r>
                  <a:rPr lang="en-US" b="1" i="0" u="none" strike="noStrike" dirty="0">
                    <a:solidFill>
                      <a:srgbClr val="000000"/>
                    </a:solidFill>
                    <a:effectLst/>
                  </a:rPr>
                  <a:t>Alternative Hypothesis (</a:t>
                </a:r>
                <a14:m>
                  <m:oMath xmlns:m="http://schemas.openxmlformats.org/officeDocument/2006/math">
                    <m:r>
                      <a:rPr lang="en-US" b="1" i="1" u="none" strike="noStrike" smtClean="0">
                        <a:solidFill>
                          <a:srgbClr val="000000"/>
                        </a:solidFill>
                        <a:effectLst/>
                        <a:latin typeface="Cambria Math" panose="02040503050406030204" pitchFamily="18" charset="0"/>
                      </a:rPr>
                      <m:t>𝑯</m:t>
                    </m:r>
                  </m:oMath>
                </a14:m>
                <a:r>
                  <a:rPr lang="en-US" b="1" i="0" u="none" strike="noStrike" baseline="-25000" dirty="0">
                    <a:solidFill>
                      <a:srgbClr val="000000"/>
                    </a:solidFill>
                    <a:effectLst/>
                  </a:rPr>
                  <a:t>1</a:t>
                </a:r>
                <a:r>
                  <a:rPr lang="en-US" b="1" i="0" u="none" strike="noStrike" dirty="0">
                    <a:solidFill>
                      <a:srgbClr val="000000"/>
                    </a:solidFill>
                    <a:effectLst/>
                  </a:rPr>
                  <a:t>​):</a:t>
                </a:r>
                <a:r>
                  <a:rPr lang="en-US" b="0" i="0" u="none" strike="noStrike" dirty="0">
                    <a:solidFill>
                      <a:srgbClr val="000000"/>
                    </a:solidFill>
                    <a:effectLst/>
                    <a:latin typeface="-webkit-standard"/>
                  </a:rPr>
                  <a:t> Outcomes are </a:t>
                </a:r>
                <a:r>
                  <a:rPr lang="en-US" b="1" i="0" u="none" strike="noStrike" dirty="0">
                    <a:solidFill>
                      <a:srgbClr val="000000"/>
                    </a:solidFill>
                    <a:effectLst/>
                    <a:latin typeface="-webkit-standard"/>
                  </a:rPr>
                  <a:t>not</a:t>
                </a:r>
                <a:r>
                  <a:rPr lang="en-US" b="0" i="0" u="none" strike="noStrike" dirty="0">
                    <a:solidFill>
                      <a:srgbClr val="000000"/>
                    </a:solidFill>
                    <a:effectLst/>
                    <a:latin typeface="-webkit-standard"/>
                  </a:rPr>
                  <a:t> equally likely, </a:t>
                </a:r>
              </a:p>
              <a:p>
                <a:pPr marL="82550" indent="0">
                  <a:buNone/>
                </a:pPr>
                <a:r>
                  <a:rPr lang="en-US" dirty="0">
                    <a:solidFill>
                      <a:srgbClr val="000000"/>
                    </a:solidFill>
                    <a:latin typeface="-webkit-standard"/>
                  </a:rPr>
                  <a:t>				</a:t>
                </a:r>
                <a:r>
                  <a:rPr lang="en-US" b="0" i="0" u="none" strike="noStrike" dirty="0">
                    <a:solidFill>
                      <a:srgbClr val="000000"/>
                    </a:solidFill>
                    <a:effectLst/>
                    <a:latin typeface="-webkit-standard"/>
                  </a:rPr>
                  <a:t>some probabilities differ from </a:t>
                </a:r>
                <a:r>
                  <a:rPr lang="en-US" dirty="0">
                    <a:solidFill>
                      <a:schemeClr val="tx1"/>
                    </a:solidFill>
                    <a:ea typeface="Cambria Math" panose="02040503050406030204" pitchFamily="18" charset="0"/>
                  </a:rPr>
                  <a:t> </a:t>
                </a:r>
                <a14:m>
                  <m:oMath xmlns:m="http://schemas.openxmlformats.org/officeDocument/2006/math">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1</m:t>
                        </m:r>
                      </m:num>
                      <m:den>
                        <m:r>
                          <a:rPr lang="en-US" i="1">
                            <a:solidFill>
                              <a:schemeClr val="tx1"/>
                            </a:solidFill>
                            <a:latin typeface="Cambria Math" panose="02040503050406030204" pitchFamily="18" charset="0"/>
                            <a:ea typeface="Cambria Math" panose="02040503050406030204" pitchFamily="18" charset="0"/>
                          </a:rPr>
                          <m:t>8</m:t>
                        </m:r>
                      </m:den>
                    </m:f>
                    <m:r>
                      <a:rPr lang="en-US" i="1">
                        <a:solidFill>
                          <a:schemeClr val="tx1"/>
                        </a:solidFill>
                        <a:latin typeface="Cambria Math" panose="02040503050406030204" pitchFamily="18" charset="0"/>
                        <a:ea typeface="Cambria Math" panose="02040503050406030204" pitchFamily="18" charset="0"/>
                      </a:rPr>
                      <m:t> </m:t>
                    </m:r>
                  </m:oMath>
                </a14:m>
                <a:r>
                  <a:rPr lang="en-US" dirty="0">
                    <a:solidFill>
                      <a:srgbClr val="000000"/>
                    </a:solidFill>
                  </a:rPr>
                  <a:t>​</a:t>
                </a:r>
                <a:r>
                  <a:rPr lang="en-US" b="0" i="0" u="none" strike="noStrike" dirty="0">
                    <a:solidFill>
                      <a:srgbClr val="000000"/>
                    </a:solidFill>
                    <a:effectLst/>
                  </a:rPr>
                  <a:t>​</a:t>
                </a:r>
                <a:r>
                  <a:rPr lang="en-US" b="0" i="0" u="none" strike="noStrike" dirty="0">
                    <a:solidFill>
                      <a:srgbClr val="000000"/>
                    </a:solidFill>
                    <a:effectLst/>
                    <a:latin typeface="-webkit-standard"/>
                  </a:rPr>
                  <a:t>.</a:t>
                </a:r>
                <a:endParaRPr lang="en-US" dirty="0">
                  <a:solidFill>
                    <a:schemeClr val="tx1"/>
                  </a:solidFill>
                  <a:latin typeface="Calibri" panose="020F0502020204030204" pitchFamily="34" charset="0"/>
                  <a:cs typeface="Calibri" panose="020F0502020204030204" pitchFamily="34" charset="0"/>
                </a:endParaRPr>
              </a:p>
            </p:txBody>
          </p:sp>
        </mc:Choice>
        <mc:Fallback>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xfrm>
                <a:off x="471488" y="2028472"/>
                <a:ext cx="9688512" cy="4834820"/>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03513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6535A-EA40-6032-CB62-6350F7FC3DD7}"/>
              </a:ext>
            </a:extLst>
          </p:cNvPr>
          <p:cNvSpPr>
            <a:spLocks noGrp="1"/>
          </p:cNvSpPr>
          <p:nvPr>
            <p:ph type="title"/>
          </p:nvPr>
        </p:nvSpPr>
        <p:spPr/>
        <p:txBody>
          <a:bodyPr/>
          <a:lstStyle/>
          <a:p>
            <a:r>
              <a:rPr kumimoji="0" lang="en-US" sz="3700" b="0" i="0" u="none" strike="noStrike" kern="0" cap="none" spc="0" normalizeH="0" baseline="0" noProof="0" dirty="0">
                <a:ln>
                  <a:noFill/>
                </a:ln>
                <a:solidFill>
                  <a:srgbClr val="000000"/>
                </a:solidFill>
                <a:effectLst/>
                <a:uLnTx/>
                <a:uFillTx/>
                <a:latin typeface="Calibri"/>
                <a:cs typeface="Calibri"/>
                <a:sym typeface="Calibri"/>
              </a:rPr>
              <a:t>Events in discrete sample spaces</a:t>
            </a:r>
            <a:br>
              <a:rPr kumimoji="0" lang="en-US" sz="3700" b="0" i="0" u="none" strike="noStrike" kern="0" cap="none" spc="0" normalizeH="0" baseline="0" noProof="0" dirty="0">
                <a:ln>
                  <a:noFill/>
                </a:ln>
                <a:solidFill>
                  <a:srgbClr val="000000"/>
                </a:solidFill>
                <a:effectLst/>
                <a:uLnTx/>
                <a:uFillTx/>
                <a:latin typeface="Calibri"/>
                <a:cs typeface="Calibri"/>
                <a:sym typeface="Calibri"/>
              </a:rPr>
            </a:br>
            <a:r>
              <a:rPr kumimoji="0" lang="en-US" sz="3200" b="1" i="0" u="none" strike="noStrike" kern="0" cap="none" spc="0" normalizeH="0" baseline="0" noProof="0" dirty="0">
                <a:ln>
                  <a:noFill/>
                </a:ln>
                <a:solidFill>
                  <a:srgbClr val="000000"/>
                </a:solidFill>
                <a:effectLst/>
                <a:uLnTx/>
                <a:uFillTx/>
                <a:latin typeface="Calibri"/>
                <a:cs typeface="Calibri"/>
                <a:sym typeface="Calibri"/>
              </a:rPr>
              <a:t>Testing the Null Hypothesis for Unequal Outcomes</a:t>
            </a:r>
            <a:endParaRPr lang="en-US"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91458832-2417-8B1D-3A5A-E9E99850895F}"/>
                  </a:ext>
                </a:extLst>
              </p:cNvPr>
              <p:cNvSpPr>
                <a:spLocks noGrp="1"/>
              </p:cNvSpPr>
              <p:nvPr>
                <p:ph type="body" idx="1"/>
              </p:nvPr>
            </p:nvSpPr>
            <p:spPr>
              <a:xfrm>
                <a:off x="314325" y="2028472"/>
                <a:ext cx="9601199" cy="4170169"/>
              </a:xfrm>
            </p:spPr>
            <p:txBody>
              <a:bodyPr/>
              <a:lstStyle/>
              <a:p>
                <a:pPr>
                  <a:lnSpc>
                    <a:spcPct val="150000"/>
                  </a:lnSpc>
                </a:pPr>
                <a:r>
                  <a:rPr lang="en-US" dirty="0">
                    <a:solidFill>
                      <a:schemeClr val="tx1"/>
                    </a:solidFill>
                  </a:rPr>
                  <a:t>If her morning commutes are </a:t>
                </a:r>
                <a:r>
                  <a:rPr lang="en-US" b="1" dirty="0">
                    <a:solidFill>
                      <a:schemeClr val="tx1"/>
                    </a:solidFill>
                  </a:rPr>
                  <a:t>independent observations </a:t>
                </a:r>
              </a:p>
              <a:p>
                <a:pPr lvl="1">
                  <a:lnSpc>
                    <a:spcPct val="150000"/>
                  </a:lnSpc>
                </a:pPr>
                <a:r>
                  <a:rPr lang="en-US" dirty="0">
                    <a:solidFill>
                      <a:schemeClr val="tx1"/>
                    </a:solidFill>
                  </a:rPr>
                  <a:t>Similar to flipping a coin multiple times</a:t>
                </a:r>
              </a:p>
              <a:p>
                <a:pPr lvl="1">
                  <a:lnSpc>
                    <a:spcPct val="150000"/>
                  </a:lnSpc>
                </a:pPr>
                <a:r>
                  <a:rPr lang="en-US" dirty="0">
                    <a:solidFill>
                      <a:schemeClr val="tx1"/>
                    </a:solidFill>
                  </a:rPr>
                  <a:t>Here it is a weighted coin flip with the probability of "heads" = </a:t>
                </a:r>
                <a14:m>
                  <m:oMath xmlns:m="http://schemas.openxmlformats.org/officeDocument/2006/math">
                    <m:f>
                      <m:fPr>
                        <m:ctrlPr>
                          <a:rPr lang="en-US"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1</m:t>
                        </m:r>
                      </m:num>
                      <m:den>
                        <m:r>
                          <a:rPr lang="en-US" b="0" i="1" smtClean="0">
                            <a:solidFill>
                              <a:schemeClr val="tx1"/>
                            </a:solidFill>
                            <a:latin typeface="Cambria Math" panose="02040503050406030204" pitchFamily="18" charset="0"/>
                          </a:rPr>
                          <m:t>8</m:t>
                        </m:r>
                      </m:den>
                    </m:f>
                  </m:oMath>
                </a14:m>
                <a:r>
                  <a:rPr lang="en-US" dirty="0">
                    <a:solidFill>
                      <a:schemeClr val="tx1"/>
                    </a:solidFill>
                  </a:rPr>
                  <a:t>, </a:t>
                </a:r>
              </a:p>
              <a:p>
                <a:pPr lvl="1">
                  <a:lnSpc>
                    <a:spcPct val="150000"/>
                  </a:lnSpc>
                </a:pPr>
                <a:r>
                  <a:rPr lang="en-US" dirty="0">
                    <a:solidFill>
                      <a:schemeClr val="tx1"/>
                    </a:solidFill>
                  </a:rPr>
                  <a:t>what is the probability of 5 heads in a row?</a:t>
                </a:r>
              </a:p>
              <a:p>
                <a:pPr marL="82550" indent="0">
                  <a:lnSpc>
                    <a:spcPct val="150000"/>
                  </a:lnSpc>
                  <a:buNone/>
                </a:pPr>
                <a:r>
                  <a:rPr lang="en-US" dirty="0">
                    <a:solidFill>
                      <a:schemeClr val="tx1"/>
                    </a:solidFill>
                  </a:rPr>
                  <a:t>	</a:t>
                </a:r>
                <a14:m>
                  <m:oMath xmlns:m="http://schemas.openxmlformats.org/officeDocument/2006/math">
                    <m:r>
                      <a:rPr lang="en-US" i="1" dirty="0" smtClean="0">
                        <a:solidFill>
                          <a:schemeClr val="tx1"/>
                        </a:solidFill>
                        <a:latin typeface="Cambria Math" panose="02040503050406030204" pitchFamily="18" charset="0"/>
                      </a:rPr>
                      <m:t>𝑃</m:t>
                    </m:r>
                    <m:r>
                      <a:rPr lang="en-US" i="1" dirty="0" smtClean="0">
                        <a:solidFill>
                          <a:schemeClr val="tx1"/>
                        </a:solidFill>
                        <a:latin typeface="Cambria Math" panose="02040503050406030204" pitchFamily="18" charset="0"/>
                      </a:rPr>
                      <m:t>(5 </m:t>
                    </m:r>
                    <m:r>
                      <a:rPr lang="en-US" i="1" dirty="0" smtClean="0">
                        <a:solidFill>
                          <a:schemeClr val="tx1"/>
                        </a:solidFill>
                        <a:latin typeface="Cambria Math" panose="02040503050406030204" pitchFamily="18" charset="0"/>
                      </a:rPr>
                      <m:t>h𝑒𝑎𝑑𝑠</m:t>
                    </m:r>
                    <m:r>
                      <a:rPr lang="en-US" i="1" dirty="0" smtClean="0">
                        <a:solidFill>
                          <a:schemeClr val="tx1"/>
                        </a:solidFill>
                        <a:latin typeface="Cambria Math" panose="02040503050406030204" pitchFamily="18" charset="0"/>
                      </a:rPr>
                      <m:t> </m:t>
                    </m:r>
                    <m:r>
                      <a:rPr lang="en-US" i="1" dirty="0" smtClean="0">
                        <a:solidFill>
                          <a:schemeClr val="tx1"/>
                        </a:solidFill>
                        <a:latin typeface="Cambria Math" panose="02040503050406030204" pitchFamily="18" charset="0"/>
                      </a:rPr>
                      <m:t>𝑖𝑛</m:t>
                    </m:r>
                    <m:r>
                      <a:rPr lang="en-US" i="1" dirty="0" smtClean="0">
                        <a:solidFill>
                          <a:schemeClr val="tx1"/>
                        </a:solidFill>
                        <a:latin typeface="Cambria Math" panose="02040503050406030204" pitchFamily="18" charset="0"/>
                      </a:rPr>
                      <m:t> </m:t>
                    </m:r>
                    <m:r>
                      <a:rPr lang="en-US" i="1" dirty="0" smtClean="0">
                        <a:solidFill>
                          <a:schemeClr val="tx1"/>
                        </a:solidFill>
                        <a:latin typeface="Cambria Math" panose="02040503050406030204" pitchFamily="18" charset="0"/>
                      </a:rPr>
                      <m:t>𝑎</m:t>
                    </m:r>
                    <m:r>
                      <a:rPr lang="en-US" i="1" dirty="0" smtClean="0">
                        <a:solidFill>
                          <a:schemeClr val="tx1"/>
                        </a:solidFill>
                        <a:latin typeface="Cambria Math" panose="02040503050406030204" pitchFamily="18" charset="0"/>
                      </a:rPr>
                      <m:t> </m:t>
                    </m:r>
                    <m:r>
                      <a:rPr lang="en-US" i="1" dirty="0" smtClean="0">
                        <a:solidFill>
                          <a:schemeClr val="tx1"/>
                        </a:solidFill>
                        <a:latin typeface="Cambria Math" panose="02040503050406030204" pitchFamily="18" charset="0"/>
                      </a:rPr>
                      <m:t>𝑟𝑜𝑤</m:t>
                    </m:r>
                    <m:r>
                      <a:rPr lang="en-US" i="1" dirty="0" smtClean="0">
                        <a:solidFill>
                          <a:schemeClr val="tx1"/>
                        </a:solidFill>
                        <a:latin typeface="Cambria Math" panose="02040503050406030204" pitchFamily="18" charset="0"/>
                      </a:rPr>
                      <m:t>)= </m:t>
                    </m:r>
                    <m:sSup>
                      <m:sSupPr>
                        <m:ctrlPr>
                          <a:rPr lang="en-US" i="1" dirty="0" smtClean="0">
                            <a:solidFill>
                              <a:schemeClr val="tx1"/>
                            </a:solidFill>
                            <a:latin typeface="Cambria Math" panose="02040503050406030204" pitchFamily="18" charset="0"/>
                          </a:rPr>
                        </m:ctrlPr>
                      </m:sSupPr>
                      <m:e>
                        <m:d>
                          <m:dPr>
                            <m:ctrlPr>
                              <a:rPr lang="en-US" i="1" dirty="0" smtClean="0">
                                <a:solidFill>
                                  <a:schemeClr val="tx1"/>
                                </a:solidFill>
                                <a:latin typeface="Cambria Math" panose="02040503050406030204" pitchFamily="18" charset="0"/>
                              </a:rPr>
                            </m:ctrlPr>
                          </m:dPr>
                          <m:e>
                            <m:f>
                              <m:fPr>
                                <m:ctrlPr>
                                  <a:rPr lang="en-US" i="1" dirty="0" smtClean="0">
                                    <a:solidFill>
                                      <a:schemeClr val="tx1"/>
                                    </a:solidFill>
                                    <a:latin typeface="Cambria Math" panose="02040503050406030204" pitchFamily="18" charset="0"/>
                                  </a:rPr>
                                </m:ctrlPr>
                              </m:fPr>
                              <m:num>
                                <m:r>
                                  <a:rPr lang="en-US" b="0" i="1" dirty="0" smtClean="0">
                                    <a:solidFill>
                                      <a:schemeClr val="tx1"/>
                                    </a:solidFill>
                                    <a:latin typeface="Cambria Math" panose="02040503050406030204" pitchFamily="18" charset="0"/>
                                  </a:rPr>
                                  <m:t>1</m:t>
                                </m:r>
                              </m:num>
                              <m:den>
                                <m:r>
                                  <a:rPr lang="en-US" b="0" i="1" dirty="0" smtClean="0">
                                    <a:solidFill>
                                      <a:schemeClr val="tx1"/>
                                    </a:solidFill>
                                    <a:latin typeface="Cambria Math" panose="02040503050406030204" pitchFamily="18" charset="0"/>
                                  </a:rPr>
                                  <m:t>8</m:t>
                                </m:r>
                              </m:den>
                            </m:f>
                          </m:e>
                        </m:d>
                      </m:e>
                      <m:sup>
                        <m:r>
                          <a:rPr lang="en-US" b="0" i="1" dirty="0" smtClean="0">
                            <a:solidFill>
                              <a:schemeClr val="tx1"/>
                            </a:solidFill>
                            <a:latin typeface="Cambria Math" panose="02040503050406030204" pitchFamily="18" charset="0"/>
                          </a:rPr>
                          <m:t>5</m:t>
                        </m:r>
                      </m:sup>
                    </m:sSup>
                  </m:oMath>
                </a14:m>
                <a:r>
                  <a:rPr lang="en-US" dirty="0">
                    <a:solidFill>
                      <a:schemeClr val="tx1"/>
                    </a:solidFill>
                  </a:rPr>
                  <a:t> ≈ 0.00003</a:t>
                </a:r>
              </a:p>
              <a:p>
                <a:pPr marL="82550" indent="0">
                  <a:lnSpc>
                    <a:spcPct val="150000"/>
                  </a:lnSpc>
                  <a:buNone/>
                </a:pPr>
                <a:r>
                  <a:rPr lang="en-US" dirty="0">
                    <a:solidFill>
                      <a:schemeClr val="tx1"/>
                    </a:solidFill>
                  </a:rPr>
                  <a:t>Does this increase or decrease our commuter's belief in the null hypothesis? </a:t>
                </a:r>
              </a:p>
              <a:p>
                <a:pPr marL="82550" indent="0">
                  <a:lnSpc>
                    <a:spcPct val="150000"/>
                  </a:lnSpc>
                  <a:buNone/>
                </a:pPr>
                <a:endParaRPr lang="en-US" dirty="0">
                  <a:solidFill>
                    <a:schemeClr val="tx1"/>
                  </a:solidFill>
                </a:endParaRPr>
              </a:p>
              <a:p>
                <a:pPr>
                  <a:lnSpc>
                    <a:spcPct val="150000"/>
                  </a:lnSpc>
                </a:pPr>
                <a:endParaRPr lang="en-US" dirty="0"/>
              </a:p>
            </p:txBody>
          </p:sp>
        </mc:Choice>
        <mc:Fallback>
          <p:sp>
            <p:nvSpPr>
              <p:cNvPr id="3" name="Text Placeholder 2">
                <a:extLst>
                  <a:ext uri="{FF2B5EF4-FFF2-40B4-BE49-F238E27FC236}">
                    <a16:creationId xmlns:a16="http://schemas.microsoft.com/office/drawing/2014/main" id="{91458832-2417-8B1D-3A5A-E9E99850895F}"/>
                  </a:ext>
                </a:extLst>
              </p:cNvPr>
              <p:cNvSpPr>
                <a:spLocks noGrp="1" noRot="1" noChangeAspect="1" noMove="1" noResize="1" noEditPoints="1" noAdjustHandles="1" noChangeArrowheads="1" noChangeShapeType="1" noTextEdit="1"/>
              </p:cNvSpPr>
              <p:nvPr>
                <p:ph type="body" idx="1"/>
              </p:nvPr>
            </p:nvSpPr>
            <p:spPr>
              <a:xfrm>
                <a:off x="314325" y="2028472"/>
                <a:ext cx="9601199" cy="4170169"/>
              </a:xfrm>
              <a:blipFill>
                <a:blip r:embed="rId3"/>
                <a:stretch>
                  <a:fillRect b="-606"/>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A67A3AD4-923F-CFCB-C6BD-F96E3D96DA42}"/>
              </a:ext>
            </a:extLst>
          </p:cNvPr>
          <p:cNvSpPr txBox="1"/>
          <p:nvPr/>
        </p:nvSpPr>
        <p:spPr>
          <a:xfrm>
            <a:off x="314325" y="6604337"/>
            <a:ext cx="9601199" cy="707886"/>
          </a:xfrm>
          <a:prstGeom prst="rect">
            <a:avLst/>
          </a:prstGeom>
          <a:noFill/>
        </p:spPr>
        <p:txBody>
          <a:bodyPr wrap="square">
            <a:spAutoFit/>
          </a:bodyPr>
          <a:lstStyle/>
          <a:p>
            <a:r>
              <a:rPr lang="en-US" sz="2000" i="1" dirty="0">
                <a:solidFill>
                  <a:schemeClr val="tx1"/>
                </a:solidFill>
              </a:rPr>
              <a:t>Note: This type of experiment is called a "Bernoulli trial," where there are a series of independent (weighted) coin flips with the same probability of success each time.</a:t>
            </a:r>
            <a:endParaRPr lang="en-US" sz="2000" dirty="0"/>
          </a:p>
        </p:txBody>
      </p:sp>
    </p:spTree>
    <p:extLst>
      <p:ext uri="{BB962C8B-B14F-4D97-AF65-F5344CB8AC3E}">
        <p14:creationId xmlns:p14="http://schemas.microsoft.com/office/powerpoint/2010/main" val="3946194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Preview of likelihood</a:t>
            </a:r>
          </a:p>
        </p:txBody>
      </p:sp>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b="0" i="0" u="none" strike="noStrike" dirty="0">
                <a:solidFill>
                  <a:srgbClr val="000000"/>
                </a:solidFill>
                <a:effectLst/>
                <a:latin typeface="-webkit-standard"/>
              </a:rPr>
              <a:t>One of the main reasons we study probability is its application in </a:t>
            </a:r>
            <a:r>
              <a:rPr lang="en-US" b="1" i="1" u="none" strike="noStrike" dirty="0">
                <a:solidFill>
                  <a:srgbClr val="000000"/>
                </a:solidFill>
                <a:effectLst/>
                <a:latin typeface="-webkit-standard"/>
              </a:rPr>
              <a:t>likelihood</a:t>
            </a:r>
            <a:r>
              <a:rPr lang="en-US" b="0" i="0" u="none" strike="noStrike" dirty="0">
                <a:solidFill>
                  <a:srgbClr val="000000"/>
                </a:solidFill>
                <a:effectLst/>
                <a:latin typeface="-webkit-standard"/>
              </a:rPr>
              <a:t>, which allows us to connect observed data with the parameters of a model.</a:t>
            </a:r>
          </a:p>
          <a:p>
            <a:pPr marL="82550" indent="0">
              <a:buNone/>
            </a:pPr>
            <a:endParaRPr lang="en-US" dirty="0">
              <a:solidFill>
                <a:srgbClr val="000000"/>
              </a:solidFill>
              <a:latin typeface="-webkit-standard"/>
            </a:endParaRPr>
          </a:p>
          <a:p>
            <a:pPr marL="82550" indent="0">
              <a:buNone/>
            </a:pPr>
            <a:r>
              <a:rPr lang="en-US" b="1" i="1" dirty="0">
                <a:solidFill>
                  <a:schemeClr val="tx1"/>
                </a:solidFill>
              </a:rPr>
              <a:t>Joint probability</a:t>
            </a:r>
            <a:r>
              <a:rPr lang="en-US" b="1" dirty="0">
                <a:solidFill>
                  <a:schemeClr val="tx1"/>
                </a:solidFill>
              </a:rPr>
              <a:t> </a:t>
            </a:r>
            <a:r>
              <a:rPr lang="en-US" dirty="0">
                <a:solidFill>
                  <a:schemeClr val="tx1"/>
                </a:solidFill>
              </a:rPr>
              <a:t>of a set of events occurring together; like hitting any 3/4 lights or similar.</a:t>
            </a:r>
          </a:p>
          <a:p>
            <a:pPr marL="82550" indent="0">
              <a:buNone/>
            </a:pPr>
            <a:endParaRPr lang="en-US" dirty="0">
              <a:solidFill>
                <a:schemeClr val="tx1"/>
              </a:solidFill>
            </a:endParaRPr>
          </a:p>
          <a:p>
            <a:pPr marL="82550" indent="0">
              <a:buNone/>
            </a:pPr>
            <a:r>
              <a:rPr lang="en-US" b="1" i="1" dirty="0">
                <a:solidFill>
                  <a:schemeClr val="tx1"/>
                </a:solidFill>
              </a:rPr>
              <a:t>Likelihood</a:t>
            </a:r>
            <a:r>
              <a:rPr lang="en-US" dirty="0">
                <a:solidFill>
                  <a:schemeClr val="tx1"/>
                </a:solidFill>
              </a:rPr>
              <a:t> is the probability of data (say, a series like ¾, ¾, ¼, ¾, ¼ lights over a week) given a parameter (say, the probability of hitting a single light).</a:t>
            </a:r>
          </a:p>
        </p:txBody>
      </p:sp>
    </p:spTree>
    <p:extLst>
      <p:ext uri="{BB962C8B-B14F-4D97-AF65-F5344CB8AC3E}">
        <p14:creationId xmlns:p14="http://schemas.microsoft.com/office/powerpoint/2010/main" val="1040613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a:xfrm>
            <a:off x="342903" y="20284"/>
            <a:ext cx="8763000" cy="1472848"/>
          </a:xfrm>
        </p:spPr>
        <p:txBody>
          <a:bodyPr/>
          <a:lstStyle/>
          <a:p>
            <a:r>
              <a:rPr lang="en-US" dirty="0"/>
              <a:t>Continuous sample spaces</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a:xfrm>
                <a:off x="257175" y="2028472"/>
                <a:ext cx="9715499" cy="4834820"/>
              </a:xfrm>
            </p:spPr>
            <p:txBody>
              <a:bodyPr anchor="ctr"/>
              <a:lstStyle/>
              <a:p>
                <a:pPr marL="82550" indent="0">
                  <a:buNone/>
                </a:pPr>
                <a:r>
                  <a:rPr lang="en-US" dirty="0"/>
                  <a:t>While discrete sample spaces are useful for counting rules, a lot of what we will do with probability will occur on continuous sample spaces.</a:t>
                </a:r>
              </a:p>
              <a:p>
                <a:pPr marL="82550" indent="0">
                  <a:buNone/>
                </a:pPr>
                <a:endParaRPr lang="en-US" dirty="0"/>
              </a:p>
              <a:p>
                <a:pPr marL="82550" indent="0">
                  <a:buNone/>
                </a:pPr>
                <a:r>
                  <a:rPr lang="en-US" b="0" i="0" u="none" strike="noStrike" dirty="0">
                    <a:solidFill>
                      <a:srgbClr val="000000"/>
                    </a:solidFill>
                    <a:effectLst/>
                    <a:latin typeface="-webkit-standard"/>
                  </a:rPr>
                  <a:t>A </a:t>
                </a:r>
                <a:r>
                  <a:rPr lang="en-US" b="1" i="0" u="none" strike="noStrike" dirty="0">
                    <a:solidFill>
                      <a:srgbClr val="000000"/>
                    </a:solidFill>
                    <a:effectLst/>
                  </a:rPr>
                  <a:t>continuous sample space</a:t>
                </a:r>
                <a:r>
                  <a:rPr lang="en-US" b="0" i="0" u="none" strike="noStrike" dirty="0">
                    <a:solidFill>
                      <a:srgbClr val="000000"/>
                    </a:solidFill>
                    <a:effectLst/>
                    <a:latin typeface="-webkit-standard"/>
                  </a:rPr>
                  <a:t> contains an infinite number of possible outcomes within a range or interval.</a:t>
                </a:r>
              </a:p>
              <a:p>
                <a:pPr marL="82550" indent="0">
                  <a:buNone/>
                </a:pPr>
                <a:endParaRPr lang="en-US" dirty="0"/>
              </a:p>
              <a:p>
                <a:pPr marL="82550" indent="0">
                  <a:buNone/>
                </a:pPr>
                <a:r>
                  <a:rPr lang="en-US" dirty="0"/>
                  <a:t>Let's say we perform an experiment where we weight down a scale model of a bridge, and the outcome is the weight at which the bridge collapses.</a:t>
                </a:r>
              </a:p>
              <a:p>
                <a:pPr marL="82550" indent="0">
                  <a:buNone/>
                </a:pPr>
                <a:endParaRPr lang="en-US" dirty="0"/>
              </a:p>
              <a:p>
                <a:pPr marL="82550" indent="0">
                  <a:buNone/>
                </a:pPr>
                <a:r>
                  <a:rPr lang="en-US" dirty="0"/>
                  <a:t>The weight could be any positive number, so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r>
                      <a:rPr lang="en-US" b="0" i="1" smtClean="0">
                        <a:latin typeface="Cambria Math" panose="02040503050406030204" pitchFamily="18" charset="0"/>
                        <a:ea typeface="Cambria Math" panose="02040503050406030204" pitchFamily="18" charset="0"/>
                      </a:rPr>
                      <m:t>=(0,∞)</m:t>
                    </m:r>
                  </m:oMath>
                </a14:m>
                <a:r>
                  <a:rPr lang="en-US" dirty="0"/>
                  <a:t>.</a:t>
                </a:r>
              </a:p>
              <a:p>
                <a:pPr marL="82550" indent="0">
                  <a:buNone/>
                </a:pPr>
                <a:r>
                  <a:rPr lang="en-US" dirty="0"/>
                  <a:t>We can express the probability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𝑤𝑒𝑖𝑔h𝑡</m:t>
                    </m:r>
                    <m:r>
                      <a:rPr lang="en-US" b="0" i="1" smtClean="0">
                        <a:latin typeface="Cambria Math" panose="02040503050406030204" pitchFamily="18" charset="0"/>
                      </a:rPr>
                      <m:t>=350</m:t>
                    </m:r>
                    <m:r>
                      <a:rPr lang="en-US" b="0" i="1" smtClean="0">
                        <a:latin typeface="Cambria Math" panose="02040503050406030204" pitchFamily="18" charset="0"/>
                      </a:rPr>
                      <m:t>𝑔</m:t>
                    </m:r>
                    <m:r>
                      <a:rPr lang="en-US" b="0" i="1" smtClean="0">
                        <a:latin typeface="Cambria Math" panose="02040503050406030204" pitchFamily="18" charset="0"/>
                      </a:rPr>
                      <m:t>)</m:t>
                    </m:r>
                  </m:oMath>
                </a14:m>
                <a:r>
                  <a:rPr lang="en-US" dirty="0"/>
                  <a:t>, say, as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(350)</m:t>
                    </m:r>
                  </m:oMath>
                </a14:m>
                <a:r>
                  <a:rPr lang="en-US" dirty="0"/>
                  <a:t>.</a:t>
                </a:r>
              </a:p>
              <a:p>
                <a:pPr marL="82550" indent="0">
                  <a:buNone/>
                </a:pPr>
                <a:r>
                  <a:rPr lang="en-US" dirty="0">
                    <a:solidFill>
                      <a:srgbClr val="000000"/>
                    </a:solidFill>
                    <a:latin typeface="-webkit-standard"/>
                  </a:rPr>
                  <a:t>W</a:t>
                </a:r>
                <a:r>
                  <a:rPr lang="en-US" b="0" i="0" u="none" strike="noStrike" dirty="0">
                    <a:solidFill>
                      <a:srgbClr val="000000"/>
                    </a:solidFill>
                    <a:effectLst/>
                    <a:latin typeface="-webkit-standard"/>
                  </a:rPr>
                  <a:t>e focus on probabilities over intervals </a:t>
                </a:r>
                <a14:m>
                  <m:oMath xmlns:m="http://schemas.openxmlformats.org/officeDocument/2006/math">
                    <m:r>
                      <a:rPr lang="en-US" b="0" i="1" u="none" strike="noStrike" dirty="0" smtClean="0">
                        <a:solidFill>
                          <a:srgbClr val="000000"/>
                        </a:solidFill>
                        <a:effectLst/>
                        <a:latin typeface="Cambria Math" panose="02040503050406030204" pitchFamily="18" charset="0"/>
                      </a:rPr>
                      <m:t>𝑃</m:t>
                    </m:r>
                    <m:r>
                      <a:rPr lang="en-US" b="0" i="1" u="none" strike="noStrike" dirty="0" smtClean="0">
                        <a:solidFill>
                          <a:srgbClr val="000000"/>
                        </a:solidFill>
                        <a:effectLst/>
                        <a:latin typeface="Cambria Math" panose="02040503050406030204" pitchFamily="18" charset="0"/>
                      </a:rPr>
                      <m:t>(300≤</m:t>
                    </m:r>
                    <m:r>
                      <a:rPr lang="en-US" b="0" i="1" u="none" strike="noStrike" dirty="0" smtClean="0">
                        <a:solidFill>
                          <a:srgbClr val="000000"/>
                        </a:solidFill>
                        <a:effectLst/>
                        <a:latin typeface="Cambria Math" panose="02040503050406030204" pitchFamily="18" charset="0"/>
                      </a:rPr>
                      <m:t>𝑤</m:t>
                    </m:r>
                    <m:r>
                      <a:rPr lang="en-US" b="0" i="1" u="none" strike="noStrike" dirty="0" smtClean="0">
                        <a:solidFill>
                          <a:srgbClr val="000000"/>
                        </a:solidFill>
                        <a:effectLst/>
                        <a:latin typeface="Cambria Math" panose="02040503050406030204" pitchFamily="18" charset="0"/>
                      </a:rPr>
                      <m:t>≤400).</m:t>
                    </m:r>
                  </m:oMath>
                </a14:m>
                <a:endParaRPr lang="en-US" dirty="0"/>
              </a:p>
              <a:p>
                <a:pPr marL="82550" indent="0">
                  <a:buNone/>
                </a:pPr>
                <a:endParaRPr lang="en-US" dirty="0"/>
              </a:p>
              <a:p>
                <a:pPr marL="82550" indent="0">
                  <a:buNone/>
                </a:pPr>
                <a:r>
                  <a:rPr lang="en-US" dirty="0"/>
                  <a:t>All of what we've discussed applies – we will elaborate further when we discuss </a:t>
                </a:r>
                <a:r>
                  <a:rPr lang="en-US" i="1" dirty="0"/>
                  <a:t>random variables</a:t>
                </a:r>
                <a:r>
                  <a:rPr lang="en-US" dirty="0"/>
                  <a:t>.</a:t>
                </a:r>
              </a:p>
            </p:txBody>
          </p:sp>
        </mc:Choice>
        <mc:Fallback>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xfrm>
                <a:off x="257175" y="2028472"/>
                <a:ext cx="9715499" cy="4834820"/>
              </a:xfrm>
              <a:blipFill>
                <a:blip r:embed="rId3"/>
                <a:stretch>
                  <a:fillRect t="-10995" r="-522" b="-14398"/>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err="1">
                <a:latin typeface="Calibri"/>
                <a:ea typeface="Calibri"/>
                <a:cs typeface="Calibri"/>
                <a:sym typeface="Calibri"/>
              </a:rPr>
              <a:t>Dekking</a:t>
            </a:r>
            <a:endParaRPr sz="900" dirty="0">
              <a:latin typeface="Calibri"/>
              <a:ea typeface="Calibri"/>
              <a:cs typeface="Calibri"/>
              <a:sym typeface="Calibri"/>
            </a:endParaRPr>
          </a:p>
        </p:txBody>
      </p:sp>
    </p:spTree>
    <p:extLst>
      <p:ext uri="{BB962C8B-B14F-4D97-AF65-F5344CB8AC3E}">
        <p14:creationId xmlns:p14="http://schemas.microsoft.com/office/powerpoint/2010/main" val="3453834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Conditional probabilities and independence</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For two propositions A and B, the </a:t>
                </a:r>
                <a:r>
                  <a:rPr lang="en-US" b="1" dirty="0"/>
                  <a:t>conditional probability </a:t>
                </a:r>
                <a14:m>
                  <m:oMath xmlns:m="http://schemas.openxmlformats.org/officeDocument/2006/math">
                    <m:r>
                      <a:rPr lang="en-US" b="1" i="1">
                        <a:latin typeface="Cambria Math" panose="02040503050406030204" pitchFamily="18" charset="0"/>
                        <a:ea typeface="Cambria Math" panose="02040503050406030204" pitchFamily="18" charset="0"/>
                      </a:rPr>
                      <m:t>𝑷</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𝑨</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𝑩</m:t>
                        </m:r>
                      </m:e>
                    </m:d>
                  </m:oMath>
                </a14:m>
                <a:r>
                  <a:rPr lang="en-US" b="1" dirty="0">
                    <a:ea typeface="Cambria Math" panose="02040503050406030204" pitchFamily="18" charset="0"/>
                  </a:rPr>
                  <a:t> </a:t>
                </a:r>
                <a:r>
                  <a:rPr lang="en-US" dirty="0"/>
                  <a:t>specifies the degree of belief in A given that we know B completely.</a:t>
                </a:r>
              </a:p>
              <a:p>
                <a:pPr marL="82550" indent="0">
                  <a:buNone/>
                </a:pPr>
                <a:endParaRPr lang="en-US" dirty="0"/>
              </a:p>
              <a:p>
                <a:pPr marL="82550" indent="0">
                  <a:buNone/>
                </a:pPr>
                <a:r>
                  <a:rPr lang="en-US" dirty="0"/>
                  <a:t>We mentioned that two propositions </a:t>
                </a:r>
                <a:r>
                  <a:rPr lang="en-US" b="1" i="1" dirty="0">
                    <a:latin typeface="Cambria Math" panose="02040503050406030204" pitchFamily="18" charset="0"/>
                    <a:ea typeface="Cambria Math" panose="02040503050406030204" pitchFamily="18" charset="0"/>
                  </a:rPr>
                  <a:t>A</a:t>
                </a:r>
                <a:r>
                  <a:rPr lang="en-US" b="1" dirty="0"/>
                  <a:t> and </a:t>
                </a:r>
                <a:r>
                  <a:rPr lang="en-US" b="1" i="1" dirty="0">
                    <a:latin typeface="Cambria Math" panose="02040503050406030204" pitchFamily="18" charset="0"/>
                    <a:ea typeface="Cambria Math" panose="02040503050406030204" pitchFamily="18" charset="0"/>
                  </a:rPr>
                  <a:t>B</a:t>
                </a:r>
                <a:r>
                  <a:rPr lang="en-US" b="1" dirty="0"/>
                  <a:t> are </a:t>
                </a:r>
                <a:r>
                  <a:rPr lang="en-US" b="1" i="1" dirty="0"/>
                  <a:t>independent</a:t>
                </a:r>
                <a:r>
                  <a:rPr lang="en-US" b="1" dirty="0"/>
                  <a:t> if </a:t>
                </a:r>
                <a14:m>
                  <m:oMath xmlns:m="http://schemas.openxmlformats.org/officeDocument/2006/math">
                    <m:r>
                      <a:rPr lang="en-US" b="1" i="1">
                        <a:latin typeface="Cambria Math" panose="02040503050406030204" pitchFamily="18" charset="0"/>
                      </a:rPr>
                      <m:t>𝑷</m:t>
                    </m:r>
                    <m:d>
                      <m:dPr>
                        <m:ctrlPr>
                          <a:rPr lang="en-US" b="1" i="1">
                            <a:latin typeface="Cambria Math" panose="02040503050406030204" pitchFamily="18" charset="0"/>
                          </a:rPr>
                        </m:ctrlPr>
                      </m:dPr>
                      <m:e>
                        <m:r>
                          <a:rPr lang="en-US" b="1" i="1">
                            <a:latin typeface="Cambria Math" panose="02040503050406030204" pitchFamily="18" charset="0"/>
                          </a:rPr>
                          <m:t>𝑨</m:t>
                        </m:r>
                        <m:r>
                          <a:rPr lang="en-US" b="1" i="1">
                            <a:latin typeface="Cambria Math" panose="02040503050406030204" pitchFamily="18" charset="0"/>
                          </a:rPr>
                          <m:t>,</m:t>
                        </m:r>
                        <m:r>
                          <a:rPr lang="en-US" b="1" i="1">
                            <a:latin typeface="Cambria Math" panose="02040503050406030204" pitchFamily="18" charset="0"/>
                          </a:rPr>
                          <m:t>𝑩</m:t>
                        </m:r>
                      </m:e>
                    </m:d>
                    <m:r>
                      <a:rPr lang="en-US" b="1" i="1">
                        <a:latin typeface="Cambria Math" panose="02040503050406030204" pitchFamily="18" charset="0"/>
                      </a:rPr>
                      <m:t>=</m:t>
                    </m:r>
                    <m:r>
                      <a:rPr lang="en-US" b="1" i="1">
                        <a:latin typeface="Cambria Math" panose="02040503050406030204" pitchFamily="18" charset="0"/>
                      </a:rPr>
                      <m:t>𝑷</m:t>
                    </m:r>
                    <m:d>
                      <m:dPr>
                        <m:ctrlPr>
                          <a:rPr lang="en-US" b="1" i="1">
                            <a:latin typeface="Cambria Math" panose="02040503050406030204" pitchFamily="18" charset="0"/>
                          </a:rPr>
                        </m:ctrlPr>
                      </m:dPr>
                      <m:e>
                        <m:r>
                          <a:rPr lang="en-US" b="1" i="1">
                            <a:latin typeface="Cambria Math" panose="02040503050406030204" pitchFamily="18" charset="0"/>
                          </a:rPr>
                          <m:t>𝑨</m:t>
                        </m:r>
                      </m:e>
                    </m:d>
                    <m:r>
                      <a:rPr lang="en-US" b="1" i="1">
                        <a:latin typeface="Cambria Math" panose="02040503050406030204" pitchFamily="18" charset="0"/>
                      </a:rPr>
                      <m:t>𝑷</m:t>
                    </m:r>
                    <m:r>
                      <a:rPr lang="en-US" b="1" i="1">
                        <a:latin typeface="Cambria Math" panose="02040503050406030204" pitchFamily="18" charset="0"/>
                      </a:rPr>
                      <m:t>(</m:t>
                    </m:r>
                    <m:r>
                      <a:rPr lang="en-US" b="1" i="1">
                        <a:latin typeface="Cambria Math" panose="02040503050406030204" pitchFamily="18" charset="0"/>
                      </a:rPr>
                      <m:t>𝑩</m:t>
                    </m:r>
                    <m:r>
                      <a:rPr lang="en-US" b="1" i="1">
                        <a:latin typeface="Cambria Math" panose="02040503050406030204" pitchFamily="18" charset="0"/>
                      </a:rPr>
                      <m:t>)</m:t>
                    </m:r>
                  </m:oMath>
                </a14:m>
                <a:r>
                  <a:rPr lang="en-US" dirty="0"/>
                  <a:t>.</a:t>
                </a:r>
              </a:p>
              <a:p>
                <a:pPr marL="82550" indent="0">
                  <a:buNone/>
                </a:pPr>
                <a:endParaRPr lang="en-US" dirty="0"/>
              </a:p>
              <a:p>
                <a:pPr marL="82550" indent="0">
                  <a:buNone/>
                </a:pPr>
                <a:r>
                  <a:rPr lang="en-US" dirty="0"/>
                  <a:t>We can also say </a:t>
                </a:r>
                <a:r>
                  <a:rPr lang="en-US" b="1" dirty="0"/>
                  <a:t>that </a:t>
                </a:r>
                <a:r>
                  <a:rPr lang="en-US" b="1" i="1" dirty="0">
                    <a:latin typeface="Cambria Math" panose="02040503050406030204" pitchFamily="18" charset="0"/>
                    <a:ea typeface="Cambria Math" panose="02040503050406030204" pitchFamily="18" charset="0"/>
                  </a:rPr>
                  <a:t>A</a:t>
                </a:r>
                <a:r>
                  <a:rPr lang="en-US" b="1" dirty="0"/>
                  <a:t> and </a:t>
                </a:r>
                <a:r>
                  <a:rPr lang="en-US" b="1" i="1" dirty="0">
                    <a:latin typeface="Cambria Math" panose="02040503050406030204" pitchFamily="18" charset="0"/>
                    <a:ea typeface="Cambria Math" panose="02040503050406030204" pitchFamily="18" charset="0"/>
                  </a:rPr>
                  <a:t>B</a:t>
                </a:r>
                <a:r>
                  <a:rPr lang="en-US" b="1" dirty="0"/>
                  <a:t> are </a:t>
                </a:r>
                <a:r>
                  <a:rPr lang="en-US" b="1" i="1" dirty="0"/>
                  <a:t>independent</a:t>
                </a:r>
                <a:r>
                  <a:rPr lang="en-US" b="1" dirty="0"/>
                  <a:t> if </a:t>
                </a:r>
                <a14:m>
                  <m:oMath xmlns:m="http://schemas.openxmlformats.org/officeDocument/2006/math">
                    <m:r>
                      <a:rPr lang="en-US" b="1" i="1" smtClean="0">
                        <a:latin typeface="Cambria Math" panose="02040503050406030204" pitchFamily="18" charset="0"/>
                        <a:ea typeface="Cambria Math" panose="02040503050406030204" pitchFamily="18" charset="0"/>
                      </a:rPr>
                      <m:t>𝑷</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𝑨</m:t>
                        </m:r>
                      </m:e>
                    </m:d>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𝑷</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𝑨</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𝑩</m:t>
                        </m:r>
                      </m:e>
                    </m:d>
                  </m:oMath>
                </a14:m>
                <a:r>
                  <a:rPr lang="en-US" b="0" dirty="0">
                    <a:ea typeface="Cambria Math" panose="02040503050406030204" pitchFamily="18" charset="0"/>
                  </a:rPr>
                  <a:t>, because our belief in </a:t>
                </a:r>
                <a:r>
                  <a:rPr lang="en-US" i="1" dirty="0">
                    <a:latin typeface="Cambria Math" panose="02040503050406030204" pitchFamily="18" charset="0"/>
                    <a:ea typeface="Cambria Math" panose="02040503050406030204" pitchFamily="18" charset="0"/>
                  </a:rPr>
                  <a:t>A</a:t>
                </a:r>
                <a:r>
                  <a:rPr lang="en-US" dirty="0"/>
                  <a:t> </a:t>
                </a:r>
                <a:r>
                  <a:rPr lang="en-US" b="0" dirty="0">
                    <a:ea typeface="Cambria Math" panose="02040503050406030204" pitchFamily="18" charset="0"/>
                  </a:rPr>
                  <a:t>is not affected by our knowledge of</a:t>
                </a:r>
                <a:r>
                  <a:rPr lang="en-US" i="1" dirty="0">
                    <a:latin typeface="Cambria Math" panose="02040503050406030204" pitchFamily="18" charset="0"/>
                    <a:ea typeface="Cambria Math" panose="02040503050406030204" pitchFamily="18" charset="0"/>
                  </a:rPr>
                  <a:t> B</a:t>
                </a:r>
                <a:r>
                  <a:rPr lang="en-US" b="0" dirty="0">
                    <a:ea typeface="Cambria Math" panose="02040503050406030204" pitchFamily="18" charset="0"/>
                  </a:rPr>
                  <a:t>.</a:t>
                </a:r>
              </a:p>
            </p:txBody>
          </p:sp>
        </mc:Choice>
        <mc:Fallback>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Pearl, 1988</a:t>
            </a:r>
            <a:endParaRPr sz="900" dirty="0">
              <a:latin typeface="Calibri"/>
              <a:ea typeface="Calibri"/>
              <a:cs typeface="Calibri"/>
              <a:sym typeface="Calibri"/>
            </a:endParaRPr>
          </a:p>
        </p:txBody>
      </p:sp>
    </p:spTree>
    <p:extLst>
      <p:ext uri="{BB962C8B-B14F-4D97-AF65-F5344CB8AC3E}">
        <p14:creationId xmlns:p14="http://schemas.microsoft.com/office/powerpoint/2010/main" val="3319342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a:xfrm>
            <a:off x="698499" y="405696"/>
            <a:ext cx="9274175" cy="1472848"/>
          </a:xfrm>
        </p:spPr>
        <p:txBody>
          <a:bodyPr/>
          <a:lstStyle/>
          <a:p>
            <a:r>
              <a:rPr lang="en-US" dirty="0"/>
              <a:t>Conditional probabilities and total probability</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We have said, based on joint probabilities, that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𝑖</m:t>
                        </m:r>
                      </m:sub>
                    </m:sSub>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=1, 2, ⋯,</m:t>
                    </m:r>
                    <m:r>
                      <a:rPr lang="en-US" i="1">
                        <a:latin typeface="Cambria Math" panose="02040503050406030204" pitchFamily="18" charset="0"/>
                        <a:ea typeface="Cambria Math" panose="02040503050406030204" pitchFamily="18" charset="0"/>
                      </a:rPr>
                      <m:t>𝑛</m:t>
                    </m:r>
                  </m:oMath>
                </a14:m>
                <a:r>
                  <a:rPr lang="en-US" dirty="0">
                    <a:ea typeface="Cambria Math" panose="02040503050406030204" pitchFamily="18" charset="0"/>
                  </a:rPr>
                  <a:t> is a set of exhaustive and mutually exclusive propositions (like a die roll),</a:t>
                </a:r>
              </a:p>
              <a:p>
                <a:pPr marL="82550" indent="0">
                  <a:buNone/>
                </a:pPr>
                <a:endParaRPr lang="en-US" i="1" dirty="0">
                  <a:latin typeface="Cambria Math" panose="02040503050406030204" pitchFamily="18" charset="0"/>
                  <a:ea typeface="Cambria Math" panose="02040503050406030204" pitchFamily="18" charset="0"/>
                </a:endParaRPr>
              </a:p>
              <a:p>
                <a:pPr marL="8255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𝐵</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e>
                      </m:nary>
                    </m:oMath>
                  </m:oMathPara>
                </a14:m>
                <a:endParaRPr lang="en-US" dirty="0"/>
              </a:p>
              <a:p>
                <a:pPr marL="82550" indent="0">
                  <a:buNone/>
                </a:pPr>
                <a:endParaRPr lang="en-US" dirty="0"/>
              </a:p>
              <a:p>
                <a:pPr marL="82550" indent="0">
                  <a:buNone/>
                </a:pPr>
                <a:r>
                  <a:rPr lang="en-US" dirty="0"/>
                  <a:t>More aligned with the way people process information:</a:t>
                </a:r>
                <a:endParaRPr lang="en-US" dirty="0">
                  <a:ea typeface="Cambria Math" panose="02040503050406030204" pitchFamily="18" charset="0"/>
                </a:endParaRPr>
              </a:p>
              <a:p>
                <a:pPr marL="82550" indent="0">
                  <a:buNone/>
                </a:pPr>
                <a:endParaRPr lang="en-US" b="0" dirty="0">
                  <a:ea typeface="Cambria Math" panose="02040503050406030204" pitchFamily="18" charset="0"/>
                </a:endParaRPr>
              </a:p>
              <a:p>
                <a:pPr marL="8255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e>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𝐵</m:t>
                                  </m:r>
                                </m:e>
                                <m:sub>
                                  <m:r>
                                    <a:rPr lang="en-US" i="1">
                                      <a:latin typeface="Cambria Math" panose="02040503050406030204" pitchFamily="18" charset="0"/>
                                      <a:ea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𝐵</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e>
                      </m:nary>
                    </m:oMath>
                  </m:oMathPara>
                </a14:m>
                <a:endParaRPr lang="en-US" dirty="0">
                  <a:ea typeface="Cambria Math" panose="02040503050406030204" pitchFamily="18" charset="0"/>
                </a:endParaRPr>
              </a:p>
              <a:p>
                <a:pPr marL="82550" indent="0">
                  <a:buNone/>
                </a:pPr>
                <a:endParaRPr lang="en-US" b="0" dirty="0">
                  <a:ea typeface="Cambria Math" panose="02040503050406030204" pitchFamily="18"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b="-25459"/>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Pearl, 1988</a:t>
            </a:r>
            <a:endParaRPr sz="900" dirty="0">
              <a:latin typeface="Calibri"/>
              <a:ea typeface="Calibri"/>
              <a:cs typeface="Calibri"/>
              <a:sym typeface="Calibri"/>
            </a:endParaRPr>
          </a:p>
        </p:txBody>
      </p:sp>
    </p:spTree>
    <p:extLst>
      <p:ext uri="{BB962C8B-B14F-4D97-AF65-F5344CB8AC3E}">
        <p14:creationId xmlns:p14="http://schemas.microsoft.com/office/powerpoint/2010/main" val="209177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Product and chain rules for conditional probabilities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b="0" dirty="0">
                    <a:latin typeface="Calibri" panose="020F0502020204030204" pitchFamily="34" charset="0"/>
                    <a:ea typeface="Cambria Math" panose="02040503050406030204" pitchFamily="18" charset="0"/>
                    <a:cs typeface="Calibri" panose="020F0502020204030204" pitchFamily="34" charset="0"/>
                  </a:rPr>
                  <a:t>The product rule allows us to calculate the degree of belief in joint propositions based on conditional relationships:</a:t>
                </a:r>
              </a:p>
              <a:p>
                <a:pPr marL="82550" indent="0">
                  <a:buNone/>
                </a:pPr>
                <a:endParaRPr lang="en-US" b="0" dirty="0">
                  <a:latin typeface="Calibri" panose="020F0502020204030204" pitchFamily="34" charset="0"/>
                  <a:ea typeface="Cambria Math" panose="02040503050406030204" pitchFamily="18" charset="0"/>
                  <a:cs typeface="Calibri" panose="020F0502020204030204" pitchFamily="34" charset="0"/>
                </a:endParaRPr>
              </a:p>
              <a:p>
                <a:pPr marL="82550" indent="0" algn="ctr">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e>
                        <m:e>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𝐵</m:t>
                          </m:r>
                        </m:e>
                      </m:d>
                    </m:oMath>
                  </m:oMathPara>
                </a14:m>
                <a:endParaRPr lang="en-US" b="0" dirty="0">
                  <a:ea typeface="Cambria Math" panose="02040503050406030204" pitchFamily="18" charset="0"/>
                </a:endParaRPr>
              </a:p>
              <a:p>
                <a:pPr marL="82550" indent="0">
                  <a:buNone/>
                </a:pPr>
                <a:endParaRPr lang="en-US" b="0" dirty="0">
                  <a:ea typeface="Cambria Math" panose="02040503050406030204" pitchFamily="18" charset="0"/>
                </a:endParaRPr>
              </a:p>
              <a:p>
                <a:pPr marL="82550" indent="0">
                  <a:buNone/>
                </a:pPr>
                <a:r>
                  <a:rPr lang="en-US" dirty="0">
                    <a:latin typeface="Calibri" panose="020F0502020204030204" pitchFamily="34" charset="0"/>
                    <a:ea typeface="Cambria Math" panose="02040503050406030204" pitchFamily="18" charset="0"/>
                    <a:cs typeface="Calibri" panose="020F0502020204030204" pitchFamily="34" charset="0"/>
                  </a:rPr>
                  <a:t>Which we can generalize. If we have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𝑛</m:t>
                    </m:r>
                  </m:oMath>
                </a14:m>
                <a:r>
                  <a:rPr lang="en-US" dirty="0">
                    <a:latin typeface="Calibri" panose="020F0502020204030204" pitchFamily="34" charset="0"/>
                    <a:ea typeface="Cambria Math" panose="02040503050406030204" pitchFamily="18" charset="0"/>
                    <a:cs typeface="Calibri" panose="020F0502020204030204" pitchFamily="34" charset="0"/>
                  </a:rPr>
                  <a:t> events </a:t>
                </a:r>
                <a14:m>
                  <m:oMath xmlns:m="http://schemas.openxmlformats.org/officeDocument/2006/math">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1</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2</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𝑛</m:t>
                        </m:r>
                      </m:sub>
                    </m:sSub>
                  </m:oMath>
                </a14:m>
                <a:r>
                  <a:rPr lang="en-US" dirty="0">
                    <a:latin typeface="Calibri" panose="020F0502020204030204" pitchFamily="34" charset="0"/>
                    <a:ea typeface="Cambria Math" panose="02040503050406030204" pitchFamily="18" charset="0"/>
                    <a:cs typeface="Calibri" panose="020F0502020204030204" pitchFamily="34" charset="0"/>
                  </a:rPr>
                  <a:t>, then the probability of the joint event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1</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2</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𝑛</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oMath>
                </a14:m>
                <a:r>
                  <a:rPr lang="en-US" dirty="0">
                    <a:latin typeface="Calibri" panose="020F0502020204030204" pitchFamily="34" charset="0"/>
                    <a:ea typeface="Cambria Math" panose="02040503050406030204" pitchFamily="18" charset="0"/>
                    <a:cs typeface="Calibri" panose="020F0502020204030204" pitchFamily="34" charset="0"/>
                  </a:rPr>
                  <a:t> can be written as a product of conditional probabilities derived in</a:t>
                </a:r>
                <a:r>
                  <a:rPr lang="en-US" i="1" dirty="0">
                    <a:latin typeface="Calibri" panose="020F0502020204030204" pitchFamily="34" charset="0"/>
                    <a:ea typeface="Cambria Math" panose="02040503050406030204" pitchFamily="18" charset="0"/>
                    <a:cs typeface="Calibri" panose="020F0502020204030204" pitchFamily="34" charset="0"/>
                  </a:rPr>
                  <a:t> any convenient order</a:t>
                </a:r>
                <a:r>
                  <a:rPr lang="en-US" dirty="0">
                    <a:latin typeface="Calibri" panose="020F0502020204030204" pitchFamily="34" charset="0"/>
                    <a:ea typeface="Cambria Math" panose="02040503050406030204" pitchFamily="18" charset="0"/>
                    <a:cs typeface="Calibri" panose="020F0502020204030204" pitchFamily="34" charset="0"/>
                  </a:rPr>
                  <a:t>:</a:t>
                </a:r>
              </a:p>
              <a:p>
                <a:pPr marL="82550" indent="0">
                  <a:buNone/>
                </a:pPr>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buNone/>
                </a:pP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𝑛</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𝑛</m:t>
                            </m:r>
                          </m:sub>
                        </m:sSub>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1</m:t>
                            </m:r>
                          </m:sub>
                        </m:sSub>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1</m:t>
                            </m:r>
                          </m:sub>
                        </m:sSub>
                      </m:e>
                    </m:d>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1</m:t>
                            </m:r>
                          </m:sub>
                        </m:sSub>
                      </m:e>
                    </m:d>
                  </m:oMath>
                </a14:m>
                <a:endParaRPr lang="en-US" dirty="0">
                  <a:ea typeface="Cambria Math" panose="02040503050406030204" pitchFamily="18"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Pearl</a:t>
            </a:r>
            <a:endParaRPr sz="900" dirty="0">
              <a:latin typeface="Calibri"/>
              <a:ea typeface="Calibri"/>
              <a:cs typeface="Calibri"/>
              <a:sym typeface="Calibri"/>
            </a:endParaRPr>
          </a:p>
        </p:txBody>
      </p:sp>
    </p:spTree>
    <p:extLst>
      <p:ext uri="{BB962C8B-B14F-4D97-AF65-F5344CB8AC3E}">
        <p14:creationId xmlns:p14="http://schemas.microsoft.com/office/powerpoint/2010/main" val="553174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50D7-4155-6849-9948-2F15EBF03E9B}"/>
              </a:ext>
            </a:extLst>
          </p:cNvPr>
          <p:cNvSpPr>
            <a:spLocks noGrp="1"/>
          </p:cNvSpPr>
          <p:nvPr>
            <p:ph type="title"/>
          </p:nvPr>
        </p:nvSpPr>
        <p:spPr/>
        <p:txBody>
          <a:bodyPr/>
          <a:lstStyle/>
          <a:p>
            <a:r>
              <a:rPr lang="en-US" dirty="0"/>
              <a:t>Basic definitions and results in probabilities</a:t>
            </a:r>
          </a:p>
        </p:txBody>
      </p:sp>
      <p:sp>
        <p:nvSpPr>
          <p:cNvPr id="3" name="Text Placeholder 2">
            <a:extLst>
              <a:ext uri="{FF2B5EF4-FFF2-40B4-BE49-F238E27FC236}">
                <a16:creationId xmlns:a16="http://schemas.microsoft.com/office/drawing/2014/main" id="{8697E8F1-4B35-894E-8D54-7D7892E9289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67172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Conditional probabilities of independent events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latin typeface="Calibri" panose="020F0502020204030204" pitchFamily="34" charset="0"/>
                    <a:ea typeface="Cambria Math" panose="02040503050406030204" pitchFamily="18" charset="0"/>
                    <a:cs typeface="Calibri" panose="020F0502020204030204" pitchFamily="34" charset="0"/>
                  </a:rPr>
                  <a:t>If we have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𝑛</m:t>
                    </m:r>
                  </m:oMath>
                </a14:m>
                <a:r>
                  <a:rPr lang="en-US" dirty="0">
                    <a:latin typeface="Calibri" panose="020F0502020204030204" pitchFamily="34" charset="0"/>
                    <a:ea typeface="Cambria Math" panose="02040503050406030204" pitchFamily="18" charset="0"/>
                    <a:cs typeface="Calibri" panose="020F0502020204030204" pitchFamily="34" charset="0"/>
                  </a:rPr>
                  <a:t> events </a:t>
                </a:r>
                <a14:m>
                  <m:oMath xmlns:m="http://schemas.openxmlformats.org/officeDocument/2006/math">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1</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2</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𝑛</m:t>
                        </m:r>
                      </m:sub>
                    </m:sSub>
                  </m:oMath>
                </a14:m>
                <a:r>
                  <a:rPr lang="en-US" dirty="0">
                    <a:latin typeface="Calibri" panose="020F0502020204030204" pitchFamily="34" charset="0"/>
                    <a:ea typeface="Cambria Math" panose="02040503050406030204" pitchFamily="18" charset="0"/>
                    <a:cs typeface="Calibri" panose="020F0502020204030204" pitchFamily="34" charset="0"/>
                  </a:rPr>
                  <a:t>, then the probability of the joint event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1</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2</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𝑛</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oMath>
                </a14:m>
                <a:r>
                  <a:rPr lang="en-US" dirty="0">
                    <a:latin typeface="Calibri" panose="020F0502020204030204" pitchFamily="34" charset="0"/>
                    <a:ea typeface="Cambria Math" panose="02040503050406030204" pitchFamily="18" charset="0"/>
                    <a:cs typeface="Calibri" panose="020F0502020204030204" pitchFamily="34" charset="0"/>
                  </a:rPr>
                  <a:t> can be written as a product of conditional probabilities derived in</a:t>
                </a:r>
                <a:r>
                  <a:rPr lang="en-US" i="1" dirty="0">
                    <a:latin typeface="Calibri" panose="020F0502020204030204" pitchFamily="34" charset="0"/>
                    <a:ea typeface="Cambria Math" panose="02040503050406030204" pitchFamily="18" charset="0"/>
                    <a:cs typeface="Calibri" panose="020F0502020204030204" pitchFamily="34" charset="0"/>
                  </a:rPr>
                  <a:t> any convenient order</a:t>
                </a:r>
                <a:r>
                  <a:rPr lang="en-US" dirty="0">
                    <a:latin typeface="Calibri" panose="020F0502020204030204" pitchFamily="34" charset="0"/>
                    <a:ea typeface="Cambria Math" panose="02040503050406030204" pitchFamily="18" charset="0"/>
                    <a:cs typeface="Calibri" panose="020F0502020204030204" pitchFamily="34" charset="0"/>
                  </a:rPr>
                  <a:t>:</a:t>
                </a:r>
              </a:p>
              <a:p>
                <a:pPr marL="82550" indent="0">
                  <a:buNone/>
                </a:pPr>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buNone/>
                </a:pP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𝑛</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𝑛</m:t>
                            </m:r>
                          </m:sub>
                        </m:sSub>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1</m:t>
                            </m:r>
                          </m:sub>
                        </m:sSub>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1</m:t>
                            </m:r>
                          </m:sub>
                        </m:sSub>
                      </m:e>
                    </m:d>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1</m:t>
                            </m:r>
                          </m:sub>
                        </m:sSub>
                      </m:e>
                    </m:d>
                  </m:oMath>
                </a14:m>
                <a:endParaRPr lang="en-US" dirty="0">
                  <a:ea typeface="Cambria Math" panose="02040503050406030204" pitchFamily="18" charset="0"/>
                </a:endParaRPr>
              </a:p>
              <a:p>
                <a:pPr marL="82550" indent="0">
                  <a:buNone/>
                </a:pPr>
                <a:endParaRPr lang="en-US" dirty="0">
                  <a:ea typeface="Cambria Math" panose="02040503050406030204" pitchFamily="18" charset="0"/>
                </a:endParaRPr>
              </a:p>
              <a:p>
                <a:pPr marL="82550" indent="0">
                  <a:buNone/>
                </a:pPr>
                <a:r>
                  <a:rPr lang="en-US" dirty="0">
                    <a:ea typeface="Cambria Math" panose="02040503050406030204" pitchFamily="18" charset="0"/>
                  </a:rPr>
                  <a:t>If the events are </a:t>
                </a:r>
                <a:r>
                  <a:rPr lang="en-US" i="1" dirty="0">
                    <a:ea typeface="Cambria Math" panose="02040503050406030204" pitchFamily="18" charset="0"/>
                  </a:rPr>
                  <a:t>independent</a:t>
                </a:r>
                <a:r>
                  <a:rPr lang="en-US" dirty="0">
                    <a:ea typeface="Cambria Math" panose="02040503050406030204" pitchFamily="18" charset="0"/>
                  </a:rPr>
                  <a:t>,</a:t>
                </a:r>
              </a:p>
              <a:p>
                <a:pPr marL="82550" indent="0">
                  <a:buNone/>
                </a:pPr>
                <a:endParaRPr lang="en-US" dirty="0">
                  <a:ea typeface="Cambria Math" panose="02040503050406030204" pitchFamily="18" charset="0"/>
                </a:endParaRPr>
              </a:p>
              <a:p>
                <a:pPr marL="82550" indent="0">
                  <a:buNone/>
                </a:pPr>
                <a14:m>
                  <m:oMath xmlns:m="http://schemas.openxmlformats.org/officeDocument/2006/math">
                    <m:r>
                      <a:rPr lang="en-US" i="1" smtClean="0">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𝑛</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𝑛</m:t>
                            </m:r>
                          </m:sub>
                        </m:sSub>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2</m:t>
                            </m:r>
                          </m:sub>
                        </m:sSub>
                      </m:e>
                    </m:d>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1</m:t>
                            </m:r>
                          </m:sub>
                        </m:sSub>
                      </m:e>
                    </m:d>
                  </m:oMath>
                </a14:m>
                <a:endParaRPr lang="en-US" dirty="0">
                  <a:ea typeface="Cambria Math" panose="02040503050406030204" pitchFamily="18"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33616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Another link to likelihood</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ea typeface="Cambria Math" panose="02040503050406030204" pitchFamily="18" charset="0"/>
                  </a:rPr>
                  <a:t>If the events are </a:t>
                </a:r>
                <a:r>
                  <a:rPr lang="en-US" i="1" dirty="0">
                    <a:ea typeface="Cambria Math" panose="02040503050406030204" pitchFamily="18" charset="0"/>
                  </a:rPr>
                  <a:t>independent and identically distributed</a:t>
                </a:r>
              </a:p>
              <a:p>
                <a:pPr marL="82550" indent="0">
                  <a:buNone/>
                </a:pPr>
                <a:endParaRPr lang="en-US" dirty="0">
                  <a:ea typeface="Cambria Math" panose="02040503050406030204" pitchFamily="18" charset="0"/>
                </a:endParaRPr>
              </a:p>
              <a:p>
                <a:pPr marL="82550" indent="0">
                  <a:buNone/>
                </a:pPr>
                <a14:m>
                  <m:oMath xmlns:m="http://schemas.openxmlformats.org/officeDocument/2006/math">
                    <m:r>
                      <a:rPr lang="en-US" i="1" smtClean="0">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𝑛</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𝑛</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𝐷</m:t>
                        </m:r>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𝐷</m:t>
                        </m:r>
                      </m:e>
                    </m:d>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𝐷</m:t>
                        </m:r>
                      </m:e>
                    </m:d>
                  </m:oMath>
                </a14:m>
                <a:endParaRPr lang="en-US" dirty="0">
                  <a:ea typeface="Cambria Math" panose="02040503050406030204" pitchFamily="18" charset="0"/>
                </a:endParaRPr>
              </a:p>
              <a:p>
                <a:pPr marL="82550" indent="0">
                  <a:buNone/>
                </a:pPr>
                <a:endParaRPr lang="en-US" dirty="0">
                  <a:ea typeface="Cambria Math" panose="02040503050406030204" pitchFamily="18" charset="0"/>
                </a:endParaRPr>
              </a:p>
              <a:p>
                <a:pPr marL="82550" indent="0">
                  <a:buNone/>
                </a:pPr>
                <a:r>
                  <a:rPr lang="en-US" dirty="0">
                    <a:ea typeface="Cambria Math" panose="02040503050406030204" pitchFamily="18" charset="0"/>
                  </a:rPr>
                  <a:t>If D is the parameter of some distribution, this expression is starting to look a lot like a likelihood! (And these numbers can be very small)</a:t>
                </a:r>
              </a:p>
              <a:p>
                <a:pPr marL="82550" indent="0">
                  <a:buNone/>
                </a:pPr>
                <a:endParaRPr lang="en-US" dirty="0">
                  <a:ea typeface="Cambria Math" panose="02040503050406030204" pitchFamily="18" charset="0"/>
                </a:endParaRPr>
              </a:p>
              <a:p>
                <a:pPr marL="8255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𝐿</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𝐷</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𝑃</m:t>
                      </m:r>
                      <m:r>
                        <a:rPr lang="en-US" i="1" dirty="0" smtClean="0">
                          <a:latin typeface="Cambria Math" panose="02040503050406030204" pitchFamily="18" charset="0"/>
                          <a:ea typeface="Cambria Math" panose="02040503050406030204" pitchFamily="18" charset="0"/>
                        </a:rPr>
                        <m:t>(</m:t>
                      </m:r>
                      <m:r>
                        <a:rPr lang="en-US" i="1" dirty="0" err="1" smtClean="0">
                          <a:latin typeface="Cambria Math" panose="02040503050406030204" pitchFamily="18" charset="0"/>
                          <a:ea typeface="Cambria Math" panose="02040503050406030204" pitchFamily="18" charset="0"/>
                        </a:rPr>
                        <m:t>𝐷𝑎𝑡𝑎</m:t>
                      </m:r>
                      <m:r>
                        <a:rPr lang="en-US" i="1" dirty="0" err="1" smtClean="0">
                          <a:latin typeface="Cambria Math" panose="02040503050406030204" pitchFamily="18" charset="0"/>
                          <a:ea typeface="Cambria Math" panose="02040503050406030204" pitchFamily="18" charset="0"/>
                        </a:rPr>
                        <m:t>∣</m:t>
                      </m:r>
                      <m:r>
                        <a:rPr lang="en-US" i="1" dirty="0" err="1" smtClean="0">
                          <a:latin typeface="Cambria Math" panose="02040503050406030204" pitchFamily="18" charset="0"/>
                          <a:ea typeface="Cambria Math" panose="02040503050406030204" pitchFamily="18" charset="0"/>
                        </a:rPr>
                        <m:t>𝐷</m:t>
                      </m:r>
                      <m:r>
                        <a:rPr lang="en-US" i="1" dirty="0" smtClean="0">
                          <a:latin typeface="Cambria Math" panose="02040503050406030204" pitchFamily="18" charset="0"/>
                          <a:ea typeface="Cambria Math" panose="02040503050406030204" pitchFamily="18" charset="0"/>
                        </a:rPr>
                        <m:t>)=</m:t>
                      </m:r>
                      <m:r>
                        <a:rPr lang="en-US" i="1" dirty="0" err="1" smtClean="0">
                          <a:latin typeface="Cambria Math" panose="02040503050406030204" pitchFamily="18" charset="0"/>
                          <a:ea typeface="Cambria Math" panose="02040503050406030204" pitchFamily="18" charset="0"/>
                        </a:rPr>
                        <m:t>𝑖</m:t>
                      </m:r>
                      <m:r>
                        <a:rPr lang="en-US" i="1" dirty="0" smtClean="0">
                          <a:latin typeface="Cambria Math" panose="02040503050406030204" pitchFamily="18" charset="0"/>
                          <a:ea typeface="Cambria Math" panose="02040503050406030204" pitchFamily="18" charset="0"/>
                        </a:rPr>
                        <m:t>=</m:t>
                      </m:r>
                      <m:nary>
                        <m:naryPr>
                          <m:chr m:val="∏"/>
                          <m:ctrlPr>
                            <a:rPr lang="en-US" i="1" dirty="0" smtClean="0">
                              <a:latin typeface="Cambria Math" panose="02040503050406030204" pitchFamily="18" charset="0"/>
                              <a:ea typeface="Cambria Math" panose="02040503050406030204" pitchFamily="18" charset="0"/>
                            </a:rPr>
                          </m:ctrlPr>
                        </m:naryPr>
                        <m:sub>
                          <m:r>
                            <m:rPr>
                              <m:brk m:alnAt="23"/>
                            </m:rPr>
                            <a:rPr lang="en-US" b="0" i="1" dirty="0" smtClean="0">
                              <a:latin typeface="Cambria Math" panose="02040503050406030204" pitchFamily="18" charset="0"/>
                              <a:ea typeface="Cambria Math" panose="02040503050406030204" pitchFamily="18" charset="0"/>
                            </a:rPr>
                            <m:t>𝑖</m:t>
                          </m:r>
                          <m:r>
                            <a:rPr lang="en-US" b="0" i="1" dirty="0" smtClean="0">
                              <a:latin typeface="Cambria Math" panose="02040503050406030204" pitchFamily="18" charset="0"/>
                              <a:ea typeface="Cambria Math" panose="02040503050406030204" pitchFamily="18" charset="0"/>
                            </a:rPr>
                            <m:t>=1</m:t>
                          </m:r>
                        </m:sub>
                        <m:sup>
                          <m:r>
                            <a:rPr lang="en-US" b="0" i="1" dirty="0" smtClean="0">
                              <a:latin typeface="Cambria Math" panose="02040503050406030204" pitchFamily="18" charset="0"/>
                              <a:ea typeface="Cambria Math" panose="02040503050406030204" pitchFamily="18" charset="0"/>
                            </a:rPr>
                            <m:t>𝑛</m:t>
                          </m:r>
                        </m:sup>
                        <m:e>
                          <m:r>
                            <a:rPr lang="en-US" b="0" i="1" dirty="0" smtClean="0">
                              <a:latin typeface="Cambria Math" panose="02040503050406030204" pitchFamily="18" charset="0"/>
                              <a:ea typeface="Cambria Math" panose="02040503050406030204" pitchFamily="18" charset="0"/>
                            </a:rPr>
                            <m:t>𝑃</m:t>
                          </m:r>
                          <m:d>
                            <m:dPr>
                              <m:endChr m:val="|"/>
                              <m:ctrlPr>
                                <a:rPr lang="en-US" b="0"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𝐸</m:t>
                              </m:r>
                              <m:r>
                                <a:rPr lang="en-US" b="0" i="1" baseline="-25000" dirty="0" smtClean="0">
                                  <a:latin typeface="Cambria Math" panose="02040503050406030204" pitchFamily="18" charset="0"/>
                                  <a:ea typeface="Cambria Math" panose="02040503050406030204" pitchFamily="18" charset="0"/>
                                </a:rPr>
                                <m:t>𝑖</m:t>
                              </m:r>
                              <m:r>
                                <a:rPr lang="en-US" b="0" i="1" dirty="0" smtClean="0">
                                  <a:latin typeface="Cambria Math" panose="02040503050406030204" pitchFamily="18" charset="0"/>
                                  <a:ea typeface="Cambria Math" panose="02040503050406030204" pitchFamily="18" charset="0"/>
                                </a:rPr>
                                <m:t> </m:t>
                              </m:r>
                            </m:e>
                          </m:d>
                          <m:r>
                            <a:rPr lang="en-US" b="0" i="1" dirty="0" smtClean="0">
                              <a:latin typeface="Cambria Math" panose="02040503050406030204" pitchFamily="18" charset="0"/>
                              <a:ea typeface="Cambria Math" panose="02040503050406030204" pitchFamily="18" charset="0"/>
                            </a:rPr>
                            <m:t>𝐷</m:t>
                          </m:r>
                          <m:r>
                            <a:rPr lang="en-US" b="0" i="1" dirty="0" smtClean="0">
                              <a:latin typeface="Cambria Math" panose="02040503050406030204" pitchFamily="18" charset="0"/>
                              <a:ea typeface="Cambria Math" panose="02040503050406030204" pitchFamily="18" charset="0"/>
                            </a:rPr>
                            <m:t>)</m:t>
                          </m:r>
                        </m:e>
                      </m:nary>
                    </m:oMath>
                  </m:oMathPara>
                </a14:m>
                <a:endParaRPr lang="en-US" dirty="0">
                  <a:ea typeface="Cambria Math" panose="02040503050406030204" pitchFamily="18" charset="0"/>
                </a:endParaRPr>
              </a:p>
            </p:txBody>
          </p:sp>
        </mc:Choice>
        <mc:Fallback>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r="-725" b="-25131"/>
                </a:stretch>
              </a:blipFill>
            </p:spPr>
            <p:txBody>
              <a:bodyPr/>
              <a:lstStyle/>
              <a:p>
                <a:r>
                  <a:rPr lang="en-US">
                    <a:noFill/>
                  </a:rPr>
                  <a:t> </a:t>
                </a:r>
              </a:p>
            </p:txBody>
          </p:sp>
        </mc:Fallback>
      </mc:AlternateContent>
    </p:spTree>
    <p:extLst>
      <p:ext uri="{BB962C8B-B14F-4D97-AF65-F5344CB8AC3E}">
        <p14:creationId xmlns:p14="http://schemas.microsoft.com/office/powerpoint/2010/main" val="3238699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5445-4C34-833B-06D9-CEE6F5DF4528}"/>
              </a:ext>
            </a:extLst>
          </p:cNvPr>
          <p:cNvSpPr>
            <a:spLocks noGrp="1"/>
          </p:cNvSpPr>
          <p:nvPr>
            <p:ph type="title"/>
          </p:nvPr>
        </p:nvSpPr>
        <p:spPr>
          <a:xfrm>
            <a:off x="2713037" y="3073576"/>
            <a:ext cx="8763000" cy="1472848"/>
          </a:xfrm>
        </p:spPr>
        <p:txBody>
          <a:bodyPr/>
          <a:lstStyle/>
          <a:p>
            <a:r>
              <a:rPr lang="en-US" dirty="0"/>
              <a:t>Probability and odds</a:t>
            </a:r>
          </a:p>
        </p:txBody>
      </p:sp>
    </p:spTree>
    <p:extLst>
      <p:ext uri="{BB962C8B-B14F-4D97-AF65-F5344CB8AC3E}">
        <p14:creationId xmlns:p14="http://schemas.microsoft.com/office/powerpoint/2010/main" val="3736530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Probability and odds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Probabilities are easy to interpret, but the related number "odds" is often more useful in applied contexts. Analogous to how probabilities are designated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we designate odds as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a:t>
                </a:r>
              </a:p>
              <a:p>
                <a:pPr marL="82550" indent="0">
                  <a:buNone/>
                </a:pPr>
                <a:endParaRPr lang="en-US" dirty="0"/>
              </a:p>
              <a:p>
                <a:pPr marL="8255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num>
                        <m:den>
                          <m:r>
                            <a:rPr lang="en-US" b="0" i="1" smtClean="0">
                              <a:latin typeface="Cambria Math" panose="02040503050406030204" pitchFamily="18" charset="0"/>
                            </a:rPr>
                            <m:t>1−</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den>
                      </m:f>
                    </m:oMath>
                  </m:oMathPara>
                </a14:m>
                <a:endParaRPr lang="en-US" b="0" dirty="0"/>
              </a:p>
              <a:p>
                <a:pPr marL="82550" indent="0">
                  <a:buNone/>
                </a:pPr>
                <a:endParaRPr lang="en-US" dirty="0"/>
              </a:p>
              <a:p>
                <a:pPr marL="8255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num>
                        <m:den>
                          <m:r>
                            <a:rPr lang="en-US" i="1">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den>
                      </m:f>
                    </m:oMath>
                  </m:oMathPara>
                </a14:m>
                <a:endParaRPr lang="en-US" b="0" dirty="0"/>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70770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a:xfrm>
            <a:off x="371475" y="219958"/>
            <a:ext cx="8763000" cy="1472848"/>
          </a:xfrm>
        </p:spPr>
        <p:txBody>
          <a:bodyPr/>
          <a:lstStyle/>
          <a:p>
            <a:r>
              <a:rPr lang="en-US" dirty="0"/>
              <a:t>Probability and odds</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a:xfrm>
                <a:off x="371475" y="2028472"/>
                <a:ext cx="9544049" cy="4834820"/>
              </a:xfrm>
            </p:spPr>
            <p:txBody>
              <a:bodyPr anchor="ctr"/>
              <a:lstStyle/>
              <a:p>
                <a:pPr marL="82550" indent="0">
                  <a:lnSpc>
                    <a:spcPct val="100000"/>
                  </a:lnSpc>
                  <a:buNone/>
                </a:pPr>
                <a:r>
                  <a:rPr lang="en-US" sz="2400" dirty="0"/>
                  <a:t>Odds (often quoted as 2:1, etc.) are simply a number that you can do math with, just like probabilities. (e.g., 2:1 odds = 2; 1:3 odds = 0.33, etc.)</a:t>
                </a:r>
              </a:p>
              <a:p>
                <a:pPr marL="82550" indent="0">
                  <a:lnSpc>
                    <a:spcPct val="100000"/>
                  </a:lnSpc>
                  <a:buNone/>
                </a:pPr>
                <a:r>
                  <a:rPr lang="en-US" sz="2400" dirty="0"/>
                  <a:t>Odds have 1:1 monotonically increasing relationships with probabilities.</a:t>
                </a:r>
              </a:p>
              <a:p>
                <a:pPr marL="82550" indent="0">
                  <a:lnSpc>
                    <a:spcPct val="100000"/>
                  </a:lnSpc>
                  <a:buNone/>
                </a:pPr>
                <a:r>
                  <a:rPr lang="en-US" sz="2400" b="1" dirty="0"/>
                  <a:t>Why use odds?</a:t>
                </a:r>
              </a:p>
              <a:p>
                <a:pPr>
                  <a:lnSpc>
                    <a:spcPct val="100000"/>
                  </a:lnSpc>
                </a:pPr>
                <a:r>
                  <a:rPr lang="en-US" sz="2400" b="0" i="0" u="none" strike="noStrike" dirty="0">
                    <a:solidFill>
                      <a:srgbClr val="000000"/>
                    </a:solidFill>
                    <a:effectLst/>
                    <a:latin typeface="-webkit-standard"/>
                  </a:rPr>
                  <a:t>Probabilities are restricted to the interval </a:t>
                </a:r>
                <a14:m>
                  <m:oMath xmlns:m="http://schemas.openxmlformats.org/officeDocument/2006/math">
                    <m:r>
                      <a:rPr lang="en-US" sz="2400" b="0" i="1" u="none" strike="noStrike" dirty="0" smtClean="0">
                        <a:solidFill>
                          <a:srgbClr val="000000"/>
                        </a:solidFill>
                        <a:effectLst/>
                        <a:latin typeface="Cambria Math" panose="02040503050406030204" pitchFamily="18" charset="0"/>
                      </a:rPr>
                      <m:t>[0,1], </m:t>
                    </m:r>
                  </m:oMath>
                </a14:m>
                <a:r>
                  <a:rPr lang="en-US" sz="2400" b="0" i="0" u="none" strike="noStrike" dirty="0">
                    <a:solidFill>
                      <a:srgbClr val="000000"/>
                    </a:solidFill>
                    <a:effectLst/>
                    <a:latin typeface="-webkit-standard"/>
                  </a:rPr>
                  <a:t>but odds can take on any positive value </a:t>
                </a:r>
                <a:r>
                  <a:rPr lang="en-US" sz="2400" b="0" i="0" u="none" strike="noStrike" dirty="0">
                    <a:solidFill>
                      <a:srgbClr val="000000"/>
                    </a:solidFill>
                    <a:effectLst/>
                    <a:latin typeface="+mj-lt"/>
                  </a:rPr>
                  <a:t>(0,∞</a:t>
                </a:r>
                <a:r>
                  <a:rPr lang="en-US" sz="2400" b="0" i="0" u="none" strike="noStrike" dirty="0">
                    <a:solidFill>
                      <a:srgbClr val="000000"/>
                    </a:solidFill>
                    <a:effectLst/>
                    <a:latin typeface="-webkit-standard"/>
                  </a:rPr>
                  <a:t>). </a:t>
                </a:r>
                <a:r>
                  <a:rPr lang="en-US" sz="2400" dirty="0"/>
                  <a:t>This makes odds better suited for use in regression and other mathematical models.</a:t>
                </a:r>
                <a:endParaRPr lang="en-US" sz="2400" b="0" i="0" u="none" strike="noStrike" dirty="0">
                  <a:solidFill>
                    <a:srgbClr val="000000"/>
                  </a:solidFill>
                  <a:effectLst/>
                  <a:latin typeface="-webkit-standard"/>
                </a:endParaRPr>
              </a:p>
              <a:p>
                <a:pPr algn="l">
                  <a:lnSpc>
                    <a:spcPct val="100000"/>
                  </a:lnSpc>
                </a:pPr>
                <a:r>
                  <a:rPr lang="en-US" sz="2400" dirty="0">
                    <a:solidFill>
                      <a:srgbClr val="000000"/>
                    </a:solidFill>
                  </a:rPr>
                  <a:t>I</a:t>
                </a:r>
                <a:r>
                  <a:rPr lang="en-US" sz="2400" i="0" u="none" strike="noStrike" dirty="0">
                    <a:solidFill>
                      <a:srgbClr val="000000"/>
                    </a:solidFill>
                    <a:effectLst/>
                  </a:rPr>
                  <a:t>n Epidemiology and Clinical Work, </a:t>
                </a:r>
                <a:r>
                  <a:rPr lang="en-US" sz="2400" dirty="0">
                    <a:solidFill>
                      <a:srgbClr val="000000"/>
                    </a:solidFill>
                  </a:rPr>
                  <a:t>t</a:t>
                </a:r>
                <a:r>
                  <a:rPr lang="en-US" sz="2400" b="0" i="0" u="none" strike="noStrike" dirty="0">
                    <a:solidFill>
                      <a:srgbClr val="000000"/>
                    </a:solidFill>
                    <a:effectLst/>
                  </a:rPr>
                  <a:t>he </a:t>
                </a:r>
                <a:r>
                  <a:rPr lang="en-US" sz="2400" b="1" i="0" u="none" strike="noStrike" dirty="0">
                    <a:solidFill>
                      <a:srgbClr val="000000"/>
                    </a:solidFill>
                    <a:effectLst/>
                  </a:rPr>
                  <a:t>Odds Ratio (OR)</a:t>
                </a:r>
                <a:r>
                  <a:rPr lang="en-US" sz="2400" b="0" i="0" u="none" strike="noStrike" dirty="0">
                    <a:solidFill>
                      <a:srgbClr val="000000"/>
                    </a:solidFill>
                    <a:effectLst/>
                  </a:rPr>
                  <a:t> quantifies the relationship between two variables (e.g., exposure and outcome).</a:t>
                </a:r>
              </a:p>
              <a:p>
                <a:pPr algn="l">
                  <a:lnSpc>
                    <a:spcPct val="100000"/>
                  </a:lnSpc>
                  <a:buFont typeface="Arial" panose="020B0604020202020204" pitchFamily="34" charset="0"/>
                  <a:buChar char="•"/>
                </a:pPr>
                <a:r>
                  <a:rPr lang="en-US" sz="2400" b="1" i="0" u="none" strike="noStrike" dirty="0">
                    <a:solidFill>
                      <a:srgbClr val="000000"/>
                    </a:solidFill>
                    <a:effectLst/>
                  </a:rPr>
                  <a:t>Example</a:t>
                </a:r>
                <a:r>
                  <a:rPr lang="en-US" sz="2400" i="0" u="none" strike="noStrike" dirty="0">
                    <a:solidFill>
                      <a:srgbClr val="000000"/>
                    </a:solidFill>
                    <a:effectLst/>
                  </a:rPr>
                  <a:t>: </a:t>
                </a:r>
                <a:r>
                  <a:rPr lang="en-US" sz="2400" b="1" i="0" u="none" strike="noStrike" dirty="0">
                    <a:solidFill>
                      <a:srgbClr val="000000"/>
                    </a:solidFill>
                    <a:effectLst/>
                  </a:rPr>
                  <a:t>Smoking and Cancer</a:t>
                </a:r>
                <a:r>
                  <a:rPr lang="en-US" sz="2400" b="1" dirty="0">
                    <a:solidFill>
                      <a:srgbClr val="000000"/>
                    </a:solidFill>
                  </a:rPr>
                  <a:t>: </a:t>
                </a:r>
                <a:r>
                  <a:rPr lang="en-US" sz="2400" b="0" i="0" u="none" strike="noStrike" dirty="0">
                    <a:solidFill>
                      <a:srgbClr val="000000"/>
                    </a:solidFill>
                    <a:effectLst/>
                  </a:rPr>
                  <a:t>If the OR = 30, it means:</a:t>
                </a:r>
              </a:p>
              <a:p>
                <a:pPr marL="1143000" lvl="2" indent="-228600" algn="l">
                  <a:lnSpc>
                    <a:spcPct val="100000"/>
                  </a:lnSpc>
                  <a:buFont typeface="Arial" panose="020B0604020202020204" pitchFamily="34" charset="0"/>
                  <a:buChar char="•"/>
                </a:pPr>
                <a:r>
                  <a:rPr lang="en-US" sz="2400" b="0" i="0" u="none" strike="noStrike" dirty="0">
                    <a:solidFill>
                      <a:srgbClr val="000000"/>
                    </a:solidFill>
                    <a:effectLst/>
                  </a:rPr>
                  <a:t>The odds of developing cancer increase by 30 times for smokers compared to non-smokers.</a:t>
                </a:r>
              </a:p>
              <a:p>
                <a:pPr marL="1143000" lvl="2" indent="-228600" algn="l">
                  <a:lnSpc>
                    <a:spcPct val="100000"/>
                  </a:lnSpc>
                  <a:buFont typeface="Arial" panose="020B0604020202020204" pitchFamily="34" charset="0"/>
                  <a:buChar char="•"/>
                </a:pPr>
                <a:r>
                  <a:rPr lang="en-US" sz="2400" b="0" i="0" u="none" strike="noStrike" dirty="0">
                    <a:solidFill>
                      <a:srgbClr val="000000"/>
                    </a:solidFill>
                    <a:effectLst/>
                  </a:rPr>
                  <a:t>This relationship holds regardless of baseline cancer probabilities for individuals.</a:t>
                </a:r>
              </a:p>
            </p:txBody>
          </p:sp>
        </mc:Choice>
        <mc:Fallback>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xfrm>
                <a:off x="371475" y="2028472"/>
                <a:ext cx="9544049" cy="4834820"/>
              </a:xfrm>
              <a:blipFill>
                <a:blip r:embed="rId3"/>
                <a:stretch>
                  <a:fillRect l="-133" t="-10209" r="-1463" b="-14136"/>
                </a:stretch>
              </a:blipFill>
            </p:spPr>
            <p:txBody>
              <a:bodyPr/>
              <a:lstStyle/>
              <a:p>
                <a:r>
                  <a:rPr lang="en-US">
                    <a:noFill/>
                  </a:rPr>
                  <a:t> </a:t>
                </a:r>
              </a:p>
            </p:txBody>
          </p:sp>
        </mc:Fallback>
      </mc:AlternateContent>
    </p:spTree>
    <p:extLst>
      <p:ext uri="{BB962C8B-B14F-4D97-AF65-F5344CB8AC3E}">
        <p14:creationId xmlns:p14="http://schemas.microsoft.com/office/powerpoint/2010/main" val="1833706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50D7-4155-6849-9948-2F15EBF03E9B}"/>
              </a:ext>
            </a:extLst>
          </p:cNvPr>
          <p:cNvSpPr>
            <a:spLocks noGrp="1"/>
          </p:cNvSpPr>
          <p:nvPr>
            <p:ph type="title"/>
          </p:nvPr>
        </p:nvSpPr>
        <p:spPr/>
        <p:txBody>
          <a:bodyPr/>
          <a:lstStyle/>
          <a:p>
            <a:r>
              <a:rPr lang="en-US" dirty="0"/>
              <a:t>Bayes’ rule</a:t>
            </a:r>
          </a:p>
        </p:txBody>
      </p:sp>
      <p:sp>
        <p:nvSpPr>
          <p:cNvPr id="5" name="Text Placeholder 4">
            <a:extLst>
              <a:ext uri="{FF2B5EF4-FFF2-40B4-BE49-F238E27FC236}">
                <a16:creationId xmlns:a16="http://schemas.microsoft.com/office/drawing/2014/main" id="{CC0DD396-9F98-CFB5-5903-0618EB7A6A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75692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Bayes’ rule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𝑒</m:t>
                              </m:r>
                            </m:e>
                            <m:e>
                              <m:r>
                                <a:rPr lang="en-US" b="0" i="1" smtClean="0">
                                  <a:latin typeface="Cambria Math" panose="02040503050406030204" pitchFamily="18" charset="0"/>
                                  <a:ea typeface="Cambria Math" panose="02040503050406030204" pitchFamily="18" charset="0"/>
                                </a:rPr>
                                <m:t>𝐻</m:t>
                              </m:r>
                            </m:e>
                          </m:d>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den>
                      </m:f>
                    </m:oMath>
                  </m:oMathPara>
                </a14:m>
                <a:endParaRPr lang="en-US" b="0" dirty="0">
                  <a:ea typeface="Cambria Math" panose="02040503050406030204" pitchFamily="18" charset="0"/>
                </a:endParaRPr>
              </a:p>
              <a:p>
                <a:pPr marL="82550" indent="0">
                  <a:buNone/>
                </a:pPr>
                <a:endParaRPr lang="en-US" b="0" dirty="0">
                  <a:ea typeface="Cambria Math" panose="02040503050406030204" pitchFamily="18" charset="0"/>
                </a:endParaRPr>
              </a:p>
              <a:p>
                <a:pPr marL="82550" indent="0">
                  <a:buNone/>
                </a:pPr>
                <a:r>
                  <a:rPr lang="en-US" dirty="0">
                    <a:latin typeface="Calibri" panose="020F0502020204030204" pitchFamily="34" charset="0"/>
                    <a:ea typeface="Cambria Math" panose="02040503050406030204" pitchFamily="18" charset="0"/>
                    <a:cs typeface="Calibri" panose="020F0502020204030204" pitchFamily="34" charset="0"/>
                  </a:rPr>
                  <a:t>The belief we accord a hypothesis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𝐻</m:t>
                    </m:r>
                  </m:oMath>
                </a14:m>
                <a:r>
                  <a:rPr lang="en-US" dirty="0">
                    <a:latin typeface="Calibri" panose="020F0502020204030204" pitchFamily="34" charset="0"/>
                    <a:ea typeface="Cambria Math" panose="02040503050406030204" pitchFamily="18" charset="0"/>
                    <a:cs typeface="Calibri" panose="020F0502020204030204" pitchFamily="34" charset="0"/>
                  </a:rPr>
                  <a:t> upon obtaining evidence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𝑒</m:t>
                    </m:r>
                  </m:oMath>
                </a14:m>
                <a:r>
                  <a:rPr lang="en-US" dirty="0">
                    <a:latin typeface="Calibri" panose="020F0502020204030204" pitchFamily="34" charset="0"/>
                    <a:ea typeface="Cambria Math" panose="02040503050406030204" pitchFamily="18" charset="0"/>
                    <a:cs typeface="Calibri" panose="020F0502020204030204" pitchFamily="34" charset="0"/>
                  </a:rPr>
                  <a:t> can be computed by multiplying our previous belief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𝑃</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𝐻</m:t>
                    </m:r>
                    <m:r>
                      <a:rPr lang="en-US" b="0" i="1" smtClean="0">
                        <a:latin typeface="Cambria Math" panose="02040503050406030204" pitchFamily="18" charset="0"/>
                        <a:ea typeface="Cambria Math" panose="02040503050406030204" pitchFamily="18" charset="0"/>
                        <a:cs typeface="Calibri" panose="020F0502020204030204" pitchFamily="34" charset="0"/>
                      </a:rPr>
                      <m:t>)</m:t>
                    </m:r>
                  </m:oMath>
                </a14:m>
                <a:r>
                  <a:rPr lang="en-US" dirty="0">
                    <a:latin typeface="Calibri" panose="020F0502020204030204" pitchFamily="34" charset="0"/>
                    <a:ea typeface="Cambria Math" panose="02040503050406030204" pitchFamily="18" charset="0"/>
                    <a:cs typeface="Calibri" panose="020F0502020204030204" pitchFamily="34" charset="0"/>
                  </a:rPr>
                  <a:t> by the likelihood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𝑃</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𝑒</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𝐻</m:t>
                    </m:r>
                    <m:r>
                      <a:rPr lang="en-US" b="0" i="1" smtClean="0">
                        <a:latin typeface="Cambria Math" panose="02040503050406030204" pitchFamily="18" charset="0"/>
                        <a:ea typeface="Cambria Math" panose="02040503050406030204" pitchFamily="18" charset="0"/>
                        <a:cs typeface="Calibri" panose="020F0502020204030204" pitchFamily="34" charset="0"/>
                      </a:rPr>
                      <m:t>)</m:t>
                    </m:r>
                  </m:oMath>
                </a14:m>
                <a:r>
                  <a:rPr lang="en-US" dirty="0">
                    <a:latin typeface="Calibri" panose="020F0502020204030204" pitchFamily="34" charset="0"/>
                    <a:ea typeface="Cambria Math" panose="02040503050406030204" pitchFamily="18" charset="0"/>
                    <a:cs typeface="Calibri" panose="020F0502020204030204" pitchFamily="34" charset="0"/>
                  </a:rPr>
                  <a:t> that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𝑒</m:t>
                    </m:r>
                  </m:oMath>
                </a14:m>
                <a:r>
                  <a:rPr lang="en-US" dirty="0">
                    <a:latin typeface="Calibri" panose="020F0502020204030204" pitchFamily="34" charset="0"/>
                    <a:ea typeface="Cambria Math" panose="02040503050406030204" pitchFamily="18" charset="0"/>
                    <a:cs typeface="Calibri" panose="020F0502020204030204" pitchFamily="34" charset="0"/>
                  </a:rPr>
                  <a:t> will materialize if </a:t>
                </a:r>
                <a14:m>
                  <m:oMath xmlns:m="http://schemas.openxmlformats.org/officeDocument/2006/math">
                    <m:r>
                      <a:rPr lang="en-US" i="1">
                        <a:latin typeface="Cambria Math" panose="02040503050406030204" pitchFamily="18" charset="0"/>
                        <a:ea typeface="Cambria Math" panose="02040503050406030204" pitchFamily="18" charset="0"/>
                        <a:cs typeface="Calibri" panose="020F0502020204030204" pitchFamily="34" charset="0"/>
                      </a:rPr>
                      <m:t>𝐻</m:t>
                    </m:r>
                  </m:oMath>
                </a14:m>
                <a:r>
                  <a:rPr lang="en-US" dirty="0">
                    <a:latin typeface="Calibri" panose="020F0502020204030204" pitchFamily="34" charset="0"/>
                    <a:ea typeface="Cambria Math" panose="02040503050406030204" pitchFamily="18" charset="0"/>
                    <a:cs typeface="Calibri" panose="020F0502020204030204" pitchFamily="34" charset="0"/>
                  </a:rPr>
                  <a:t> is true.</a:t>
                </a:r>
              </a:p>
              <a:p>
                <a:pPr marL="82550" indent="0">
                  <a:buNone/>
                </a:pPr>
                <a:endParaRPr lang="en-US" i="1" dirty="0">
                  <a:latin typeface="Cambria Math" panose="02040503050406030204" pitchFamily="18" charset="0"/>
                  <a:ea typeface="Cambria Math" panose="02040503050406030204" pitchFamily="18" charset="0"/>
                  <a:cs typeface="Calibri" panose="020F0502020204030204" pitchFamily="34" charset="0"/>
                </a:endParaRPr>
              </a:p>
              <a:p>
                <a:pPr marL="82550" indent="0">
                  <a:buNone/>
                </a:pPr>
                <a14:m>
                  <m:oMath xmlns:m="http://schemas.openxmlformats.org/officeDocument/2006/math">
                    <m:r>
                      <a:rPr lang="en-US" i="1">
                        <a:latin typeface="Cambria Math" panose="02040503050406030204" pitchFamily="18" charset="0"/>
                        <a:ea typeface="Cambria Math" panose="02040503050406030204" pitchFamily="18" charset="0"/>
                        <a:cs typeface="Calibri" panose="020F0502020204030204" pitchFamily="34" charset="0"/>
                      </a:rPr>
                      <m:t>𝑃</m:t>
                    </m:r>
                    <m:r>
                      <a:rPr lang="en-US" i="1">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𝐻</m:t>
                    </m:r>
                    <m:r>
                      <a:rPr lang="en-US" i="1">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𝑒</m:t>
                    </m:r>
                    <m:r>
                      <a:rPr lang="en-US" i="1">
                        <a:latin typeface="Cambria Math" panose="02040503050406030204" pitchFamily="18" charset="0"/>
                        <a:ea typeface="Cambria Math" panose="02040503050406030204" pitchFamily="18" charset="0"/>
                        <a:cs typeface="Calibri" panose="020F0502020204030204" pitchFamily="34" charset="0"/>
                      </a:rPr>
                      <m:t>) </m:t>
                    </m:r>
                  </m:oMath>
                </a14:m>
                <a:r>
                  <a:rPr lang="en-US" dirty="0">
                    <a:latin typeface="Calibri" panose="020F0502020204030204" pitchFamily="34" charset="0"/>
                    <a:ea typeface="Cambria Math" panose="02040503050406030204" pitchFamily="18" charset="0"/>
                    <a:cs typeface="Calibri" panose="020F0502020204030204" pitchFamily="34" charset="0"/>
                  </a:rPr>
                  <a:t>is sometimes called the posterior probability (or simply posterior), and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𝑃</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𝐻</m:t>
                    </m:r>
                    <m:r>
                      <a:rPr lang="en-US" b="0" i="1" smtClean="0">
                        <a:latin typeface="Cambria Math" panose="02040503050406030204" pitchFamily="18" charset="0"/>
                        <a:ea typeface="Cambria Math" panose="02040503050406030204" pitchFamily="18" charset="0"/>
                        <a:cs typeface="Calibri" panose="020F0502020204030204" pitchFamily="34" charset="0"/>
                      </a:rPr>
                      <m:t>)</m:t>
                    </m:r>
                  </m:oMath>
                </a14:m>
                <a:r>
                  <a:rPr lang="en-US" dirty="0">
                    <a:latin typeface="Calibri" panose="020F0502020204030204" pitchFamily="34" charset="0"/>
                    <a:ea typeface="Cambria Math" panose="02040503050406030204" pitchFamily="18" charset="0"/>
                    <a:cs typeface="Calibri" panose="020F0502020204030204" pitchFamily="34" charset="0"/>
                  </a:rPr>
                  <a:t> is called the prior probability (or prior).</a:t>
                </a:r>
                <a:endParaRPr lang="en-US" dirty="0">
                  <a:ea typeface="Cambria Math" panose="02040503050406030204" pitchFamily="18"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r="-579"/>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Pearl</a:t>
            </a:r>
            <a:endParaRPr sz="900" dirty="0">
              <a:latin typeface="Calibri"/>
              <a:ea typeface="Calibri"/>
              <a:cs typeface="Calibri"/>
              <a:sym typeface="Calibri"/>
            </a:endParaRPr>
          </a:p>
        </p:txBody>
      </p:sp>
    </p:spTree>
    <p:extLst>
      <p:ext uri="{BB962C8B-B14F-4D97-AF65-F5344CB8AC3E}">
        <p14:creationId xmlns:p14="http://schemas.microsoft.com/office/powerpoint/2010/main" val="164302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3A4B-3FC8-4ADB-81A5-BE419C556586}"/>
              </a:ext>
            </a:extLst>
          </p:cNvPr>
          <p:cNvSpPr>
            <a:spLocks noGrp="1"/>
          </p:cNvSpPr>
          <p:nvPr>
            <p:ph type="title"/>
          </p:nvPr>
        </p:nvSpPr>
        <p:spPr/>
        <p:txBody>
          <a:bodyPr/>
          <a:lstStyle/>
          <a:p>
            <a:r>
              <a:rPr lang="en-US" b="0" i="0" u="none" strike="noStrike" dirty="0">
                <a:solidFill>
                  <a:srgbClr val="000000"/>
                </a:solidFill>
                <a:effectLst/>
                <a:latin typeface="-webkit-standard"/>
              </a:rPr>
              <a:t>Deriving Bayes’ Rule from Joint Probabilities</a:t>
            </a:r>
            <a:endParaRPr lang="en-US"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7E233DA6-DD6F-4AB4-A19B-CA66163E5C06}"/>
                  </a:ext>
                </a:extLst>
              </p:cNvPr>
              <p:cNvSpPr>
                <a:spLocks noGrp="1"/>
              </p:cNvSpPr>
              <p:nvPr>
                <p:ph type="body" idx="1"/>
              </p:nvPr>
            </p:nvSpPr>
            <p:spPr>
              <a:xfrm>
                <a:off x="346333" y="1707370"/>
                <a:ext cx="9467333" cy="5061333"/>
              </a:xfrm>
            </p:spPr>
            <p:txBody>
              <a:bodyPr/>
              <a:lstStyle/>
              <a:p>
                <a:pPr>
                  <a:lnSpc>
                    <a:spcPct val="150000"/>
                  </a:lnSpc>
                </a:pP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 </m:t>
                    </m:r>
                    <m:r>
                      <a:rPr lang="en-US" i="1" dirty="0" smtClean="0">
                        <a:latin typeface="Cambria Math" panose="02040503050406030204" pitchFamily="18" charset="0"/>
                      </a:rPr>
                      <m:t>𝑎𝑛𝑑</m:t>
                    </m:r>
                    <m:r>
                      <a:rPr lang="en-US" i="1" dirty="0" smtClean="0">
                        <a:latin typeface="Cambria Math" panose="02040503050406030204" pitchFamily="18" charset="0"/>
                      </a:rPr>
                      <m:t> </m:t>
                    </m:r>
                    <m:r>
                      <a:rPr lang="en-US" i="1" dirty="0" smtClean="0">
                        <a:latin typeface="Cambria Math" panose="02040503050406030204" pitchFamily="18" charset="0"/>
                      </a:rPr>
                      <m:t>𝐵</m:t>
                    </m:r>
                    <m:r>
                      <a:rPr lang="en-US" i="1" dirty="0" smtClean="0">
                        <a:latin typeface="Cambria Math" panose="02040503050406030204" pitchFamily="18" charset="0"/>
                      </a:rPr>
                      <m:t>) =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 </m:t>
                    </m:r>
                    <m:r>
                      <a:rPr lang="en-US" i="1" dirty="0" smtClean="0">
                        <a:latin typeface="Cambria Math" panose="02040503050406030204" pitchFamily="18" charset="0"/>
                      </a:rPr>
                      <m:t>𝑎𝑛𝑑</m:t>
                    </m:r>
                    <m:r>
                      <a:rPr lang="en-US" i="1" dirty="0" smtClean="0">
                        <a:latin typeface="Cambria Math" panose="02040503050406030204" pitchFamily="18" charset="0"/>
                      </a:rPr>
                      <m:t> </m:t>
                    </m:r>
                    <m:r>
                      <a:rPr lang="en-US" i="1" dirty="0" smtClean="0">
                        <a:latin typeface="Cambria Math" panose="02040503050406030204" pitchFamily="18" charset="0"/>
                      </a:rPr>
                      <m:t>𝐴</m:t>
                    </m:r>
                    <m:r>
                      <a:rPr lang="en-US" i="1" dirty="0" smtClean="0">
                        <a:latin typeface="Cambria Math" panose="02040503050406030204" pitchFamily="18" charset="0"/>
                      </a:rPr>
                      <m:t>)</m:t>
                    </m:r>
                  </m:oMath>
                </a14:m>
                <a:endParaRPr lang="en-US" dirty="0"/>
              </a:p>
              <a:p>
                <a:pPr>
                  <a:lnSpc>
                    <a:spcPct val="150000"/>
                  </a:lnSpc>
                </a:pPr>
                <a14:m>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𝐵</m:t>
                        </m:r>
                      </m:e>
                    </m:d>
                    <m:r>
                      <a:rPr lang="en-US" i="1" dirty="0" smtClean="0">
                        <a:latin typeface="Cambria Math" panose="02040503050406030204" pitchFamily="18" charset="0"/>
                      </a:rPr>
                      <m:t> </m:t>
                    </m:r>
                    <m:r>
                      <a:rPr lang="en-US" b="0" i="0" dirty="0" smtClean="0">
                        <a:latin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oMath>
                </a14:m>
                <a:endParaRPr lang="en-US" dirty="0"/>
              </a:p>
              <a:p>
                <a:pPr>
                  <a:lnSpc>
                    <a:spcPct val="150000"/>
                  </a:lnSpc>
                </a:pPr>
                <a14:m>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r>
                          <a:rPr lang="en-US" i="1" dirty="0">
                            <a:latin typeface="Cambria Math" panose="02040503050406030204" pitchFamily="18" charset="0"/>
                          </a:rPr>
                          <m:t>𝐵</m:t>
                        </m:r>
                        <m:r>
                          <a:rPr lang="en-US" i="1" dirty="0">
                            <a:latin typeface="Cambria Math" panose="02040503050406030204" pitchFamily="18" charset="0"/>
                          </a:rPr>
                          <m:t>∩</m:t>
                        </m:r>
                        <m:r>
                          <a:rPr lang="en-US" i="1" dirty="0">
                            <a:latin typeface="Cambria Math" panose="02040503050406030204" pitchFamily="18" charset="0"/>
                          </a:rPr>
                          <m:t>𝐴</m:t>
                        </m:r>
                      </m:e>
                    </m:d>
                    <m:r>
                      <a:rPr lang="en-US" b="0" i="1" dirty="0" smtClean="0">
                        <a:latin typeface="Cambria Math" panose="02040503050406030204" pitchFamily="18" charset="0"/>
                      </a:rPr>
                      <m:t>=</m:t>
                    </m:r>
                    <m:r>
                      <a:rPr lang="en-US" i="1" dirty="0">
                        <a:latin typeface="Cambria Math" panose="02040503050406030204" pitchFamily="18" charset="0"/>
                      </a:rPr>
                      <m:t> </m:t>
                    </m:r>
                    <m:r>
                      <a:rPr lang="en-US" b="0" i="1" u="none" strike="noStrike" dirty="0" smtClean="0">
                        <a:solidFill>
                          <a:srgbClr val="000000"/>
                        </a:solidFill>
                        <a:effectLst/>
                        <a:latin typeface="Cambria Math" panose="02040503050406030204" pitchFamily="18" charset="0"/>
                      </a:rPr>
                      <m:t>𝑃</m:t>
                    </m:r>
                    <m:r>
                      <a:rPr lang="en-US" b="0" i="1" u="none" strike="noStrike" dirty="0" smtClean="0">
                        <a:solidFill>
                          <a:srgbClr val="000000"/>
                        </a:solidFill>
                        <a:effectLst/>
                        <a:latin typeface="Cambria Math" panose="02040503050406030204" pitchFamily="18" charset="0"/>
                      </a:rPr>
                      <m:t>(</m:t>
                    </m:r>
                    <m:r>
                      <a:rPr lang="en-US" b="0" i="1" u="none" strike="noStrike" dirty="0" smtClean="0">
                        <a:solidFill>
                          <a:srgbClr val="000000"/>
                        </a:solidFill>
                        <a:effectLst/>
                        <a:latin typeface="Cambria Math" panose="02040503050406030204" pitchFamily="18" charset="0"/>
                      </a:rPr>
                      <m:t>𝐵</m:t>
                    </m:r>
                    <m:r>
                      <a:rPr lang="en-US" b="0" i="1" u="none" strike="noStrike" dirty="0" smtClean="0">
                        <a:solidFill>
                          <a:srgbClr val="000000"/>
                        </a:solidFill>
                        <a:effectLst/>
                        <a:latin typeface="Cambria Math" panose="02040503050406030204" pitchFamily="18" charset="0"/>
                      </a:rPr>
                      <m:t>∣</m:t>
                    </m:r>
                    <m:r>
                      <a:rPr lang="en-US" b="0" i="1" u="none" strike="noStrike" dirty="0" smtClean="0">
                        <a:solidFill>
                          <a:srgbClr val="000000"/>
                        </a:solidFill>
                        <a:effectLst/>
                        <a:latin typeface="Cambria Math" panose="02040503050406030204" pitchFamily="18" charset="0"/>
                      </a:rPr>
                      <m:t>𝐴</m:t>
                    </m:r>
                    <m:r>
                      <a:rPr lang="en-US" b="0" i="1" u="none" strike="noStrike" dirty="0" smtClean="0">
                        <a:solidFill>
                          <a:srgbClr val="000000"/>
                        </a:solidFill>
                        <a:effectLst/>
                        <a:latin typeface="Cambria Math" panose="02040503050406030204" pitchFamily="18" charset="0"/>
                      </a:rPr>
                      <m:t>)</m:t>
                    </m:r>
                    <m:r>
                      <a:rPr lang="en-US" b="0" i="1" u="none" strike="noStrike" dirty="0" smtClean="0">
                        <a:solidFill>
                          <a:srgbClr val="000000"/>
                        </a:solidFill>
                        <a:effectLst/>
                        <a:latin typeface="Cambria Math" panose="02040503050406030204" pitchFamily="18" charset="0"/>
                      </a:rPr>
                      <m:t>𝑃</m:t>
                    </m:r>
                    <m:r>
                      <a:rPr lang="en-US" b="0" i="1" u="none" strike="noStrike" dirty="0" smtClean="0">
                        <a:solidFill>
                          <a:srgbClr val="000000"/>
                        </a:solidFill>
                        <a:effectLst/>
                        <a:latin typeface="Cambria Math" panose="02040503050406030204" pitchFamily="18" charset="0"/>
                      </a:rPr>
                      <m:t>(</m:t>
                    </m:r>
                    <m:r>
                      <a:rPr lang="en-US" b="0" i="1" u="none" strike="noStrike" dirty="0" smtClean="0">
                        <a:solidFill>
                          <a:srgbClr val="000000"/>
                        </a:solidFill>
                        <a:effectLst/>
                        <a:latin typeface="Cambria Math" panose="02040503050406030204" pitchFamily="18" charset="0"/>
                      </a:rPr>
                      <m:t>𝐴</m:t>
                    </m:r>
                    <m:r>
                      <a:rPr lang="en-US" b="0" i="1" u="none" strike="noStrike" dirty="0" smtClean="0">
                        <a:solidFill>
                          <a:srgbClr val="000000"/>
                        </a:solidFill>
                        <a:effectLst/>
                        <a:latin typeface="Cambria Math" panose="02040503050406030204" pitchFamily="18" charset="0"/>
                      </a:rPr>
                      <m:t>)</m:t>
                    </m:r>
                  </m:oMath>
                </a14:m>
                <a:endParaRPr lang="en-US" dirty="0"/>
              </a:p>
              <a:p>
                <a:pPr lvl="1">
                  <a:lnSpc>
                    <a:spcPct val="150000"/>
                  </a:lnSpc>
                </a:pPr>
                <a:r>
                  <a:rPr lang="en-US" dirty="0"/>
                  <a:t>Substitute both sides</a:t>
                </a:r>
              </a:p>
              <a:p>
                <a:pPr>
                  <a:lnSpc>
                    <a:spcPct val="150000"/>
                  </a:lnSpc>
                </a:pPr>
                <a14:m>
                  <m:oMath xmlns:m="http://schemas.openxmlformats.org/officeDocument/2006/math">
                    <m:r>
                      <a:rPr lang="en-US" b="0" i="1" u="none" strike="noStrike" dirty="0" smtClean="0">
                        <a:solidFill>
                          <a:srgbClr val="000000"/>
                        </a:solidFill>
                        <a:effectLst/>
                        <a:latin typeface="Cambria Math" panose="02040503050406030204" pitchFamily="18" charset="0"/>
                      </a:rPr>
                      <m:t>𝑃</m:t>
                    </m:r>
                    <m:r>
                      <a:rPr lang="en-US" b="0" i="1" u="none" strike="noStrike" dirty="0" smtClean="0">
                        <a:solidFill>
                          <a:srgbClr val="000000"/>
                        </a:solidFill>
                        <a:effectLst/>
                        <a:latin typeface="Cambria Math" panose="02040503050406030204" pitchFamily="18" charset="0"/>
                      </a:rPr>
                      <m:t>(</m:t>
                    </m:r>
                    <m:r>
                      <a:rPr lang="en-US" b="0" i="1" u="none" strike="noStrike" dirty="0" smtClean="0">
                        <a:solidFill>
                          <a:srgbClr val="000000"/>
                        </a:solidFill>
                        <a:effectLst/>
                        <a:latin typeface="Cambria Math" panose="02040503050406030204" pitchFamily="18" charset="0"/>
                      </a:rPr>
                      <m:t>𝐴</m:t>
                    </m:r>
                    <m:r>
                      <a:rPr lang="en-US" b="0" i="1" u="none" strike="noStrike" dirty="0" smtClean="0">
                        <a:solidFill>
                          <a:srgbClr val="000000"/>
                        </a:solidFill>
                        <a:effectLst/>
                        <a:latin typeface="Cambria Math" panose="02040503050406030204" pitchFamily="18" charset="0"/>
                      </a:rPr>
                      <m:t>∣</m:t>
                    </m:r>
                    <m:r>
                      <a:rPr lang="en-US" b="0" i="1" u="none" strike="noStrike" dirty="0" smtClean="0">
                        <a:solidFill>
                          <a:srgbClr val="000000"/>
                        </a:solidFill>
                        <a:effectLst/>
                        <a:latin typeface="Cambria Math" panose="02040503050406030204" pitchFamily="18" charset="0"/>
                      </a:rPr>
                      <m:t>𝐵</m:t>
                    </m:r>
                    <m:r>
                      <a:rPr lang="en-US" b="0" i="1" u="none" strike="noStrike" dirty="0" smtClean="0">
                        <a:solidFill>
                          <a:srgbClr val="000000"/>
                        </a:solidFill>
                        <a:effectLst/>
                        <a:latin typeface="Cambria Math" panose="02040503050406030204" pitchFamily="18" charset="0"/>
                      </a:rPr>
                      <m:t>)</m:t>
                    </m:r>
                    <m:r>
                      <a:rPr lang="en-US" b="0" i="1" u="none" strike="noStrike" dirty="0" smtClean="0">
                        <a:solidFill>
                          <a:srgbClr val="000000"/>
                        </a:solidFill>
                        <a:effectLst/>
                        <a:latin typeface="Cambria Math" panose="02040503050406030204" pitchFamily="18" charset="0"/>
                      </a:rPr>
                      <m:t>𝑃</m:t>
                    </m:r>
                    <m:r>
                      <a:rPr lang="en-US" b="0" i="1" u="none" strike="noStrike" dirty="0" smtClean="0">
                        <a:solidFill>
                          <a:srgbClr val="000000"/>
                        </a:solidFill>
                        <a:effectLst/>
                        <a:latin typeface="Cambria Math" panose="02040503050406030204" pitchFamily="18" charset="0"/>
                      </a:rPr>
                      <m:t>(</m:t>
                    </m:r>
                    <m:r>
                      <a:rPr lang="en-US" b="0" i="1" u="none" strike="noStrike" dirty="0" smtClean="0">
                        <a:solidFill>
                          <a:srgbClr val="000000"/>
                        </a:solidFill>
                        <a:effectLst/>
                        <a:latin typeface="Cambria Math" panose="02040503050406030204" pitchFamily="18" charset="0"/>
                      </a:rPr>
                      <m:t>𝐵</m:t>
                    </m:r>
                    <m:r>
                      <a:rPr lang="en-US" b="0" i="1" u="none" strike="noStrike" dirty="0" smtClean="0">
                        <a:solidFill>
                          <a:srgbClr val="000000"/>
                        </a:solidFill>
                        <a:effectLst/>
                        <a:latin typeface="Cambria Math" panose="02040503050406030204" pitchFamily="18" charset="0"/>
                      </a:rPr>
                      <m:t>)=</m:t>
                    </m:r>
                    <m:r>
                      <a:rPr lang="en-US" b="0" i="1" u="none" strike="noStrike" dirty="0" smtClean="0">
                        <a:solidFill>
                          <a:srgbClr val="000000"/>
                        </a:solidFill>
                        <a:effectLst/>
                        <a:latin typeface="Cambria Math" panose="02040503050406030204" pitchFamily="18" charset="0"/>
                      </a:rPr>
                      <m:t>𝑃</m:t>
                    </m:r>
                    <m:r>
                      <a:rPr lang="en-US" b="0" i="1" u="none" strike="noStrike" dirty="0" smtClean="0">
                        <a:solidFill>
                          <a:srgbClr val="000000"/>
                        </a:solidFill>
                        <a:effectLst/>
                        <a:latin typeface="Cambria Math" panose="02040503050406030204" pitchFamily="18" charset="0"/>
                      </a:rPr>
                      <m:t>(</m:t>
                    </m:r>
                    <m:r>
                      <a:rPr lang="en-US" b="0" i="1" u="none" strike="noStrike" dirty="0" smtClean="0">
                        <a:solidFill>
                          <a:srgbClr val="000000"/>
                        </a:solidFill>
                        <a:effectLst/>
                        <a:latin typeface="Cambria Math" panose="02040503050406030204" pitchFamily="18" charset="0"/>
                      </a:rPr>
                      <m:t>𝐵</m:t>
                    </m:r>
                    <m:r>
                      <a:rPr lang="en-US" b="0" i="1" u="none" strike="noStrike" dirty="0" smtClean="0">
                        <a:solidFill>
                          <a:srgbClr val="000000"/>
                        </a:solidFill>
                        <a:effectLst/>
                        <a:latin typeface="Cambria Math" panose="02040503050406030204" pitchFamily="18" charset="0"/>
                      </a:rPr>
                      <m:t>∣</m:t>
                    </m:r>
                    <m:r>
                      <a:rPr lang="en-US" b="0" i="1" u="none" strike="noStrike" dirty="0" smtClean="0">
                        <a:solidFill>
                          <a:srgbClr val="000000"/>
                        </a:solidFill>
                        <a:effectLst/>
                        <a:latin typeface="Cambria Math" panose="02040503050406030204" pitchFamily="18" charset="0"/>
                      </a:rPr>
                      <m:t>𝐴</m:t>
                    </m:r>
                    <m:r>
                      <a:rPr lang="en-US" b="0" i="1" u="none" strike="noStrike" dirty="0" smtClean="0">
                        <a:solidFill>
                          <a:srgbClr val="000000"/>
                        </a:solidFill>
                        <a:effectLst/>
                        <a:latin typeface="Cambria Math" panose="02040503050406030204" pitchFamily="18" charset="0"/>
                      </a:rPr>
                      <m:t>)</m:t>
                    </m:r>
                    <m:r>
                      <a:rPr lang="en-US" b="0" i="1" u="none" strike="noStrike" dirty="0" smtClean="0">
                        <a:solidFill>
                          <a:srgbClr val="000000"/>
                        </a:solidFill>
                        <a:effectLst/>
                        <a:latin typeface="Cambria Math" panose="02040503050406030204" pitchFamily="18" charset="0"/>
                      </a:rPr>
                      <m:t>𝑃</m:t>
                    </m:r>
                    <m:r>
                      <a:rPr lang="en-US" b="0" i="1" u="none" strike="noStrike" dirty="0" smtClean="0">
                        <a:solidFill>
                          <a:srgbClr val="000000"/>
                        </a:solidFill>
                        <a:effectLst/>
                        <a:latin typeface="Cambria Math" panose="02040503050406030204" pitchFamily="18" charset="0"/>
                      </a:rPr>
                      <m:t>(</m:t>
                    </m:r>
                    <m:r>
                      <a:rPr lang="en-US" b="0" i="1" u="none" strike="noStrike" dirty="0" smtClean="0">
                        <a:solidFill>
                          <a:srgbClr val="000000"/>
                        </a:solidFill>
                        <a:effectLst/>
                        <a:latin typeface="Cambria Math" panose="02040503050406030204" pitchFamily="18" charset="0"/>
                      </a:rPr>
                      <m:t>𝐴</m:t>
                    </m:r>
                    <m:r>
                      <a:rPr lang="en-US" b="0" i="1" u="none" strike="noStrike" dirty="0" smtClean="0">
                        <a:solidFill>
                          <a:srgbClr val="000000"/>
                        </a:solidFill>
                        <a:effectLst/>
                        <a:latin typeface="Cambria Math" panose="02040503050406030204" pitchFamily="18" charset="0"/>
                      </a:rPr>
                      <m:t>)</m:t>
                    </m:r>
                  </m:oMath>
                </a14:m>
                <a:endParaRPr lang="en-US" dirty="0"/>
              </a:p>
              <a:p>
                <a:pPr lvl="1">
                  <a:lnSpc>
                    <a:spcPct val="150000"/>
                  </a:lnSpc>
                </a:pPr>
                <a:r>
                  <a:rPr lang="en-US" dirty="0"/>
                  <a:t>Assuming that P(B) is nonzero,</a:t>
                </a:r>
              </a:p>
              <a:p>
                <a:pPr>
                  <a:lnSpc>
                    <a:spcPct val="150000"/>
                  </a:lnSpc>
                </a:pP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 =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 •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 /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oMath>
                </a14:m>
                <a:endParaRPr lang="en-US" dirty="0"/>
              </a:p>
            </p:txBody>
          </p:sp>
        </mc:Choice>
        <mc:Fallback>
          <p:sp>
            <p:nvSpPr>
              <p:cNvPr id="3" name="Text Placeholder 2">
                <a:extLst>
                  <a:ext uri="{FF2B5EF4-FFF2-40B4-BE49-F238E27FC236}">
                    <a16:creationId xmlns:a16="http://schemas.microsoft.com/office/drawing/2014/main" id="{7E233DA6-DD6F-4AB4-A19B-CA66163E5C06}"/>
                  </a:ext>
                </a:extLst>
              </p:cNvPr>
              <p:cNvSpPr>
                <a:spLocks noGrp="1" noRot="1" noChangeAspect="1" noMove="1" noResize="1" noEditPoints="1" noAdjustHandles="1" noChangeArrowheads="1" noChangeShapeType="1" noTextEdit="1"/>
              </p:cNvSpPr>
              <p:nvPr>
                <p:ph type="body" idx="1"/>
              </p:nvPr>
            </p:nvSpPr>
            <p:spPr>
              <a:xfrm>
                <a:off x="346333" y="1707370"/>
                <a:ext cx="9467333" cy="5061333"/>
              </a:xfrm>
              <a:blipFill>
                <a:blip r:embed="rId3"/>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3B81A7E-48B3-47BD-9218-5BEBD776630E}"/>
              </a:ext>
            </a:extLst>
          </p:cNvPr>
          <p:cNvPicPr>
            <a:picLocks noChangeAspect="1"/>
          </p:cNvPicPr>
          <p:nvPr/>
        </p:nvPicPr>
        <p:blipFill>
          <a:blip r:embed="rId4"/>
          <a:stretch>
            <a:fillRect/>
          </a:stretch>
        </p:blipFill>
        <p:spPr>
          <a:xfrm>
            <a:off x="6137275" y="2860862"/>
            <a:ext cx="3143250" cy="2019300"/>
          </a:xfrm>
          <a:prstGeom prst="rect">
            <a:avLst/>
          </a:prstGeom>
        </p:spPr>
      </p:pic>
      <p:sp>
        <p:nvSpPr>
          <p:cNvPr id="6" name="Google Shape;597;p77">
            <a:extLst>
              <a:ext uri="{FF2B5EF4-FFF2-40B4-BE49-F238E27FC236}">
                <a16:creationId xmlns:a16="http://schemas.microsoft.com/office/drawing/2014/main" id="{7B238A69-BED3-42C0-9029-C12A242BD3E7}"/>
              </a:ext>
            </a:extLst>
          </p:cNvPr>
          <p:cNvSpPr txBox="1"/>
          <p:nvPr/>
        </p:nvSpPr>
        <p:spPr>
          <a:xfrm>
            <a:off x="8109835" y="4918353"/>
            <a:ext cx="1170690" cy="323100"/>
          </a:xfrm>
          <a:prstGeom prst="rect">
            <a:avLst/>
          </a:prstGeom>
          <a:noFill/>
          <a:ln>
            <a:noFill/>
          </a:ln>
        </p:spPr>
        <p:txBody>
          <a:bodyPr spcFirstLastPara="1" wrap="square" lIns="91425" tIns="91425" rIns="91425" bIns="91425" anchor="b" anchorCtr="0">
            <a:noAutofit/>
          </a:bodyPr>
          <a:lstStyle/>
          <a:p>
            <a:pPr lvl="0" algn="r"/>
            <a:r>
              <a:rPr lang="en-US" sz="900" dirty="0" err="1">
                <a:latin typeface="Calibri"/>
                <a:ea typeface="Calibri"/>
                <a:cs typeface="Calibri"/>
                <a:sym typeface="Calibri"/>
              </a:rPr>
              <a:t>wikipedia</a:t>
            </a:r>
            <a:endParaRPr sz="900" dirty="0">
              <a:latin typeface="Calibri"/>
              <a:ea typeface="Calibri"/>
              <a:cs typeface="Calibri"/>
              <a:sym typeface="Calibri"/>
            </a:endParaRPr>
          </a:p>
        </p:txBody>
      </p:sp>
    </p:spTree>
    <p:extLst>
      <p:ext uri="{BB962C8B-B14F-4D97-AF65-F5344CB8AC3E}">
        <p14:creationId xmlns:p14="http://schemas.microsoft.com/office/powerpoint/2010/main" val="4253215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36BFEE-476E-75C2-6148-EE08BB68411F}"/>
              </a:ext>
            </a:extLst>
          </p:cNvPr>
          <p:cNvPicPr>
            <a:picLocks noChangeAspect="1"/>
          </p:cNvPicPr>
          <p:nvPr/>
        </p:nvPicPr>
        <p:blipFill>
          <a:blip r:embed="rId3"/>
          <a:stretch>
            <a:fillRect/>
          </a:stretch>
        </p:blipFill>
        <p:spPr>
          <a:xfrm>
            <a:off x="334224" y="2823265"/>
            <a:ext cx="9479442" cy="3501415"/>
          </a:xfrm>
          <a:prstGeom prst="rect">
            <a:avLst/>
          </a:prstGeom>
        </p:spPr>
      </p:pic>
      <p:sp>
        <p:nvSpPr>
          <p:cNvPr id="2" name="Title 1">
            <a:extLst>
              <a:ext uri="{FF2B5EF4-FFF2-40B4-BE49-F238E27FC236}">
                <a16:creationId xmlns:a16="http://schemas.microsoft.com/office/drawing/2014/main" id="{ACD03A4B-3FC8-4ADB-81A5-BE419C556586}"/>
              </a:ext>
            </a:extLst>
          </p:cNvPr>
          <p:cNvSpPr>
            <a:spLocks noGrp="1"/>
          </p:cNvSpPr>
          <p:nvPr>
            <p:ph type="title"/>
          </p:nvPr>
        </p:nvSpPr>
        <p:spPr/>
        <p:txBody>
          <a:bodyPr/>
          <a:lstStyle/>
          <a:p>
            <a:r>
              <a:rPr lang="en-US" dirty="0"/>
              <a:t>The boy who cried wolf (I)</a:t>
            </a:r>
          </a:p>
        </p:txBody>
      </p:sp>
      <p:pic>
        <p:nvPicPr>
          <p:cNvPr id="5" name="Picture 4">
            <a:extLst>
              <a:ext uri="{FF2B5EF4-FFF2-40B4-BE49-F238E27FC236}">
                <a16:creationId xmlns:a16="http://schemas.microsoft.com/office/drawing/2014/main" id="{B2B77BD0-E823-DD44-B9A6-EB0BF096A82A}"/>
              </a:ext>
            </a:extLst>
          </p:cNvPr>
          <p:cNvPicPr>
            <a:picLocks noChangeAspect="1"/>
          </p:cNvPicPr>
          <p:nvPr/>
        </p:nvPicPr>
        <p:blipFill>
          <a:blip r:embed="rId4"/>
          <a:stretch>
            <a:fillRect/>
          </a:stretch>
        </p:blipFill>
        <p:spPr>
          <a:xfrm>
            <a:off x="7397612" y="1083462"/>
            <a:ext cx="2046306" cy="1660599"/>
          </a:xfrm>
          <a:prstGeom prst="rect">
            <a:avLst/>
          </a:prstGeom>
        </p:spPr>
      </p:pic>
      <p:sp>
        <p:nvSpPr>
          <p:cNvPr id="6" name="Google Shape;597;p77">
            <a:extLst>
              <a:ext uri="{FF2B5EF4-FFF2-40B4-BE49-F238E27FC236}">
                <a16:creationId xmlns:a16="http://schemas.microsoft.com/office/drawing/2014/main" id="{2633BBE6-6B9D-8948-A3BD-6865EE91F3CC}"/>
              </a:ext>
            </a:extLst>
          </p:cNvPr>
          <p:cNvSpPr txBox="1"/>
          <p:nvPr/>
        </p:nvSpPr>
        <p:spPr>
          <a:xfrm>
            <a:off x="7724399" y="2744061"/>
            <a:ext cx="1719519"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Francis Barlow; </a:t>
            </a:r>
            <a:r>
              <a:rPr lang="en-US" sz="900" dirty="0" err="1">
                <a:latin typeface="Calibri"/>
                <a:ea typeface="Calibri"/>
                <a:cs typeface="Calibri"/>
                <a:sym typeface="Calibri"/>
              </a:rPr>
              <a:t>wikipedia</a:t>
            </a:r>
            <a:endParaRPr sz="900" dirty="0">
              <a:latin typeface="Calibri"/>
              <a:ea typeface="Calibri"/>
              <a:cs typeface="Calibri"/>
              <a:sym typeface="Calibri"/>
            </a:endParaRPr>
          </a:p>
        </p:txBody>
      </p:sp>
    </p:spTree>
    <p:extLst>
      <p:ext uri="{BB962C8B-B14F-4D97-AF65-F5344CB8AC3E}">
        <p14:creationId xmlns:p14="http://schemas.microsoft.com/office/powerpoint/2010/main" val="35582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3A4B-3FC8-4ADB-81A5-BE419C556586}"/>
              </a:ext>
            </a:extLst>
          </p:cNvPr>
          <p:cNvSpPr>
            <a:spLocks noGrp="1"/>
          </p:cNvSpPr>
          <p:nvPr>
            <p:ph type="title"/>
          </p:nvPr>
        </p:nvSpPr>
        <p:spPr/>
        <p:txBody>
          <a:bodyPr/>
          <a:lstStyle/>
          <a:p>
            <a:r>
              <a:rPr lang="en-US" dirty="0"/>
              <a:t>The boy who cried wolf (II): </a:t>
            </a:r>
            <a:r>
              <a:rPr lang="en-US" b="0" i="0" u="none" strike="noStrike" dirty="0">
                <a:solidFill>
                  <a:srgbClr val="000000"/>
                </a:solidFill>
                <a:effectLst/>
                <a:latin typeface="-webkit-standard"/>
              </a:rPr>
              <a:t>Bayesian Analysis</a:t>
            </a:r>
            <a:endParaRPr lang="en-US"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7E233DA6-DD6F-4AB4-A19B-CA66163E5C06}"/>
                  </a:ext>
                </a:extLst>
              </p:cNvPr>
              <p:cNvSpPr>
                <a:spLocks noGrp="1"/>
              </p:cNvSpPr>
              <p:nvPr>
                <p:ph type="body" idx="1"/>
              </p:nvPr>
            </p:nvSpPr>
            <p:spPr>
              <a:xfrm>
                <a:off x="346333" y="1707370"/>
                <a:ext cx="9467333" cy="5061333"/>
              </a:xfrm>
            </p:spPr>
            <p:txBody>
              <a:bodyPr anchor="ctr"/>
              <a:lstStyle/>
              <a:p>
                <a:pPr algn="l">
                  <a:lnSpc>
                    <a:spcPct val="100000"/>
                  </a:lnSpc>
                </a:pPr>
                <a:r>
                  <a:rPr lang="en-US" b="1" i="0" u="none" strike="noStrike" dirty="0">
                    <a:solidFill>
                      <a:srgbClr val="000000"/>
                    </a:solidFill>
                    <a:effectLst/>
                  </a:rPr>
                  <a:t>Variables:</a:t>
                </a:r>
                <a:endParaRPr lang="en-US" b="0" i="0" u="none" strike="noStrike" dirty="0">
                  <a:solidFill>
                    <a:srgbClr val="000000"/>
                  </a:solidFill>
                  <a:effectLst/>
                </a:endParaRPr>
              </a:p>
              <a:p>
                <a:pPr lvl="1">
                  <a:lnSpc>
                    <a:spcPct val="100000"/>
                  </a:lnSpc>
                  <a:buFont typeface="Arial" panose="020B0604020202020204" pitchFamily="34" charset="0"/>
                  <a:buChar char="•"/>
                </a:pPr>
                <a14:m>
                  <m:oMath xmlns:m="http://schemas.openxmlformats.org/officeDocument/2006/math">
                    <m:r>
                      <a:rPr lang="en-US" b="0" i="1" u="none" strike="noStrike" dirty="0" smtClean="0">
                        <a:solidFill>
                          <a:srgbClr val="000000"/>
                        </a:solidFill>
                        <a:effectLst/>
                        <a:latin typeface="Cambria Math" panose="02040503050406030204" pitchFamily="18" charset="0"/>
                      </a:rPr>
                      <m:t>𝑊</m:t>
                    </m:r>
                  </m:oMath>
                </a14:m>
                <a:r>
                  <a:rPr lang="en-US" b="0" i="0" u="none" strike="noStrike" dirty="0">
                    <a:solidFill>
                      <a:srgbClr val="000000"/>
                    </a:solidFill>
                    <a:effectLst/>
                  </a:rPr>
                  <a:t>: There is a wolf.</a:t>
                </a:r>
              </a:p>
              <a:p>
                <a:pPr lvl="1">
                  <a:lnSpc>
                    <a:spcPct val="100000"/>
                  </a:lnSpc>
                  <a:buFont typeface="Arial" panose="020B0604020202020204" pitchFamily="34" charset="0"/>
                  <a:buChar char="•"/>
                </a:pPr>
                <a14:m>
                  <m:oMath xmlns:m="http://schemas.openxmlformats.org/officeDocument/2006/math">
                    <m:r>
                      <a:rPr lang="en-US" b="0" i="1" u="none" strike="noStrike" dirty="0" smtClean="0">
                        <a:solidFill>
                          <a:srgbClr val="000000"/>
                        </a:solidFill>
                        <a:effectLst/>
                        <a:latin typeface="Cambria Math" panose="02040503050406030204" pitchFamily="18" charset="0"/>
                      </a:rPr>
                      <m:t>𝑆𝐵</m:t>
                    </m:r>
                  </m:oMath>
                </a14:m>
                <a:r>
                  <a:rPr lang="en-US" b="0" i="0" u="none" strike="noStrike" dirty="0">
                    <a:solidFill>
                      <a:srgbClr val="000000"/>
                    </a:solidFill>
                    <a:effectLst/>
                  </a:rPr>
                  <a:t>: The boy is screaming.</a:t>
                </a:r>
              </a:p>
              <a:p>
                <a:pPr>
                  <a:lnSpc>
                    <a:spcPct val="100000"/>
                  </a:lnSpc>
                  <a:buFont typeface="Arial" panose="020B0604020202020204" pitchFamily="34" charset="0"/>
                  <a:buChar char="•"/>
                </a:pPr>
                <a:r>
                  <a:rPr lang="en-US" b="1" i="0" u="none" strike="noStrike" dirty="0">
                    <a:solidFill>
                      <a:srgbClr val="000000"/>
                    </a:solidFill>
                    <a:effectLst/>
                  </a:rPr>
                  <a:t>Conditional Probabilities:</a:t>
                </a:r>
              </a:p>
              <a:p>
                <a:pPr lvl="1">
                  <a:lnSpc>
                    <a:spcPct val="100000"/>
                  </a:lnSpc>
                  <a:buFont typeface="Arial" panose="020B0604020202020204" pitchFamily="34" charset="0"/>
                  <a:buChar char="•"/>
                </a:pPr>
                <a:r>
                  <a:rPr lang="en-US" dirty="0"/>
                  <a:t>What does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𝑆𝐵</m:t>
                    </m:r>
                    <m:r>
                      <a:rPr lang="en-US" i="1" dirty="0" smtClean="0">
                        <a:latin typeface="Cambria Math" panose="02040503050406030204" pitchFamily="18" charset="0"/>
                      </a:rPr>
                      <m:t>|</m:t>
                    </m:r>
                    <m:r>
                      <a:rPr lang="en-US" i="1" dirty="0" smtClean="0">
                        <a:latin typeface="Cambria Math" panose="02040503050406030204" pitchFamily="18" charset="0"/>
                      </a:rPr>
                      <m:t>𝑊</m:t>
                    </m:r>
                    <m:r>
                      <a:rPr lang="en-US" i="1" dirty="0" smtClean="0">
                        <a:latin typeface="Cambria Math" panose="02040503050406030204" pitchFamily="18" charset="0"/>
                      </a:rPr>
                      <m:t>) </m:t>
                    </m:r>
                  </m:oMath>
                </a14:m>
                <a:r>
                  <a:rPr lang="en-US" dirty="0"/>
                  <a:t>represent?</a:t>
                </a:r>
              </a:p>
              <a:p>
                <a:pPr lvl="1">
                  <a:lnSpc>
                    <a:spcPct val="100000"/>
                  </a:lnSpc>
                  <a:buFont typeface="Arial" panose="020B0604020202020204" pitchFamily="34" charset="0"/>
                  <a:buChar char="•"/>
                </a:pPr>
                <a:r>
                  <a:rPr lang="en-US" dirty="0"/>
                  <a:t>What does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𝑊</m:t>
                    </m:r>
                    <m:r>
                      <a:rPr lang="en-US" i="1" dirty="0" smtClean="0">
                        <a:latin typeface="Cambria Math" panose="02040503050406030204" pitchFamily="18" charset="0"/>
                      </a:rPr>
                      <m:t>|</m:t>
                    </m:r>
                    <m:r>
                      <a:rPr lang="en-US" i="1" dirty="0" smtClean="0">
                        <a:latin typeface="Cambria Math" panose="02040503050406030204" pitchFamily="18" charset="0"/>
                      </a:rPr>
                      <m:t>𝑆𝐵</m:t>
                    </m:r>
                    <m:r>
                      <a:rPr lang="en-US" i="1" dirty="0" smtClean="0">
                        <a:latin typeface="Cambria Math" panose="02040503050406030204" pitchFamily="18" charset="0"/>
                      </a:rPr>
                      <m:t>)</m:t>
                    </m:r>
                  </m:oMath>
                </a14:m>
                <a:r>
                  <a:rPr lang="en-US" dirty="0"/>
                  <a:t> represent?</a:t>
                </a:r>
              </a:p>
              <a:p>
                <a:pPr marL="82550" indent="0">
                  <a:lnSpc>
                    <a:spcPct val="100000"/>
                  </a:lnSpc>
                  <a:buNone/>
                </a:pPr>
                <a:endParaRPr lang="en-US" dirty="0"/>
              </a:p>
              <a:p>
                <a:pPr>
                  <a:lnSpc>
                    <a:spcPct val="100000"/>
                  </a:lnSpc>
                </a:pP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𝑆𝐵</m:t>
                    </m:r>
                    <m:r>
                      <a:rPr lang="en-US" i="1" dirty="0" smtClean="0">
                        <a:latin typeface="Cambria Math" panose="02040503050406030204" pitchFamily="18" charset="0"/>
                      </a:rPr>
                      <m:t>|</m:t>
                    </m:r>
                    <m:r>
                      <a:rPr lang="en-US" i="1" dirty="0" smtClean="0">
                        <a:latin typeface="Cambria Math" panose="02040503050406030204" pitchFamily="18" charset="0"/>
                      </a:rPr>
                      <m:t>𝑊</m:t>
                    </m:r>
                    <m:r>
                      <a:rPr lang="en-US" i="1" dirty="0" smtClean="0">
                        <a:latin typeface="Cambria Math" panose="02040503050406030204" pitchFamily="18" charset="0"/>
                      </a:rPr>
                      <m:t>) •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𝑊</m:t>
                    </m:r>
                    <m:r>
                      <a:rPr lang="en-US" i="1" dirty="0" smtClean="0">
                        <a:latin typeface="Cambria Math" panose="02040503050406030204" pitchFamily="18" charset="0"/>
                      </a:rPr>
                      <m:t>) =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𝑆𝐵</m:t>
                    </m:r>
                    <m:r>
                      <a:rPr lang="en-US" i="1" dirty="0" smtClean="0">
                        <a:latin typeface="Cambria Math" panose="02040503050406030204" pitchFamily="18" charset="0"/>
                      </a:rPr>
                      <m:t> </m:t>
                    </m:r>
                    <m:r>
                      <a:rPr lang="en-US" i="1" dirty="0" smtClean="0">
                        <a:latin typeface="Cambria Math" panose="02040503050406030204" pitchFamily="18" charset="0"/>
                      </a:rPr>
                      <m:t>𝑎𝑛𝑑</m:t>
                    </m:r>
                    <m:r>
                      <a:rPr lang="en-US" i="1" dirty="0" smtClean="0">
                        <a:latin typeface="Cambria Math" panose="02040503050406030204" pitchFamily="18" charset="0"/>
                      </a:rPr>
                      <m:t> </m:t>
                    </m:r>
                    <m:r>
                      <a:rPr lang="en-US" i="1" dirty="0" smtClean="0">
                        <a:latin typeface="Cambria Math" panose="02040503050406030204" pitchFamily="18" charset="0"/>
                      </a:rPr>
                      <m:t>𝑊</m:t>
                    </m:r>
                    <m:r>
                      <a:rPr lang="en-US" i="1" dirty="0" smtClean="0">
                        <a:latin typeface="Cambria Math" panose="02040503050406030204" pitchFamily="18" charset="0"/>
                      </a:rPr>
                      <m:t>)</m:t>
                    </m:r>
                  </m:oMath>
                </a14:m>
                <a:endParaRPr lang="en-US" dirty="0"/>
              </a:p>
              <a:p>
                <a:pPr>
                  <a:lnSpc>
                    <a:spcPct val="100000"/>
                  </a:lnSpc>
                </a:pP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𝑊</m:t>
                    </m:r>
                    <m:r>
                      <a:rPr lang="en-US" i="1" dirty="0" smtClean="0">
                        <a:latin typeface="Cambria Math" panose="02040503050406030204" pitchFamily="18" charset="0"/>
                      </a:rPr>
                      <m:t> </m:t>
                    </m:r>
                    <m:r>
                      <a:rPr lang="en-US" i="1" dirty="0" smtClean="0">
                        <a:latin typeface="Cambria Math" panose="02040503050406030204" pitchFamily="18" charset="0"/>
                      </a:rPr>
                      <m:t>𝑎𝑛𝑑</m:t>
                    </m:r>
                    <m:r>
                      <a:rPr lang="en-US" i="1" dirty="0" smtClean="0">
                        <a:latin typeface="Cambria Math" panose="02040503050406030204" pitchFamily="18" charset="0"/>
                      </a:rPr>
                      <m:t> </m:t>
                    </m:r>
                    <m:r>
                      <a:rPr lang="en-US" i="1" dirty="0" smtClean="0">
                        <a:latin typeface="Cambria Math" panose="02040503050406030204" pitchFamily="18" charset="0"/>
                      </a:rPr>
                      <m:t>𝑆𝐵</m:t>
                    </m:r>
                    <m:r>
                      <a:rPr lang="en-US" i="1" dirty="0" smtClean="0">
                        <a:latin typeface="Cambria Math" panose="02040503050406030204" pitchFamily="18" charset="0"/>
                      </a:rPr>
                      <m:t>) =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𝑊</m:t>
                    </m:r>
                    <m:r>
                      <a:rPr lang="en-US" i="1" dirty="0" smtClean="0">
                        <a:latin typeface="Cambria Math" panose="02040503050406030204" pitchFamily="18" charset="0"/>
                      </a:rPr>
                      <m:t>|</m:t>
                    </m:r>
                    <m:r>
                      <a:rPr lang="en-US" i="1" dirty="0" smtClean="0">
                        <a:latin typeface="Cambria Math" panose="02040503050406030204" pitchFamily="18" charset="0"/>
                      </a:rPr>
                      <m:t>𝑆𝐵</m:t>
                    </m:r>
                    <m:r>
                      <a:rPr lang="en-US" i="1" dirty="0" smtClean="0">
                        <a:latin typeface="Cambria Math" panose="02040503050406030204" pitchFamily="18" charset="0"/>
                      </a:rPr>
                      <m:t>) •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𝑆𝐵</m:t>
                    </m:r>
                    <m:r>
                      <a:rPr lang="en-US" i="1" dirty="0" smtClean="0">
                        <a:latin typeface="Cambria Math" panose="02040503050406030204" pitchFamily="18" charset="0"/>
                      </a:rPr>
                      <m:t>)</m:t>
                    </m:r>
                  </m:oMath>
                </a14:m>
                <a:endParaRPr lang="en-US" dirty="0"/>
              </a:p>
              <a:p>
                <a:pPr>
                  <a:lnSpc>
                    <a:spcPct val="100000"/>
                  </a:lnSpc>
                </a:pPr>
                <a:endParaRPr lang="en-US" dirty="0"/>
              </a:p>
              <a:p>
                <a:pPr>
                  <a:lnSpc>
                    <a:spcPct val="100000"/>
                  </a:lnSpc>
                </a:pPr>
                <a14:m>
                  <m:oMath xmlns:m="http://schemas.openxmlformats.org/officeDocument/2006/math">
                    <m:r>
                      <a:rPr lang="en-US" sz="2800" b="0" i="1" u="none" strike="noStrike" dirty="0" smtClean="0">
                        <a:solidFill>
                          <a:srgbClr val="000000"/>
                        </a:solidFill>
                        <a:effectLst/>
                        <a:latin typeface="Cambria Math" panose="02040503050406030204" pitchFamily="18" charset="0"/>
                      </a:rPr>
                      <m:t>𝑃</m:t>
                    </m:r>
                    <m:r>
                      <a:rPr lang="en-US" sz="2800" b="0" i="1" u="none" strike="noStrike" dirty="0" smtClean="0">
                        <a:solidFill>
                          <a:srgbClr val="000000"/>
                        </a:solidFill>
                        <a:effectLst/>
                        <a:latin typeface="Cambria Math" panose="02040503050406030204" pitchFamily="18" charset="0"/>
                      </a:rPr>
                      <m:t>(</m:t>
                    </m:r>
                    <m:r>
                      <a:rPr lang="en-US" sz="2800" i="1" dirty="0">
                        <a:latin typeface="Cambria Math" panose="02040503050406030204" pitchFamily="18" charset="0"/>
                      </a:rPr>
                      <m:t>𝑊</m:t>
                    </m:r>
                    <m:r>
                      <a:rPr lang="en-US" sz="2800" i="1" dirty="0">
                        <a:latin typeface="Cambria Math" panose="02040503050406030204" pitchFamily="18" charset="0"/>
                      </a:rPr>
                      <m:t>|</m:t>
                    </m:r>
                    <m:r>
                      <a:rPr lang="en-US" sz="2800" i="1" dirty="0">
                        <a:latin typeface="Cambria Math" panose="02040503050406030204" pitchFamily="18" charset="0"/>
                      </a:rPr>
                      <m:t>𝑆𝐵</m:t>
                    </m:r>
                    <m:r>
                      <a:rPr lang="en-US" sz="2800" b="0" i="1" u="none" strike="noStrike" dirty="0" smtClean="0">
                        <a:solidFill>
                          <a:srgbClr val="000000"/>
                        </a:solidFill>
                        <a:effectLst/>
                        <a:latin typeface="Cambria Math" panose="02040503050406030204" pitchFamily="18" charset="0"/>
                      </a:rPr>
                      <m:t>)=</m:t>
                    </m:r>
                    <m:f>
                      <m:fPr>
                        <m:ctrlPr>
                          <a:rPr lang="en-US" sz="2800" b="0" i="1" u="none" strike="noStrike" dirty="0" smtClean="0">
                            <a:solidFill>
                              <a:srgbClr val="000000"/>
                            </a:solidFill>
                            <a:effectLst/>
                            <a:latin typeface="Cambria Math" panose="02040503050406030204" pitchFamily="18" charset="0"/>
                          </a:rPr>
                        </m:ctrlPr>
                      </m:fPr>
                      <m:num>
                        <m:r>
                          <a:rPr lang="en-US" sz="2800" i="1" dirty="0">
                            <a:solidFill>
                              <a:srgbClr val="000000"/>
                            </a:solidFill>
                            <a:latin typeface="Cambria Math" panose="02040503050406030204" pitchFamily="18" charset="0"/>
                          </a:rPr>
                          <m:t>𝑃</m:t>
                        </m:r>
                        <m:r>
                          <a:rPr lang="en-US" sz="2800" i="1" dirty="0">
                            <a:solidFill>
                              <a:srgbClr val="000000"/>
                            </a:solidFill>
                            <a:latin typeface="Cambria Math" panose="02040503050406030204" pitchFamily="18" charset="0"/>
                          </a:rPr>
                          <m:t>(</m:t>
                        </m:r>
                        <m:r>
                          <a:rPr lang="en-US" sz="2800" i="1" dirty="0">
                            <a:solidFill>
                              <a:srgbClr val="000000"/>
                            </a:solidFill>
                            <a:latin typeface="Cambria Math" panose="02040503050406030204" pitchFamily="18" charset="0"/>
                          </a:rPr>
                          <m:t>𝑆𝐵</m:t>
                        </m:r>
                        <m:r>
                          <a:rPr lang="en-US" sz="2800" i="1" dirty="0">
                            <a:solidFill>
                              <a:srgbClr val="000000"/>
                            </a:solidFill>
                            <a:latin typeface="Cambria Math" panose="02040503050406030204" pitchFamily="18" charset="0"/>
                          </a:rPr>
                          <m:t>|</m:t>
                        </m:r>
                        <m:r>
                          <a:rPr lang="en-US" sz="2800" i="1" dirty="0">
                            <a:solidFill>
                              <a:srgbClr val="000000"/>
                            </a:solidFill>
                            <a:latin typeface="Cambria Math" panose="02040503050406030204" pitchFamily="18" charset="0"/>
                          </a:rPr>
                          <m:t>𝑊</m:t>
                        </m:r>
                        <m:r>
                          <a:rPr lang="en-US" sz="2800" i="1" dirty="0">
                            <a:solidFill>
                              <a:srgbClr val="000000"/>
                            </a:solidFill>
                            <a:latin typeface="Cambria Math" panose="02040503050406030204" pitchFamily="18" charset="0"/>
                          </a:rPr>
                          <m:t>)⋅</m:t>
                        </m:r>
                        <m:r>
                          <a:rPr lang="en-US" sz="2800" i="1" dirty="0">
                            <a:solidFill>
                              <a:srgbClr val="000000"/>
                            </a:solidFill>
                            <a:latin typeface="Cambria Math" panose="02040503050406030204" pitchFamily="18" charset="0"/>
                          </a:rPr>
                          <m:t>𝑃</m:t>
                        </m:r>
                        <m:r>
                          <a:rPr lang="en-US" sz="2800" i="1" dirty="0">
                            <a:solidFill>
                              <a:srgbClr val="000000"/>
                            </a:solidFill>
                            <a:latin typeface="Cambria Math" panose="02040503050406030204" pitchFamily="18" charset="0"/>
                          </a:rPr>
                          <m:t>(</m:t>
                        </m:r>
                        <m:r>
                          <a:rPr lang="en-US" sz="2800" i="1" dirty="0">
                            <a:solidFill>
                              <a:srgbClr val="000000"/>
                            </a:solidFill>
                            <a:latin typeface="Cambria Math" panose="02040503050406030204" pitchFamily="18" charset="0"/>
                          </a:rPr>
                          <m:t>𝑊</m:t>
                        </m:r>
                        <m:r>
                          <a:rPr lang="en-US" sz="2800" i="1" dirty="0">
                            <a:solidFill>
                              <a:srgbClr val="000000"/>
                            </a:solidFill>
                            <a:latin typeface="Cambria Math" panose="02040503050406030204" pitchFamily="18" charset="0"/>
                          </a:rPr>
                          <m:t>)​</m:t>
                        </m:r>
                      </m:num>
                      <m:den>
                        <m:r>
                          <a:rPr lang="en-US" sz="2800" i="1" dirty="0">
                            <a:solidFill>
                              <a:srgbClr val="000000"/>
                            </a:solidFill>
                            <a:latin typeface="Cambria Math" panose="02040503050406030204" pitchFamily="18" charset="0"/>
                          </a:rPr>
                          <m:t>𝑃</m:t>
                        </m:r>
                        <m:r>
                          <a:rPr lang="en-US" sz="2800" i="1" dirty="0">
                            <a:solidFill>
                              <a:srgbClr val="000000"/>
                            </a:solidFill>
                            <a:latin typeface="Cambria Math" panose="02040503050406030204" pitchFamily="18" charset="0"/>
                          </a:rPr>
                          <m:t>(</m:t>
                        </m:r>
                        <m:r>
                          <a:rPr lang="en-US" sz="2800" i="1" dirty="0">
                            <a:solidFill>
                              <a:srgbClr val="000000"/>
                            </a:solidFill>
                            <a:latin typeface="Cambria Math" panose="02040503050406030204" pitchFamily="18" charset="0"/>
                          </a:rPr>
                          <m:t>𝑆𝐵</m:t>
                        </m:r>
                        <m:r>
                          <a:rPr lang="en-US" sz="2800" i="1" dirty="0">
                            <a:solidFill>
                              <a:srgbClr val="000000"/>
                            </a:solidFill>
                            <a:latin typeface="Cambria Math" panose="02040503050406030204" pitchFamily="18" charset="0"/>
                          </a:rPr>
                          <m:t>)</m:t>
                        </m:r>
                      </m:den>
                    </m:f>
                  </m:oMath>
                </a14:m>
                <a:endParaRPr lang="en-US" sz="2800" dirty="0"/>
              </a:p>
            </p:txBody>
          </p:sp>
        </mc:Choice>
        <mc:Fallback>
          <p:sp>
            <p:nvSpPr>
              <p:cNvPr id="3" name="Text Placeholder 2">
                <a:extLst>
                  <a:ext uri="{FF2B5EF4-FFF2-40B4-BE49-F238E27FC236}">
                    <a16:creationId xmlns:a16="http://schemas.microsoft.com/office/drawing/2014/main" id="{7E233DA6-DD6F-4AB4-A19B-CA66163E5C06}"/>
                  </a:ext>
                </a:extLst>
              </p:cNvPr>
              <p:cNvSpPr>
                <a:spLocks noGrp="1" noRot="1" noChangeAspect="1" noMove="1" noResize="1" noEditPoints="1" noAdjustHandles="1" noChangeArrowheads="1" noChangeShapeType="1" noTextEdit="1"/>
              </p:cNvSpPr>
              <p:nvPr>
                <p:ph type="body" idx="1"/>
              </p:nvPr>
            </p:nvSpPr>
            <p:spPr>
              <a:xfrm>
                <a:off x="346333" y="1707370"/>
                <a:ext cx="9467333" cy="5061333"/>
              </a:xfrm>
              <a:blipFill>
                <a:blip r:embed="rId2"/>
                <a:stretch>
                  <a:fillRect b="-1253"/>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2B77BD0-E823-DD44-B9A6-EB0BF096A82A}"/>
              </a:ext>
            </a:extLst>
          </p:cNvPr>
          <p:cNvPicPr>
            <a:picLocks noChangeAspect="1"/>
          </p:cNvPicPr>
          <p:nvPr/>
        </p:nvPicPr>
        <p:blipFill>
          <a:blip r:embed="rId3"/>
          <a:stretch>
            <a:fillRect/>
          </a:stretch>
        </p:blipFill>
        <p:spPr>
          <a:xfrm>
            <a:off x="5807998" y="2085667"/>
            <a:ext cx="4249685" cy="3448665"/>
          </a:xfrm>
          <a:prstGeom prst="rect">
            <a:avLst/>
          </a:prstGeom>
        </p:spPr>
      </p:pic>
      <p:sp>
        <p:nvSpPr>
          <p:cNvPr id="6" name="Google Shape;597;p77">
            <a:extLst>
              <a:ext uri="{FF2B5EF4-FFF2-40B4-BE49-F238E27FC236}">
                <a16:creationId xmlns:a16="http://schemas.microsoft.com/office/drawing/2014/main" id="{2633BBE6-6B9D-8948-A3BD-6865EE91F3CC}"/>
              </a:ext>
            </a:extLst>
          </p:cNvPr>
          <p:cNvSpPr txBox="1"/>
          <p:nvPr/>
        </p:nvSpPr>
        <p:spPr>
          <a:xfrm>
            <a:off x="8338164" y="5534332"/>
            <a:ext cx="1719519"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Francis Barlow; </a:t>
            </a:r>
            <a:r>
              <a:rPr lang="en-US" sz="900" dirty="0" err="1">
                <a:latin typeface="Calibri"/>
                <a:ea typeface="Calibri"/>
                <a:cs typeface="Calibri"/>
                <a:sym typeface="Calibri"/>
              </a:rPr>
              <a:t>wikipedia</a:t>
            </a:r>
            <a:endParaRPr sz="900" dirty="0">
              <a:latin typeface="Calibri"/>
              <a:ea typeface="Calibri"/>
              <a:cs typeface="Calibri"/>
              <a:sym typeface="Calibri"/>
            </a:endParaRPr>
          </a:p>
        </p:txBody>
      </p:sp>
    </p:spTree>
    <p:extLst>
      <p:ext uri="{BB962C8B-B14F-4D97-AF65-F5344CB8AC3E}">
        <p14:creationId xmlns:p14="http://schemas.microsoft.com/office/powerpoint/2010/main" val="4214054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 definition of probability</a:t>
            </a:r>
          </a:p>
        </p:txBody>
      </p:sp>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a:xfrm>
            <a:off x="698500" y="1083910"/>
            <a:ext cx="8763000" cy="3310290"/>
          </a:xfrm>
        </p:spPr>
        <p:txBody>
          <a:bodyPr anchor="ctr"/>
          <a:lstStyle/>
          <a:p>
            <a:pPr marL="82550" indent="0">
              <a:buNone/>
            </a:pPr>
            <a:r>
              <a:rPr lang="en-US" dirty="0"/>
              <a:t>A probability is a numerical parameter signifying the </a:t>
            </a:r>
            <a:r>
              <a:rPr lang="en-US" b="1" dirty="0"/>
              <a:t>degree of belief </a:t>
            </a:r>
            <a:r>
              <a:rPr lang="en-US" dirty="0"/>
              <a:t>in a given proposition under some body of knowledge.</a:t>
            </a:r>
          </a:p>
        </p:txBody>
      </p:sp>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Pearl, 1988</a:t>
            </a:r>
            <a:endParaRPr sz="900" dirty="0">
              <a:latin typeface="Calibri"/>
              <a:ea typeface="Calibri"/>
              <a:cs typeface="Calibri"/>
              <a:sym typeface="Calibri"/>
            </a:endParaRPr>
          </a:p>
        </p:txBody>
      </p:sp>
      <p:pic>
        <p:nvPicPr>
          <p:cNvPr id="1026" name="Picture 2" descr="probability scale">
            <a:extLst>
              <a:ext uri="{FF2B5EF4-FFF2-40B4-BE49-F238E27FC236}">
                <a16:creationId xmlns:a16="http://schemas.microsoft.com/office/drawing/2014/main" id="{18551370-AE5C-5C5C-1439-E8C330815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2300" y="3975804"/>
            <a:ext cx="5551599" cy="26423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C522114-AA57-67C7-E54C-ED2A0D7BE1FA}"/>
              </a:ext>
            </a:extLst>
          </p:cNvPr>
          <p:cNvSpPr txBox="1"/>
          <p:nvPr/>
        </p:nvSpPr>
        <p:spPr>
          <a:xfrm>
            <a:off x="2591216" y="7091193"/>
            <a:ext cx="5264583" cy="246221"/>
          </a:xfrm>
          <a:prstGeom prst="rect">
            <a:avLst/>
          </a:prstGeom>
          <a:noFill/>
        </p:spPr>
        <p:txBody>
          <a:bodyPr wrap="none" rtlCol="0">
            <a:spAutoFit/>
          </a:bodyPr>
          <a:lstStyle/>
          <a:p>
            <a:r>
              <a:rPr lang="en-US" sz="1000" dirty="0">
                <a:solidFill>
                  <a:schemeClr val="tx2">
                    <a:lumMod val="75000"/>
                  </a:schemeClr>
                </a:solidFill>
              </a:rPr>
              <a:t>Source: https://</a:t>
            </a:r>
            <a:r>
              <a:rPr lang="en-US" sz="1000" dirty="0" err="1">
                <a:solidFill>
                  <a:schemeClr val="tx2">
                    <a:lumMod val="75000"/>
                  </a:schemeClr>
                </a:solidFill>
              </a:rPr>
              <a:t>www.mathematics-monster.com</a:t>
            </a:r>
            <a:r>
              <a:rPr lang="en-US" sz="1000" dirty="0">
                <a:solidFill>
                  <a:schemeClr val="tx2">
                    <a:lumMod val="75000"/>
                  </a:schemeClr>
                </a:solidFill>
              </a:rPr>
              <a:t>/lessons/</a:t>
            </a:r>
            <a:r>
              <a:rPr lang="en-US" sz="1000" dirty="0" err="1">
                <a:solidFill>
                  <a:schemeClr val="tx2">
                    <a:lumMod val="75000"/>
                  </a:schemeClr>
                </a:solidFill>
              </a:rPr>
              <a:t>probability_about_probability.html</a:t>
            </a:r>
            <a:endParaRPr lang="en-US" sz="1000" dirty="0">
              <a:solidFill>
                <a:schemeClr val="tx2">
                  <a:lumMod val="75000"/>
                </a:schemeClr>
              </a:solidFill>
            </a:endParaRPr>
          </a:p>
        </p:txBody>
      </p:sp>
    </p:spTree>
    <p:extLst>
      <p:ext uri="{BB962C8B-B14F-4D97-AF65-F5344CB8AC3E}">
        <p14:creationId xmlns:p14="http://schemas.microsoft.com/office/powerpoint/2010/main" val="1663873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3A4B-3FC8-4ADB-81A5-BE419C556586}"/>
              </a:ext>
            </a:extLst>
          </p:cNvPr>
          <p:cNvSpPr>
            <a:spLocks noGrp="1"/>
          </p:cNvSpPr>
          <p:nvPr>
            <p:ph type="title"/>
          </p:nvPr>
        </p:nvSpPr>
        <p:spPr/>
        <p:txBody>
          <a:bodyPr/>
          <a:lstStyle/>
          <a:p>
            <a:r>
              <a:rPr lang="en-US" dirty="0"/>
              <a:t>The boy who cried wolf (III): </a:t>
            </a:r>
            <a:r>
              <a:rPr lang="en-US" b="0" i="0" u="none" strike="noStrike" dirty="0">
                <a:solidFill>
                  <a:srgbClr val="000000"/>
                </a:solidFill>
                <a:effectLst/>
                <a:latin typeface="-webkit-standard"/>
              </a:rPr>
              <a:t>Bayesian Analysis</a:t>
            </a:r>
            <a:endParaRPr lang="en-US"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7E233DA6-DD6F-4AB4-A19B-CA66163E5C06}"/>
                  </a:ext>
                </a:extLst>
              </p:cNvPr>
              <p:cNvSpPr>
                <a:spLocks noGrp="1"/>
              </p:cNvSpPr>
              <p:nvPr>
                <p:ph type="body" idx="1"/>
              </p:nvPr>
            </p:nvSpPr>
            <p:spPr>
              <a:xfrm>
                <a:off x="346333" y="1707370"/>
                <a:ext cx="9467333" cy="5061333"/>
              </a:xfrm>
            </p:spPr>
            <p:txBody>
              <a:bodyPr anchor="ctr"/>
              <a:lstStyle/>
              <a:p>
                <a:pPr marL="82550" indent="0">
                  <a:buNone/>
                </a:pPr>
                <a:r>
                  <a:rPr lang="en-US" dirty="0"/>
                  <a:t>What happens to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𝑊</m:t>
                    </m:r>
                    <m:r>
                      <a:rPr lang="en-US" i="1" dirty="0" smtClean="0">
                        <a:latin typeface="Cambria Math" panose="02040503050406030204" pitchFamily="18" charset="0"/>
                      </a:rPr>
                      <m:t>|</m:t>
                    </m:r>
                    <m:r>
                      <a:rPr lang="en-US" i="1" dirty="0" smtClean="0">
                        <a:latin typeface="Cambria Math" panose="02040503050406030204" pitchFamily="18" charset="0"/>
                      </a:rPr>
                      <m:t>𝑆𝐵</m:t>
                    </m:r>
                    <m:r>
                      <a:rPr lang="en-US" i="1" dirty="0" smtClean="0">
                        <a:latin typeface="Cambria Math" panose="02040503050406030204" pitchFamily="18" charset="0"/>
                      </a:rPr>
                      <m:t>) </m:t>
                    </m:r>
                  </m:oMath>
                </a14:m>
                <a:r>
                  <a:rPr lang="en-US" dirty="0"/>
                  <a:t>when:</a:t>
                </a:r>
              </a:p>
              <a:p>
                <a:endParaRPr lang="en-US" dirty="0"/>
              </a:p>
              <a:p>
                <a:r>
                  <a:rPr lang="en-US" dirty="0"/>
                  <a:t>The wolf population decreases?</a:t>
                </a:r>
              </a:p>
              <a:p>
                <a:endParaRPr lang="en-US" dirty="0"/>
              </a:p>
              <a:p>
                <a:r>
                  <a:rPr lang="en-US" dirty="0"/>
                  <a:t>The boy screams less often?</a:t>
                </a:r>
              </a:p>
            </p:txBody>
          </p:sp>
        </mc:Choice>
        <mc:Fallback>
          <p:sp>
            <p:nvSpPr>
              <p:cNvPr id="3" name="Text Placeholder 2">
                <a:extLst>
                  <a:ext uri="{FF2B5EF4-FFF2-40B4-BE49-F238E27FC236}">
                    <a16:creationId xmlns:a16="http://schemas.microsoft.com/office/drawing/2014/main" id="{7E233DA6-DD6F-4AB4-A19B-CA66163E5C06}"/>
                  </a:ext>
                </a:extLst>
              </p:cNvPr>
              <p:cNvSpPr>
                <a:spLocks noGrp="1" noRot="1" noChangeAspect="1" noMove="1" noResize="1" noEditPoints="1" noAdjustHandles="1" noChangeArrowheads="1" noChangeShapeType="1" noTextEdit="1"/>
              </p:cNvSpPr>
              <p:nvPr>
                <p:ph type="body" idx="1"/>
              </p:nvPr>
            </p:nvSpPr>
            <p:spPr>
              <a:xfrm>
                <a:off x="346333" y="1707370"/>
                <a:ext cx="9467333" cy="5061333"/>
              </a:xfrm>
              <a:blipFill>
                <a:blip r:embed="rId3"/>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1F8A4B4-CD6D-564A-989F-3FFE6E4A25A6}"/>
              </a:ext>
            </a:extLst>
          </p:cNvPr>
          <p:cNvPicPr>
            <a:picLocks noChangeAspect="1"/>
          </p:cNvPicPr>
          <p:nvPr/>
        </p:nvPicPr>
        <p:blipFill>
          <a:blip r:embed="rId4"/>
          <a:stretch>
            <a:fillRect/>
          </a:stretch>
        </p:blipFill>
        <p:spPr>
          <a:xfrm>
            <a:off x="5322223" y="2290915"/>
            <a:ext cx="4249685" cy="3448665"/>
          </a:xfrm>
          <a:prstGeom prst="rect">
            <a:avLst/>
          </a:prstGeom>
        </p:spPr>
      </p:pic>
      <p:sp>
        <p:nvSpPr>
          <p:cNvPr id="5" name="Google Shape;597;p77">
            <a:extLst>
              <a:ext uri="{FF2B5EF4-FFF2-40B4-BE49-F238E27FC236}">
                <a16:creationId xmlns:a16="http://schemas.microsoft.com/office/drawing/2014/main" id="{F91DC876-6F87-1743-9C85-AE10C0A06383}"/>
              </a:ext>
            </a:extLst>
          </p:cNvPr>
          <p:cNvSpPr txBox="1"/>
          <p:nvPr/>
        </p:nvSpPr>
        <p:spPr>
          <a:xfrm>
            <a:off x="7561006" y="5704935"/>
            <a:ext cx="1719519"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Francis Barlow; </a:t>
            </a:r>
            <a:r>
              <a:rPr lang="en-US" sz="900" dirty="0" err="1">
                <a:latin typeface="Calibri"/>
                <a:ea typeface="Calibri"/>
                <a:cs typeface="Calibri"/>
                <a:sym typeface="Calibri"/>
              </a:rPr>
              <a:t>wikipedia</a:t>
            </a:r>
            <a:endParaRPr sz="900" dirty="0">
              <a:latin typeface="Calibri"/>
              <a:ea typeface="Calibri"/>
              <a:cs typeface="Calibri"/>
              <a:sym typeface="Calibri"/>
            </a:endParaRPr>
          </a:p>
        </p:txBody>
      </p:sp>
    </p:spTree>
    <p:extLst>
      <p:ext uri="{BB962C8B-B14F-4D97-AF65-F5344CB8AC3E}">
        <p14:creationId xmlns:p14="http://schemas.microsoft.com/office/powerpoint/2010/main" val="2608537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7958-6F4D-39D2-82DE-DB1A8DA7C808}"/>
              </a:ext>
            </a:extLst>
          </p:cNvPr>
          <p:cNvSpPr>
            <a:spLocks noGrp="1"/>
          </p:cNvSpPr>
          <p:nvPr>
            <p:ph type="title"/>
          </p:nvPr>
        </p:nvSpPr>
        <p:spPr>
          <a:xfrm>
            <a:off x="346333" y="3072296"/>
            <a:ext cx="9467333" cy="848333"/>
          </a:xfrm>
        </p:spPr>
        <p:txBody>
          <a:bodyPr/>
          <a:lstStyle/>
          <a:p>
            <a:r>
              <a:rPr lang="en-US" dirty="0"/>
              <a:t>Positive Predictive Value (PPV)</a:t>
            </a:r>
          </a:p>
        </p:txBody>
      </p:sp>
    </p:spTree>
    <p:extLst>
      <p:ext uri="{BB962C8B-B14F-4D97-AF65-F5344CB8AC3E}">
        <p14:creationId xmlns:p14="http://schemas.microsoft.com/office/powerpoint/2010/main" val="1947774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33EB5-71DC-826B-A526-41A87E3F6D25}"/>
              </a:ext>
            </a:extLst>
          </p:cNvPr>
          <p:cNvSpPr>
            <a:spLocks noGrp="1"/>
          </p:cNvSpPr>
          <p:nvPr>
            <p:ph type="title"/>
          </p:nvPr>
        </p:nvSpPr>
        <p:spPr/>
        <p:txBody>
          <a:bodyPr/>
          <a:lstStyle/>
          <a:p>
            <a:r>
              <a:rPr lang="en-US" dirty="0"/>
              <a:t>True and False Positive Rates</a:t>
            </a:r>
          </a:p>
        </p:txBody>
      </p:sp>
      <p:pic>
        <p:nvPicPr>
          <p:cNvPr id="5" name="Picture 4">
            <a:extLst>
              <a:ext uri="{FF2B5EF4-FFF2-40B4-BE49-F238E27FC236}">
                <a16:creationId xmlns:a16="http://schemas.microsoft.com/office/drawing/2014/main" id="{4C218BC3-0B43-4642-E566-CB26558AA69C}"/>
              </a:ext>
            </a:extLst>
          </p:cNvPr>
          <p:cNvPicPr>
            <a:picLocks noChangeAspect="1"/>
          </p:cNvPicPr>
          <p:nvPr/>
        </p:nvPicPr>
        <p:blipFill>
          <a:blip r:embed="rId2"/>
          <a:stretch>
            <a:fillRect/>
          </a:stretch>
        </p:blipFill>
        <p:spPr>
          <a:xfrm>
            <a:off x="346333" y="1707370"/>
            <a:ext cx="9597767" cy="5476588"/>
          </a:xfrm>
          <a:prstGeom prst="rect">
            <a:avLst/>
          </a:prstGeom>
        </p:spPr>
      </p:pic>
    </p:spTree>
    <p:extLst>
      <p:ext uri="{BB962C8B-B14F-4D97-AF65-F5344CB8AC3E}">
        <p14:creationId xmlns:p14="http://schemas.microsoft.com/office/powerpoint/2010/main" val="153041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5E5-BFA4-3240-8BED-F3CEACE3F4D1}"/>
              </a:ext>
            </a:extLst>
          </p:cNvPr>
          <p:cNvSpPr>
            <a:spLocks noGrp="1"/>
          </p:cNvSpPr>
          <p:nvPr>
            <p:ph type="title"/>
          </p:nvPr>
        </p:nvSpPr>
        <p:spPr/>
        <p:txBody>
          <a:bodyPr/>
          <a:lstStyle/>
          <a:p>
            <a:r>
              <a:rPr lang="en-US" dirty="0"/>
              <a:t>True and False Positive Rates</a:t>
            </a:r>
          </a:p>
        </p:txBody>
      </p:sp>
      <p:graphicFrame>
        <p:nvGraphicFramePr>
          <p:cNvPr id="9" name="Table 8">
            <a:extLst>
              <a:ext uri="{FF2B5EF4-FFF2-40B4-BE49-F238E27FC236}">
                <a16:creationId xmlns:a16="http://schemas.microsoft.com/office/drawing/2014/main" id="{5AECA6ED-3885-42E7-8D05-6B99652CFC0E}"/>
              </a:ext>
            </a:extLst>
          </p:cNvPr>
          <p:cNvGraphicFramePr>
            <a:graphicFrameLocks noGrp="1"/>
          </p:cNvGraphicFramePr>
          <p:nvPr>
            <p:extLst>
              <p:ext uri="{D42A27DB-BD31-4B8C-83A1-F6EECF244321}">
                <p14:modId xmlns:p14="http://schemas.microsoft.com/office/powerpoint/2010/main" val="3378781306"/>
              </p:ext>
            </p:extLst>
          </p:nvPr>
        </p:nvGraphicFramePr>
        <p:xfrm>
          <a:off x="659874" y="2031494"/>
          <a:ext cx="1880769" cy="1712169"/>
        </p:xfrm>
        <a:graphic>
          <a:graphicData uri="http://schemas.openxmlformats.org/drawingml/2006/table">
            <a:tbl>
              <a:tblPr firstRow="1" bandRow="1">
                <a:tableStyleId>{D9591F34-6BE0-48BB-932A-1E305F9E1863}</a:tableStyleId>
              </a:tblPr>
              <a:tblGrid>
                <a:gridCol w="626923">
                  <a:extLst>
                    <a:ext uri="{9D8B030D-6E8A-4147-A177-3AD203B41FA5}">
                      <a16:colId xmlns:a16="http://schemas.microsoft.com/office/drawing/2014/main" val="4027023229"/>
                    </a:ext>
                  </a:extLst>
                </a:gridCol>
                <a:gridCol w="626923">
                  <a:extLst>
                    <a:ext uri="{9D8B030D-6E8A-4147-A177-3AD203B41FA5}">
                      <a16:colId xmlns:a16="http://schemas.microsoft.com/office/drawing/2014/main" val="2762929078"/>
                    </a:ext>
                  </a:extLst>
                </a:gridCol>
                <a:gridCol w="626923">
                  <a:extLst>
                    <a:ext uri="{9D8B030D-6E8A-4147-A177-3AD203B41FA5}">
                      <a16:colId xmlns:a16="http://schemas.microsoft.com/office/drawing/2014/main" val="3161853440"/>
                    </a:ext>
                  </a:extLst>
                </a:gridCol>
              </a:tblGrid>
              <a:tr h="570723">
                <a:tc>
                  <a:txBody>
                    <a:bodyPr/>
                    <a:lstStyle/>
                    <a:p>
                      <a:pPr algn="ctr"/>
                      <a:endParaRPr lang="en-US" sz="700" dirty="0"/>
                    </a:p>
                  </a:txBody>
                  <a:tcPr marL="75493" marR="75493" marT="37746" marB="37746" anchor="ctr"/>
                </a:tc>
                <a:tc>
                  <a:txBody>
                    <a:bodyPr/>
                    <a:lstStyle/>
                    <a:p>
                      <a:pPr algn="ctr"/>
                      <a:r>
                        <a:rPr lang="en-US" sz="700" dirty="0"/>
                        <a:t>Sick</a:t>
                      </a:r>
                    </a:p>
                  </a:txBody>
                  <a:tcPr marL="75493" marR="75493" marT="37746" marB="37746" anchor="ctr"/>
                </a:tc>
                <a:tc>
                  <a:txBody>
                    <a:bodyPr/>
                    <a:lstStyle/>
                    <a:p>
                      <a:pPr algn="ctr"/>
                      <a:r>
                        <a:rPr lang="en-US" sz="700" dirty="0"/>
                        <a:t>Not Sick</a:t>
                      </a:r>
                    </a:p>
                  </a:txBody>
                  <a:tcPr marL="75493" marR="75493" marT="37746" marB="37746" anchor="ctr"/>
                </a:tc>
                <a:extLst>
                  <a:ext uri="{0D108BD9-81ED-4DB2-BD59-A6C34878D82A}">
                    <a16:rowId xmlns:a16="http://schemas.microsoft.com/office/drawing/2014/main" val="1678460661"/>
                  </a:ext>
                </a:extLst>
              </a:tr>
              <a:tr h="570723">
                <a:tc>
                  <a:txBody>
                    <a:bodyPr/>
                    <a:lstStyle/>
                    <a:p>
                      <a:pPr algn="ctr"/>
                      <a:r>
                        <a:rPr lang="en-US" sz="700" dirty="0"/>
                        <a:t>Positive</a:t>
                      </a:r>
                    </a:p>
                  </a:txBody>
                  <a:tcPr marL="75493" marR="75493" marT="37746" marB="37746" anchor="ctr"/>
                </a:tc>
                <a:tc>
                  <a:txBody>
                    <a:bodyPr/>
                    <a:lstStyle/>
                    <a:p>
                      <a:pPr algn="ctr"/>
                      <a:r>
                        <a:rPr lang="en-US" sz="700" dirty="0"/>
                        <a:t>A</a:t>
                      </a:r>
                    </a:p>
                  </a:txBody>
                  <a:tcPr marL="75493" marR="75493" marT="37746" marB="37746" anchor="ctr"/>
                </a:tc>
                <a:tc>
                  <a:txBody>
                    <a:bodyPr/>
                    <a:lstStyle/>
                    <a:p>
                      <a:pPr algn="ctr"/>
                      <a:r>
                        <a:rPr lang="en-US" sz="700" dirty="0"/>
                        <a:t>B</a:t>
                      </a:r>
                    </a:p>
                  </a:txBody>
                  <a:tcPr marL="75493" marR="75493" marT="37746" marB="37746" anchor="ctr"/>
                </a:tc>
                <a:extLst>
                  <a:ext uri="{0D108BD9-81ED-4DB2-BD59-A6C34878D82A}">
                    <a16:rowId xmlns:a16="http://schemas.microsoft.com/office/drawing/2014/main" val="866174449"/>
                  </a:ext>
                </a:extLst>
              </a:tr>
              <a:tr h="570723">
                <a:tc>
                  <a:txBody>
                    <a:bodyPr/>
                    <a:lstStyle/>
                    <a:p>
                      <a:pPr algn="ctr"/>
                      <a:r>
                        <a:rPr lang="en-US" sz="700" dirty="0"/>
                        <a:t>Negative</a:t>
                      </a:r>
                    </a:p>
                  </a:txBody>
                  <a:tcPr marL="75493" marR="75493" marT="37746" marB="37746" anchor="ctr"/>
                </a:tc>
                <a:tc>
                  <a:txBody>
                    <a:bodyPr/>
                    <a:lstStyle/>
                    <a:p>
                      <a:pPr algn="ctr"/>
                      <a:r>
                        <a:rPr lang="en-US" sz="700" dirty="0"/>
                        <a:t>C</a:t>
                      </a:r>
                    </a:p>
                  </a:txBody>
                  <a:tcPr marL="75493" marR="75493" marT="37746" marB="37746" anchor="ctr"/>
                </a:tc>
                <a:tc>
                  <a:txBody>
                    <a:bodyPr/>
                    <a:lstStyle/>
                    <a:p>
                      <a:pPr algn="ctr"/>
                      <a:r>
                        <a:rPr lang="en-US" sz="700" dirty="0"/>
                        <a:t>D</a:t>
                      </a:r>
                    </a:p>
                  </a:txBody>
                  <a:tcPr marL="75493" marR="75493" marT="37746" marB="37746" anchor="ctr"/>
                </a:tc>
                <a:extLst>
                  <a:ext uri="{0D108BD9-81ED-4DB2-BD59-A6C34878D82A}">
                    <a16:rowId xmlns:a16="http://schemas.microsoft.com/office/drawing/2014/main" val="4231311038"/>
                  </a:ext>
                </a:extLst>
              </a:tr>
            </a:tbl>
          </a:graphicData>
        </a:graphic>
      </p:graphicFrame>
      <p:graphicFrame>
        <p:nvGraphicFramePr>
          <p:cNvPr id="3" name="Table 2">
            <a:extLst>
              <a:ext uri="{FF2B5EF4-FFF2-40B4-BE49-F238E27FC236}">
                <a16:creationId xmlns:a16="http://schemas.microsoft.com/office/drawing/2014/main" id="{01E66283-783B-4DFE-985C-4711A262FE36}"/>
              </a:ext>
            </a:extLst>
          </p:cNvPr>
          <p:cNvGraphicFramePr>
            <a:graphicFrameLocks noGrp="1"/>
          </p:cNvGraphicFramePr>
          <p:nvPr>
            <p:extLst>
              <p:ext uri="{D42A27DB-BD31-4B8C-83A1-F6EECF244321}">
                <p14:modId xmlns:p14="http://schemas.microsoft.com/office/powerpoint/2010/main" val="1205781243"/>
              </p:ext>
            </p:extLst>
          </p:nvPr>
        </p:nvGraphicFramePr>
        <p:xfrm>
          <a:off x="2726792" y="2031494"/>
          <a:ext cx="6773334" cy="4747680"/>
        </p:xfrm>
        <a:graphic>
          <a:graphicData uri="http://schemas.openxmlformats.org/drawingml/2006/table">
            <a:tbl>
              <a:tblPr firstRow="1" bandRow="1">
                <a:tableStyleId>{D9591F34-6BE0-48BB-932A-1E305F9E1863}</a:tableStyleId>
              </a:tblPr>
              <a:tblGrid>
                <a:gridCol w="3386667">
                  <a:extLst>
                    <a:ext uri="{9D8B030D-6E8A-4147-A177-3AD203B41FA5}">
                      <a16:colId xmlns:a16="http://schemas.microsoft.com/office/drawing/2014/main" val="3597659834"/>
                    </a:ext>
                  </a:extLst>
                </a:gridCol>
                <a:gridCol w="3386667">
                  <a:extLst>
                    <a:ext uri="{9D8B030D-6E8A-4147-A177-3AD203B41FA5}">
                      <a16:colId xmlns:a16="http://schemas.microsoft.com/office/drawing/2014/main" val="3575423695"/>
                    </a:ext>
                  </a:extLst>
                </a:gridCol>
              </a:tblGrid>
              <a:tr h="678240">
                <a:tc>
                  <a:txBody>
                    <a:bodyPr/>
                    <a:lstStyle/>
                    <a:p>
                      <a:r>
                        <a:rPr lang="en-US" dirty="0"/>
                        <a:t>Positive Rate</a:t>
                      </a:r>
                    </a:p>
                  </a:txBody>
                  <a:tcPr/>
                </a:tc>
                <a:tc>
                  <a:txBody>
                    <a:bodyPr/>
                    <a:lstStyle/>
                    <a:p>
                      <a:r>
                        <a:rPr lang="en-US" dirty="0"/>
                        <a:t>A+B</a:t>
                      </a:r>
                    </a:p>
                  </a:txBody>
                  <a:tcPr/>
                </a:tc>
                <a:extLst>
                  <a:ext uri="{0D108BD9-81ED-4DB2-BD59-A6C34878D82A}">
                    <a16:rowId xmlns:a16="http://schemas.microsoft.com/office/drawing/2014/main" val="3494183999"/>
                  </a:ext>
                </a:extLst>
              </a:tr>
              <a:tr h="678240">
                <a:tc>
                  <a:txBody>
                    <a:bodyPr/>
                    <a:lstStyle/>
                    <a:p>
                      <a:r>
                        <a:rPr lang="en-US" dirty="0"/>
                        <a:t>False Positive Rate</a:t>
                      </a:r>
                    </a:p>
                  </a:txBody>
                  <a:tcPr/>
                </a:tc>
                <a:tc>
                  <a:txBody>
                    <a:bodyPr/>
                    <a:lstStyle/>
                    <a:p>
                      <a:r>
                        <a:rPr lang="en-US" dirty="0"/>
                        <a:t>B/(A+B)</a:t>
                      </a:r>
                    </a:p>
                  </a:txBody>
                  <a:tcPr/>
                </a:tc>
                <a:extLst>
                  <a:ext uri="{0D108BD9-81ED-4DB2-BD59-A6C34878D82A}">
                    <a16:rowId xmlns:a16="http://schemas.microsoft.com/office/drawing/2014/main" val="3977338737"/>
                  </a:ext>
                </a:extLst>
              </a:tr>
              <a:tr h="678240">
                <a:tc>
                  <a:txBody>
                    <a:bodyPr/>
                    <a:lstStyle/>
                    <a:p>
                      <a:r>
                        <a:rPr lang="en-US" dirty="0"/>
                        <a:t>Sensitivity/True Positive Rate</a:t>
                      </a:r>
                    </a:p>
                  </a:txBody>
                  <a:tcPr/>
                </a:tc>
                <a:tc>
                  <a:txBody>
                    <a:bodyPr/>
                    <a:lstStyle/>
                    <a:p>
                      <a:r>
                        <a:rPr lang="en-US" dirty="0"/>
                        <a:t>A/(A+C)</a:t>
                      </a:r>
                    </a:p>
                  </a:txBody>
                  <a:tcPr/>
                </a:tc>
                <a:extLst>
                  <a:ext uri="{0D108BD9-81ED-4DB2-BD59-A6C34878D82A}">
                    <a16:rowId xmlns:a16="http://schemas.microsoft.com/office/drawing/2014/main" val="2368355358"/>
                  </a:ext>
                </a:extLst>
              </a:tr>
              <a:tr h="678240">
                <a:tc>
                  <a:txBody>
                    <a:bodyPr/>
                    <a:lstStyle/>
                    <a:p>
                      <a:r>
                        <a:rPr lang="en-US" dirty="0"/>
                        <a:t>Specificity/True Negative Rate</a:t>
                      </a:r>
                    </a:p>
                  </a:txBody>
                  <a:tcPr/>
                </a:tc>
                <a:tc>
                  <a:txBody>
                    <a:bodyPr/>
                    <a:lstStyle/>
                    <a:p>
                      <a:r>
                        <a:rPr lang="en-US" dirty="0"/>
                        <a:t>D/(B+D)</a:t>
                      </a:r>
                    </a:p>
                  </a:txBody>
                  <a:tcPr/>
                </a:tc>
                <a:extLst>
                  <a:ext uri="{0D108BD9-81ED-4DB2-BD59-A6C34878D82A}">
                    <a16:rowId xmlns:a16="http://schemas.microsoft.com/office/drawing/2014/main" val="2046136297"/>
                  </a:ext>
                </a:extLst>
              </a:tr>
              <a:tr h="678240">
                <a:tc>
                  <a:txBody>
                    <a:bodyPr/>
                    <a:lstStyle/>
                    <a:p>
                      <a:r>
                        <a:rPr lang="en-US" dirty="0"/>
                        <a:t>Precision</a:t>
                      </a:r>
                    </a:p>
                  </a:txBody>
                  <a:tcPr/>
                </a:tc>
                <a:tc>
                  <a:txBody>
                    <a:bodyPr/>
                    <a:lstStyle/>
                    <a:p>
                      <a:r>
                        <a:rPr lang="en-US" dirty="0"/>
                        <a:t>A/(A+B)</a:t>
                      </a:r>
                    </a:p>
                  </a:txBody>
                  <a:tcPr/>
                </a:tc>
                <a:extLst>
                  <a:ext uri="{0D108BD9-81ED-4DB2-BD59-A6C34878D82A}">
                    <a16:rowId xmlns:a16="http://schemas.microsoft.com/office/drawing/2014/main" val="3910785328"/>
                  </a:ext>
                </a:extLst>
              </a:tr>
              <a:tr h="678240">
                <a:tc>
                  <a:txBody>
                    <a:bodyPr/>
                    <a:lstStyle/>
                    <a:p>
                      <a:r>
                        <a:rPr lang="en-US" dirty="0"/>
                        <a:t>Accuracy</a:t>
                      </a:r>
                    </a:p>
                  </a:txBody>
                  <a:tcPr/>
                </a:tc>
                <a:tc>
                  <a:txBody>
                    <a:bodyPr/>
                    <a:lstStyle/>
                    <a:p>
                      <a:r>
                        <a:rPr lang="en-US" dirty="0"/>
                        <a:t>TP + TN / (P + N)</a:t>
                      </a:r>
                    </a:p>
                  </a:txBody>
                  <a:tcPr/>
                </a:tc>
                <a:extLst>
                  <a:ext uri="{0D108BD9-81ED-4DB2-BD59-A6C34878D82A}">
                    <a16:rowId xmlns:a16="http://schemas.microsoft.com/office/drawing/2014/main" val="3697418555"/>
                  </a:ext>
                </a:extLst>
              </a:tr>
              <a:tr h="678240">
                <a:tc>
                  <a:txBody>
                    <a:bodyPr/>
                    <a:lstStyle/>
                    <a:p>
                      <a:r>
                        <a:rPr lang="en-US" dirty="0"/>
                        <a:t>F1 Score</a:t>
                      </a:r>
                    </a:p>
                  </a:txBody>
                  <a:tcPr/>
                </a:tc>
                <a:tc>
                  <a:txBody>
                    <a:bodyPr/>
                    <a:lstStyle/>
                    <a:p>
                      <a:r>
                        <a:rPr lang="en-US" dirty="0"/>
                        <a:t>2 TP / (2 TP + FP + FN)</a:t>
                      </a:r>
                    </a:p>
                  </a:txBody>
                  <a:tcPr/>
                </a:tc>
                <a:extLst>
                  <a:ext uri="{0D108BD9-81ED-4DB2-BD59-A6C34878D82A}">
                    <a16:rowId xmlns:a16="http://schemas.microsoft.com/office/drawing/2014/main" val="2259359184"/>
                  </a:ext>
                </a:extLst>
              </a:tr>
            </a:tbl>
          </a:graphicData>
        </a:graphic>
      </p:graphicFrame>
    </p:spTree>
    <p:extLst>
      <p:ext uri="{BB962C8B-B14F-4D97-AF65-F5344CB8AC3E}">
        <p14:creationId xmlns:p14="http://schemas.microsoft.com/office/powerpoint/2010/main" val="1470145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5E5-BFA4-3240-8BED-F3CEACE3F4D1}"/>
              </a:ext>
            </a:extLst>
          </p:cNvPr>
          <p:cNvSpPr>
            <a:spLocks noGrp="1"/>
          </p:cNvSpPr>
          <p:nvPr>
            <p:ph type="title"/>
          </p:nvPr>
        </p:nvSpPr>
        <p:spPr/>
        <p:txBody>
          <a:bodyPr/>
          <a:lstStyle/>
          <a:p>
            <a:r>
              <a:rPr lang="en-US" dirty="0"/>
              <a:t>Positive Predictive Value (PPV)</a:t>
            </a:r>
          </a:p>
        </p:txBody>
      </p:sp>
      <p:sp>
        <p:nvSpPr>
          <p:cNvPr id="3" name="Text Placeholder 2">
            <a:extLst>
              <a:ext uri="{FF2B5EF4-FFF2-40B4-BE49-F238E27FC236}">
                <a16:creationId xmlns:a16="http://schemas.microsoft.com/office/drawing/2014/main" id="{CD048F0A-952A-FB47-8D3B-A285C5098835}"/>
              </a:ext>
            </a:extLst>
          </p:cNvPr>
          <p:cNvSpPr>
            <a:spLocks noGrp="1"/>
          </p:cNvSpPr>
          <p:nvPr>
            <p:ph type="body" idx="1"/>
          </p:nvPr>
        </p:nvSpPr>
        <p:spPr/>
        <p:txBody>
          <a:bodyPr anchor="ctr"/>
          <a:lstStyle/>
          <a:p>
            <a:r>
              <a:rPr lang="en-US" dirty="0"/>
              <a:t>PPV of a screening test for a particular condition is the </a:t>
            </a:r>
            <a:r>
              <a:rPr lang="en-US" b="1" dirty="0"/>
              <a:t>probability that a subject truly has the condition given that they tested positive</a:t>
            </a:r>
            <a:r>
              <a:rPr lang="en-US" dirty="0"/>
              <a:t>.</a:t>
            </a:r>
          </a:p>
          <a:p>
            <a:endParaRPr lang="en-US" b="1" dirty="0"/>
          </a:p>
          <a:p>
            <a:r>
              <a:rPr lang="en-US" dirty="0"/>
              <a:t>PPV will be of great interest to patients whose screening test result is positive.</a:t>
            </a:r>
          </a:p>
          <a:p>
            <a:endParaRPr lang="en-US" dirty="0"/>
          </a:p>
          <a:p>
            <a:r>
              <a:rPr lang="en-US" dirty="0"/>
              <a:t>We can use Bayes’ Rule to calculate PPV.</a:t>
            </a:r>
          </a:p>
        </p:txBody>
      </p:sp>
    </p:spTree>
    <p:extLst>
      <p:ext uri="{BB962C8B-B14F-4D97-AF65-F5344CB8AC3E}">
        <p14:creationId xmlns:p14="http://schemas.microsoft.com/office/powerpoint/2010/main" val="2160304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5E5-BFA4-3240-8BED-F3CEACE3F4D1}"/>
              </a:ext>
            </a:extLst>
          </p:cNvPr>
          <p:cNvSpPr>
            <a:spLocks noGrp="1"/>
          </p:cNvSpPr>
          <p:nvPr>
            <p:ph type="title"/>
          </p:nvPr>
        </p:nvSpPr>
        <p:spPr/>
        <p:txBody>
          <a:bodyPr/>
          <a:lstStyle/>
          <a:p>
            <a:r>
              <a:rPr lang="en-US" dirty="0"/>
              <a:t>Exercise: calculate PPV</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CD048F0A-952A-FB47-8D3B-A285C5098835}"/>
                  </a:ext>
                </a:extLst>
              </p:cNvPr>
              <p:cNvSpPr>
                <a:spLocks noGrp="1"/>
              </p:cNvSpPr>
              <p:nvPr>
                <p:ph type="body" idx="1"/>
              </p:nvPr>
            </p:nvSpPr>
            <p:spPr/>
            <p:txBody>
              <a:bodyPr anchor="ctr"/>
              <a:lstStyle/>
              <a:p>
                <a:pPr>
                  <a:lnSpc>
                    <a:spcPct val="150000"/>
                  </a:lnSpc>
                </a:pPr>
                <a:r>
                  <a:rPr lang="en-US" dirty="0"/>
                  <a:t>Assuming we have acceptable estimates of:</a:t>
                </a:r>
              </a:p>
              <a:p>
                <a:pPr lvl="1">
                  <a:lnSpc>
                    <a:spcPct val="150000"/>
                  </a:lnSpc>
                </a:pPr>
                <a:r>
                  <a:rPr lang="en-US" dirty="0"/>
                  <a:t>Test </a:t>
                </a:r>
                <a:r>
                  <a:rPr lang="en-US" b="1" dirty="0"/>
                  <a:t>sensitivity</a:t>
                </a:r>
                <a:endParaRPr lang="en-US" dirty="0"/>
              </a:p>
              <a:p>
                <a:pPr lvl="2">
                  <a:lnSpc>
                    <a:spcPct val="150000"/>
                  </a:lnSpc>
                </a:pPr>
                <a:r>
                  <a:rPr lang="en-US" dirty="0"/>
                  <a:t>P(+|sick) = </a:t>
                </a:r>
                <a:r>
                  <a:rPr lang="en-US" b="1" i="1" dirty="0"/>
                  <a:t>80%</a:t>
                </a:r>
              </a:p>
              <a:p>
                <a:pPr lvl="1">
                  <a:lnSpc>
                    <a:spcPct val="150000"/>
                  </a:lnSpc>
                </a:pPr>
                <a:r>
                  <a:rPr lang="en-US" dirty="0"/>
                  <a:t>Test </a:t>
                </a:r>
                <a:r>
                  <a:rPr lang="en-US" b="1" dirty="0"/>
                  <a:t>specificity</a:t>
                </a:r>
              </a:p>
              <a:p>
                <a:pPr lvl="2">
                  <a:lnSpc>
                    <a:spcPct val="150000"/>
                  </a:lnSpc>
                </a:pPr>
                <a:r>
                  <a:rPr lang="en-US" dirty="0"/>
                  <a:t>P(-|not sick) </a:t>
                </a:r>
                <a:r>
                  <a:rPr lang="en-US" b="1" i="1" dirty="0"/>
                  <a:t>= 95%</a:t>
                </a:r>
              </a:p>
              <a:p>
                <a:pPr lvl="1">
                  <a:lnSpc>
                    <a:spcPct val="150000"/>
                  </a:lnSpc>
                </a:pPr>
                <a:r>
                  <a:rPr lang="en-US" dirty="0"/>
                  <a:t>Disease </a:t>
                </a:r>
                <a:r>
                  <a:rPr lang="en-US" b="1" dirty="0"/>
                  <a:t>prevalence</a:t>
                </a:r>
              </a:p>
              <a:p>
                <a:pPr lvl="2">
                  <a:lnSpc>
                    <a:spcPct val="150000"/>
                  </a:lnSpc>
                </a:pPr>
                <a:r>
                  <a:rPr lang="en-US" dirty="0"/>
                  <a:t>P(sick) </a:t>
                </a:r>
                <a:r>
                  <a:rPr lang="en-US" b="1" i="1" dirty="0"/>
                  <a:t>= 10%</a:t>
                </a:r>
              </a:p>
              <a:p>
                <a:pPr>
                  <a:lnSpc>
                    <a:spcPct val="150000"/>
                  </a:lnSpc>
                </a:pPr>
                <a:endParaRPr lang="en-US" dirty="0"/>
              </a:p>
              <a:p>
                <a:pPr>
                  <a:lnSpc>
                    <a:spcPct val="150000"/>
                  </a:lnSpc>
                </a:pPr>
                <a:r>
                  <a:rPr lang="en-US" dirty="0"/>
                  <a:t>Calculate </a:t>
                </a:r>
                <a14:m>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𝑠𝑖𝑐𝑘</m:t>
                        </m:r>
                      </m:e>
                      <m:e>
                        <m:r>
                          <a:rPr lang="en-US" i="1" dirty="0" smtClean="0">
                            <a:latin typeface="Cambria Math" panose="02040503050406030204" pitchFamily="18" charset="0"/>
                          </a:rPr>
                          <m:t>+</m:t>
                        </m:r>
                      </m:e>
                    </m:d>
                    <m:r>
                      <a:rPr lang="en-US" b="0" i="0" dirty="0" smtClean="0">
                        <a:latin typeface="Cambria Math" panose="02040503050406030204" pitchFamily="18" charset="0"/>
                      </a:rPr>
                      <m:t> :</m:t>
                    </m:r>
                  </m:oMath>
                </a14:m>
                <a:r>
                  <a:rPr lang="en-US" dirty="0"/>
                  <a:t> the probability that you are sick given that you tested positive.</a:t>
                </a:r>
              </a:p>
            </p:txBody>
          </p:sp>
        </mc:Choice>
        <mc:Fallback>
          <p:sp>
            <p:nvSpPr>
              <p:cNvPr id="3" name="Text Placeholder 2">
                <a:extLst>
                  <a:ext uri="{FF2B5EF4-FFF2-40B4-BE49-F238E27FC236}">
                    <a16:creationId xmlns:a16="http://schemas.microsoft.com/office/drawing/2014/main" id="{CD048F0A-952A-FB47-8D3B-A285C5098835}"/>
                  </a:ext>
                </a:extLst>
              </p:cNvPr>
              <p:cNvSpPr>
                <a:spLocks noGrp="1" noRot="1" noChangeAspect="1" noMove="1" noResize="1" noEditPoints="1" noAdjustHandles="1" noChangeArrowheads="1" noChangeShapeType="1" noTextEdit="1"/>
              </p:cNvSpPr>
              <p:nvPr>
                <p:ph type="body" idx="1"/>
              </p:nvPr>
            </p:nvSpPr>
            <p:spPr>
              <a:blipFill>
                <a:blip r:embed="rId2"/>
                <a:stretch>
                  <a:fillRect b="-4511"/>
                </a:stretch>
              </a:blipFill>
            </p:spPr>
            <p:txBody>
              <a:bodyPr/>
              <a:lstStyle/>
              <a:p>
                <a:r>
                  <a:rPr lang="en-US">
                    <a:noFill/>
                  </a:rPr>
                  <a:t> </a:t>
                </a:r>
              </a:p>
            </p:txBody>
          </p:sp>
        </mc:Fallback>
      </mc:AlternateContent>
    </p:spTree>
    <p:extLst>
      <p:ext uri="{BB962C8B-B14F-4D97-AF65-F5344CB8AC3E}">
        <p14:creationId xmlns:p14="http://schemas.microsoft.com/office/powerpoint/2010/main" val="34660852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5E5-BFA4-3240-8BED-F3CEACE3F4D1}"/>
              </a:ext>
            </a:extLst>
          </p:cNvPr>
          <p:cNvSpPr>
            <a:spLocks noGrp="1"/>
          </p:cNvSpPr>
          <p:nvPr>
            <p:ph type="title"/>
          </p:nvPr>
        </p:nvSpPr>
        <p:spPr/>
        <p:txBody>
          <a:bodyPr/>
          <a:lstStyle/>
          <a:p>
            <a:r>
              <a:rPr lang="en-US" dirty="0"/>
              <a:t>Exercise: calculate PPV (I)</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CD048F0A-952A-FB47-8D3B-A285C5098835}"/>
                  </a:ext>
                </a:extLst>
              </p:cNvPr>
              <p:cNvSpPr>
                <a:spLocks noGrp="1"/>
              </p:cNvSpPr>
              <p:nvPr>
                <p:ph type="body" idx="1"/>
              </p:nvPr>
            </p:nvSpPr>
            <p:spPr/>
            <p:txBody>
              <a:bodyPr anchor="ctr"/>
              <a:lstStyle/>
              <a:p>
                <a:pPr marL="558800" lvl="1" indent="0">
                  <a:lnSpc>
                    <a:spcPct val="150000"/>
                  </a:lnSpc>
                  <a:buNone/>
                </a:pPr>
                <a14:m>
                  <m:oMathPara xmlns:m="http://schemas.openxmlformats.org/officeDocument/2006/math">
                    <m:oMathParaPr>
                      <m:jc m:val="centerGroup"/>
                    </m:oMathParaPr>
                    <m:oMath xmlns:m="http://schemas.openxmlformats.org/officeDocument/2006/math">
                      <m:r>
                        <a:rPr lang="en-US" sz="2000" b="0" i="1" u="none" strike="noStrike" dirty="0" smtClean="0">
                          <a:solidFill>
                            <a:srgbClr val="000000"/>
                          </a:solidFill>
                          <a:effectLst/>
                          <a:latin typeface="Cambria Math" panose="02040503050406030204" pitchFamily="18" charset="0"/>
                        </a:rPr>
                        <m:t>𝑃</m:t>
                      </m:r>
                      <m:r>
                        <a:rPr lang="en-US" sz="2000" b="0" i="1" u="none" strike="noStrike" dirty="0" smtClean="0">
                          <a:solidFill>
                            <a:srgbClr val="000000"/>
                          </a:solidFill>
                          <a:effectLst/>
                          <a:latin typeface="Cambria Math" panose="02040503050406030204" pitchFamily="18" charset="0"/>
                        </a:rPr>
                        <m:t>(</m:t>
                      </m:r>
                      <m:r>
                        <a:rPr lang="en-US" sz="2000" b="0" i="1" u="none" strike="noStrike" dirty="0" smtClean="0">
                          <a:solidFill>
                            <a:srgbClr val="000000"/>
                          </a:solidFill>
                          <a:effectLst/>
                          <a:latin typeface="Cambria Math" panose="02040503050406030204" pitchFamily="18" charset="0"/>
                        </a:rPr>
                        <m:t>𝑠𝑖𝑐𝑘</m:t>
                      </m:r>
                      <m:r>
                        <a:rPr lang="en-US" sz="2000" i="1" dirty="0">
                          <a:latin typeface="Cambria Math" panose="02040503050406030204" pitchFamily="18" charset="0"/>
                        </a:rPr>
                        <m:t>|</m:t>
                      </m:r>
                      <m:r>
                        <a:rPr lang="en-US" sz="2000" b="0" i="1" dirty="0" smtClean="0">
                          <a:latin typeface="Cambria Math" panose="02040503050406030204" pitchFamily="18" charset="0"/>
                        </a:rPr>
                        <m:t>+</m:t>
                      </m:r>
                      <m:r>
                        <a:rPr lang="en-US" sz="2000" b="0" i="1" u="none" strike="noStrike" dirty="0" smtClean="0">
                          <a:solidFill>
                            <a:srgbClr val="000000"/>
                          </a:solidFill>
                          <a:effectLst/>
                          <a:latin typeface="Cambria Math" panose="02040503050406030204" pitchFamily="18" charset="0"/>
                        </a:rPr>
                        <m:t>)=</m:t>
                      </m:r>
                      <m:f>
                        <m:fPr>
                          <m:ctrlPr>
                            <a:rPr lang="en-US" sz="2000" b="0" i="1" u="none" strike="noStrike" dirty="0" smtClean="0">
                              <a:solidFill>
                                <a:srgbClr val="000000"/>
                              </a:solidFill>
                              <a:effectLst/>
                              <a:latin typeface="Cambria Math" panose="02040503050406030204" pitchFamily="18" charset="0"/>
                            </a:rPr>
                          </m:ctrlPr>
                        </m:fPr>
                        <m:num>
                          <m:r>
                            <a:rPr lang="en-US" sz="2000" i="1" dirty="0">
                              <a:solidFill>
                                <a:srgbClr val="000000"/>
                              </a:solidFill>
                              <a:latin typeface="Cambria Math" panose="02040503050406030204" pitchFamily="18" charset="0"/>
                            </a:rPr>
                            <m:t>𝑃</m:t>
                          </m:r>
                          <m:r>
                            <a:rPr lang="en-US" sz="2000" i="1" dirty="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𝑠𝑖𝑐𝑘</m:t>
                          </m:r>
                          <m:r>
                            <a:rPr lang="en-US" sz="2000" i="1" dirty="0">
                              <a:solidFill>
                                <a:srgbClr val="000000"/>
                              </a:solidFill>
                              <a:latin typeface="Cambria Math" panose="02040503050406030204" pitchFamily="18" charset="0"/>
                            </a:rPr>
                            <m:t>)⋅</m:t>
                          </m:r>
                          <m:r>
                            <a:rPr lang="en-US" sz="2000" i="1" dirty="0">
                              <a:solidFill>
                                <a:srgbClr val="000000"/>
                              </a:solidFill>
                              <a:latin typeface="Cambria Math" panose="02040503050406030204" pitchFamily="18" charset="0"/>
                            </a:rPr>
                            <m:t>𝑃</m:t>
                          </m:r>
                          <m:r>
                            <a:rPr lang="en-US" sz="2000" i="1" dirty="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𝑠𝑖𝑐𝑘</m:t>
                          </m:r>
                          <m:r>
                            <a:rPr lang="en-US" sz="2000" i="1" dirty="0">
                              <a:solidFill>
                                <a:srgbClr val="000000"/>
                              </a:solidFill>
                              <a:latin typeface="Cambria Math" panose="02040503050406030204" pitchFamily="18" charset="0"/>
                            </a:rPr>
                            <m:t>)​</m:t>
                          </m:r>
                        </m:num>
                        <m:den>
                          <m:r>
                            <a:rPr lang="en-US" sz="2000" i="1" dirty="0">
                              <a:solidFill>
                                <a:srgbClr val="000000"/>
                              </a:solidFill>
                              <a:latin typeface="Cambria Math" panose="02040503050406030204" pitchFamily="18" charset="0"/>
                            </a:rPr>
                            <m:t>𝑃</m:t>
                          </m:r>
                          <m:r>
                            <a:rPr lang="en-US" sz="2000" i="1" dirty="0">
                              <a:solidFill>
                                <a:srgbClr val="000000"/>
                              </a:solidFill>
                              <a:latin typeface="Cambria Math" panose="02040503050406030204" pitchFamily="18" charset="0"/>
                            </a:rPr>
                            <m:t>(+)</m:t>
                          </m:r>
                        </m:den>
                      </m:f>
                    </m:oMath>
                  </m:oMathPara>
                </a14:m>
                <a:endParaRPr lang="en-US" dirty="0"/>
              </a:p>
              <a:p>
                <a:pPr marL="558800" lvl="1" indent="0">
                  <a:lnSpc>
                    <a:spcPct val="150000"/>
                  </a:lnSpc>
                  <a:buNone/>
                </a:pPr>
                <a:endParaRPr lang="en-US" dirty="0"/>
              </a:p>
              <a:p>
                <a:pPr lvl="1">
                  <a:lnSpc>
                    <a:spcPct val="150000"/>
                  </a:lnSpc>
                </a:pPr>
                <a:r>
                  <a:rPr lang="en-US" dirty="0"/>
                  <a:t>Test </a:t>
                </a:r>
                <a:r>
                  <a:rPr lang="en-US" b="1" dirty="0"/>
                  <a:t>sensitivity </a:t>
                </a:r>
                <a14:m>
                  <m:oMath xmlns:m="http://schemas.openxmlformats.org/officeDocument/2006/math">
                    <m:r>
                      <a:rPr lang="en-US" b="0" i="1" u="none" strike="noStrike" dirty="0" smtClean="0">
                        <a:solidFill>
                          <a:srgbClr val="000000"/>
                        </a:solidFill>
                        <a:effectLst/>
                        <a:latin typeface="Cambria Math" panose="02040503050406030204" pitchFamily="18" charset="0"/>
                      </a:rPr>
                      <m:t>𝑃</m:t>
                    </m:r>
                    <m:r>
                      <a:rPr lang="en-US" b="0" i="1" u="none" strike="noStrike" dirty="0" smtClean="0">
                        <a:solidFill>
                          <a:srgbClr val="000000"/>
                        </a:solidFill>
                        <a:effectLst/>
                        <a:latin typeface="Cambria Math" panose="02040503050406030204" pitchFamily="18" charset="0"/>
                      </a:rPr>
                      <m:t>(+∣</m:t>
                    </m:r>
                    <m:r>
                      <a:rPr lang="en-US" b="0" i="1" u="none" strike="noStrike" dirty="0" smtClean="0">
                        <a:solidFill>
                          <a:srgbClr val="000000"/>
                        </a:solidFill>
                        <a:effectLst/>
                        <a:latin typeface="Cambria Math" panose="02040503050406030204" pitchFamily="18" charset="0"/>
                      </a:rPr>
                      <m:t>𝑠𝑖𝑐𝑘</m:t>
                    </m:r>
                  </m:oMath>
                </a14:m>
                <a:r>
                  <a:rPr lang="en-US" b="0" i="0" u="none" strike="noStrike" dirty="0">
                    <a:solidFill>
                      <a:srgbClr val="000000"/>
                    </a:solidFill>
                    <a:effectLst/>
                  </a:rPr>
                  <a:t>) = 80% = 0.80</a:t>
                </a:r>
                <a:endParaRPr lang="en-US" dirty="0"/>
              </a:p>
              <a:p>
                <a:pPr lvl="1">
                  <a:lnSpc>
                    <a:spcPct val="150000"/>
                  </a:lnSpc>
                </a:pPr>
                <a:r>
                  <a:rPr lang="en-US" dirty="0"/>
                  <a:t>Disease </a:t>
                </a:r>
                <a:r>
                  <a:rPr lang="en-US" b="1" dirty="0"/>
                  <a:t>prevalence </a:t>
                </a:r>
                <a14:m>
                  <m:oMath xmlns:m="http://schemas.openxmlformats.org/officeDocument/2006/math">
                    <m:r>
                      <a:rPr lang="en-US" b="0" i="1" u="none" strike="noStrike" dirty="0" smtClean="0">
                        <a:solidFill>
                          <a:srgbClr val="000000"/>
                        </a:solidFill>
                        <a:effectLst/>
                        <a:latin typeface="Cambria Math" panose="02040503050406030204" pitchFamily="18" charset="0"/>
                      </a:rPr>
                      <m:t>𝑃</m:t>
                    </m:r>
                    <m:r>
                      <a:rPr lang="en-US" b="0" i="1" u="none" strike="noStrike" dirty="0" smtClean="0">
                        <a:solidFill>
                          <a:srgbClr val="000000"/>
                        </a:solidFill>
                        <a:effectLst/>
                        <a:latin typeface="Cambria Math" panose="02040503050406030204" pitchFamily="18" charset="0"/>
                      </a:rPr>
                      <m:t>(</m:t>
                    </m:r>
                    <m:r>
                      <a:rPr lang="en-US" b="0" i="1" u="none" strike="noStrike" dirty="0" smtClean="0">
                        <a:solidFill>
                          <a:srgbClr val="000000"/>
                        </a:solidFill>
                        <a:effectLst/>
                        <a:latin typeface="Cambria Math" panose="02040503050406030204" pitchFamily="18" charset="0"/>
                      </a:rPr>
                      <m:t>𝑠𝑖𝑐𝑘</m:t>
                    </m:r>
                    <m:r>
                      <a:rPr lang="en-US" b="0" i="1" u="none" strike="noStrike" dirty="0" smtClean="0">
                        <a:solidFill>
                          <a:srgbClr val="000000"/>
                        </a:solidFill>
                        <a:effectLst/>
                        <a:latin typeface="Cambria Math" panose="02040503050406030204" pitchFamily="18" charset="0"/>
                      </a:rPr>
                      <m:t>)=</m:t>
                    </m:r>
                  </m:oMath>
                </a14:m>
                <a:r>
                  <a:rPr lang="en-US" b="0" i="0" u="none" strike="noStrike" dirty="0">
                    <a:solidFill>
                      <a:srgbClr val="000000"/>
                    </a:solidFill>
                    <a:effectLst/>
                  </a:rPr>
                  <a:t> 10% = 0.10</a:t>
                </a:r>
              </a:p>
              <a:p>
                <a:pPr lvl="1">
                  <a:lnSpc>
                    <a:spcPct val="150000"/>
                  </a:lnSpc>
                </a:pPr>
                <a14:m>
                  <m:oMath xmlns:m="http://schemas.openxmlformats.org/officeDocument/2006/math">
                    <m:r>
                      <a:rPr lang="en-US" b="0" i="1" u="none" strike="noStrike" dirty="0" smtClean="0">
                        <a:solidFill>
                          <a:srgbClr val="000000"/>
                        </a:solidFill>
                        <a:effectLst/>
                        <a:latin typeface="Cambria Math" panose="02040503050406030204" pitchFamily="18" charset="0"/>
                      </a:rPr>
                      <m:t>𝑃</m:t>
                    </m:r>
                    <m:r>
                      <a:rPr lang="en-US" b="0" i="1" u="none" strike="noStrike" dirty="0" smtClean="0">
                        <a:solidFill>
                          <a:srgbClr val="000000"/>
                        </a:solidFill>
                        <a:effectLst/>
                        <a:latin typeface="Cambria Math" panose="02040503050406030204" pitchFamily="18" charset="0"/>
                      </a:rPr>
                      <m:t>(+)=</m:t>
                    </m:r>
                  </m:oMath>
                </a14:m>
                <a:r>
                  <a:rPr lang="en-US" b="0" i="0" u="none" strike="noStrike" dirty="0">
                    <a:solidFill>
                      <a:srgbClr val="000000"/>
                    </a:solidFill>
                    <a:effectLst/>
                  </a:rPr>
                  <a:t> ?</a:t>
                </a:r>
              </a:p>
              <a:p>
                <a:pPr lvl="1">
                  <a:lnSpc>
                    <a:spcPct val="150000"/>
                  </a:lnSpc>
                </a:pPr>
                <a:endParaRPr lang="en-US" b="0" i="0" u="none" strike="noStrike" dirty="0">
                  <a:solidFill>
                    <a:srgbClr val="000000"/>
                  </a:solidFill>
                  <a:effectLst/>
                </a:endParaRPr>
              </a:p>
            </p:txBody>
          </p:sp>
        </mc:Choice>
        <mc:Fallback>
          <p:sp>
            <p:nvSpPr>
              <p:cNvPr id="3" name="Text Placeholder 2">
                <a:extLst>
                  <a:ext uri="{FF2B5EF4-FFF2-40B4-BE49-F238E27FC236}">
                    <a16:creationId xmlns:a16="http://schemas.microsoft.com/office/drawing/2014/main" id="{CD048F0A-952A-FB47-8D3B-A285C5098835}"/>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1440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5E5-BFA4-3240-8BED-F3CEACE3F4D1}"/>
              </a:ext>
            </a:extLst>
          </p:cNvPr>
          <p:cNvSpPr>
            <a:spLocks noGrp="1"/>
          </p:cNvSpPr>
          <p:nvPr>
            <p:ph type="title"/>
          </p:nvPr>
        </p:nvSpPr>
        <p:spPr/>
        <p:txBody>
          <a:bodyPr/>
          <a:lstStyle/>
          <a:p>
            <a:r>
              <a:rPr lang="en-US" dirty="0"/>
              <a:t>Exercise: calculate PPV (II)</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CD048F0A-952A-FB47-8D3B-A285C5098835}"/>
                  </a:ext>
                </a:extLst>
              </p:cNvPr>
              <p:cNvSpPr>
                <a:spLocks noGrp="1"/>
              </p:cNvSpPr>
              <p:nvPr>
                <p:ph type="body" idx="1"/>
              </p:nvPr>
            </p:nvSpPr>
            <p:spPr/>
            <p:txBody>
              <a:bodyPr anchor="ctr"/>
              <a:lstStyle/>
              <a:p>
                <a:pPr lvl="1">
                  <a:lnSpc>
                    <a:spcPct val="150000"/>
                  </a:lnSpc>
                </a:pPr>
                <a:r>
                  <a:rPr lang="en-US" dirty="0"/>
                  <a:t>Test </a:t>
                </a:r>
                <a:r>
                  <a:rPr lang="en-US" b="1" dirty="0"/>
                  <a:t>sensitivity </a:t>
                </a:r>
                <a14:m>
                  <m:oMath xmlns:m="http://schemas.openxmlformats.org/officeDocument/2006/math">
                    <m:r>
                      <a:rPr lang="en-US" b="0" i="1" u="none" strike="noStrike" dirty="0" smtClean="0">
                        <a:solidFill>
                          <a:srgbClr val="000000"/>
                        </a:solidFill>
                        <a:effectLst/>
                        <a:latin typeface="Cambria Math" panose="02040503050406030204" pitchFamily="18" charset="0"/>
                      </a:rPr>
                      <m:t>𝑃</m:t>
                    </m:r>
                    <m:r>
                      <a:rPr lang="en-US" b="0" i="1" u="none" strike="noStrike" dirty="0" smtClean="0">
                        <a:solidFill>
                          <a:srgbClr val="000000"/>
                        </a:solidFill>
                        <a:effectLst/>
                        <a:latin typeface="Cambria Math" panose="02040503050406030204" pitchFamily="18" charset="0"/>
                      </a:rPr>
                      <m:t>(+∣</m:t>
                    </m:r>
                    <m:r>
                      <a:rPr lang="en-US" b="0" i="1" u="none" strike="noStrike" dirty="0" smtClean="0">
                        <a:solidFill>
                          <a:srgbClr val="000000"/>
                        </a:solidFill>
                        <a:effectLst/>
                        <a:latin typeface="Cambria Math" panose="02040503050406030204" pitchFamily="18" charset="0"/>
                      </a:rPr>
                      <m:t>𝑠𝑖𝑐𝑘</m:t>
                    </m:r>
                  </m:oMath>
                </a14:m>
                <a:r>
                  <a:rPr lang="en-US" b="0" i="0" u="none" strike="noStrike" dirty="0">
                    <a:solidFill>
                      <a:srgbClr val="000000"/>
                    </a:solidFill>
                    <a:effectLst/>
                  </a:rPr>
                  <a:t>) = 80% = 0.80</a:t>
                </a:r>
              </a:p>
              <a:p>
                <a:pPr lvl="1">
                  <a:lnSpc>
                    <a:spcPct val="150000"/>
                  </a:lnSpc>
                </a:pPr>
                <a:r>
                  <a:rPr lang="en-US" dirty="0">
                    <a:solidFill>
                      <a:schemeClr val="tx1"/>
                    </a:solidFill>
                  </a:rPr>
                  <a:t>Disease </a:t>
                </a:r>
                <a:r>
                  <a:rPr lang="en-US" b="1" dirty="0">
                    <a:solidFill>
                      <a:schemeClr val="tx1"/>
                    </a:solidFill>
                  </a:rPr>
                  <a:t>prevalence </a:t>
                </a:r>
                <a14:m>
                  <m:oMath xmlns:m="http://schemas.openxmlformats.org/officeDocument/2006/math">
                    <m:r>
                      <a:rPr lang="en-US" b="0" i="1" u="none" strike="noStrike" dirty="0" smtClean="0">
                        <a:solidFill>
                          <a:schemeClr val="tx1"/>
                        </a:solidFill>
                        <a:effectLst/>
                        <a:latin typeface="Cambria Math" panose="02040503050406030204" pitchFamily="18" charset="0"/>
                      </a:rPr>
                      <m:t>𝑃</m:t>
                    </m:r>
                    <m:r>
                      <a:rPr lang="en-US" b="0" i="1" u="none" strike="noStrike" dirty="0" smtClean="0">
                        <a:solidFill>
                          <a:schemeClr val="tx1"/>
                        </a:solidFill>
                        <a:effectLst/>
                        <a:latin typeface="Cambria Math" panose="02040503050406030204" pitchFamily="18" charset="0"/>
                      </a:rPr>
                      <m:t>(</m:t>
                    </m:r>
                    <m:r>
                      <a:rPr lang="en-US" b="0" i="1" u="none" strike="noStrike" dirty="0" smtClean="0">
                        <a:solidFill>
                          <a:schemeClr val="tx1"/>
                        </a:solidFill>
                        <a:effectLst/>
                        <a:latin typeface="Cambria Math" panose="02040503050406030204" pitchFamily="18" charset="0"/>
                      </a:rPr>
                      <m:t>𝑠𝑖𝑐𝑘</m:t>
                    </m:r>
                    <m:r>
                      <a:rPr lang="en-US" b="0" i="1" u="none" strike="noStrike" dirty="0" smtClean="0">
                        <a:solidFill>
                          <a:schemeClr val="tx1"/>
                        </a:solidFill>
                        <a:effectLst/>
                        <a:latin typeface="Cambria Math" panose="02040503050406030204" pitchFamily="18" charset="0"/>
                      </a:rPr>
                      <m:t>)=</m:t>
                    </m:r>
                  </m:oMath>
                </a14:m>
                <a:r>
                  <a:rPr lang="en-US" b="0" i="0" u="none" strike="noStrike" dirty="0">
                    <a:solidFill>
                      <a:schemeClr val="tx1"/>
                    </a:solidFill>
                    <a:effectLst/>
                  </a:rPr>
                  <a:t> 10% = 0.10</a:t>
                </a:r>
              </a:p>
              <a:p>
                <a:pPr lvl="1">
                  <a:lnSpc>
                    <a:spcPct val="150000"/>
                  </a:lnSpc>
                </a:pPr>
                <a:r>
                  <a:rPr lang="en-US" dirty="0">
                    <a:solidFill>
                      <a:schemeClr val="accent1"/>
                    </a:solidFill>
                  </a:rPr>
                  <a:t>Test </a:t>
                </a:r>
                <a:r>
                  <a:rPr lang="en-US" b="1" dirty="0">
                    <a:solidFill>
                      <a:schemeClr val="accent1"/>
                    </a:solidFill>
                  </a:rPr>
                  <a:t>specificity </a:t>
                </a:r>
                <a14:m>
                  <m:oMath xmlns:m="http://schemas.openxmlformats.org/officeDocument/2006/math">
                    <m:r>
                      <a:rPr lang="en-US" b="0" i="1" u="none" strike="noStrike" dirty="0" smtClean="0">
                        <a:solidFill>
                          <a:schemeClr val="accent1"/>
                        </a:solidFill>
                        <a:effectLst/>
                        <a:latin typeface="Cambria Math" panose="02040503050406030204" pitchFamily="18" charset="0"/>
                      </a:rPr>
                      <m:t>𝑃</m:t>
                    </m:r>
                    <m:r>
                      <a:rPr lang="en-US" b="0" i="1" u="none" strike="noStrike" dirty="0" smtClean="0">
                        <a:solidFill>
                          <a:schemeClr val="accent1"/>
                        </a:solidFill>
                        <a:effectLst/>
                        <a:latin typeface="Cambria Math" panose="02040503050406030204" pitchFamily="18" charset="0"/>
                      </a:rPr>
                      <m:t>(−∣</m:t>
                    </m:r>
                    <m:r>
                      <a:rPr lang="en-US" b="0" i="1" u="none" strike="noStrike" dirty="0" smtClean="0">
                        <a:solidFill>
                          <a:schemeClr val="accent1"/>
                        </a:solidFill>
                        <a:effectLst/>
                        <a:latin typeface="Cambria Math" panose="02040503050406030204" pitchFamily="18" charset="0"/>
                      </a:rPr>
                      <m:t>𝑛𝑜𝑡</m:t>
                    </m:r>
                    <m:r>
                      <a:rPr lang="en-US" b="0" i="1" u="none" strike="noStrike" dirty="0" smtClean="0">
                        <a:solidFill>
                          <a:schemeClr val="accent1"/>
                        </a:solidFill>
                        <a:effectLst/>
                        <a:latin typeface="Cambria Math" panose="02040503050406030204" pitchFamily="18" charset="0"/>
                      </a:rPr>
                      <m:t> </m:t>
                    </m:r>
                    <m:r>
                      <a:rPr lang="en-US" b="0" i="1" u="none" strike="noStrike" dirty="0" smtClean="0">
                        <a:solidFill>
                          <a:schemeClr val="accent1"/>
                        </a:solidFill>
                        <a:effectLst/>
                        <a:latin typeface="Cambria Math" panose="02040503050406030204" pitchFamily="18" charset="0"/>
                      </a:rPr>
                      <m:t>𝑠𝑖𝑐𝑘</m:t>
                    </m:r>
                    <m:r>
                      <a:rPr lang="en-US" b="0" i="1" u="none" strike="noStrike" dirty="0" smtClean="0">
                        <a:solidFill>
                          <a:schemeClr val="accent1"/>
                        </a:solidFill>
                        <a:effectLst/>
                        <a:latin typeface="Cambria Math" panose="02040503050406030204" pitchFamily="18" charset="0"/>
                      </a:rPr>
                      <m:t>)=</m:t>
                    </m:r>
                  </m:oMath>
                </a14:m>
                <a:r>
                  <a:rPr lang="en-US" b="0" i="0" u="none" strike="noStrike" dirty="0">
                    <a:solidFill>
                      <a:schemeClr val="accent1"/>
                    </a:solidFill>
                    <a:effectLst/>
                  </a:rPr>
                  <a:t> 95% = 0.95</a:t>
                </a:r>
                <a:endParaRPr lang="en-US" b="1" dirty="0">
                  <a:solidFill>
                    <a:schemeClr val="accent1"/>
                  </a:solidFill>
                </a:endParaRPr>
              </a:p>
              <a:p>
                <a:pPr lvl="1">
                  <a:lnSpc>
                    <a:spcPct val="150000"/>
                  </a:lnSpc>
                </a:pPr>
                <a14:m>
                  <m:oMath xmlns:m="http://schemas.openxmlformats.org/officeDocument/2006/math">
                    <m:r>
                      <a:rPr lang="en-US" b="1" i="1" dirty="0" smtClean="0">
                        <a:solidFill>
                          <a:schemeClr val="accent1"/>
                        </a:solidFill>
                        <a:latin typeface="Cambria Math" panose="02040503050406030204" pitchFamily="18" charset="0"/>
                      </a:rPr>
                      <m:t>𝑷</m:t>
                    </m:r>
                    <m:d>
                      <m:dPr>
                        <m:sepChr m:val="∣"/>
                        <m:ctrlPr>
                          <a:rPr lang="en-US" b="1" i="1" dirty="0" smtClean="0">
                            <a:solidFill>
                              <a:schemeClr val="accent1"/>
                            </a:solidFill>
                            <a:latin typeface="Cambria Math" panose="02040503050406030204" pitchFamily="18" charset="0"/>
                          </a:rPr>
                        </m:ctrlPr>
                      </m:dPr>
                      <m:e>
                        <m:r>
                          <a:rPr lang="en-US" b="1" i="1" dirty="0" smtClean="0">
                            <a:solidFill>
                              <a:schemeClr val="accent1"/>
                            </a:solidFill>
                            <a:latin typeface="Cambria Math" panose="02040503050406030204" pitchFamily="18" charset="0"/>
                          </a:rPr>
                          <m:t>+</m:t>
                        </m:r>
                      </m:e>
                      <m:e>
                        <m:r>
                          <a:rPr lang="en-US" b="1" i="1" dirty="0" smtClean="0">
                            <a:solidFill>
                              <a:schemeClr val="accent1"/>
                            </a:solidFill>
                            <a:latin typeface="Cambria Math" panose="02040503050406030204" pitchFamily="18" charset="0"/>
                          </a:rPr>
                          <m:t>𝒏𝒐𝒕</m:t>
                        </m:r>
                        <m:r>
                          <a:rPr lang="en-US" b="1" i="1" dirty="0" smtClean="0">
                            <a:solidFill>
                              <a:schemeClr val="accent1"/>
                            </a:solidFill>
                            <a:latin typeface="Cambria Math" panose="02040503050406030204" pitchFamily="18" charset="0"/>
                          </a:rPr>
                          <m:t> </m:t>
                        </m:r>
                        <m:r>
                          <a:rPr lang="en-US" b="1" i="1" dirty="0" smtClean="0">
                            <a:solidFill>
                              <a:schemeClr val="accent1"/>
                            </a:solidFill>
                            <a:latin typeface="Cambria Math" panose="02040503050406030204" pitchFamily="18" charset="0"/>
                          </a:rPr>
                          <m:t>𝒔𝒊𝒄𝒌</m:t>
                        </m:r>
                      </m:e>
                    </m:d>
                    <m:r>
                      <a:rPr lang="en-US" b="1" i="1" dirty="0" smtClean="0">
                        <a:solidFill>
                          <a:schemeClr val="accent1"/>
                        </a:solidFill>
                        <a:latin typeface="Cambria Math" panose="02040503050406030204" pitchFamily="18" charset="0"/>
                      </a:rPr>
                      <m:t>=</m:t>
                    </m:r>
                    <m:r>
                      <a:rPr lang="en-US" i="1" dirty="0" smtClean="0">
                        <a:solidFill>
                          <a:schemeClr val="accent1"/>
                        </a:solidFill>
                        <a:latin typeface="Cambria Math" panose="02040503050406030204" pitchFamily="18" charset="0"/>
                      </a:rPr>
                      <m:t>1−</m:t>
                    </m:r>
                    <m:r>
                      <a:rPr lang="en-US" i="1" dirty="0" smtClean="0">
                        <a:solidFill>
                          <a:schemeClr val="accent1"/>
                        </a:solidFill>
                        <a:latin typeface="Cambria Math" panose="02040503050406030204" pitchFamily="18" charset="0"/>
                      </a:rPr>
                      <m:t>𝑃</m:t>
                    </m:r>
                    <m:d>
                      <m:dPr>
                        <m:sepChr m:val="∣"/>
                        <m:ctrlPr>
                          <a:rPr lang="en-US" i="1" dirty="0" smtClean="0">
                            <a:solidFill>
                              <a:schemeClr val="accent1"/>
                            </a:solidFill>
                            <a:latin typeface="Cambria Math" panose="02040503050406030204" pitchFamily="18" charset="0"/>
                          </a:rPr>
                        </m:ctrlPr>
                      </m:dPr>
                      <m:e>
                        <m:r>
                          <a:rPr lang="en-US" i="1" dirty="0" smtClean="0">
                            <a:solidFill>
                              <a:schemeClr val="accent1"/>
                            </a:solidFill>
                            <a:latin typeface="Cambria Math" panose="02040503050406030204" pitchFamily="18" charset="0"/>
                          </a:rPr>
                          <m:t>−</m:t>
                        </m:r>
                      </m:e>
                      <m:e>
                        <m:r>
                          <a:rPr lang="en-US" i="1" dirty="0" smtClean="0">
                            <a:solidFill>
                              <a:schemeClr val="accent1"/>
                            </a:solidFill>
                            <a:latin typeface="Cambria Math" panose="02040503050406030204" pitchFamily="18" charset="0"/>
                          </a:rPr>
                          <m:t>𝑛𝑜𝑡</m:t>
                        </m:r>
                        <m:r>
                          <a:rPr lang="en-US" i="1" dirty="0" smtClean="0">
                            <a:solidFill>
                              <a:schemeClr val="accent1"/>
                            </a:solidFill>
                            <a:latin typeface="Cambria Math" panose="02040503050406030204" pitchFamily="18" charset="0"/>
                          </a:rPr>
                          <m:t> </m:t>
                        </m:r>
                        <m:r>
                          <a:rPr lang="en-US" i="1" dirty="0" smtClean="0">
                            <a:solidFill>
                              <a:schemeClr val="accent1"/>
                            </a:solidFill>
                            <a:latin typeface="Cambria Math" panose="02040503050406030204" pitchFamily="18" charset="0"/>
                          </a:rPr>
                          <m:t>𝑠𝑖𝑐𝑘</m:t>
                        </m:r>
                      </m:e>
                    </m:d>
                    <m:r>
                      <a:rPr lang="en-US" i="1" dirty="0" smtClean="0">
                        <a:solidFill>
                          <a:schemeClr val="accent1"/>
                        </a:solidFill>
                        <a:latin typeface="Cambria Math" panose="02040503050406030204" pitchFamily="18" charset="0"/>
                      </a:rPr>
                      <m:t>=1−0.95=0.05 </m:t>
                    </m:r>
                  </m:oMath>
                </a14:m>
                <a:endParaRPr lang="en-US" i="1" dirty="0">
                  <a:solidFill>
                    <a:schemeClr val="accent1"/>
                  </a:solidFill>
                  <a:latin typeface="Cambria Math" panose="02040503050406030204" pitchFamily="18" charset="0"/>
                </a:endParaRPr>
              </a:p>
              <a:p>
                <a:pPr lvl="1">
                  <a:lnSpc>
                    <a:spcPct val="150000"/>
                  </a:lnSpc>
                </a:pPr>
                <a14:m>
                  <m:oMath xmlns:m="http://schemas.openxmlformats.org/officeDocument/2006/math">
                    <m:r>
                      <a:rPr lang="en-US" i="1" dirty="0" smtClean="0">
                        <a:solidFill>
                          <a:schemeClr val="accent1"/>
                        </a:solidFill>
                        <a:latin typeface="Cambria Math" panose="02040503050406030204" pitchFamily="18" charset="0"/>
                      </a:rPr>
                      <m:t>𝑃</m:t>
                    </m:r>
                    <m:d>
                      <m:dPr>
                        <m:ctrlPr>
                          <a:rPr lang="en-US" i="1" dirty="0" smtClean="0">
                            <a:solidFill>
                              <a:schemeClr val="accent1"/>
                            </a:solidFill>
                            <a:latin typeface="Cambria Math" panose="02040503050406030204" pitchFamily="18" charset="0"/>
                          </a:rPr>
                        </m:ctrlPr>
                      </m:dPr>
                      <m:e>
                        <m:r>
                          <a:rPr lang="en-US" i="1" dirty="0" smtClean="0">
                            <a:solidFill>
                              <a:schemeClr val="accent1"/>
                            </a:solidFill>
                            <a:latin typeface="Cambria Math" panose="02040503050406030204" pitchFamily="18" charset="0"/>
                          </a:rPr>
                          <m:t>𝑛𝑜𝑡</m:t>
                        </m:r>
                        <m:r>
                          <a:rPr lang="en-US" i="1" dirty="0" smtClean="0">
                            <a:solidFill>
                              <a:schemeClr val="accent1"/>
                            </a:solidFill>
                            <a:latin typeface="Cambria Math" panose="02040503050406030204" pitchFamily="18" charset="0"/>
                          </a:rPr>
                          <m:t> </m:t>
                        </m:r>
                        <m:r>
                          <a:rPr lang="en-US" i="1" dirty="0" smtClean="0">
                            <a:solidFill>
                              <a:schemeClr val="accent1"/>
                            </a:solidFill>
                            <a:latin typeface="Cambria Math" panose="02040503050406030204" pitchFamily="18" charset="0"/>
                          </a:rPr>
                          <m:t>𝑠𝑖𝑐𝑘</m:t>
                        </m:r>
                      </m:e>
                    </m:d>
                    <m:r>
                      <a:rPr lang="en-US" i="1" dirty="0" smtClean="0">
                        <a:solidFill>
                          <a:schemeClr val="accent1"/>
                        </a:solidFill>
                        <a:latin typeface="Cambria Math" panose="02040503050406030204" pitchFamily="18" charset="0"/>
                      </a:rPr>
                      <m:t>=1−</m:t>
                    </m:r>
                    <m:r>
                      <a:rPr lang="en-US" i="1" dirty="0" smtClean="0">
                        <a:solidFill>
                          <a:schemeClr val="accent1"/>
                        </a:solidFill>
                        <a:latin typeface="Cambria Math" panose="02040503050406030204" pitchFamily="18" charset="0"/>
                      </a:rPr>
                      <m:t>𝑃</m:t>
                    </m:r>
                    <m:d>
                      <m:dPr>
                        <m:ctrlPr>
                          <a:rPr lang="en-US" i="1" dirty="0" smtClean="0">
                            <a:solidFill>
                              <a:schemeClr val="accent1"/>
                            </a:solidFill>
                            <a:latin typeface="Cambria Math" panose="02040503050406030204" pitchFamily="18" charset="0"/>
                          </a:rPr>
                        </m:ctrlPr>
                      </m:dPr>
                      <m:e>
                        <m:r>
                          <a:rPr lang="en-US" i="1" dirty="0" smtClean="0">
                            <a:solidFill>
                              <a:schemeClr val="accent1"/>
                            </a:solidFill>
                            <a:latin typeface="Cambria Math" panose="02040503050406030204" pitchFamily="18" charset="0"/>
                          </a:rPr>
                          <m:t>𝑠𝑖𝑐𝑘</m:t>
                        </m:r>
                      </m:e>
                    </m:d>
                    <m:r>
                      <a:rPr lang="en-US" i="1" dirty="0" smtClean="0">
                        <a:solidFill>
                          <a:schemeClr val="accent1"/>
                        </a:solidFill>
                        <a:latin typeface="Cambria Math" panose="02040503050406030204" pitchFamily="18" charset="0"/>
                      </a:rPr>
                      <m:t>=0.90</m:t>
                    </m:r>
                  </m:oMath>
                </a14:m>
                <a:endParaRPr lang="en-US" i="1" dirty="0">
                  <a:solidFill>
                    <a:schemeClr val="accent1"/>
                  </a:solidFill>
                  <a:latin typeface="Cambria Math" panose="02040503050406030204" pitchFamily="18" charset="0"/>
                </a:endParaRPr>
              </a:p>
              <a:p>
                <a:pPr lvl="1">
                  <a:lnSpc>
                    <a:spcPct val="150000"/>
                  </a:lnSpc>
                </a:pPr>
                <a14:m>
                  <m:oMath xmlns:m="http://schemas.openxmlformats.org/officeDocument/2006/math">
                    <m:r>
                      <a:rPr lang="en-US" b="0" i="1" u="none" strike="noStrike" dirty="0" smtClean="0">
                        <a:solidFill>
                          <a:srgbClr val="000000"/>
                        </a:solidFill>
                        <a:effectLst/>
                        <a:latin typeface="Cambria Math" panose="02040503050406030204" pitchFamily="18" charset="0"/>
                      </a:rPr>
                      <m:t>𝑃</m:t>
                    </m:r>
                    <m:r>
                      <a:rPr lang="en-US" b="0" i="1" u="none" strike="noStrike" dirty="0" smtClean="0">
                        <a:solidFill>
                          <a:srgbClr val="000000"/>
                        </a:solidFill>
                        <a:effectLst/>
                        <a:latin typeface="Cambria Math" panose="02040503050406030204" pitchFamily="18" charset="0"/>
                      </a:rPr>
                      <m:t>(+)=</m:t>
                    </m:r>
                  </m:oMath>
                </a14:m>
                <a:r>
                  <a:rPr lang="en-US" b="0" i="0" u="none" strike="noStrike" dirty="0">
                    <a:solidFill>
                      <a:srgbClr val="000000"/>
                    </a:solidFill>
                    <a:effectLst/>
                  </a:rPr>
                  <a:t> ?</a:t>
                </a:r>
              </a:p>
              <a:p>
                <a:pPr lvl="1">
                  <a:lnSpc>
                    <a:spcPct val="150000"/>
                  </a:lnSpc>
                </a:pP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 </m:t>
                    </m:r>
                  </m:oMath>
                </a14:m>
                <a:r>
                  <a:rPr lang="en-US" dirty="0"/>
                  <a:t>= all positives = true positives + false positives</a:t>
                </a:r>
                <a:endParaRPr lang="en-US" b="0" i="0" u="none" strike="noStrike" dirty="0">
                  <a:solidFill>
                    <a:srgbClr val="000000"/>
                  </a:solidFill>
                  <a:effectLst/>
                </a:endParaRPr>
              </a:p>
              <a:p>
                <a:pPr lvl="1">
                  <a:lnSpc>
                    <a:spcPct val="150000"/>
                  </a:lnSpc>
                </a:pPr>
                <a14:m>
                  <m:oMath xmlns:m="http://schemas.openxmlformats.org/officeDocument/2006/math">
                    <m:r>
                      <a:rPr lang="en-US" b="0" i="1" u="none" strike="noStrike" dirty="0" smtClean="0">
                        <a:solidFill>
                          <a:srgbClr val="000000"/>
                        </a:solidFill>
                        <a:effectLst/>
                        <a:latin typeface="Cambria Math" panose="02040503050406030204" pitchFamily="18" charset="0"/>
                      </a:rPr>
                      <m:t>𝑃</m:t>
                    </m:r>
                    <m:d>
                      <m:dPr>
                        <m:ctrlPr>
                          <a:rPr lang="en-US" b="0" i="1" u="none" strike="noStrike" dirty="0" smtClean="0">
                            <a:solidFill>
                              <a:srgbClr val="000000"/>
                            </a:solidFill>
                            <a:effectLst/>
                            <a:latin typeface="Cambria Math" panose="02040503050406030204" pitchFamily="18" charset="0"/>
                          </a:rPr>
                        </m:ctrlPr>
                      </m:dPr>
                      <m:e>
                        <m:r>
                          <a:rPr lang="en-US" b="0" i="1" u="none" strike="noStrike" dirty="0" smtClean="0">
                            <a:solidFill>
                              <a:srgbClr val="000000"/>
                            </a:solidFill>
                            <a:effectLst/>
                            <a:latin typeface="Cambria Math" panose="02040503050406030204" pitchFamily="18" charset="0"/>
                          </a:rPr>
                          <m:t>+</m:t>
                        </m:r>
                      </m:e>
                    </m:d>
                    <m:r>
                      <a:rPr lang="en-US" b="0" i="1" u="none" strike="noStrike" dirty="0" smtClean="0">
                        <a:solidFill>
                          <a:srgbClr val="000000"/>
                        </a:solidFill>
                        <a:effectLst/>
                        <a:latin typeface="Cambria Math" panose="02040503050406030204" pitchFamily="18" charset="0"/>
                      </a:rPr>
                      <m:t>=</m:t>
                    </m:r>
                    <m:r>
                      <a:rPr lang="en-US" b="0" i="1" u="none" strike="noStrike" dirty="0" smtClean="0">
                        <a:solidFill>
                          <a:srgbClr val="000000"/>
                        </a:solidFill>
                        <a:effectLst/>
                        <a:latin typeface="Cambria Math" panose="02040503050406030204" pitchFamily="18" charset="0"/>
                      </a:rPr>
                      <m:t>𝑃</m:t>
                    </m:r>
                    <m:d>
                      <m:dPr>
                        <m:sepChr m:val="∣"/>
                        <m:ctrlPr>
                          <a:rPr lang="en-US" b="0" i="1" u="none" strike="noStrike" dirty="0" smtClean="0">
                            <a:solidFill>
                              <a:srgbClr val="000000"/>
                            </a:solidFill>
                            <a:effectLst/>
                            <a:latin typeface="Cambria Math" panose="02040503050406030204" pitchFamily="18" charset="0"/>
                          </a:rPr>
                        </m:ctrlPr>
                      </m:dPr>
                      <m:e>
                        <m:r>
                          <a:rPr lang="en-US" b="0" i="1" u="none" strike="noStrike" dirty="0" smtClean="0">
                            <a:solidFill>
                              <a:srgbClr val="000000"/>
                            </a:solidFill>
                            <a:effectLst/>
                            <a:latin typeface="Cambria Math" panose="02040503050406030204" pitchFamily="18" charset="0"/>
                          </a:rPr>
                          <m:t>+</m:t>
                        </m:r>
                      </m:e>
                      <m:e>
                        <m:r>
                          <a:rPr lang="en-US" b="0" i="1" u="none" strike="noStrike" dirty="0" smtClean="0">
                            <a:solidFill>
                              <a:srgbClr val="000000"/>
                            </a:solidFill>
                            <a:effectLst/>
                            <a:latin typeface="Cambria Math" panose="02040503050406030204" pitchFamily="18" charset="0"/>
                          </a:rPr>
                          <m:t>𝑠𝑖𝑐𝑘</m:t>
                        </m:r>
                      </m:e>
                    </m:d>
                    <m:r>
                      <a:rPr lang="en-US" b="0" i="1" u="none" strike="noStrike" dirty="0" smtClean="0">
                        <a:solidFill>
                          <a:srgbClr val="000000"/>
                        </a:solidFill>
                        <a:effectLst/>
                        <a:latin typeface="Cambria Math" panose="02040503050406030204" pitchFamily="18" charset="0"/>
                      </a:rPr>
                      <m:t>⋅</m:t>
                    </m:r>
                    <m:r>
                      <a:rPr lang="en-US" b="0" i="1" u="none" strike="noStrike" dirty="0" smtClean="0">
                        <a:solidFill>
                          <a:srgbClr val="000000"/>
                        </a:solidFill>
                        <a:effectLst/>
                        <a:latin typeface="Cambria Math" panose="02040503050406030204" pitchFamily="18" charset="0"/>
                      </a:rPr>
                      <m:t>𝑃</m:t>
                    </m:r>
                    <m:d>
                      <m:dPr>
                        <m:ctrlPr>
                          <a:rPr lang="en-US" b="0" i="1" u="none" strike="noStrike" dirty="0" smtClean="0">
                            <a:solidFill>
                              <a:srgbClr val="000000"/>
                            </a:solidFill>
                            <a:effectLst/>
                            <a:latin typeface="Cambria Math" panose="02040503050406030204" pitchFamily="18" charset="0"/>
                          </a:rPr>
                        </m:ctrlPr>
                      </m:dPr>
                      <m:e>
                        <m:r>
                          <a:rPr lang="en-US" b="0" i="1" u="none" strike="noStrike" dirty="0" smtClean="0">
                            <a:solidFill>
                              <a:srgbClr val="000000"/>
                            </a:solidFill>
                            <a:effectLst/>
                            <a:latin typeface="Cambria Math" panose="02040503050406030204" pitchFamily="18" charset="0"/>
                          </a:rPr>
                          <m:t>𝑠𝑖𝑐𝑘</m:t>
                        </m:r>
                      </m:e>
                    </m:d>
                    <m:r>
                      <a:rPr lang="en-US" b="0" i="1" u="none" strike="noStrike" dirty="0" smtClean="0">
                        <a:solidFill>
                          <a:srgbClr val="000000"/>
                        </a:solidFill>
                        <a:effectLst/>
                        <a:latin typeface="Cambria Math" panose="02040503050406030204" pitchFamily="18" charset="0"/>
                      </a:rPr>
                      <m:t>+</m:t>
                    </m:r>
                    <m:r>
                      <a:rPr lang="en-US" b="0" i="1" u="none" strike="noStrike" dirty="0" smtClean="0">
                        <a:solidFill>
                          <a:srgbClr val="000000"/>
                        </a:solidFill>
                        <a:effectLst/>
                        <a:latin typeface="Cambria Math" panose="02040503050406030204" pitchFamily="18" charset="0"/>
                      </a:rPr>
                      <m:t>𝑃</m:t>
                    </m:r>
                    <m:d>
                      <m:dPr>
                        <m:sepChr m:val="∣"/>
                        <m:ctrlPr>
                          <a:rPr lang="en-US" b="0" i="1" u="none" strike="noStrike" dirty="0" smtClean="0">
                            <a:solidFill>
                              <a:srgbClr val="000000"/>
                            </a:solidFill>
                            <a:effectLst/>
                            <a:latin typeface="Cambria Math" panose="02040503050406030204" pitchFamily="18" charset="0"/>
                          </a:rPr>
                        </m:ctrlPr>
                      </m:dPr>
                      <m:e>
                        <m:r>
                          <a:rPr lang="en-US" b="0" i="1" u="none" strike="noStrike" dirty="0" smtClean="0">
                            <a:solidFill>
                              <a:srgbClr val="000000"/>
                            </a:solidFill>
                            <a:effectLst/>
                            <a:latin typeface="Cambria Math" panose="02040503050406030204" pitchFamily="18" charset="0"/>
                          </a:rPr>
                          <m:t>+</m:t>
                        </m:r>
                      </m:e>
                      <m:e>
                        <m:r>
                          <a:rPr lang="en-US" b="0" i="1" u="none" strike="noStrike" dirty="0" smtClean="0">
                            <a:solidFill>
                              <a:srgbClr val="000000"/>
                            </a:solidFill>
                            <a:effectLst/>
                            <a:latin typeface="Cambria Math" panose="02040503050406030204" pitchFamily="18" charset="0"/>
                          </a:rPr>
                          <m:t>𝑛𝑜𝑡</m:t>
                        </m:r>
                        <m:r>
                          <a:rPr lang="en-US" b="0" i="1" u="none" strike="noStrike" dirty="0" smtClean="0">
                            <a:solidFill>
                              <a:srgbClr val="000000"/>
                            </a:solidFill>
                            <a:effectLst/>
                            <a:latin typeface="Cambria Math" panose="02040503050406030204" pitchFamily="18" charset="0"/>
                          </a:rPr>
                          <m:t> </m:t>
                        </m:r>
                        <m:r>
                          <a:rPr lang="en-US" b="0" i="1" u="none" strike="noStrike" dirty="0" smtClean="0">
                            <a:solidFill>
                              <a:srgbClr val="000000"/>
                            </a:solidFill>
                            <a:effectLst/>
                            <a:latin typeface="Cambria Math" panose="02040503050406030204" pitchFamily="18" charset="0"/>
                          </a:rPr>
                          <m:t>𝑠𝑖𝑐𝑘</m:t>
                        </m:r>
                      </m:e>
                    </m:d>
                    <m:r>
                      <a:rPr lang="en-US" b="0" i="1" u="none" strike="noStrike" dirty="0" smtClean="0">
                        <a:solidFill>
                          <a:srgbClr val="000000"/>
                        </a:solidFill>
                        <a:effectLst/>
                        <a:latin typeface="Cambria Math" panose="02040503050406030204" pitchFamily="18" charset="0"/>
                      </a:rPr>
                      <m:t>⋅</m:t>
                    </m:r>
                    <m:r>
                      <a:rPr lang="en-US" b="0" i="1" u="none" strike="noStrike" dirty="0" smtClean="0">
                        <a:solidFill>
                          <a:srgbClr val="000000"/>
                        </a:solidFill>
                        <a:effectLst/>
                        <a:latin typeface="Cambria Math" panose="02040503050406030204" pitchFamily="18" charset="0"/>
                      </a:rPr>
                      <m:t>𝑃</m:t>
                    </m:r>
                    <m:d>
                      <m:dPr>
                        <m:ctrlPr>
                          <a:rPr lang="en-US" b="0" i="1" u="none" strike="noStrike" dirty="0" smtClean="0">
                            <a:solidFill>
                              <a:srgbClr val="000000"/>
                            </a:solidFill>
                            <a:effectLst/>
                            <a:latin typeface="Cambria Math" panose="02040503050406030204" pitchFamily="18" charset="0"/>
                          </a:rPr>
                        </m:ctrlPr>
                      </m:dPr>
                      <m:e>
                        <m:r>
                          <a:rPr lang="en-US" b="0" i="1" u="none" strike="noStrike" dirty="0" smtClean="0">
                            <a:solidFill>
                              <a:srgbClr val="000000"/>
                            </a:solidFill>
                            <a:effectLst/>
                            <a:latin typeface="Cambria Math" panose="02040503050406030204" pitchFamily="18" charset="0"/>
                          </a:rPr>
                          <m:t>𝑛𝑜𝑡</m:t>
                        </m:r>
                        <m:r>
                          <a:rPr lang="en-US" b="0" i="1" u="none" strike="noStrike" dirty="0" smtClean="0">
                            <a:solidFill>
                              <a:srgbClr val="000000"/>
                            </a:solidFill>
                            <a:effectLst/>
                            <a:latin typeface="Cambria Math" panose="02040503050406030204" pitchFamily="18" charset="0"/>
                          </a:rPr>
                          <m:t> </m:t>
                        </m:r>
                        <m:r>
                          <a:rPr lang="en-US" b="0" i="1" u="none" strike="noStrike" dirty="0" smtClean="0">
                            <a:solidFill>
                              <a:srgbClr val="000000"/>
                            </a:solidFill>
                            <a:effectLst/>
                            <a:latin typeface="Cambria Math" panose="02040503050406030204" pitchFamily="18" charset="0"/>
                          </a:rPr>
                          <m:t>𝑠𝑖𝑐𝑘</m:t>
                        </m:r>
                      </m:e>
                    </m:d>
                  </m:oMath>
                </a14:m>
                <a:endParaRPr lang="en-US" b="0" i="0" u="none" strike="noStrike" dirty="0">
                  <a:solidFill>
                    <a:srgbClr val="000000"/>
                  </a:solidFill>
                  <a:effectLst/>
                </a:endParaRPr>
              </a:p>
              <a:p>
                <a:pPr lvl="2">
                  <a:lnSpc>
                    <a:spcPct val="150000"/>
                  </a:lnSpc>
                </a:pPr>
                <a14:m>
                  <m:oMath xmlns:m="http://schemas.openxmlformats.org/officeDocument/2006/math">
                    <m:r>
                      <a:rPr lang="en-US" b="0" i="1" u="none" strike="noStrike" dirty="0" smtClean="0">
                        <a:solidFill>
                          <a:srgbClr val="000000"/>
                        </a:solidFill>
                        <a:effectLst/>
                        <a:latin typeface="Cambria Math" panose="02040503050406030204" pitchFamily="18" charset="0"/>
                      </a:rPr>
                      <m:t>𝑃</m:t>
                    </m:r>
                    <m:d>
                      <m:dPr>
                        <m:ctrlPr>
                          <a:rPr lang="en-US" b="0" i="1" u="none" strike="noStrike" dirty="0" smtClean="0">
                            <a:solidFill>
                              <a:srgbClr val="000000"/>
                            </a:solidFill>
                            <a:effectLst/>
                            <a:latin typeface="Cambria Math" panose="02040503050406030204" pitchFamily="18" charset="0"/>
                          </a:rPr>
                        </m:ctrlPr>
                      </m:dPr>
                      <m:e>
                        <m:r>
                          <a:rPr lang="en-US" b="0" i="1" u="none" strike="noStrike" dirty="0" smtClean="0">
                            <a:solidFill>
                              <a:srgbClr val="000000"/>
                            </a:solidFill>
                            <a:effectLst/>
                            <a:latin typeface="Cambria Math" panose="02040503050406030204" pitchFamily="18" charset="0"/>
                          </a:rPr>
                          <m:t>+</m:t>
                        </m:r>
                      </m:e>
                    </m:d>
                    <m:r>
                      <a:rPr lang="en-US" b="0" i="1" u="none" strike="noStrike" dirty="0" smtClean="0">
                        <a:solidFill>
                          <a:srgbClr val="000000"/>
                        </a:solidFill>
                        <a:effectLst/>
                        <a:latin typeface="Cambria Math" panose="02040503050406030204" pitchFamily="18" charset="0"/>
                      </a:rPr>
                      <m:t>=</m:t>
                    </m:r>
                    <m:d>
                      <m:dPr>
                        <m:ctrlPr>
                          <a:rPr lang="en-US" b="0" i="1" u="none" strike="noStrike" dirty="0" smtClean="0">
                            <a:solidFill>
                              <a:srgbClr val="000000"/>
                            </a:solidFill>
                            <a:effectLst/>
                            <a:latin typeface="Cambria Math" panose="02040503050406030204" pitchFamily="18" charset="0"/>
                          </a:rPr>
                        </m:ctrlPr>
                      </m:dPr>
                      <m:e>
                        <m:r>
                          <a:rPr lang="en-US" b="0" i="1" u="none" strike="noStrike" dirty="0" smtClean="0">
                            <a:solidFill>
                              <a:srgbClr val="000000"/>
                            </a:solidFill>
                            <a:effectLst/>
                            <a:latin typeface="Cambria Math" panose="02040503050406030204" pitchFamily="18" charset="0"/>
                          </a:rPr>
                          <m:t>0.80⋅0.10</m:t>
                        </m:r>
                      </m:e>
                    </m:d>
                    <m:r>
                      <a:rPr lang="en-US" b="0" i="1" u="none" strike="noStrike" dirty="0" smtClean="0">
                        <a:solidFill>
                          <a:srgbClr val="000000"/>
                        </a:solidFill>
                        <a:effectLst/>
                        <a:latin typeface="Cambria Math" panose="02040503050406030204" pitchFamily="18" charset="0"/>
                      </a:rPr>
                      <m:t>+</m:t>
                    </m:r>
                    <m:d>
                      <m:dPr>
                        <m:ctrlPr>
                          <a:rPr lang="en-US" b="0" i="1" u="none" strike="noStrike" dirty="0" smtClean="0">
                            <a:solidFill>
                              <a:srgbClr val="000000"/>
                            </a:solidFill>
                            <a:effectLst/>
                            <a:latin typeface="Cambria Math" panose="02040503050406030204" pitchFamily="18" charset="0"/>
                          </a:rPr>
                        </m:ctrlPr>
                      </m:dPr>
                      <m:e>
                        <m:r>
                          <a:rPr lang="en-US" b="0" i="1" u="none" strike="noStrike" dirty="0" smtClean="0">
                            <a:solidFill>
                              <a:srgbClr val="000000"/>
                            </a:solidFill>
                            <a:effectLst/>
                            <a:latin typeface="Cambria Math" panose="02040503050406030204" pitchFamily="18" charset="0"/>
                          </a:rPr>
                          <m:t>0.05⋅0.90</m:t>
                        </m:r>
                      </m:e>
                    </m:d>
                  </m:oMath>
                </a14:m>
                <a:endParaRPr lang="en-US" b="0" i="1" u="none" strike="noStrike" dirty="0">
                  <a:solidFill>
                    <a:srgbClr val="000000"/>
                  </a:solidFill>
                  <a:effectLst/>
                  <a:latin typeface="Cambria Math" panose="02040503050406030204" pitchFamily="18" charset="0"/>
                </a:endParaRPr>
              </a:p>
              <a:p>
                <a:pPr lvl="2">
                  <a:lnSpc>
                    <a:spcPct val="150000"/>
                  </a:lnSpc>
                </a:pPr>
                <a14:m>
                  <m:oMath xmlns:m="http://schemas.openxmlformats.org/officeDocument/2006/math">
                    <m:r>
                      <a:rPr lang="en-US" b="0" i="1" u="none" strike="noStrike" dirty="0" smtClean="0">
                        <a:solidFill>
                          <a:srgbClr val="000000"/>
                        </a:solidFill>
                        <a:effectLst/>
                        <a:latin typeface="Cambria Math" panose="02040503050406030204" pitchFamily="18" charset="0"/>
                      </a:rPr>
                      <m:t>𝑃</m:t>
                    </m:r>
                    <m:r>
                      <a:rPr lang="en-US" b="0" i="1" u="none" strike="noStrike" dirty="0" smtClean="0">
                        <a:solidFill>
                          <a:srgbClr val="000000"/>
                        </a:solidFill>
                        <a:effectLst/>
                        <a:latin typeface="Cambria Math" panose="02040503050406030204" pitchFamily="18" charset="0"/>
                      </a:rPr>
                      <m:t>(+)=0.08+0.045=0.125</m:t>
                    </m:r>
                  </m:oMath>
                </a14:m>
                <a:endParaRPr lang="en-US" b="0" i="0" u="none" strike="noStrike" dirty="0">
                  <a:solidFill>
                    <a:srgbClr val="000000"/>
                  </a:solidFill>
                  <a:effectLst/>
                </a:endParaRPr>
              </a:p>
            </p:txBody>
          </p:sp>
        </mc:Choice>
        <mc:Fallback>
          <p:sp>
            <p:nvSpPr>
              <p:cNvPr id="3" name="Text Placeholder 2">
                <a:extLst>
                  <a:ext uri="{FF2B5EF4-FFF2-40B4-BE49-F238E27FC236}">
                    <a16:creationId xmlns:a16="http://schemas.microsoft.com/office/drawing/2014/main" id="{CD048F0A-952A-FB47-8D3B-A285C5098835}"/>
                  </a:ext>
                </a:extLst>
              </p:cNvPr>
              <p:cNvSpPr>
                <a:spLocks noGrp="1" noRot="1" noChangeAspect="1" noMove="1" noResize="1" noEditPoints="1" noAdjustHandles="1" noChangeArrowheads="1" noChangeShapeType="1" noTextEdit="1"/>
              </p:cNvSpPr>
              <p:nvPr>
                <p:ph type="body" idx="1"/>
              </p:nvPr>
            </p:nvSpPr>
            <p:spPr>
              <a:blipFill>
                <a:blip r:embed="rId3"/>
                <a:stretch>
                  <a:fillRect b="-25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55FBD2A-124B-E10F-7E18-6A6A13BADE32}"/>
                  </a:ext>
                </a:extLst>
              </p:cNvPr>
              <p:cNvSpPr txBox="1"/>
              <p:nvPr/>
            </p:nvSpPr>
            <p:spPr>
              <a:xfrm>
                <a:off x="5697141" y="659296"/>
                <a:ext cx="5079206" cy="765209"/>
              </a:xfrm>
              <a:prstGeom prst="rect">
                <a:avLst/>
              </a:prstGeom>
              <a:noFill/>
            </p:spPr>
            <p:txBody>
              <a:bodyPr wrap="square">
                <a:spAutoFit/>
              </a:bodyPr>
              <a:lstStyle/>
              <a:p>
                <a:pPr marL="558800" lvl="1" indent="0">
                  <a:lnSpc>
                    <a:spcPct val="150000"/>
                  </a:lnSpc>
                  <a:buNone/>
                </a:pPr>
                <a14:m>
                  <m:oMathPara xmlns:m="http://schemas.openxmlformats.org/officeDocument/2006/math">
                    <m:oMathParaPr>
                      <m:jc m:val="centerGroup"/>
                    </m:oMathParaPr>
                    <m:oMath xmlns:m="http://schemas.openxmlformats.org/officeDocument/2006/math">
                      <m:r>
                        <a:rPr lang="en-US" sz="1400" b="0" i="1" u="none" strike="noStrike" dirty="0" smtClean="0">
                          <a:solidFill>
                            <a:srgbClr val="000000"/>
                          </a:solidFill>
                          <a:effectLst/>
                          <a:latin typeface="Cambria Math" panose="02040503050406030204" pitchFamily="18" charset="0"/>
                        </a:rPr>
                        <m:t>𝑃</m:t>
                      </m:r>
                      <m:r>
                        <a:rPr lang="en-US" sz="1400" b="0" i="1" u="none" strike="noStrike" dirty="0" smtClean="0">
                          <a:solidFill>
                            <a:srgbClr val="000000"/>
                          </a:solidFill>
                          <a:effectLst/>
                          <a:latin typeface="Cambria Math" panose="02040503050406030204" pitchFamily="18" charset="0"/>
                        </a:rPr>
                        <m:t>(</m:t>
                      </m:r>
                      <m:r>
                        <a:rPr lang="en-US" sz="1400" b="0" i="1" u="none" strike="noStrike" dirty="0" smtClean="0">
                          <a:solidFill>
                            <a:srgbClr val="000000"/>
                          </a:solidFill>
                          <a:effectLst/>
                          <a:latin typeface="Cambria Math" panose="02040503050406030204" pitchFamily="18" charset="0"/>
                        </a:rPr>
                        <m:t>𝑠𝑖𝑐𝑘</m:t>
                      </m:r>
                      <m:r>
                        <a:rPr lang="en-US" sz="1400" i="1" dirty="0">
                          <a:latin typeface="Cambria Math" panose="02040503050406030204" pitchFamily="18" charset="0"/>
                        </a:rPr>
                        <m:t>|</m:t>
                      </m:r>
                      <m:r>
                        <a:rPr lang="en-US" sz="1400" b="0" i="1" dirty="0" smtClean="0">
                          <a:latin typeface="Cambria Math" panose="02040503050406030204" pitchFamily="18" charset="0"/>
                        </a:rPr>
                        <m:t>+</m:t>
                      </m:r>
                      <m:r>
                        <a:rPr lang="en-US" sz="1400" b="0" i="1" u="none" strike="noStrike" dirty="0" smtClean="0">
                          <a:solidFill>
                            <a:srgbClr val="000000"/>
                          </a:solidFill>
                          <a:effectLst/>
                          <a:latin typeface="Cambria Math" panose="02040503050406030204" pitchFamily="18" charset="0"/>
                        </a:rPr>
                        <m:t>)=</m:t>
                      </m:r>
                      <m:f>
                        <m:fPr>
                          <m:ctrlPr>
                            <a:rPr lang="en-US" sz="1400" b="0" i="1" u="none" strike="noStrike" dirty="0" smtClean="0">
                              <a:solidFill>
                                <a:srgbClr val="000000"/>
                              </a:solidFill>
                              <a:effectLst/>
                              <a:latin typeface="Cambria Math" panose="02040503050406030204" pitchFamily="18" charset="0"/>
                            </a:rPr>
                          </m:ctrlPr>
                        </m:fPr>
                        <m:num>
                          <m:r>
                            <a:rPr lang="en-US" sz="1400" i="1" dirty="0">
                              <a:solidFill>
                                <a:srgbClr val="000000"/>
                              </a:solidFill>
                              <a:latin typeface="Cambria Math" panose="02040503050406030204" pitchFamily="18" charset="0"/>
                            </a:rPr>
                            <m:t>𝑃</m:t>
                          </m:r>
                          <m:r>
                            <a:rPr lang="en-US" sz="1400" i="1" dirty="0">
                              <a:solidFill>
                                <a:srgbClr val="000000"/>
                              </a:solidFill>
                              <a:latin typeface="Cambria Math" panose="02040503050406030204" pitchFamily="18" charset="0"/>
                            </a:rPr>
                            <m:t>(+|</m:t>
                          </m:r>
                          <m:r>
                            <a:rPr lang="en-US" sz="1400" b="0" i="1" dirty="0" smtClean="0">
                              <a:solidFill>
                                <a:srgbClr val="000000"/>
                              </a:solidFill>
                              <a:latin typeface="Cambria Math" panose="02040503050406030204" pitchFamily="18" charset="0"/>
                            </a:rPr>
                            <m:t>𝑠𝑖𝑐𝑘</m:t>
                          </m:r>
                          <m:r>
                            <a:rPr lang="en-US" sz="1400" i="1" dirty="0">
                              <a:solidFill>
                                <a:srgbClr val="000000"/>
                              </a:solidFill>
                              <a:latin typeface="Cambria Math" panose="02040503050406030204" pitchFamily="18" charset="0"/>
                            </a:rPr>
                            <m:t>)⋅</m:t>
                          </m:r>
                          <m:r>
                            <a:rPr lang="en-US" sz="1400" i="1" dirty="0">
                              <a:solidFill>
                                <a:srgbClr val="000000"/>
                              </a:solidFill>
                              <a:latin typeface="Cambria Math" panose="02040503050406030204" pitchFamily="18" charset="0"/>
                            </a:rPr>
                            <m:t>𝑃</m:t>
                          </m:r>
                          <m:r>
                            <a:rPr lang="en-US" sz="1400" i="1" dirty="0">
                              <a:solidFill>
                                <a:srgbClr val="000000"/>
                              </a:solidFill>
                              <a:latin typeface="Cambria Math" panose="02040503050406030204" pitchFamily="18" charset="0"/>
                            </a:rPr>
                            <m:t>(</m:t>
                          </m:r>
                          <m:r>
                            <a:rPr lang="en-US" sz="1400" b="0" i="1" dirty="0" smtClean="0">
                              <a:solidFill>
                                <a:srgbClr val="000000"/>
                              </a:solidFill>
                              <a:latin typeface="Cambria Math" panose="02040503050406030204" pitchFamily="18" charset="0"/>
                            </a:rPr>
                            <m:t>𝑠𝑖𝑐𝑘</m:t>
                          </m:r>
                          <m:r>
                            <a:rPr lang="en-US" sz="1400" i="1" dirty="0">
                              <a:solidFill>
                                <a:srgbClr val="000000"/>
                              </a:solidFill>
                              <a:latin typeface="Cambria Math" panose="02040503050406030204" pitchFamily="18" charset="0"/>
                            </a:rPr>
                            <m:t>)​</m:t>
                          </m:r>
                        </m:num>
                        <m:den>
                          <m:r>
                            <a:rPr lang="en-US" sz="1400" i="1" dirty="0">
                              <a:solidFill>
                                <a:srgbClr val="000000"/>
                              </a:solidFill>
                              <a:latin typeface="Cambria Math" panose="02040503050406030204" pitchFamily="18" charset="0"/>
                            </a:rPr>
                            <m:t>𝑃</m:t>
                          </m:r>
                          <m:r>
                            <a:rPr lang="en-US" sz="1400" i="1" dirty="0">
                              <a:solidFill>
                                <a:srgbClr val="000000"/>
                              </a:solidFill>
                              <a:latin typeface="Cambria Math" panose="02040503050406030204" pitchFamily="18" charset="0"/>
                            </a:rPr>
                            <m:t>(+)</m:t>
                          </m:r>
                        </m:den>
                      </m:f>
                    </m:oMath>
                  </m:oMathPara>
                </a14:m>
                <a:endParaRPr lang="en-US" dirty="0"/>
              </a:p>
            </p:txBody>
          </p:sp>
        </mc:Choice>
        <mc:Fallback>
          <p:sp>
            <p:nvSpPr>
              <p:cNvPr id="5" name="TextBox 4">
                <a:extLst>
                  <a:ext uri="{FF2B5EF4-FFF2-40B4-BE49-F238E27FC236}">
                    <a16:creationId xmlns:a16="http://schemas.microsoft.com/office/drawing/2014/main" id="{155FBD2A-124B-E10F-7E18-6A6A13BADE32}"/>
                  </a:ext>
                </a:extLst>
              </p:cNvPr>
              <p:cNvSpPr txBox="1">
                <a:spLocks noRot="1" noChangeAspect="1" noMove="1" noResize="1" noEditPoints="1" noAdjustHandles="1" noChangeArrowheads="1" noChangeShapeType="1" noTextEdit="1"/>
              </p:cNvSpPr>
              <p:nvPr/>
            </p:nvSpPr>
            <p:spPr>
              <a:xfrm>
                <a:off x="5697141" y="659296"/>
                <a:ext cx="5079206" cy="765209"/>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0242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5E5-BFA4-3240-8BED-F3CEACE3F4D1}"/>
              </a:ext>
            </a:extLst>
          </p:cNvPr>
          <p:cNvSpPr>
            <a:spLocks noGrp="1"/>
          </p:cNvSpPr>
          <p:nvPr>
            <p:ph type="title"/>
          </p:nvPr>
        </p:nvSpPr>
        <p:spPr/>
        <p:txBody>
          <a:bodyPr/>
          <a:lstStyle/>
          <a:p>
            <a:r>
              <a:rPr lang="en-US" dirty="0"/>
              <a:t>Exercise: calculate PPV (III)</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CD048F0A-952A-FB47-8D3B-A285C5098835}"/>
                  </a:ext>
                </a:extLst>
              </p:cNvPr>
              <p:cNvSpPr>
                <a:spLocks noGrp="1"/>
              </p:cNvSpPr>
              <p:nvPr>
                <p:ph type="body" idx="1"/>
              </p:nvPr>
            </p:nvSpPr>
            <p:spPr>
              <a:xfrm>
                <a:off x="346333" y="1707370"/>
                <a:ext cx="9467333" cy="5253334"/>
              </a:xfrm>
            </p:spPr>
            <p:txBody>
              <a:bodyPr anchor="ctr"/>
              <a:lstStyle/>
              <a:p>
                <a:pPr marL="82550" indent="0">
                  <a:buNone/>
                </a:pPr>
                <a14:m>
                  <m:oMathPara xmlns:m="http://schemas.openxmlformats.org/officeDocument/2006/math">
                    <m:oMathParaPr>
                      <m:jc m:val="centerGroup"/>
                    </m:oMathParaPr>
                    <m:oMath xmlns:m="http://schemas.openxmlformats.org/officeDocument/2006/math">
                      <m:r>
                        <a:rPr lang="en-US" sz="2400" b="0" i="1" u="none" strike="noStrike" dirty="0" smtClean="0">
                          <a:solidFill>
                            <a:srgbClr val="000000"/>
                          </a:solidFill>
                          <a:effectLst/>
                          <a:latin typeface="Cambria Math" panose="02040503050406030204" pitchFamily="18" charset="0"/>
                        </a:rPr>
                        <m:t>𝑃</m:t>
                      </m:r>
                      <m:r>
                        <a:rPr lang="en-US" sz="2400" b="0" i="1" u="none" strike="noStrike" dirty="0" smtClean="0">
                          <a:solidFill>
                            <a:srgbClr val="000000"/>
                          </a:solidFill>
                          <a:effectLst/>
                          <a:latin typeface="Cambria Math" panose="02040503050406030204" pitchFamily="18" charset="0"/>
                        </a:rPr>
                        <m:t>(</m:t>
                      </m:r>
                      <m:r>
                        <a:rPr lang="en-US" sz="2400" b="0" i="1" u="none" strike="noStrike" dirty="0" smtClean="0">
                          <a:solidFill>
                            <a:srgbClr val="000000"/>
                          </a:solidFill>
                          <a:effectLst/>
                          <a:latin typeface="Cambria Math" panose="02040503050406030204" pitchFamily="18" charset="0"/>
                        </a:rPr>
                        <m:t>𝑠𝑖𝑐𝑘</m:t>
                      </m:r>
                      <m:r>
                        <a:rPr lang="en-US" sz="2400" i="1" dirty="0">
                          <a:latin typeface="Cambria Math" panose="02040503050406030204" pitchFamily="18" charset="0"/>
                        </a:rPr>
                        <m:t>|</m:t>
                      </m:r>
                      <m:r>
                        <a:rPr lang="en-US" sz="2400" b="0" i="1" dirty="0" smtClean="0">
                          <a:latin typeface="Cambria Math" panose="02040503050406030204" pitchFamily="18" charset="0"/>
                        </a:rPr>
                        <m:t>+</m:t>
                      </m:r>
                      <m:r>
                        <a:rPr lang="en-US" sz="2400" b="0" i="1" u="none" strike="noStrike" dirty="0" smtClean="0">
                          <a:solidFill>
                            <a:srgbClr val="000000"/>
                          </a:solidFill>
                          <a:effectLst/>
                          <a:latin typeface="Cambria Math" panose="02040503050406030204" pitchFamily="18" charset="0"/>
                        </a:rPr>
                        <m:t>)=</m:t>
                      </m:r>
                      <m:f>
                        <m:fPr>
                          <m:ctrlPr>
                            <a:rPr lang="en-US" sz="2400" b="0" i="1" u="none" strike="noStrike" dirty="0" smtClean="0">
                              <a:solidFill>
                                <a:srgbClr val="000000"/>
                              </a:solidFill>
                              <a:effectLst/>
                              <a:latin typeface="Cambria Math" panose="02040503050406030204" pitchFamily="18" charset="0"/>
                            </a:rPr>
                          </m:ctrlPr>
                        </m:fPr>
                        <m:num>
                          <m:r>
                            <a:rPr lang="en-US" sz="2400" i="1" dirty="0">
                              <a:solidFill>
                                <a:srgbClr val="000000"/>
                              </a:solidFill>
                              <a:latin typeface="Cambria Math" panose="02040503050406030204" pitchFamily="18" charset="0"/>
                            </a:rPr>
                            <m:t>𝑃</m:t>
                          </m:r>
                          <m:r>
                            <a:rPr lang="en-US" sz="2400" i="1" dirty="0">
                              <a:solidFill>
                                <a:srgbClr val="000000"/>
                              </a:solidFill>
                              <a:latin typeface="Cambria Math" panose="02040503050406030204" pitchFamily="18" charset="0"/>
                            </a:rPr>
                            <m:t>(+|</m:t>
                          </m:r>
                          <m:r>
                            <a:rPr lang="en-US" sz="2400" b="0" i="1" dirty="0" smtClean="0">
                              <a:solidFill>
                                <a:srgbClr val="000000"/>
                              </a:solidFill>
                              <a:latin typeface="Cambria Math" panose="02040503050406030204" pitchFamily="18" charset="0"/>
                            </a:rPr>
                            <m:t>𝑠𝑖𝑐𝑘</m:t>
                          </m:r>
                          <m:r>
                            <a:rPr lang="en-US" sz="2400" i="1" dirty="0">
                              <a:solidFill>
                                <a:srgbClr val="000000"/>
                              </a:solidFill>
                              <a:latin typeface="Cambria Math" panose="02040503050406030204" pitchFamily="18" charset="0"/>
                            </a:rPr>
                            <m:t>)⋅</m:t>
                          </m:r>
                          <m:r>
                            <a:rPr lang="en-US" sz="2400" i="1" dirty="0">
                              <a:solidFill>
                                <a:srgbClr val="000000"/>
                              </a:solidFill>
                              <a:latin typeface="Cambria Math" panose="02040503050406030204" pitchFamily="18" charset="0"/>
                            </a:rPr>
                            <m:t>𝑃</m:t>
                          </m:r>
                          <m:r>
                            <a:rPr lang="en-US" sz="2400" i="1" dirty="0">
                              <a:solidFill>
                                <a:srgbClr val="000000"/>
                              </a:solidFill>
                              <a:latin typeface="Cambria Math" panose="02040503050406030204" pitchFamily="18" charset="0"/>
                            </a:rPr>
                            <m:t>(</m:t>
                          </m:r>
                          <m:r>
                            <a:rPr lang="en-US" sz="2400" b="0" i="1" dirty="0" smtClean="0">
                              <a:solidFill>
                                <a:srgbClr val="000000"/>
                              </a:solidFill>
                              <a:latin typeface="Cambria Math" panose="02040503050406030204" pitchFamily="18" charset="0"/>
                            </a:rPr>
                            <m:t>𝑠𝑖𝑐𝑘</m:t>
                          </m:r>
                          <m:r>
                            <a:rPr lang="en-US" sz="2400" i="1" dirty="0">
                              <a:solidFill>
                                <a:srgbClr val="000000"/>
                              </a:solidFill>
                              <a:latin typeface="Cambria Math" panose="02040503050406030204" pitchFamily="18" charset="0"/>
                            </a:rPr>
                            <m:t>)​</m:t>
                          </m:r>
                        </m:num>
                        <m:den>
                          <m:r>
                            <a:rPr lang="en-US" sz="2400" i="1" dirty="0">
                              <a:solidFill>
                                <a:srgbClr val="000000"/>
                              </a:solidFill>
                              <a:latin typeface="Cambria Math" panose="02040503050406030204" pitchFamily="18" charset="0"/>
                            </a:rPr>
                            <m:t>𝑃</m:t>
                          </m:r>
                          <m:r>
                            <a:rPr lang="en-US" sz="2400" i="1" dirty="0">
                              <a:solidFill>
                                <a:srgbClr val="000000"/>
                              </a:solidFill>
                              <a:latin typeface="Cambria Math" panose="02040503050406030204" pitchFamily="18" charset="0"/>
                            </a:rPr>
                            <m:t>(+)</m:t>
                          </m:r>
                        </m:den>
                      </m:f>
                    </m:oMath>
                  </m:oMathPara>
                </a14:m>
                <a:endParaRPr lang="en-US" dirty="0">
                  <a:latin typeface="Calibri" panose="020F0502020204030204" pitchFamily="34" charset="0"/>
                  <a:cs typeface="Calibri" panose="020F0502020204030204" pitchFamily="34" charset="0"/>
                </a:endParaRPr>
              </a:p>
              <a:p>
                <a:pPr marL="82550" indent="0">
                  <a:buNone/>
                </a:pPr>
                <a:endParaRPr lang="en-US" dirty="0">
                  <a:latin typeface="Calibri" panose="020F0502020204030204" pitchFamily="34" charset="0"/>
                  <a:cs typeface="Calibri" panose="020F0502020204030204" pitchFamily="34" charset="0"/>
                </a:endParaRPr>
              </a:p>
              <a:p>
                <a:pPr marL="82550" indent="0">
                  <a:buNone/>
                </a:pPr>
                <a14:m>
                  <m:oMathPara xmlns:m="http://schemas.openxmlformats.org/officeDocument/2006/math">
                    <m:oMathParaPr>
                      <m:jc m:val="centerGroup"/>
                    </m:oMathParaPr>
                    <m:oMath xmlns:m="http://schemas.openxmlformats.org/officeDocument/2006/math">
                      <m:r>
                        <a:rPr lang="en-US" sz="2000" b="0" i="1" u="none" strike="noStrike" dirty="0" smtClean="0">
                          <a:solidFill>
                            <a:srgbClr val="000000"/>
                          </a:solidFill>
                          <a:effectLst/>
                          <a:latin typeface="Cambria Math" panose="02040503050406030204" pitchFamily="18" charset="0"/>
                        </a:rPr>
                        <m:t>𝑃</m:t>
                      </m:r>
                      <m:r>
                        <a:rPr lang="en-US" sz="2000" b="0" i="1" u="none" strike="noStrike" dirty="0" smtClean="0">
                          <a:solidFill>
                            <a:srgbClr val="000000"/>
                          </a:solidFill>
                          <a:effectLst/>
                          <a:latin typeface="Cambria Math" panose="02040503050406030204" pitchFamily="18" charset="0"/>
                        </a:rPr>
                        <m:t>(</m:t>
                      </m:r>
                      <m:r>
                        <a:rPr lang="en-US" sz="2000" b="0" i="1" u="none" strike="noStrike" dirty="0" smtClean="0">
                          <a:solidFill>
                            <a:srgbClr val="000000"/>
                          </a:solidFill>
                          <a:effectLst/>
                          <a:latin typeface="Cambria Math" panose="02040503050406030204" pitchFamily="18" charset="0"/>
                        </a:rPr>
                        <m:t>𝑠𝑖𝑐𝑘</m:t>
                      </m:r>
                      <m:r>
                        <a:rPr lang="en-US" sz="2000" i="1" dirty="0">
                          <a:latin typeface="Cambria Math" panose="02040503050406030204" pitchFamily="18" charset="0"/>
                        </a:rPr>
                        <m:t>|</m:t>
                      </m:r>
                      <m:r>
                        <a:rPr lang="en-US" sz="2000" b="0" i="1" dirty="0" smtClean="0">
                          <a:latin typeface="Cambria Math" panose="02040503050406030204" pitchFamily="18" charset="0"/>
                        </a:rPr>
                        <m:t>+</m:t>
                      </m:r>
                      <m:r>
                        <a:rPr lang="en-US" sz="2000" b="0" i="1" u="none" strike="noStrike" dirty="0" smtClean="0">
                          <a:solidFill>
                            <a:srgbClr val="000000"/>
                          </a:solidFill>
                          <a:effectLst/>
                          <a:latin typeface="Cambria Math" panose="02040503050406030204" pitchFamily="18" charset="0"/>
                        </a:rPr>
                        <m:t>)=</m:t>
                      </m:r>
                      <m:f>
                        <m:fPr>
                          <m:ctrlPr>
                            <a:rPr lang="en-US" sz="2000" b="0" i="1" u="none" strike="noStrike" dirty="0" smtClean="0">
                              <a:solidFill>
                                <a:srgbClr val="000000"/>
                              </a:solidFill>
                              <a:effectLst/>
                              <a:latin typeface="Cambria Math" panose="02040503050406030204" pitchFamily="18" charset="0"/>
                            </a:rPr>
                          </m:ctrlPr>
                        </m:fPr>
                        <m:num>
                          <m:r>
                            <a:rPr lang="en-US" sz="2000" b="0" i="1" u="none" strike="noStrike" dirty="0" smtClean="0">
                              <a:solidFill>
                                <a:srgbClr val="000000"/>
                              </a:solidFill>
                              <a:effectLst/>
                              <a:latin typeface="Cambria Math" panose="02040503050406030204" pitchFamily="18" charset="0"/>
                            </a:rPr>
                            <m:t>0.80</m:t>
                          </m:r>
                          <m:r>
                            <a:rPr lang="en-US" sz="2000" i="1" dirty="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0.10</m:t>
                          </m:r>
                          <m:r>
                            <a:rPr lang="en-US" sz="2000" i="1" dirty="0">
                              <a:solidFill>
                                <a:srgbClr val="000000"/>
                              </a:solidFill>
                              <a:latin typeface="Cambria Math" panose="02040503050406030204" pitchFamily="18" charset="0"/>
                            </a:rPr>
                            <m:t>​</m:t>
                          </m:r>
                        </m:num>
                        <m:den>
                          <m:r>
                            <a:rPr lang="en-US" sz="2000" b="0" i="1" dirty="0" smtClean="0">
                              <a:solidFill>
                                <a:srgbClr val="000000"/>
                              </a:solidFill>
                              <a:latin typeface="Cambria Math" panose="02040503050406030204" pitchFamily="18" charset="0"/>
                            </a:rPr>
                            <m:t>0.125</m:t>
                          </m:r>
                        </m:den>
                      </m:f>
                    </m:oMath>
                  </m:oMathPara>
                </a14:m>
                <a:endParaRPr lang="en-US" dirty="0">
                  <a:latin typeface="Calibri" panose="020F0502020204030204" pitchFamily="34" charset="0"/>
                  <a:cs typeface="Calibri" panose="020F0502020204030204" pitchFamily="34" charset="0"/>
                </a:endParaRPr>
              </a:p>
              <a:p>
                <a:pPr marL="82550" indent="0">
                  <a:buNone/>
                </a:pPr>
                <a:r>
                  <a:rPr lang="en-US" dirty="0">
                    <a:latin typeface="Calibri" panose="020F0502020204030204" pitchFamily="34" charset="0"/>
                    <a:cs typeface="Calibri" panose="020F0502020204030204" pitchFamily="34" charset="0"/>
                  </a:rPr>
                  <a:t>						</a:t>
                </a:r>
              </a:p>
              <a:p>
                <a:pPr marL="82550" indent="0">
                  <a:buNone/>
                </a:pPr>
                <a:r>
                  <a:rPr lang="en-US" dirty="0">
                    <a:latin typeface="Calibri" panose="020F0502020204030204" pitchFamily="34" charset="0"/>
                    <a:cs typeface="Calibri" panose="020F0502020204030204" pitchFamily="34" charset="0"/>
                  </a:rPr>
                  <a:t>					= 0.64</a:t>
                </a:r>
              </a:p>
            </p:txBody>
          </p:sp>
        </mc:Choice>
        <mc:Fallback>
          <p:sp>
            <p:nvSpPr>
              <p:cNvPr id="3" name="Text Placeholder 2">
                <a:extLst>
                  <a:ext uri="{FF2B5EF4-FFF2-40B4-BE49-F238E27FC236}">
                    <a16:creationId xmlns:a16="http://schemas.microsoft.com/office/drawing/2014/main" id="{CD048F0A-952A-FB47-8D3B-A285C5098835}"/>
                  </a:ext>
                </a:extLst>
              </p:cNvPr>
              <p:cNvSpPr>
                <a:spLocks noGrp="1" noRot="1" noChangeAspect="1" noMove="1" noResize="1" noEditPoints="1" noAdjustHandles="1" noChangeArrowheads="1" noChangeShapeType="1" noTextEdit="1"/>
              </p:cNvSpPr>
              <p:nvPr>
                <p:ph type="body" idx="1"/>
              </p:nvPr>
            </p:nvSpPr>
            <p:spPr>
              <a:xfrm>
                <a:off x="346333" y="1707370"/>
                <a:ext cx="9467333" cy="5253334"/>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68334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5E5-BFA4-3240-8BED-F3CEACE3F4D1}"/>
              </a:ext>
            </a:extLst>
          </p:cNvPr>
          <p:cNvSpPr>
            <a:spLocks noGrp="1"/>
          </p:cNvSpPr>
          <p:nvPr>
            <p:ph type="title"/>
          </p:nvPr>
        </p:nvSpPr>
        <p:spPr/>
        <p:txBody>
          <a:bodyPr/>
          <a:lstStyle/>
          <a:p>
            <a:r>
              <a:rPr lang="en-US" dirty="0"/>
              <a:t>Back to the boy who cried wolf</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CD048F0A-952A-FB47-8D3B-A285C5098835}"/>
                  </a:ext>
                </a:extLst>
              </p:cNvPr>
              <p:cNvSpPr>
                <a:spLocks noGrp="1"/>
              </p:cNvSpPr>
              <p:nvPr>
                <p:ph type="body" idx="1"/>
              </p:nvPr>
            </p:nvSpPr>
            <p:spPr>
              <a:xfrm>
                <a:off x="173166" y="1944135"/>
                <a:ext cx="9813667" cy="3731729"/>
              </a:xfrm>
            </p:spPr>
            <p:txBody>
              <a:bodyPr anchor="ctr"/>
              <a:lstStyle/>
              <a:p>
                <a:r>
                  <a:rPr lang="en-US" dirty="0"/>
                  <a:t>What happens to </a:t>
                </a:r>
                <a14:m>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𝑠𝑖𝑐𝑘</m:t>
                        </m:r>
                      </m:e>
                      <m:e>
                        <m:r>
                          <a:rPr lang="en-US" i="1" dirty="0" smtClean="0">
                            <a:latin typeface="Cambria Math" panose="02040503050406030204" pitchFamily="18" charset="0"/>
                          </a:rPr>
                          <m:t>+</m:t>
                        </m:r>
                      </m:e>
                    </m:d>
                    <m:r>
                      <a:rPr lang="en-US" b="0" i="1" dirty="0" smtClean="0">
                        <a:latin typeface="Cambria Math" panose="02040503050406030204" pitchFamily="18" charset="0"/>
                      </a:rPr>
                      <m:t>=</m:t>
                    </m:r>
                    <m:r>
                      <a:rPr lang="en-US" b="0" i="1" dirty="0" smtClean="0">
                        <a:latin typeface="Cambria Math" panose="02040503050406030204" pitchFamily="18" charset="0"/>
                      </a:rPr>
                      <m:t>𝑃𝑃𝑉</m:t>
                    </m:r>
                  </m:oMath>
                </a14:m>
                <a:r>
                  <a:rPr lang="en-US" dirty="0"/>
                  <a:t> when:</a:t>
                </a:r>
              </a:p>
              <a:p>
                <a:endParaRPr lang="en-US" dirty="0"/>
              </a:p>
              <a:p>
                <a:pPr lvl="1"/>
                <a:r>
                  <a:rPr lang="en-US" dirty="0"/>
                  <a:t>Sensitivity goes up?</a:t>
                </a:r>
              </a:p>
              <a:p>
                <a:pPr lvl="1"/>
                <a:endParaRPr lang="en-US" dirty="0"/>
              </a:p>
              <a:p>
                <a:pPr lvl="1"/>
                <a:r>
                  <a:rPr lang="en-US" dirty="0"/>
                  <a:t>Disease prevalence goes up?</a:t>
                </a:r>
              </a:p>
              <a:p>
                <a:pPr lvl="1"/>
                <a:endParaRPr lang="en-US" dirty="0"/>
              </a:p>
              <a:p>
                <a:pPr lvl="1"/>
                <a:r>
                  <a:rPr lang="en-US" dirty="0"/>
                  <a:t>The number of positive tests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 (</m:t>
                    </m:r>
                    <m:r>
                      <a:rPr lang="en-US" i="1" dirty="0" smtClean="0">
                        <a:latin typeface="Cambria Math" panose="02040503050406030204" pitchFamily="18" charset="0"/>
                      </a:rPr>
                      <m:t>𝑡𝑟𝑢𝑒</m:t>
                    </m:r>
                    <m:r>
                      <a:rPr lang="en-US" i="1" dirty="0" smtClean="0">
                        <a:latin typeface="Cambria Math" panose="02040503050406030204" pitchFamily="18" charset="0"/>
                      </a:rPr>
                      <m:t> </m:t>
                    </m:r>
                    <m:r>
                      <a:rPr lang="en-US" i="1" dirty="0" smtClean="0">
                        <a:latin typeface="Cambria Math" panose="02040503050406030204" pitchFamily="18" charset="0"/>
                      </a:rPr>
                      <m:t>𝑝𝑜𝑠𝑖𝑡𝑖𝑣𝑒𝑠</m:t>
                    </m:r>
                    <m:r>
                      <a:rPr lang="en-US" i="1" dirty="0" smtClean="0">
                        <a:latin typeface="Cambria Math" panose="02040503050406030204" pitchFamily="18" charset="0"/>
                      </a:rPr>
                      <m:t> </m:t>
                    </m:r>
                    <m:r>
                      <a:rPr lang="en-US" i="1" dirty="0" smtClean="0">
                        <a:latin typeface="Cambria Math" panose="02040503050406030204" pitchFamily="18" charset="0"/>
                      </a:rPr>
                      <m:t>𝑎𝑛𝑑</m:t>
                    </m:r>
                    <m:r>
                      <a:rPr lang="en-US" i="1" dirty="0" smtClean="0">
                        <a:latin typeface="Cambria Math" panose="02040503050406030204" pitchFamily="18" charset="0"/>
                      </a:rPr>
                      <m:t> </m:t>
                    </m:r>
                    <m:r>
                      <a:rPr lang="en-US" i="1" dirty="0" smtClean="0">
                        <a:latin typeface="Cambria Math" panose="02040503050406030204" pitchFamily="18" charset="0"/>
                      </a:rPr>
                      <m:t>𝑓𝑎𝑙𝑠𝑒</m:t>
                    </m:r>
                    <m:r>
                      <a:rPr lang="en-US" i="1" dirty="0" smtClean="0">
                        <a:latin typeface="Cambria Math" panose="02040503050406030204" pitchFamily="18" charset="0"/>
                      </a:rPr>
                      <m:t> </m:t>
                    </m:r>
                    <m:r>
                      <a:rPr lang="en-US" i="1" dirty="0" smtClean="0">
                        <a:latin typeface="Cambria Math" panose="02040503050406030204" pitchFamily="18" charset="0"/>
                      </a:rPr>
                      <m:t>𝑝𝑜𝑠𝑖𝑡𝑖𝑣𝑒𝑠</m:t>
                    </m:r>
                    <m:r>
                      <a:rPr lang="en-US" i="1" dirty="0" smtClean="0">
                        <a:latin typeface="Cambria Math" panose="02040503050406030204" pitchFamily="18" charset="0"/>
                      </a:rPr>
                      <m:t>) </m:t>
                    </m:r>
                  </m:oMath>
                </a14:m>
                <a:r>
                  <a:rPr lang="en-US" dirty="0"/>
                  <a:t>goes up?</a:t>
                </a:r>
              </a:p>
            </p:txBody>
          </p:sp>
        </mc:Choice>
        <mc:Fallback>
          <p:sp>
            <p:nvSpPr>
              <p:cNvPr id="3" name="Text Placeholder 2">
                <a:extLst>
                  <a:ext uri="{FF2B5EF4-FFF2-40B4-BE49-F238E27FC236}">
                    <a16:creationId xmlns:a16="http://schemas.microsoft.com/office/drawing/2014/main" id="{CD048F0A-952A-FB47-8D3B-A285C5098835}"/>
                  </a:ext>
                </a:extLst>
              </p:cNvPr>
              <p:cNvSpPr>
                <a:spLocks noGrp="1" noRot="1" noChangeAspect="1" noMove="1" noResize="1" noEditPoints="1" noAdjustHandles="1" noChangeArrowheads="1" noChangeShapeType="1" noTextEdit="1"/>
              </p:cNvSpPr>
              <p:nvPr>
                <p:ph type="body" idx="1"/>
              </p:nvPr>
            </p:nvSpPr>
            <p:spPr>
              <a:xfrm>
                <a:off x="173166" y="1944135"/>
                <a:ext cx="9813667" cy="3731729"/>
              </a:xfrm>
              <a:blipFill>
                <a:blip r:embed="rId2"/>
                <a:stretch>
                  <a:fillRect r="-2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239C611D-46A7-2BEA-0DB8-5F8A82A3EFA8}"/>
                  </a:ext>
                </a:extLst>
              </p:cNvPr>
              <p:cNvSpPr txBox="1"/>
              <p:nvPr/>
            </p:nvSpPr>
            <p:spPr>
              <a:xfrm>
                <a:off x="2253852" y="5675864"/>
                <a:ext cx="5232797" cy="1053558"/>
              </a:xfrm>
              <a:prstGeom prst="rect">
                <a:avLst/>
              </a:prstGeom>
              <a:noFill/>
            </p:spPr>
            <p:txBody>
              <a:bodyPr wrap="square">
                <a:spAutoFit/>
              </a:bodyPr>
              <a:lstStyle/>
              <a:p>
                <a:pPr marL="558800" lvl="1" indent="0">
                  <a:lnSpc>
                    <a:spcPct val="150000"/>
                  </a:lnSpc>
                  <a:buNone/>
                </a:pPr>
                <a14:m>
                  <m:oMathPara xmlns:m="http://schemas.openxmlformats.org/officeDocument/2006/math">
                    <m:oMathParaPr>
                      <m:jc m:val="centerGroup"/>
                    </m:oMathParaPr>
                    <m:oMath xmlns:m="http://schemas.openxmlformats.org/officeDocument/2006/math">
                      <m:r>
                        <a:rPr lang="en-US" sz="2000" b="0" i="1" u="none" strike="noStrike" dirty="0" smtClean="0">
                          <a:solidFill>
                            <a:srgbClr val="000000"/>
                          </a:solidFill>
                          <a:effectLst/>
                          <a:latin typeface="Cambria Math" panose="02040503050406030204" pitchFamily="18" charset="0"/>
                        </a:rPr>
                        <m:t>𝑃</m:t>
                      </m:r>
                      <m:r>
                        <a:rPr lang="en-US" sz="2000" b="0" i="1" u="none" strike="noStrike" dirty="0" smtClean="0">
                          <a:solidFill>
                            <a:srgbClr val="000000"/>
                          </a:solidFill>
                          <a:effectLst/>
                          <a:latin typeface="Cambria Math" panose="02040503050406030204" pitchFamily="18" charset="0"/>
                        </a:rPr>
                        <m:t>(</m:t>
                      </m:r>
                      <m:r>
                        <a:rPr lang="en-US" sz="2000" b="0" i="1" u="none" strike="noStrike" dirty="0" smtClean="0">
                          <a:solidFill>
                            <a:srgbClr val="000000"/>
                          </a:solidFill>
                          <a:effectLst/>
                          <a:latin typeface="Cambria Math" panose="02040503050406030204" pitchFamily="18" charset="0"/>
                        </a:rPr>
                        <m:t>𝑠𝑖𝑐𝑘</m:t>
                      </m:r>
                      <m:r>
                        <a:rPr lang="en-US" sz="2000" i="1" dirty="0">
                          <a:latin typeface="Cambria Math" panose="02040503050406030204" pitchFamily="18" charset="0"/>
                        </a:rPr>
                        <m:t>|</m:t>
                      </m:r>
                      <m:r>
                        <a:rPr lang="en-US" sz="2000" b="0" i="1" dirty="0" smtClean="0">
                          <a:latin typeface="Cambria Math" panose="02040503050406030204" pitchFamily="18" charset="0"/>
                        </a:rPr>
                        <m:t>+</m:t>
                      </m:r>
                      <m:r>
                        <a:rPr lang="en-US" sz="2000" b="0" i="1" u="none" strike="noStrike" dirty="0" smtClean="0">
                          <a:solidFill>
                            <a:srgbClr val="000000"/>
                          </a:solidFill>
                          <a:effectLst/>
                          <a:latin typeface="Cambria Math" panose="02040503050406030204" pitchFamily="18" charset="0"/>
                        </a:rPr>
                        <m:t>)=</m:t>
                      </m:r>
                      <m:f>
                        <m:fPr>
                          <m:ctrlPr>
                            <a:rPr lang="en-US" sz="2000" b="0" i="1" u="none" strike="noStrike" dirty="0" smtClean="0">
                              <a:solidFill>
                                <a:srgbClr val="000000"/>
                              </a:solidFill>
                              <a:effectLst/>
                              <a:latin typeface="Cambria Math" panose="02040503050406030204" pitchFamily="18" charset="0"/>
                            </a:rPr>
                          </m:ctrlPr>
                        </m:fPr>
                        <m:num>
                          <m:r>
                            <a:rPr lang="en-US" sz="2000" i="1" dirty="0">
                              <a:solidFill>
                                <a:srgbClr val="000000"/>
                              </a:solidFill>
                              <a:latin typeface="Cambria Math" panose="02040503050406030204" pitchFamily="18" charset="0"/>
                            </a:rPr>
                            <m:t>𝑃</m:t>
                          </m:r>
                          <m:r>
                            <a:rPr lang="en-US" sz="2000" i="1" dirty="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𝑠𝑖𝑐𝑘</m:t>
                          </m:r>
                          <m:r>
                            <a:rPr lang="en-US" sz="2000" i="1" dirty="0">
                              <a:solidFill>
                                <a:srgbClr val="000000"/>
                              </a:solidFill>
                              <a:latin typeface="Cambria Math" panose="02040503050406030204" pitchFamily="18" charset="0"/>
                            </a:rPr>
                            <m:t>)⋅</m:t>
                          </m:r>
                          <m:r>
                            <a:rPr lang="en-US" sz="2000" i="1" dirty="0">
                              <a:solidFill>
                                <a:srgbClr val="000000"/>
                              </a:solidFill>
                              <a:latin typeface="Cambria Math" panose="02040503050406030204" pitchFamily="18" charset="0"/>
                            </a:rPr>
                            <m:t>𝑃</m:t>
                          </m:r>
                          <m:r>
                            <a:rPr lang="en-US" sz="2000" i="1" dirty="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𝑠𝑖𝑐𝑘</m:t>
                          </m:r>
                          <m:r>
                            <a:rPr lang="en-US" sz="2000" i="1" dirty="0">
                              <a:solidFill>
                                <a:srgbClr val="000000"/>
                              </a:solidFill>
                              <a:latin typeface="Cambria Math" panose="02040503050406030204" pitchFamily="18" charset="0"/>
                            </a:rPr>
                            <m:t>)​</m:t>
                          </m:r>
                        </m:num>
                        <m:den>
                          <m:r>
                            <a:rPr lang="en-US" sz="2000" i="1" dirty="0">
                              <a:solidFill>
                                <a:srgbClr val="000000"/>
                              </a:solidFill>
                              <a:latin typeface="Cambria Math" panose="02040503050406030204" pitchFamily="18" charset="0"/>
                            </a:rPr>
                            <m:t>𝑃</m:t>
                          </m:r>
                          <m:r>
                            <a:rPr lang="en-US" sz="2000" i="1" dirty="0">
                              <a:solidFill>
                                <a:srgbClr val="000000"/>
                              </a:solidFill>
                              <a:latin typeface="Cambria Math" panose="02040503050406030204" pitchFamily="18" charset="0"/>
                            </a:rPr>
                            <m:t>(+)</m:t>
                          </m:r>
                        </m:den>
                      </m:f>
                    </m:oMath>
                  </m:oMathPara>
                </a14:m>
                <a:endParaRPr lang="en-US" sz="2000" dirty="0"/>
              </a:p>
            </p:txBody>
          </p:sp>
        </mc:Choice>
        <mc:Fallback>
          <p:sp>
            <p:nvSpPr>
              <p:cNvPr id="4" name="TextBox 3">
                <a:extLst>
                  <a:ext uri="{FF2B5EF4-FFF2-40B4-BE49-F238E27FC236}">
                    <a16:creationId xmlns:a16="http://schemas.microsoft.com/office/drawing/2014/main" id="{239C611D-46A7-2BEA-0DB8-5F8A82A3EFA8}"/>
                  </a:ext>
                </a:extLst>
              </p:cNvPr>
              <p:cNvSpPr txBox="1">
                <a:spLocks noRot="1" noChangeAspect="1" noMove="1" noResize="1" noEditPoints="1" noAdjustHandles="1" noChangeArrowheads="1" noChangeShapeType="1" noTextEdit="1"/>
              </p:cNvSpPr>
              <p:nvPr/>
            </p:nvSpPr>
            <p:spPr>
              <a:xfrm>
                <a:off x="2253852" y="5675864"/>
                <a:ext cx="5232797" cy="105355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60539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The three basic axioms of probability</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For some proposition A (e.g., "Dr. McKay is wearing brown shoes," "This patient does not have COVID-19", "These two dice will yield equal outcomes"),</a:t>
                </a:r>
              </a:p>
              <a:p>
                <a:pPr marL="82550" indent="0">
                  <a:buNone/>
                </a:pPr>
                <a:endParaRPr lang="en-US" dirty="0"/>
              </a:p>
              <a:p>
                <a14:m>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e>
                    </m:d>
                    <m:r>
                      <a:rPr lang="en-US" b="0" i="1" smtClean="0">
                        <a:latin typeface="Cambria Math" panose="02040503050406030204" pitchFamily="18" charset="0"/>
                        <a:ea typeface="Cambria Math" panose="02040503050406030204" pitchFamily="18" charset="0"/>
                      </a:rPr>
                      <m:t>≤1</m:t>
                    </m:r>
                  </m:oMath>
                </a14:m>
                <a:endParaRPr lang="en-US" b="0" dirty="0">
                  <a:ea typeface="Cambria Math" panose="02040503050406030204" pitchFamily="18" charset="0"/>
                </a:endParaRPr>
              </a:p>
              <a:p>
                <a:endParaRPr lang="en-US" dirty="0"/>
              </a:p>
              <a:p>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𝑆𝑢𝑟𝑒</m:t>
                        </m:r>
                        <m:r>
                          <a:rPr lang="en-US" b="0" i="1" smtClean="0">
                            <a:latin typeface="Cambria Math" panose="02040503050406030204" pitchFamily="18" charset="0"/>
                          </a:rPr>
                          <m:t> </m:t>
                        </m:r>
                        <m:r>
                          <a:rPr lang="en-US" b="0" i="1" smtClean="0">
                            <a:latin typeface="Cambria Math" panose="02040503050406030204" pitchFamily="18" charset="0"/>
                          </a:rPr>
                          <m:t>𝑝𝑟𝑜𝑝𝑜𝑠𝑖𝑡𝑖𝑜𝑛</m:t>
                        </m:r>
                      </m:e>
                    </m:d>
                    <m:r>
                      <a:rPr lang="en-US" b="0" i="1" smtClean="0">
                        <a:latin typeface="Cambria Math" panose="02040503050406030204" pitchFamily="18" charset="0"/>
                      </a:rPr>
                      <m:t>=1</m:t>
                    </m:r>
                  </m:oMath>
                </a14:m>
                <a:r>
                  <a:rPr lang="en-US" b="0" dirty="0"/>
                  <a:t> 	or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𝑆</m:t>
                        </m:r>
                      </m:e>
                    </m:d>
                    <m:r>
                      <a:rPr lang="en-US" i="1">
                        <a:latin typeface="Cambria Math" panose="02040503050406030204" pitchFamily="18" charset="0"/>
                      </a:rPr>
                      <m:t>=</m:t>
                    </m:r>
                  </m:oMath>
                </a14:m>
                <a:r>
                  <a:rPr lang="en-US" b="0" dirty="0"/>
                  <a:t> 1</a:t>
                </a:r>
              </a:p>
              <a:p>
                <a:endParaRPr lang="en-US" b="0" dirty="0"/>
              </a:p>
              <a:p>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if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𝐵</m:t>
                    </m:r>
                  </m:oMath>
                </a14:m>
                <a:r>
                  <a:rPr lang="en-US" dirty="0"/>
                  <a:t> are mutually exclusive.</a:t>
                </a:r>
              </a:p>
            </p:txBody>
          </p:sp>
        </mc:Choice>
        <mc:Fallback>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Pearl, 1988</a:t>
            </a:r>
            <a:endParaRPr sz="900" dirty="0">
              <a:latin typeface="Calibri"/>
              <a:ea typeface="Calibri"/>
              <a:cs typeface="Calibri"/>
              <a:sym typeface="Calibri"/>
            </a:endParaRPr>
          </a:p>
        </p:txBody>
      </p:sp>
    </p:spTree>
    <p:extLst>
      <p:ext uri="{BB962C8B-B14F-4D97-AF65-F5344CB8AC3E}">
        <p14:creationId xmlns:p14="http://schemas.microsoft.com/office/powerpoint/2010/main" val="33910349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5E5-BFA4-3240-8BED-F3CEACE3F4D1}"/>
              </a:ext>
            </a:extLst>
          </p:cNvPr>
          <p:cNvSpPr>
            <a:spLocks noGrp="1"/>
          </p:cNvSpPr>
          <p:nvPr>
            <p:ph type="title"/>
          </p:nvPr>
        </p:nvSpPr>
        <p:spPr/>
        <p:txBody>
          <a:bodyPr/>
          <a:lstStyle/>
          <a:p>
            <a:r>
              <a:rPr lang="en-US" dirty="0"/>
              <a:t>The more general case</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CD048F0A-952A-FB47-8D3B-A285C5098835}"/>
                  </a:ext>
                </a:extLst>
              </p:cNvPr>
              <p:cNvSpPr>
                <a:spLocks noGrp="1"/>
              </p:cNvSpPr>
              <p:nvPr>
                <p:ph type="body" idx="1"/>
              </p:nvPr>
            </p:nvSpPr>
            <p:spPr>
              <a:xfrm>
                <a:off x="346333" y="1707370"/>
                <a:ext cx="9467333" cy="5253334"/>
              </a:xfrm>
            </p:spPr>
            <p:txBody>
              <a:bodyPr anchor="ctr"/>
              <a:lstStyle/>
              <a:p>
                <a:pPr marL="82550" indent="0">
                  <a:buNone/>
                </a:pPr>
                <a:r>
                  <a:rPr lang="en-US" b="0" i="0" u="none" strike="noStrike" dirty="0">
                    <a:solidFill>
                      <a:srgbClr val="000000"/>
                    </a:solidFill>
                    <a:effectLst/>
                    <a:latin typeface="-webkit-standard"/>
                  </a:rPr>
                  <a:t>The denominator </a:t>
                </a:r>
                <a14:m>
                  <m:oMath xmlns:m="http://schemas.openxmlformats.org/officeDocument/2006/math">
                    <m:r>
                      <a:rPr lang="en-US" b="0" i="1" u="none" strike="noStrike" dirty="0" smtClean="0">
                        <a:solidFill>
                          <a:srgbClr val="000000"/>
                        </a:solidFill>
                        <a:effectLst/>
                        <a:latin typeface="Cambria Math" panose="02040503050406030204" pitchFamily="18" charset="0"/>
                      </a:rPr>
                      <m:t>𝑃</m:t>
                    </m:r>
                    <m:r>
                      <a:rPr lang="en-US" b="0" i="1" u="none" strike="noStrike" dirty="0" smtClean="0">
                        <a:solidFill>
                          <a:srgbClr val="000000"/>
                        </a:solidFill>
                        <a:effectLst/>
                        <a:latin typeface="Cambria Math" panose="02040503050406030204" pitchFamily="18" charset="0"/>
                      </a:rPr>
                      <m:t>(+) </m:t>
                    </m:r>
                  </m:oMath>
                </a14:m>
                <a:r>
                  <a:rPr lang="en-US" b="0" i="0" u="none" strike="noStrike" dirty="0">
                    <a:solidFill>
                      <a:srgbClr val="000000"/>
                    </a:solidFill>
                    <a:effectLst/>
                    <a:latin typeface="-webkit-standard"/>
                  </a:rPr>
                  <a:t>(the total probability of a positive test result) can be written using the </a:t>
                </a:r>
                <a:r>
                  <a:rPr lang="en-US" b="1" i="0" u="none" strike="noStrike" dirty="0">
                    <a:solidFill>
                      <a:srgbClr val="000000"/>
                    </a:solidFill>
                    <a:effectLst/>
                  </a:rPr>
                  <a:t>rule of total probability</a:t>
                </a:r>
                <a:r>
                  <a:rPr lang="en-US" b="0" i="0" u="none" strike="noStrike" dirty="0">
                    <a:solidFill>
                      <a:srgbClr val="000000"/>
                    </a:solidFill>
                    <a:effectLst/>
                    <a:latin typeface="-webkit-standard"/>
                  </a:rPr>
                  <a:t>:</a:t>
                </a:r>
                <a:endParaRPr lang="en-US" dirty="0"/>
              </a:p>
              <a:p>
                <a:pPr marL="82550" indent="0">
                  <a:buNone/>
                </a:pPr>
                <a:endParaRPr lang="en-US" dirty="0"/>
              </a:p>
              <a:p>
                <a:pPr marL="82550" indent="0">
                  <a:buNone/>
                </a:pPr>
                <a:r>
                  <a:rPr lang="en-US" dirty="0"/>
                  <a:t>	</a:t>
                </a:r>
                <a14:m>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m:t>
                        </m:r>
                      </m:e>
                    </m:d>
                    <m:r>
                      <a:rPr lang="en-US" i="1" dirty="0" smtClean="0">
                        <a:latin typeface="Cambria Math" panose="02040503050406030204" pitchFamily="18" charset="0"/>
                      </a:rPr>
                      <m:t>= </m:t>
                    </m:r>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m:t>
                        </m:r>
                      </m:e>
                      <m:e>
                        <m:r>
                          <a:rPr lang="en-US" i="1" dirty="0" smtClean="0">
                            <a:latin typeface="Cambria Math" panose="02040503050406030204" pitchFamily="18" charset="0"/>
                          </a:rPr>
                          <m:t>𝐴</m:t>
                        </m:r>
                      </m:e>
                    </m:d>
                    <m:r>
                      <a:rPr lang="en-US" i="1" dirty="0" smtClean="0">
                        <a:latin typeface="Cambria Math" panose="02040503050406030204" pitchFamily="18" charset="0"/>
                      </a:rPr>
                      <m:t>+ </m:t>
                    </m:r>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m:t>
                        </m:r>
                      </m:e>
                      <m:e>
                        <m:r>
                          <a:rPr lang="en-US" i="1" dirty="0" smtClean="0">
                            <a:latin typeface="Cambria Math" panose="02040503050406030204" pitchFamily="18" charset="0"/>
                          </a:rPr>
                          <m:t>𝐴</m:t>
                        </m:r>
                        <m:r>
                          <a:rPr lang="en-US" i="1" baseline="30000" dirty="0">
                            <a:latin typeface="Cambria Math" panose="02040503050406030204" pitchFamily="18" charset="0"/>
                          </a:rPr>
                          <m:t>𝑐</m:t>
                        </m:r>
                      </m:e>
                    </m:d>
                    <m:r>
                      <a:rPr lang="en-US" i="1" dirty="0">
                        <a:latin typeface="Cambria Math" panose="02040503050406030204" pitchFamily="18" charset="0"/>
                      </a:rPr>
                      <m:t>, </m:t>
                    </m:r>
                  </m:oMath>
                </a14:m>
                <a:endParaRPr lang="en-US" dirty="0"/>
              </a:p>
              <a:p>
                <a:pPr marL="82550" indent="0">
                  <a:buNone/>
                </a:pPr>
                <a:r>
                  <a:rPr lang="en-US" dirty="0"/>
                  <a:t>	where A is any condition and A</a:t>
                </a:r>
                <a:r>
                  <a:rPr lang="en-US" baseline="30000" dirty="0"/>
                  <a:t>c </a:t>
                </a:r>
                <a:r>
                  <a:rPr lang="en-US" dirty="0"/>
                  <a:t>is an 	appropriate complement.</a:t>
                </a:r>
              </a:p>
            </p:txBody>
          </p:sp>
        </mc:Choice>
        <mc:Fallback>
          <p:sp>
            <p:nvSpPr>
              <p:cNvPr id="3" name="Text Placeholder 2">
                <a:extLst>
                  <a:ext uri="{FF2B5EF4-FFF2-40B4-BE49-F238E27FC236}">
                    <a16:creationId xmlns:a16="http://schemas.microsoft.com/office/drawing/2014/main" id="{CD048F0A-952A-FB47-8D3B-A285C5098835}"/>
                  </a:ext>
                </a:extLst>
              </p:cNvPr>
              <p:cNvSpPr>
                <a:spLocks noGrp="1" noRot="1" noChangeAspect="1" noMove="1" noResize="1" noEditPoints="1" noAdjustHandles="1" noChangeArrowheads="1" noChangeShapeType="1" noTextEdit="1"/>
              </p:cNvSpPr>
              <p:nvPr>
                <p:ph type="body" idx="1"/>
              </p:nvPr>
            </p:nvSpPr>
            <p:spPr>
              <a:xfrm>
                <a:off x="346333" y="1707370"/>
                <a:ext cx="9467333" cy="5253334"/>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515903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5E5-BFA4-3240-8BED-F3CEACE3F4D1}"/>
              </a:ext>
            </a:extLst>
          </p:cNvPr>
          <p:cNvSpPr>
            <a:spLocks noGrp="1"/>
          </p:cNvSpPr>
          <p:nvPr>
            <p:ph type="title"/>
          </p:nvPr>
        </p:nvSpPr>
        <p:spPr/>
        <p:txBody>
          <a:bodyPr/>
          <a:lstStyle/>
          <a:p>
            <a:r>
              <a:rPr lang="en-US" dirty="0"/>
              <a:t>Numerical solution</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CD048F0A-952A-FB47-8D3B-A285C5098835}"/>
                  </a:ext>
                </a:extLst>
              </p:cNvPr>
              <p:cNvSpPr>
                <a:spLocks noGrp="1"/>
              </p:cNvSpPr>
              <p:nvPr>
                <p:ph type="body" idx="1"/>
              </p:nvPr>
            </p:nvSpPr>
            <p:spPr>
              <a:xfrm>
                <a:off x="346333" y="1707370"/>
                <a:ext cx="9467333" cy="5253334"/>
              </a:xfrm>
            </p:spPr>
            <p:txBody>
              <a:bodyPr anchor="ctr"/>
              <a:lstStyle/>
              <a:p>
                <a:pPr marL="82550" indent="0">
                  <a:buNone/>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𝑷</m:t>
                      </m:r>
                      <m:r>
                        <a:rPr lang="en-US" b="1" i="1" dirty="0" smtClean="0">
                          <a:latin typeface="Cambria Math" panose="02040503050406030204" pitchFamily="18" charset="0"/>
                        </a:rPr>
                        <m:t>(</m:t>
                      </m:r>
                      <m:r>
                        <a:rPr lang="en-US" b="1" i="1" dirty="0" smtClean="0">
                          <a:latin typeface="Cambria Math" panose="02040503050406030204" pitchFamily="18" charset="0"/>
                        </a:rPr>
                        <m:t>𝒔𝒊𝒄𝒌</m:t>
                      </m:r>
                      <m:r>
                        <a:rPr lang="en-US" b="1" i="1" dirty="0" smtClean="0">
                          <a:latin typeface="Cambria Math" panose="02040503050406030204" pitchFamily="18" charset="0"/>
                        </a:rPr>
                        <m:t>|+)</m:t>
                      </m:r>
                      <m:r>
                        <a:rPr lang="en-US" i="1" dirty="0">
                          <a:latin typeface="Cambria Math" panose="02040503050406030204" pitchFamily="18" charset="0"/>
                        </a:rPr>
                        <m:t> = </m:t>
                      </m:r>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𝑠𝑖𝑐𝑘</m:t>
                      </m:r>
                      <m:r>
                        <a:rPr lang="en-US" i="1" dirty="0">
                          <a:latin typeface="Cambria Math" panose="02040503050406030204" pitchFamily="18" charset="0"/>
                        </a:rPr>
                        <m:t>) • </m:t>
                      </m:r>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𝑠𝑖𝑐𝑘</m:t>
                      </m:r>
                      <m:r>
                        <a:rPr lang="en-US" i="1" dirty="0">
                          <a:latin typeface="Cambria Math" panose="02040503050406030204" pitchFamily="18" charset="0"/>
                        </a:rPr>
                        <m:t>) / </m:t>
                      </m:r>
                      <m:r>
                        <a:rPr lang="en-US" i="1" dirty="0">
                          <a:latin typeface="Cambria Math" panose="02040503050406030204" pitchFamily="18" charset="0"/>
                        </a:rPr>
                        <m:t>𝑃</m:t>
                      </m:r>
                      <m:r>
                        <a:rPr lang="en-US" i="1" dirty="0">
                          <a:latin typeface="Cambria Math" panose="02040503050406030204" pitchFamily="18" charset="0"/>
                        </a:rPr>
                        <m:t>(+)</m:t>
                      </m:r>
                    </m:oMath>
                  </m:oMathPara>
                </a14:m>
                <a:endParaRPr lang="en-US" dirty="0"/>
              </a:p>
              <a:p>
                <a:pPr marL="82550" indent="0">
                  <a:buNone/>
                </a:pPr>
                <a:endParaRPr lang="en-US" dirty="0"/>
              </a:p>
              <a:p>
                <a:pPr marL="82550" indent="0">
                  <a:buNone/>
                </a:pPr>
                <a:r>
                  <a:rPr lang="en-US" dirty="0"/>
                  <a:t>P(+) = P(+|sick)P(sick) + [1-P(-|not sick)][1-P(sick)]]</a:t>
                </a:r>
              </a:p>
              <a:p>
                <a:pPr marL="82550" indent="0">
                  <a:buNone/>
                </a:pPr>
                <a:r>
                  <a:rPr lang="en-US" dirty="0">
                    <a:solidFill>
                      <a:schemeClr val="bg1"/>
                    </a:solidFill>
                  </a:rPr>
                  <a:t>P(+) =     </a:t>
                </a:r>
                <a:r>
                  <a:rPr lang="en-US" dirty="0"/>
                  <a:t>80%      10%           1-95%             1-10%</a:t>
                </a:r>
              </a:p>
              <a:p>
                <a:pPr marL="82550" indent="0">
                  <a:buNone/>
                </a:pPr>
                <a:r>
                  <a:rPr lang="en-US" dirty="0">
                    <a:solidFill>
                      <a:schemeClr val="bg1"/>
                    </a:solidFill>
                  </a:rPr>
                  <a:t>P(+) =     </a:t>
                </a:r>
                <a:r>
                  <a:rPr lang="en-US" dirty="0"/>
                  <a:t>80%      10%              5%                  90%</a:t>
                </a:r>
              </a:p>
              <a:p>
                <a:pPr marL="82550" indent="0">
                  <a:buNone/>
                </a:pPr>
                <a:r>
                  <a:rPr lang="en-US" dirty="0"/>
                  <a:t>P(+) = 12.5%</a:t>
                </a:r>
              </a:p>
              <a:p>
                <a:pPr marL="82550" indent="0">
                  <a:buNone/>
                </a:pPr>
                <a:endParaRPr lang="en-US" dirty="0"/>
              </a:p>
              <a:p>
                <a:pPr marL="82550" indent="0">
                  <a:buNone/>
                </a:pPr>
                <a:r>
                  <a:rPr lang="en-US" b="1" dirty="0"/>
                  <a:t>P(sick|+)</a:t>
                </a:r>
                <a:r>
                  <a:rPr lang="en-US" dirty="0"/>
                  <a:t> = 80% • 10% / 12.5% = 64%</a:t>
                </a:r>
              </a:p>
              <a:p>
                <a:pPr marL="82550" indent="0">
                  <a:buNone/>
                </a:pPr>
                <a:endParaRPr lang="en-US" dirty="0"/>
              </a:p>
              <a:p>
                <a:r>
                  <a:rPr lang="en-US" dirty="0"/>
                  <a:t>This is not very useful, and is common when conditions are rare; in practical cases this person would be referred to a different test with a different prior on the prevalence of the disease.</a:t>
                </a:r>
              </a:p>
              <a:p>
                <a:endParaRPr lang="en-US" dirty="0"/>
              </a:p>
              <a:p>
                <a:endParaRPr lang="en-US" dirty="0"/>
              </a:p>
            </p:txBody>
          </p:sp>
        </mc:Choice>
        <mc:Fallback>
          <p:sp>
            <p:nvSpPr>
              <p:cNvPr id="3" name="Text Placeholder 2">
                <a:extLst>
                  <a:ext uri="{FF2B5EF4-FFF2-40B4-BE49-F238E27FC236}">
                    <a16:creationId xmlns:a16="http://schemas.microsoft.com/office/drawing/2014/main" id="{CD048F0A-952A-FB47-8D3B-A285C5098835}"/>
                  </a:ext>
                </a:extLst>
              </p:cNvPr>
              <p:cNvSpPr>
                <a:spLocks noGrp="1" noRot="1" noChangeAspect="1" noMove="1" noResize="1" noEditPoints="1" noAdjustHandles="1" noChangeArrowheads="1" noChangeShapeType="1" noTextEdit="1"/>
              </p:cNvSpPr>
              <p:nvPr>
                <p:ph type="body" idx="1"/>
              </p:nvPr>
            </p:nvSpPr>
            <p:spPr>
              <a:xfrm>
                <a:off x="346333" y="1707370"/>
                <a:ext cx="9467333" cy="5253334"/>
              </a:xfrm>
              <a:blipFill>
                <a:blip r:embed="rId3"/>
                <a:stretch>
                  <a:fillRect t="-3855"/>
                </a:stretch>
              </a:blipFill>
            </p:spPr>
            <p:txBody>
              <a:bodyPr/>
              <a:lstStyle/>
              <a:p>
                <a:r>
                  <a:rPr lang="en-US">
                    <a:noFill/>
                  </a:rPr>
                  <a:t> </a:t>
                </a:r>
              </a:p>
            </p:txBody>
          </p:sp>
        </mc:Fallback>
      </mc:AlternateContent>
    </p:spTree>
    <p:extLst>
      <p:ext uri="{BB962C8B-B14F-4D97-AF65-F5344CB8AC3E}">
        <p14:creationId xmlns:p14="http://schemas.microsoft.com/office/powerpoint/2010/main" val="4606644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83856-B1ED-B19B-2432-A4923DE6EA58}"/>
              </a:ext>
            </a:extLst>
          </p:cNvPr>
          <p:cNvSpPr>
            <a:spLocks noGrp="1"/>
          </p:cNvSpPr>
          <p:nvPr>
            <p:ph type="title"/>
          </p:nvPr>
        </p:nvSpPr>
        <p:spPr/>
        <p:txBody>
          <a:bodyPr/>
          <a:lstStyle/>
          <a:p>
            <a:r>
              <a:rPr lang="en-US" b="0" i="0" u="none" strike="noStrike" dirty="0">
                <a:solidFill>
                  <a:srgbClr val="000000"/>
                </a:solidFill>
                <a:effectLst/>
                <a:latin typeface="-webkit-standard"/>
              </a:rPr>
              <a:t>Interpretation</a:t>
            </a:r>
            <a:endParaRPr lang="en-US" dirty="0"/>
          </a:p>
        </p:txBody>
      </p:sp>
      <p:sp>
        <p:nvSpPr>
          <p:cNvPr id="3" name="Text Placeholder 2">
            <a:extLst>
              <a:ext uri="{FF2B5EF4-FFF2-40B4-BE49-F238E27FC236}">
                <a16:creationId xmlns:a16="http://schemas.microsoft.com/office/drawing/2014/main" id="{DBD1E62F-EC76-18F6-B22C-48F7136370F9}"/>
              </a:ext>
            </a:extLst>
          </p:cNvPr>
          <p:cNvSpPr>
            <a:spLocks noGrp="1"/>
          </p:cNvSpPr>
          <p:nvPr>
            <p:ph type="body" idx="1"/>
          </p:nvPr>
        </p:nvSpPr>
        <p:spPr/>
        <p:txBody>
          <a:bodyPr/>
          <a:lstStyle/>
          <a:p>
            <a:pPr>
              <a:lnSpc>
                <a:spcPct val="150000"/>
              </a:lnSpc>
            </a:pPr>
            <a:r>
              <a:rPr lang="en-US" b="0" i="0" u="none" strike="noStrike" dirty="0">
                <a:solidFill>
                  <a:srgbClr val="000000"/>
                </a:solidFill>
                <a:effectLst/>
                <a:latin typeface="-webkit-standard"/>
              </a:rPr>
              <a:t>The probability of being sick after a positive test result is </a:t>
            </a:r>
            <a:r>
              <a:rPr lang="en-US" b="0" i="0" u="none" strike="noStrike" dirty="0">
                <a:solidFill>
                  <a:srgbClr val="000000"/>
                </a:solidFill>
                <a:effectLst/>
              </a:rPr>
              <a:t>64%</a:t>
            </a:r>
            <a:r>
              <a:rPr lang="en-US" b="0" i="0" u="none" strike="noStrike" dirty="0">
                <a:solidFill>
                  <a:srgbClr val="000000"/>
                </a:solidFill>
                <a:effectLst/>
                <a:latin typeface="-webkit-standard"/>
              </a:rPr>
              <a:t>.</a:t>
            </a:r>
            <a:endParaRPr lang="en-US" dirty="0"/>
          </a:p>
          <a:p>
            <a:pPr>
              <a:lnSpc>
                <a:spcPct val="150000"/>
              </a:lnSpc>
            </a:pPr>
            <a:r>
              <a:rPr lang="en-US" dirty="0"/>
              <a:t>When conditions are rare, even a test with high sensitivity and specificity often has a low Positive Predictive Value (PPV) and</a:t>
            </a:r>
          </a:p>
          <a:p>
            <a:pPr>
              <a:lnSpc>
                <a:spcPct val="150000"/>
              </a:lnSpc>
            </a:pPr>
            <a:r>
              <a:rPr lang="en-US" dirty="0"/>
              <a:t>The PPV is not sufficient for conclusive diagnosis and would typically require follow-up with a confirmatory test or further investigation.</a:t>
            </a:r>
          </a:p>
        </p:txBody>
      </p:sp>
    </p:spTree>
    <p:extLst>
      <p:ext uri="{BB962C8B-B14F-4D97-AF65-F5344CB8AC3E}">
        <p14:creationId xmlns:p14="http://schemas.microsoft.com/office/powerpoint/2010/main" val="6986522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5E5-BFA4-3240-8BED-F3CEACE3F4D1}"/>
              </a:ext>
            </a:extLst>
          </p:cNvPr>
          <p:cNvSpPr>
            <a:spLocks noGrp="1"/>
          </p:cNvSpPr>
          <p:nvPr>
            <p:ph type="title"/>
          </p:nvPr>
        </p:nvSpPr>
        <p:spPr>
          <a:xfrm>
            <a:off x="346333" y="502129"/>
            <a:ext cx="9467333" cy="848333"/>
          </a:xfrm>
        </p:spPr>
        <p:txBody>
          <a:bodyPr/>
          <a:lstStyle/>
          <a:p>
            <a:r>
              <a:rPr lang="en-US" dirty="0"/>
              <a:t>Negative predictive value may be more useful</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CD048F0A-952A-FB47-8D3B-A285C5098835}"/>
                  </a:ext>
                </a:extLst>
              </p:cNvPr>
              <p:cNvSpPr>
                <a:spLocks noGrp="1"/>
              </p:cNvSpPr>
              <p:nvPr>
                <p:ph type="body" idx="1"/>
              </p:nvPr>
            </p:nvSpPr>
            <p:spPr>
              <a:xfrm>
                <a:off x="-1" y="1050144"/>
                <a:ext cx="10160000" cy="5253334"/>
              </a:xfrm>
            </p:spPr>
            <p:txBody>
              <a:bodyPr/>
              <a:lstStyle/>
              <a:p>
                <a:pPr marL="82550" indent="0">
                  <a:buNone/>
                </a:pPr>
                <a:endParaRPr lang="en-US" sz="2000" b="0" i="0" u="none" strike="noStrike" dirty="0">
                  <a:solidFill>
                    <a:srgbClr val="000000"/>
                  </a:solidFill>
                  <a:effectLst/>
                  <a:latin typeface="-webkit-standard"/>
                </a:endParaRPr>
              </a:p>
              <a:p>
                <a:pPr marL="82550" indent="0">
                  <a:buNone/>
                </a:pPr>
                <a14:m>
                  <m:oMathPara xmlns:m="http://schemas.openxmlformats.org/officeDocument/2006/math">
                    <m:oMathParaPr>
                      <m:jc m:val="centerGroup"/>
                    </m:oMathParaPr>
                    <m:oMath xmlns:m="http://schemas.openxmlformats.org/officeDocument/2006/math">
                      <m:r>
                        <a:rPr lang="en-US" sz="2000" b="0" i="1" u="none" strike="noStrike" dirty="0" smtClean="0">
                          <a:solidFill>
                            <a:srgbClr val="000000"/>
                          </a:solidFill>
                          <a:effectLst/>
                          <a:latin typeface="Cambria Math" panose="02040503050406030204" pitchFamily="18" charset="0"/>
                        </a:rPr>
                        <m:t>𝑃</m:t>
                      </m:r>
                      <m:r>
                        <a:rPr lang="en-US" sz="2000" b="0" i="1" u="none" strike="noStrike" dirty="0" smtClean="0">
                          <a:solidFill>
                            <a:srgbClr val="000000"/>
                          </a:solidFill>
                          <a:effectLst/>
                          <a:latin typeface="Cambria Math" panose="02040503050406030204" pitchFamily="18" charset="0"/>
                        </a:rPr>
                        <m:t>(</m:t>
                      </m:r>
                      <m:r>
                        <a:rPr lang="en-US" sz="2000" b="0" i="1" u="none" strike="noStrike" dirty="0" smtClean="0">
                          <a:solidFill>
                            <a:srgbClr val="000000"/>
                          </a:solidFill>
                          <a:effectLst/>
                          <a:latin typeface="Cambria Math" panose="02040503050406030204" pitchFamily="18" charset="0"/>
                        </a:rPr>
                        <m:t>𝑛𝑜𝑡</m:t>
                      </m:r>
                      <m:r>
                        <a:rPr lang="en-US" sz="2000" b="0" i="1" u="none" strike="noStrike" dirty="0" smtClean="0">
                          <a:solidFill>
                            <a:srgbClr val="000000"/>
                          </a:solidFill>
                          <a:effectLst/>
                          <a:latin typeface="Cambria Math" panose="02040503050406030204" pitchFamily="18" charset="0"/>
                        </a:rPr>
                        <m:t> </m:t>
                      </m:r>
                      <m:r>
                        <a:rPr lang="en-US" sz="2000" b="0" i="1" u="none" strike="noStrike" dirty="0" smtClean="0">
                          <a:solidFill>
                            <a:srgbClr val="000000"/>
                          </a:solidFill>
                          <a:effectLst/>
                          <a:latin typeface="Cambria Math" panose="02040503050406030204" pitchFamily="18" charset="0"/>
                        </a:rPr>
                        <m:t>𝑠𝑖𝑐𝑘</m:t>
                      </m:r>
                      <m:r>
                        <a:rPr lang="en-US" sz="2000" i="1" dirty="0">
                          <a:latin typeface="Cambria Math" panose="02040503050406030204" pitchFamily="18" charset="0"/>
                        </a:rPr>
                        <m:t>|</m:t>
                      </m:r>
                      <m:r>
                        <a:rPr lang="en-US" sz="2000" b="0" i="1" dirty="0" smtClean="0">
                          <a:latin typeface="Cambria Math" panose="02040503050406030204" pitchFamily="18" charset="0"/>
                        </a:rPr>
                        <m:t>−</m:t>
                      </m:r>
                      <m:r>
                        <a:rPr lang="en-US" sz="2000" b="0" i="1" u="none" strike="noStrike" dirty="0" smtClean="0">
                          <a:solidFill>
                            <a:srgbClr val="000000"/>
                          </a:solidFill>
                          <a:effectLst/>
                          <a:latin typeface="Cambria Math" panose="02040503050406030204" pitchFamily="18" charset="0"/>
                        </a:rPr>
                        <m:t>)=</m:t>
                      </m:r>
                      <m:f>
                        <m:fPr>
                          <m:ctrlPr>
                            <a:rPr lang="en-US" sz="2000" b="0" i="1" u="none" strike="noStrike" dirty="0" smtClean="0">
                              <a:solidFill>
                                <a:srgbClr val="000000"/>
                              </a:solidFill>
                              <a:effectLst/>
                              <a:latin typeface="Cambria Math" panose="02040503050406030204" pitchFamily="18" charset="0"/>
                            </a:rPr>
                          </m:ctrlPr>
                        </m:fPr>
                        <m:num>
                          <m:r>
                            <a:rPr lang="en-US" sz="2000" i="1" dirty="0">
                              <a:solidFill>
                                <a:srgbClr val="000000"/>
                              </a:solidFill>
                              <a:latin typeface="Cambria Math" panose="02040503050406030204" pitchFamily="18" charset="0"/>
                            </a:rPr>
                            <m:t>𝑃</m:t>
                          </m:r>
                          <m:d>
                            <m:dPr>
                              <m:endChr m:val="|"/>
                              <m:ctrlPr>
                                <a:rPr lang="en-US" sz="2000" i="1" dirty="0">
                                  <a:solidFill>
                                    <a:srgbClr val="000000"/>
                                  </a:solidFill>
                                  <a:latin typeface="Cambria Math" panose="02040503050406030204" pitchFamily="18" charset="0"/>
                                </a:rPr>
                              </m:ctrlPr>
                            </m:dPr>
                            <m:e>
                              <m:r>
                                <a:rPr lang="en-US" sz="2000" b="0" i="1" dirty="0" smtClean="0">
                                  <a:solidFill>
                                    <a:srgbClr val="000000"/>
                                  </a:solidFill>
                                  <a:latin typeface="Cambria Math" panose="02040503050406030204" pitchFamily="18" charset="0"/>
                                </a:rPr>
                                <m:t>−</m:t>
                              </m:r>
                            </m:e>
                          </m:d>
                          <m:r>
                            <a:rPr lang="en-US" sz="2000" b="0" i="1" dirty="0" smtClean="0">
                              <a:solidFill>
                                <a:srgbClr val="000000"/>
                              </a:solidFill>
                              <a:latin typeface="Cambria Math" panose="02040503050406030204" pitchFamily="18" charset="0"/>
                            </a:rPr>
                            <m:t>𝑛𝑜𝑡</m:t>
                          </m:r>
                          <m:r>
                            <a:rPr lang="en-US" sz="2000" b="0" i="1" dirty="0" smtClean="0">
                              <a:solidFill>
                                <a:srgbClr val="000000"/>
                              </a:solidFill>
                              <a:latin typeface="Cambria Math" panose="02040503050406030204" pitchFamily="18" charset="0"/>
                            </a:rPr>
                            <m:t> </m:t>
                          </m:r>
                          <m:r>
                            <a:rPr lang="en-US" sz="2000" b="0" i="1" dirty="0" smtClean="0">
                              <a:solidFill>
                                <a:srgbClr val="000000"/>
                              </a:solidFill>
                              <a:latin typeface="Cambria Math" panose="02040503050406030204" pitchFamily="18" charset="0"/>
                            </a:rPr>
                            <m:t>𝑠𝑖𝑐𝑘</m:t>
                          </m:r>
                          <m:r>
                            <a:rPr lang="en-US" sz="2000" i="1" dirty="0">
                              <a:solidFill>
                                <a:srgbClr val="000000"/>
                              </a:solidFill>
                              <a:latin typeface="Cambria Math" panose="02040503050406030204" pitchFamily="18" charset="0"/>
                            </a:rPr>
                            <m:t>)⋅</m:t>
                          </m:r>
                          <m:r>
                            <a:rPr lang="en-US" sz="2000" i="1" dirty="0">
                              <a:solidFill>
                                <a:srgbClr val="000000"/>
                              </a:solidFill>
                              <a:latin typeface="Cambria Math" panose="02040503050406030204" pitchFamily="18" charset="0"/>
                            </a:rPr>
                            <m:t>𝑃</m:t>
                          </m:r>
                          <m:r>
                            <a:rPr lang="en-US" sz="2000" i="1" dirty="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𝑛𝑜𝑡</m:t>
                          </m:r>
                          <m:r>
                            <a:rPr lang="en-US" sz="2000" b="0" i="1" dirty="0" smtClean="0">
                              <a:solidFill>
                                <a:srgbClr val="000000"/>
                              </a:solidFill>
                              <a:latin typeface="Cambria Math" panose="02040503050406030204" pitchFamily="18" charset="0"/>
                            </a:rPr>
                            <m:t> </m:t>
                          </m:r>
                          <m:r>
                            <a:rPr lang="en-US" sz="2000" b="0" i="1" dirty="0" smtClean="0">
                              <a:solidFill>
                                <a:srgbClr val="000000"/>
                              </a:solidFill>
                              <a:latin typeface="Cambria Math" panose="02040503050406030204" pitchFamily="18" charset="0"/>
                            </a:rPr>
                            <m:t>𝑠𝑖𝑐𝑘</m:t>
                          </m:r>
                          <m:r>
                            <a:rPr lang="en-US" sz="2000" i="1" dirty="0">
                              <a:solidFill>
                                <a:srgbClr val="000000"/>
                              </a:solidFill>
                              <a:latin typeface="Cambria Math" panose="02040503050406030204" pitchFamily="18" charset="0"/>
                            </a:rPr>
                            <m:t>)​</m:t>
                          </m:r>
                        </m:num>
                        <m:den>
                          <m:r>
                            <a:rPr lang="en-US" sz="2000" i="1" dirty="0">
                              <a:solidFill>
                                <a:srgbClr val="000000"/>
                              </a:solidFill>
                              <a:latin typeface="Cambria Math" panose="02040503050406030204" pitchFamily="18" charset="0"/>
                            </a:rPr>
                            <m:t>𝑃</m:t>
                          </m:r>
                          <m:r>
                            <a:rPr lang="en-US" sz="2000" i="1" dirty="0">
                              <a:solidFill>
                                <a:srgbClr val="000000"/>
                              </a:solidFill>
                              <a:latin typeface="Cambria Math" panose="02040503050406030204" pitchFamily="18" charset="0"/>
                            </a:rPr>
                            <m:t>(−)</m:t>
                          </m:r>
                        </m:den>
                      </m:f>
                    </m:oMath>
                  </m:oMathPara>
                </a14:m>
                <a:endParaRPr lang="en-US" sz="2000" dirty="0">
                  <a:latin typeface="Calibri" panose="020F0502020204030204" pitchFamily="34" charset="0"/>
                  <a:cs typeface="Calibri" panose="020F0502020204030204" pitchFamily="34" charset="0"/>
                </a:endParaRPr>
              </a:p>
              <a:p>
                <a:pPr marL="82550" indent="0">
                  <a:buNone/>
                </a:pPr>
                <a:endParaRPr lang="en-US" sz="2000" dirty="0">
                  <a:solidFill>
                    <a:srgbClr val="000000"/>
                  </a:solidFill>
                  <a:latin typeface="-webkit-standard"/>
                </a:endParaRPr>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𝑛𝑜𝑡</m:t>
                    </m:r>
                    <m:r>
                      <a:rPr lang="en-US" i="1" dirty="0" smtClean="0">
                        <a:latin typeface="Cambria Math" panose="02040503050406030204" pitchFamily="18" charset="0"/>
                      </a:rPr>
                      <m:t> </m:t>
                    </m:r>
                    <m:r>
                      <a:rPr lang="en-US" i="1" dirty="0" smtClean="0">
                        <a:latin typeface="Cambria Math" panose="02040503050406030204" pitchFamily="18" charset="0"/>
                      </a:rPr>
                      <m:t>𝑠𝑖𝑐𝑘</m:t>
                    </m:r>
                    <m:r>
                      <a:rPr lang="en-US" i="1" dirty="0" smtClean="0">
                        <a:latin typeface="Cambria Math" panose="02040503050406030204" pitchFamily="18" charset="0"/>
                      </a:rPr>
                      <m:t>): </m:t>
                    </m:r>
                    <m:r>
                      <a:rPr lang="en-US" i="1" dirty="0" smtClean="0">
                        <a:latin typeface="Cambria Math" panose="02040503050406030204" pitchFamily="18" charset="0"/>
                      </a:rPr>
                      <m:t>𝑇𝑒𝑠𝑡</m:t>
                    </m:r>
                    <m:r>
                      <a:rPr lang="en-US" i="1" dirty="0" smtClean="0">
                        <a:latin typeface="Cambria Math" panose="02040503050406030204" pitchFamily="18" charset="0"/>
                      </a:rPr>
                      <m:t> </m:t>
                    </m:r>
                    <m:r>
                      <a:rPr lang="en-US" i="1" dirty="0" smtClean="0">
                        <a:latin typeface="Cambria Math" panose="02040503050406030204" pitchFamily="18" charset="0"/>
                      </a:rPr>
                      <m:t>𝑠𝑝𝑒𝑐𝑖𝑓𝑖𝑐𝑖𝑡𝑦</m:t>
                    </m:r>
                    <m:r>
                      <a:rPr lang="en-US" i="1" dirty="0" smtClean="0">
                        <a:latin typeface="Cambria Math" panose="02040503050406030204" pitchFamily="18" charset="0"/>
                      </a:rPr>
                      <m:t>.</m:t>
                    </m:r>
                  </m:oMath>
                </a14:m>
                <a:endParaRPr lang="en-US" dirty="0"/>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𝑛𝑜𝑡</m:t>
                    </m:r>
                    <m:r>
                      <a:rPr lang="en-US" i="1" dirty="0" smtClean="0">
                        <a:latin typeface="Cambria Math" panose="02040503050406030204" pitchFamily="18" charset="0"/>
                      </a:rPr>
                      <m:t> </m:t>
                    </m:r>
                    <m:r>
                      <a:rPr lang="en-US" i="1" dirty="0" smtClean="0">
                        <a:latin typeface="Cambria Math" panose="02040503050406030204" pitchFamily="18" charset="0"/>
                      </a:rPr>
                      <m:t>𝑠𝑖𝑐𝑘</m:t>
                    </m:r>
                    <m:r>
                      <a:rPr lang="en-US" i="1" dirty="0" smtClean="0">
                        <a:latin typeface="Cambria Math" panose="02040503050406030204" pitchFamily="18" charset="0"/>
                      </a:rPr>
                      <m:t>)=1−</m:t>
                    </m:r>
                    <m:r>
                      <a:rPr lang="en-US" i="1" dirty="0" smtClean="0">
                        <a:latin typeface="Cambria Math" panose="02040503050406030204" pitchFamily="18" charset="0"/>
                      </a:rPr>
                      <m:t>𝑝𝑟𝑒𝑣𝑎𝑙𝑒𝑛𝑐𝑒</m:t>
                    </m:r>
                  </m:oMath>
                </a14:m>
                <a:endParaRPr lang="en-US" dirty="0"/>
              </a:p>
              <a:p>
                <a:pPr lvl="1"/>
                <a14:m>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m:t>
                        </m:r>
                      </m:e>
                    </m:d>
                    <m:r>
                      <a:rPr lang="en-US" i="1" dirty="0" smtClean="0">
                        <a:latin typeface="Cambria Math" panose="02040503050406030204" pitchFamily="18" charset="0"/>
                      </a:rPr>
                      <m:t>=1−</m:t>
                    </m:r>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m:t>
                        </m:r>
                      </m:e>
                    </m:d>
                    <m:r>
                      <a:rPr lang="en-US" i="1" dirty="0" smtClean="0">
                        <a:latin typeface="Cambria Math" panose="02040503050406030204" pitchFamily="18" charset="0"/>
                      </a:rPr>
                      <m:t>: </m:t>
                    </m:r>
                  </m:oMath>
                </a14:m>
                <a:endParaRPr lang="en-US" dirty="0"/>
              </a:p>
              <a:p>
                <a:pPr marL="558800" lvl="1" indent="0">
                  <a:buNone/>
                </a:pPr>
                <a:endParaRPr lang="en-US" dirty="0"/>
              </a:p>
              <a:p>
                <a:pPr marL="82550" indent="0">
                  <a:buNone/>
                </a:pPr>
                <a:r>
                  <a:rPr lang="en-US" sz="2000" b="1" dirty="0"/>
                  <a:t>Example: Abbott’s BinaxNOW COVID-19 Test </a:t>
                </a:r>
                <a:r>
                  <a:rPr lang="en-US" sz="2000" dirty="0"/>
                  <a:t>(sensitivity 97.1%, specificity 98.5%)</a:t>
                </a:r>
              </a:p>
              <a:p>
                <a:pPr marL="82550" indent="0">
                  <a:buNone/>
                </a:pPr>
                <a:r>
                  <a:rPr lang="en-US" sz="2000" dirty="0"/>
                  <a:t>Let’s assume that the prevalence is that of Dekalb county Friday, August 13, 2021 is about 10%.</a:t>
                </a:r>
              </a:p>
              <a:p>
                <a:endParaRPr lang="en-US" sz="2000" dirty="0"/>
              </a:p>
              <a:p>
                <a:pPr marL="82550" indent="0" algn="ctr">
                  <a:buNone/>
                </a:pPr>
                <a14:m>
                  <m:oMath xmlns:m="http://schemas.openxmlformats.org/officeDocument/2006/math">
                    <m:r>
                      <a:rPr lang="en-US" sz="2000" i="1" dirty="0" smtClean="0">
                        <a:latin typeface="Cambria Math" panose="02040503050406030204" pitchFamily="18" charset="0"/>
                      </a:rPr>
                      <m:t>𝑃</m:t>
                    </m:r>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m:t>
                        </m:r>
                      </m:e>
                    </m:d>
                    <m:r>
                      <a:rPr lang="en-US" sz="2000" i="1" dirty="0" smtClean="0">
                        <a:latin typeface="Cambria Math" panose="02040503050406030204" pitchFamily="18" charset="0"/>
                      </a:rPr>
                      <m:t>= 1 − </m:t>
                    </m:r>
                    <m:r>
                      <a:rPr lang="en-US" sz="2000" i="1" dirty="0" smtClean="0">
                        <a:latin typeface="Cambria Math" panose="02040503050406030204" pitchFamily="18" charset="0"/>
                      </a:rPr>
                      <m:t>𝑃</m:t>
                    </m:r>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m:t>
                        </m:r>
                      </m:e>
                    </m:d>
                    <m:r>
                      <a:rPr lang="en-US" sz="2000" b="0" i="1" dirty="0" smtClean="0">
                        <a:latin typeface="Cambria Math" panose="02040503050406030204" pitchFamily="18" charset="0"/>
                      </a:rPr>
                      <m:t>= </m:t>
                    </m:r>
                    <m:r>
                      <a:rPr lang="en-US" sz="2000" i="1" dirty="0" smtClean="0">
                        <a:latin typeface="Cambria Math" panose="02040503050406030204" pitchFamily="18" charset="0"/>
                      </a:rPr>
                      <m:t>87.5%</m:t>
                    </m:r>
                  </m:oMath>
                </a14:m>
                <a:r>
                  <a:rPr lang="en-US" sz="2000" dirty="0"/>
                  <a:t>  (using the rule of total probability)</a:t>
                </a:r>
              </a:p>
              <a:p>
                <a:endParaRPr lang="en-US" sz="2000" dirty="0"/>
              </a:p>
              <a:p>
                <a:pPr marL="82550" indent="0">
                  <a:buNone/>
                </a:pPr>
                <a:r>
                  <a:rPr lang="en-US" sz="2000" b="1" dirty="0"/>
                  <a:t>NPV = </a:t>
                </a:r>
                <a14:m>
                  <m:oMath xmlns:m="http://schemas.openxmlformats.org/officeDocument/2006/math">
                    <m:r>
                      <a:rPr lang="en-US" sz="2000" b="1" i="1" dirty="0" smtClean="0">
                        <a:latin typeface="Cambria Math" panose="02040503050406030204" pitchFamily="18" charset="0"/>
                      </a:rPr>
                      <m:t>𝑷</m:t>
                    </m:r>
                    <m:r>
                      <a:rPr lang="en-US" sz="2000" b="1" i="1" dirty="0" smtClean="0">
                        <a:latin typeface="Cambria Math" panose="02040503050406030204" pitchFamily="18" charset="0"/>
                      </a:rPr>
                      <m:t>(</m:t>
                    </m:r>
                    <m:r>
                      <a:rPr lang="en-US" sz="2000" b="1" i="1" dirty="0" smtClean="0">
                        <a:latin typeface="Cambria Math" panose="02040503050406030204" pitchFamily="18" charset="0"/>
                      </a:rPr>
                      <m:t>𝒏𝒐𝒕</m:t>
                    </m:r>
                    <m:r>
                      <a:rPr lang="en-US" sz="2000" b="1" i="1" dirty="0" smtClean="0">
                        <a:latin typeface="Cambria Math" panose="02040503050406030204" pitchFamily="18" charset="0"/>
                      </a:rPr>
                      <m:t> </m:t>
                    </m:r>
                    <m:r>
                      <a:rPr lang="en-US" sz="2000" b="1" i="1" dirty="0" smtClean="0">
                        <a:latin typeface="Cambria Math" panose="02040503050406030204" pitchFamily="18" charset="0"/>
                      </a:rPr>
                      <m:t>𝒔𝒊𝒄𝒌</m:t>
                    </m:r>
                    <m:r>
                      <a:rPr lang="en-US" sz="2000" b="1" i="1" dirty="0" smtClean="0">
                        <a:latin typeface="Cambria Math" panose="02040503050406030204" pitchFamily="18" charset="0"/>
                      </a:rPr>
                      <m:t>|−)</m:t>
                    </m:r>
                    <m:r>
                      <a:rPr lang="en-US" sz="2000" i="1" dirty="0" smtClean="0">
                        <a:latin typeface="Cambria Math" panose="02040503050406030204" pitchFamily="18" charset="0"/>
                      </a:rPr>
                      <m:t> = </m:t>
                    </m:r>
                    <m:r>
                      <a:rPr lang="en-US" sz="2000" i="1" dirty="0" smtClean="0">
                        <a:latin typeface="Cambria Math" panose="02040503050406030204" pitchFamily="18" charset="0"/>
                      </a:rPr>
                      <m:t>𝑃</m:t>
                    </m:r>
                    <m:r>
                      <a:rPr lang="en-US" sz="2000" i="1" dirty="0" smtClean="0">
                        <a:latin typeface="Cambria Math" panose="02040503050406030204" pitchFamily="18" charset="0"/>
                      </a:rPr>
                      <m:t>(−|</m:t>
                    </m:r>
                    <m:r>
                      <a:rPr lang="en-US" sz="2000" i="1" dirty="0" smtClean="0">
                        <a:latin typeface="Cambria Math" panose="02040503050406030204" pitchFamily="18" charset="0"/>
                      </a:rPr>
                      <m:t>𝑛𝑜𝑡</m:t>
                    </m:r>
                    <m:r>
                      <a:rPr lang="en-US" sz="2000" i="1" dirty="0" smtClean="0">
                        <a:latin typeface="Cambria Math" panose="02040503050406030204" pitchFamily="18" charset="0"/>
                      </a:rPr>
                      <m:t> </m:t>
                    </m:r>
                    <m:r>
                      <a:rPr lang="en-US" sz="2000" i="1" dirty="0" smtClean="0">
                        <a:latin typeface="Cambria Math" panose="02040503050406030204" pitchFamily="18" charset="0"/>
                      </a:rPr>
                      <m:t>𝑠𝑖𝑐𝑘</m:t>
                    </m:r>
                    <m:r>
                      <a:rPr lang="en-US" sz="2000" i="1" dirty="0" smtClean="0">
                        <a:latin typeface="Cambria Math" panose="02040503050406030204" pitchFamily="18" charset="0"/>
                      </a:rPr>
                      <m:t>) • </m:t>
                    </m:r>
                    <m:r>
                      <a:rPr lang="en-US" sz="2000" i="1" dirty="0" smtClean="0">
                        <a:latin typeface="Cambria Math" panose="02040503050406030204" pitchFamily="18" charset="0"/>
                      </a:rPr>
                      <m:t>𝑃</m:t>
                    </m:r>
                    <m:r>
                      <a:rPr lang="en-US" sz="2000" i="1" dirty="0" smtClean="0">
                        <a:latin typeface="Cambria Math" panose="02040503050406030204" pitchFamily="18" charset="0"/>
                      </a:rPr>
                      <m:t>(</m:t>
                    </m:r>
                    <m:r>
                      <a:rPr lang="en-US" sz="2000" i="1" dirty="0" smtClean="0">
                        <a:latin typeface="Cambria Math" panose="02040503050406030204" pitchFamily="18" charset="0"/>
                      </a:rPr>
                      <m:t>𝑛𝑜𝑡</m:t>
                    </m:r>
                    <m:r>
                      <a:rPr lang="en-US" sz="2000" i="1" dirty="0" smtClean="0">
                        <a:latin typeface="Cambria Math" panose="02040503050406030204" pitchFamily="18" charset="0"/>
                      </a:rPr>
                      <m:t> </m:t>
                    </m:r>
                    <m:r>
                      <a:rPr lang="en-US" sz="2000" i="1" dirty="0" smtClean="0">
                        <a:latin typeface="Cambria Math" panose="02040503050406030204" pitchFamily="18" charset="0"/>
                      </a:rPr>
                      <m:t>𝑠𝑖𝑐𝑘</m:t>
                    </m:r>
                    <m:r>
                      <a:rPr lang="en-US" sz="2000" i="1" dirty="0" smtClean="0">
                        <a:latin typeface="Cambria Math" panose="02040503050406030204" pitchFamily="18" charset="0"/>
                      </a:rPr>
                      <m:t>) / </m:t>
                    </m:r>
                    <m:r>
                      <a:rPr lang="en-US" sz="2000" i="1" dirty="0" smtClean="0">
                        <a:latin typeface="Cambria Math" panose="02040503050406030204" pitchFamily="18" charset="0"/>
                      </a:rPr>
                      <m:t>𝑃</m:t>
                    </m:r>
                    <m:r>
                      <a:rPr lang="en-US" sz="2000" i="1" dirty="0" smtClean="0">
                        <a:latin typeface="Cambria Math" panose="02040503050406030204" pitchFamily="18" charset="0"/>
                      </a:rPr>
                      <m:t>(−)</m:t>
                    </m:r>
                  </m:oMath>
                </a14:m>
                <a:endParaRPr lang="en-US" sz="2000" dirty="0"/>
              </a:p>
              <a:p>
                <a:pPr marL="82550" indent="0">
                  <a:buNone/>
                </a:pPr>
                <a14:m>
                  <m:oMathPara xmlns:m="http://schemas.openxmlformats.org/officeDocument/2006/math">
                    <m:oMathParaPr>
                      <m:jc m:val="centerGroup"/>
                    </m:oMathParaPr>
                    <m:oMath xmlns:m="http://schemas.openxmlformats.org/officeDocument/2006/math">
                      <m:r>
                        <a:rPr lang="en-US" sz="2000" b="1" i="1" dirty="0" smtClean="0">
                          <a:solidFill>
                            <a:schemeClr val="bg1"/>
                          </a:solidFill>
                          <a:latin typeface="Cambria Math" panose="02040503050406030204" pitchFamily="18" charset="0"/>
                        </a:rPr>
                        <m:t>𝑷</m:t>
                      </m:r>
                      <m:r>
                        <a:rPr lang="en-US" sz="2000" b="1" i="1" dirty="0" smtClean="0">
                          <a:solidFill>
                            <a:schemeClr val="bg1"/>
                          </a:solidFill>
                          <a:latin typeface="Cambria Math" panose="02040503050406030204" pitchFamily="18" charset="0"/>
                        </a:rPr>
                        <m:t>(</m:t>
                      </m:r>
                      <m:r>
                        <a:rPr lang="en-US" sz="2000" b="1" i="1" dirty="0" smtClean="0">
                          <a:solidFill>
                            <a:schemeClr val="bg1"/>
                          </a:solidFill>
                          <a:latin typeface="Cambria Math" panose="02040503050406030204" pitchFamily="18" charset="0"/>
                        </a:rPr>
                        <m:t>𝒏𝒐𝒕</m:t>
                      </m:r>
                      <m:r>
                        <a:rPr lang="en-US" sz="2000" b="1" i="1" dirty="0" smtClean="0">
                          <a:solidFill>
                            <a:schemeClr val="bg1"/>
                          </a:solidFill>
                          <a:latin typeface="Cambria Math" panose="02040503050406030204" pitchFamily="18" charset="0"/>
                        </a:rPr>
                        <m:t> </m:t>
                      </m:r>
                      <m:r>
                        <a:rPr lang="en-US" sz="2000" b="1" i="1" dirty="0" smtClean="0">
                          <a:solidFill>
                            <a:schemeClr val="bg1"/>
                          </a:solidFill>
                          <a:latin typeface="Cambria Math" panose="02040503050406030204" pitchFamily="18" charset="0"/>
                        </a:rPr>
                        <m:t>𝒔𝒊𝒄𝒌</m:t>
                      </m:r>
                      <m:r>
                        <a:rPr lang="en-US" sz="2000" b="1" i="1" dirty="0" smtClean="0">
                          <a:solidFill>
                            <a:schemeClr val="bg1"/>
                          </a:solidFill>
                          <a:latin typeface="Cambria Math" panose="02040503050406030204" pitchFamily="18" charset="0"/>
                        </a:rPr>
                        <m:t>|−) </m:t>
                      </m:r>
                      <m:r>
                        <a:rPr lang="en-US" sz="2000" i="1" dirty="0">
                          <a:latin typeface="Cambria Math" panose="02040503050406030204" pitchFamily="18" charset="0"/>
                        </a:rPr>
                        <m:t>= </m:t>
                      </m:r>
                      <m:r>
                        <a:rPr lang="en-US" sz="2000" i="1" dirty="0">
                          <a:latin typeface="Cambria Math" panose="02040503050406030204" pitchFamily="18" charset="0"/>
                        </a:rPr>
                        <m:t>𝑠𝑝𝑒𝑐𝑖𝑓𝑖𝑐𝑖𝑡𝑦</m:t>
                      </m:r>
                      <m:r>
                        <a:rPr lang="en-US" sz="2000" i="1" dirty="0">
                          <a:latin typeface="Cambria Math" panose="02040503050406030204" pitchFamily="18" charset="0"/>
                        </a:rPr>
                        <m:t> • (1 − </m:t>
                      </m:r>
                      <m:r>
                        <a:rPr lang="en-US" sz="2000" i="1" dirty="0">
                          <a:latin typeface="Cambria Math" panose="02040503050406030204" pitchFamily="18" charset="0"/>
                        </a:rPr>
                        <m:t>𝑝𝑟𝑒𝑣𝑎𝑙𝑒𝑛𝑐𝑒</m:t>
                      </m:r>
                      <m:r>
                        <a:rPr lang="en-US" sz="2000" i="1" dirty="0">
                          <a:latin typeface="Cambria Math" panose="02040503050406030204" pitchFamily="18" charset="0"/>
                        </a:rPr>
                        <m:t>) / 87.5%</m:t>
                      </m:r>
                    </m:oMath>
                  </m:oMathPara>
                </a14:m>
                <a:endParaRPr lang="en-US" sz="2000" dirty="0"/>
              </a:p>
              <a:p>
                <a:pPr marL="82550" indent="0">
                  <a:buNone/>
                </a:pPr>
                <a14:m>
                  <m:oMathPara xmlns:m="http://schemas.openxmlformats.org/officeDocument/2006/math">
                    <m:oMathParaPr>
                      <m:jc m:val="centerGroup"/>
                    </m:oMathParaPr>
                    <m:oMath xmlns:m="http://schemas.openxmlformats.org/officeDocument/2006/math">
                      <m:r>
                        <a:rPr lang="en-US" sz="2000" b="1" i="1" dirty="0" smtClean="0">
                          <a:solidFill>
                            <a:schemeClr val="bg1"/>
                          </a:solidFill>
                          <a:latin typeface="Cambria Math" panose="02040503050406030204" pitchFamily="18" charset="0"/>
                        </a:rPr>
                        <m:t>𝑷</m:t>
                      </m:r>
                      <m:r>
                        <a:rPr lang="en-US" sz="2000" b="1" i="1" dirty="0" smtClean="0">
                          <a:solidFill>
                            <a:schemeClr val="bg1"/>
                          </a:solidFill>
                          <a:latin typeface="Cambria Math" panose="02040503050406030204" pitchFamily="18" charset="0"/>
                        </a:rPr>
                        <m:t>(</m:t>
                      </m:r>
                      <m:r>
                        <a:rPr lang="en-US" sz="2000" b="1" i="1" dirty="0" smtClean="0">
                          <a:solidFill>
                            <a:schemeClr val="bg1"/>
                          </a:solidFill>
                          <a:latin typeface="Cambria Math" panose="02040503050406030204" pitchFamily="18" charset="0"/>
                        </a:rPr>
                        <m:t>𝒏𝒐𝒕</m:t>
                      </m:r>
                      <m:r>
                        <a:rPr lang="en-US" sz="2000" b="1" i="1" dirty="0" smtClean="0">
                          <a:solidFill>
                            <a:schemeClr val="bg1"/>
                          </a:solidFill>
                          <a:latin typeface="Cambria Math" panose="02040503050406030204" pitchFamily="18" charset="0"/>
                        </a:rPr>
                        <m:t> </m:t>
                      </m:r>
                      <m:r>
                        <a:rPr lang="en-US" sz="2000" b="1" i="1" dirty="0" smtClean="0">
                          <a:solidFill>
                            <a:schemeClr val="bg1"/>
                          </a:solidFill>
                          <a:latin typeface="Cambria Math" panose="02040503050406030204" pitchFamily="18" charset="0"/>
                        </a:rPr>
                        <m:t>𝒔𝒊𝒄𝒌</m:t>
                      </m:r>
                      <m:r>
                        <a:rPr lang="en-US" sz="2000" b="1" i="1" dirty="0" smtClean="0">
                          <a:solidFill>
                            <a:schemeClr val="bg1"/>
                          </a:solidFill>
                          <a:latin typeface="Cambria Math" panose="02040503050406030204" pitchFamily="18" charset="0"/>
                        </a:rPr>
                        <m:t>|−) </m:t>
                      </m:r>
                      <m:r>
                        <a:rPr lang="en-US" sz="2000" i="1" dirty="0">
                          <a:latin typeface="Cambria Math" panose="02040503050406030204" pitchFamily="18" charset="0"/>
                        </a:rPr>
                        <m:t>= 98.5% • (1 − 10%) / 87.5%</m:t>
                      </m:r>
                    </m:oMath>
                  </m:oMathPara>
                </a14:m>
                <a:endParaRPr lang="en-US" sz="2000" dirty="0"/>
              </a:p>
              <a:p>
                <a:pPr marL="82550" indent="0">
                  <a:buNone/>
                </a:pPr>
                <a14:m>
                  <m:oMathPara xmlns:m="http://schemas.openxmlformats.org/officeDocument/2006/math">
                    <m:oMathParaPr>
                      <m:jc m:val="centerGroup"/>
                    </m:oMathParaPr>
                    <m:oMath xmlns:m="http://schemas.openxmlformats.org/officeDocument/2006/math">
                      <m:r>
                        <a:rPr lang="en-US" sz="2000" b="1" i="1" dirty="0" smtClean="0">
                          <a:solidFill>
                            <a:schemeClr val="bg1"/>
                          </a:solidFill>
                          <a:latin typeface="Cambria Math" panose="02040503050406030204" pitchFamily="18" charset="0"/>
                        </a:rPr>
                        <m:t>𝑷</m:t>
                      </m:r>
                      <m:r>
                        <a:rPr lang="en-US" sz="2000" b="1" i="1" dirty="0" smtClean="0">
                          <a:solidFill>
                            <a:schemeClr val="bg1"/>
                          </a:solidFill>
                          <a:latin typeface="Cambria Math" panose="02040503050406030204" pitchFamily="18" charset="0"/>
                        </a:rPr>
                        <m:t>(</m:t>
                      </m:r>
                      <m:r>
                        <a:rPr lang="en-US" sz="2000" b="1" i="1" dirty="0" smtClean="0">
                          <a:solidFill>
                            <a:schemeClr val="bg1"/>
                          </a:solidFill>
                          <a:latin typeface="Cambria Math" panose="02040503050406030204" pitchFamily="18" charset="0"/>
                        </a:rPr>
                        <m:t>𝒏𝒐𝒕</m:t>
                      </m:r>
                      <m:r>
                        <a:rPr lang="en-US" sz="2000" b="1" i="1" dirty="0" smtClean="0">
                          <a:solidFill>
                            <a:schemeClr val="bg1"/>
                          </a:solidFill>
                          <a:latin typeface="Cambria Math" panose="02040503050406030204" pitchFamily="18" charset="0"/>
                        </a:rPr>
                        <m:t> </m:t>
                      </m:r>
                      <m:r>
                        <a:rPr lang="en-US" sz="2000" b="1" i="1" dirty="0" smtClean="0">
                          <a:solidFill>
                            <a:schemeClr val="bg1"/>
                          </a:solidFill>
                          <a:latin typeface="Cambria Math" panose="02040503050406030204" pitchFamily="18" charset="0"/>
                        </a:rPr>
                        <m:t>𝒔𝒊𝒄𝒌</m:t>
                      </m:r>
                      <m:r>
                        <a:rPr lang="en-US" sz="2000" b="1" i="1" dirty="0" smtClean="0">
                          <a:solidFill>
                            <a:schemeClr val="bg1"/>
                          </a:solidFill>
                          <a:latin typeface="Cambria Math" panose="02040503050406030204" pitchFamily="18" charset="0"/>
                        </a:rPr>
                        <m:t>|−) </m:t>
                      </m:r>
                      <m:r>
                        <a:rPr lang="en-US" sz="2000" i="1" dirty="0">
                          <a:latin typeface="Cambria Math" panose="02040503050406030204" pitchFamily="18" charset="0"/>
                        </a:rPr>
                        <m:t>= 98.5% • 90% / 87.5%</m:t>
                      </m:r>
                    </m:oMath>
                  </m:oMathPara>
                </a14:m>
                <a:endParaRPr lang="en-US" sz="2000" dirty="0"/>
              </a:p>
              <a:p>
                <a:pPr marL="82550" indent="0">
                  <a:buNone/>
                </a:pPr>
                <a14:m>
                  <m:oMathPara xmlns:m="http://schemas.openxmlformats.org/officeDocument/2006/math">
                    <m:oMathParaPr>
                      <m:jc m:val="centerGroup"/>
                    </m:oMathParaPr>
                    <m:oMath xmlns:m="http://schemas.openxmlformats.org/officeDocument/2006/math">
                      <m:r>
                        <a:rPr lang="en-US" sz="2000" b="1" i="1" dirty="0" smtClean="0">
                          <a:solidFill>
                            <a:schemeClr val="bg1"/>
                          </a:solidFill>
                          <a:latin typeface="Cambria Math" panose="02040503050406030204" pitchFamily="18" charset="0"/>
                        </a:rPr>
                        <m:t>𝑷</m:t>
                      </m:r>
                      <m:r>
                        <a:rPr lang="en-US" sz="2000" b="1" i="1" dirty="0" smtClean="0">
                          <a:solidFill>
                            <a:schemeClr val="bg1"/>
                          </a:solidFill>
                          <a:latin typeface="Cambria Math" panose="02040503050406030204" pitchFamily="18" charset="0"/>
                        </a:rPr>
                        <m:t>(</m:t>
                      </m:r>
                      <m:r>
                        <a:rPr lang="en-US" sz="2000" b="1" i="1" dirty="0" smtClean="0">
                          <a:solidFill>
                            <a:schemeClr val="bg1"/>
                          </a:solidFill>
                          <a:latin typeface="Cambria Math" panose="02040503050406030204" pitchFamily="18" charset="0"/>
                        </a:rPr>
                        <m:t>𝒏𝒐𝒕</m:t>
                      </m:r>
                      <m:r>
                        <a:rPr lang="en-US" sz="2000" b="1" i="1" dirty="0" smtClean="0">
                          <a:solidFill>
                            <a:schemeClr val="bg1"/>
                          </a:solidFill>
                          <a:latin typeface="Cambria Math" panose="02040503050406030204" pitchFamily="18" charset="0"/>
                        </a:rPr>
                        <m:t> </m:t>
                      </m:r>
                      <m:r>
                        <a:rPr lang="en-US" sz="2000" b="1" i="1" dirty="0" smtClean="0">
                          <a:solidFill>
                            <a:schemeClr val="bg1"/>
                          </a:solidFill>
                          <a:latin typeface="Cambria Math" panose="02040503050406030204" pitchFamily="18" charset="0"/>
                        </a:rPr>
                        <m:t>𝒔𝒊𝒄𝒌</m:t>
                      </m:r>
                      <m:r>
                        <a:rPr lang="en-US" sz="2000" b="1" i="1" dirty="0" smtClean="0">
                          <a:solidFill>
                            <a:schemeClr val="bg1"/>
                          </a:solidFill>
                          <a:latin typeface="Cambria Math" panose="02040503050406030204" pitchFamily="18" charset="0"/>
                        </a:rPr>
                        <m:t>|−) </m:t>
                      </m:r>
                      <m:r>
                        <a:rPr lang="en-US" sz="2000" i="1" dirty="0">
                          <a:latin typeface="Cambria Math" panose="02040503050406030204" pitchFamily="18" charset="0"/>
                        </a:rPr>
                        <m:t>= </m:t>
                      </m:r>
                      <m:r>
                        <a:rPr lang="en-US" sz="2000" b="1" i="1" dirty="0">
                          <a:latin typeface="Cambria Math" panose="02040503050406030204" pitchFamily="18" charset="0"/>
                        </a:rPr>
                        <m:t>𝟕𝟕</m:t>
                      </m:r>
                      <m:r>
                        <a:rPr lang="en-US" sz="2000" b="1" i="1" dirty="0">
                          <a:latin typeface="Cambria Math" panose="02040503050406030204" pitchFamily="18" charset="0"/>
                        </a:rPr>
                        <m:t>.</m:t>
                      </m:r>
                      <m:r>
                        <a:rPr lang="en-US" sz="2000" b="1" i="1" dirty="0">
                          <a:latin typeface="Cambria Math" panose="02040503050406030204" pitchFamily="18" charset="0"/>
                        </a:rPr>
                        <m:t>𝟔</m:t>
                      </m:r>
                      <m:r>
                        <a:rPr lang="en-US" sz="2000" b="1" i="1" dirty="0">
                          <a:latin typeface="Cambria Math" panose="02040503050406030204" pitchFamily="18" charset="0"/>
                        </a:rPr>
                        <m:t>%</m:t>
                      </m:r>
                    </m:oMath>
                  </m:oMathPara>
                </a14:m>
                <a:endParaRPr lang="en-US" sz="2000" dirty="0"/>
              </a:p>
              <a:p>
                <a:pPr marL="82550" indent="0">
                  <a:buNone/>
                </a:pPr>
                <a:r>
                  <a:rPr lang="en-US" sz="2000" dirty="0"/>
                  <a:t>So arguably a negative is more conclusive than a positive</a:t>
                </a:r>
              </a:p>
              <a:p>
                <a:endParaRPr lang="en-US" sz="2000" dirty="0"/>
              </a:p>
              <a:p>
                <a:endParaRPr lang="en-US" sz="2000" dirty="0"/>
              </a:p>
              <a:p>
                <a:endParaRPr lang="en-US" sz="2000" dirty="0"/>
              </a:p>
              <a:p>
                <a:pPr marL="82550" indent="0">
                  <a:buNone/>
                </a:pPr>
                <a:endParaRPr lang="en-US" sz="2000" dirty="0"/>
              </a:p>
              <a:p>
                <a:endParaRPr lang="en-US" sz="2000" dirty="0"/>
              </a:p>
            </p:txBody>
          </p:sp>
        </mc:Choice>
        <mc:Fallback>
          <p:sp>
            <p:nvSpPr>
              <p:cNvPr id="3" name="Text Placeholder 2">
                <a:extLst>
                  <a:ext uri="{FF2B5EF4-FFF2-40B4-BE49-F238E27FC236}">
                    <a16:creationId xmlns:a16="http://schemas.microsoft.com/office/drawing/2014/main" id="{CD048F0A-952A-FB47-8D3B-A285C5098835}"/>
                  </a:ext>
                </a:extLst>
              </p:cNvPr>
              <p:cNvSpPr>
                <a:spLocks noGrp="1" noRot="1" noChangeAspect="1" noMove="1" noResize="1" noEditPoints="1" noAdjustHandles="1" noChangeArrowheads="1" noChangeShapeType="1" noTextEdit="1"/>
              </p:cNvSpPr>
              <p:nvPr>
                <p:ph type="body" idx="1"/>
              </p:nvPr>
            </p:nvSpPr>
            <p:spPr>
              <a:xfrm>
                <a:off x="-1" y="1050144"/>
                <a:ext cx="10160000" cy="5253334"/>
              </a:xfrm>
              <a:blipFill>
                <a:blip r:embed="rId3"/>
                <a:stretch>
                  <a:fillRect r="-125" b="-27229"/>
                </a:stretch>
              </a:blipFill>
            </p:spPr>
            <p:txBody>
              <a:bodyPr/>
              <a:lstStyle/>
              <a:p>
                <a:r>
                  <a:rPr lang="en-US">
                    <a:noFill/>
                  </a:rPr>
                  <a:t> </a:t>
                </a:r>
              </a:p>
            </p:txBody>
          </p:sp>
        </mc:Fallback>
      </mc:AlternateContent>
    </p:spTree>
    <p:extLst>
      <p:ext uri="{BB962C8B-B14F-4D97-AF65-F5344CB8AC3E}">
        <p14:creationId xmlns:p14="http://schemas.microsoft.com/office/powerpoint/2010/main" val="19018253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Bayes’ rule and odds ratios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b="0" dirty="0">
                    <a:latin typeface="Calibri" panose="020F0502020204030204" pitchFamily="34" charset="0"/>
                    <a:ea typeface="Cambria Math" panose="02040503050406030204" pitchFamily="18" charset="0"/>
                    <a:cs typeface="Calibri" panose="020F0502020204030204" pitchFamily="34" charset="0"/>
                  </a:rPr>
                  <a:t>The odds and likelihood ratio can be used to express the utility of </a:t>
                </a:r>
                <a:r>
                  <a:rPr lang="en-US" b="0" dirty="0" err="1">
                    <a:latin typeface="Calibri" panose="020F0502020204030204" pitchFamily="34" charset="0"/>
                    <a:ea typeface="Cambria Math" panose="02040503050406030204" pitchFamily="18" charset="0"/>
                    <a:cs typeface="Calibri" panose="020F0502020204030204" pitchFamily="34" charset="0"/>
                  </a:rPr>
                  <a:t>Baye's</a:t>
                </a:r>
                <a:r>
                  <a:rPr lang="en-US" b="0" dirty="0">
                    <a:latin typeface="Calibri" panose="020F0502020204030204" pitchFamily="34" charset="0"/>
                    <a:ea typeface="Cambria Math" panose="02040503050406030204" pitchFamily="18" charset="0"/>
                    <a:cs typeface="Calibri" panose="020F0502020204030204" pitchFamily="34" charset="0"/>
                  </a:rPr>
                  <a:t> rule. Starting with the original definition and the complementary form:</a:t>
                </a:r>
              </a:p>
              <a:p>
                <a:pPr marL="8255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𝑒</m:t>
                              </m:r>
                            </m:e>
                            <m:e>
                              <m:r>
                                <a:rPr lang="en-US" b="0" i="1" smtClean="0">
                                  <a:latin typeface="Cambria Math" panose="02040503050406030204" pitchFamily="18" charset="0"/>
                                  <a:ea typeface="Cambria Math" panose="02040503050406030204" pitchFamily="18" charset="0"/>
                                </a:rPr>
                                <m:t>𝐻</m:t>
                              </m:r>
                            </m:e>
                          </m:d>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oMath>
                  </m:oMathPara>
                </a14:m>
                <a:endParaRPr lang="en-US" b="0" dirty="0">
                  <a:ea typeface="Cambria Math" panose="02040503050406030204" pitchFamily="18" charset="0"/>
                </a:endParaRPr>
              </a:p>
              <a:p>
                <a:pPr marL="82550" indent="0">
                  <a:buNone/>
                </a:pPr>
                <a:endParaRPr lang="en-US" i="1" dirty="0">
                  <a:latin typeface="Cambria Math" panose="02040503050406030204" pitchFamily="18" charset="0"/>
                  <a:ea typeface="Cambria Math" panose="02040503050406030204" pitchFamily="18" charset="0"/>
                </a:endParaRPr>
              </a:p>
              <a:p>
                <a:pPr marL="82550" indent="0">
                  <a:buNone/>
                </a:pPr>
                <a14:m>
                  <m:oMathPara xmlns:m="http://schemas.openxmlformats.org/officeDocument/2006/math">
                    <m:oMathParaPr>
                      <m:jc m:val="center"/>
                    </m:oMathParaPr>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m:t>
                          </m:r>
                        </m:e>
                      </m:d>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𝑒</m:t>
                              </m:r>
                            </m:e>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e>
                          </m:d>
                          <m: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m:t>
                          </m:r>
                          <m:r>
                            <a:rPr lang="en-US" i="1">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oMath>
                  </m:oMathPara>
                </a14:m>
                <a:endParaRPr lang="en-US" dirty="0">
                  <a:ea typeface="Cambria Math" panose="02040503050406030204" pitchFamily="18" charset="0"/>
                </a:endParaRPr>
              </a:p>
              <a:p>
                <a:pPr marL="82550" indent="0">
                  <a:buNone/>
                </a:pPr>
                <a:r>
                  <a:rPr lang="en-US" b="0" dirty="0">
                    <a:ea typeface="Cambria Math" panose="02040503050406030204" pitchFamily="18" charset="0"/>
                  </a:rPr>
                  <a:t>We can divide </a:t>
                </a:r>
                <a14:m>
                  <m:oMath xmlns:m="http://schemas.openxmlformats.org/officeDocument/2006/math">
                    <m:r>
                      <a:rPr lang="en-US" b="0" i="1" smtClean="0">
                        <a:latin typeface="Cambria Math" panose="02040503050406030204" pitchFamily="18" charset="0"/>
                        <a:ea typeface="Cambria Math" panose="02040503050406030204" pitchFamily="18" charset="0"/>
                      </a:rPr>
                      <m:t>𝑎</m:t>
                    </m:r>
                  </m:oMath>
                </a14:m>
                <a:r>
                  <a:rPr lang="en-US" b="0" dirty="0">
                    <a:ea typeface="Cambria Math" panose="02040503050406030204" pitchFamily="18" charset="0"/>
                  </a:rPr>
                  <a:t> by </a:t>
                </a:r>
                <a14:m>
                  <m:oMath xmlns:m="http://schemas.openxmlformats.org/officeDocument/2006/math">
                    <m:r>
                      <a:rPr lang="en-US" b="0" i="1" smtClean="0">
                        <a:latin typeface="Cambria Math" panose="02040503050406030204" pitchFamily="18" charset="0"/>
                        <a:ea typeface="Cambria Math" panose="02040503050406030204" pitchFamily="18" charset="0"/>
                      </a:rPr>
                      <m:t>𝑏</m:t>
                    </m:r>
                  </m:oMath>
                </a14:m>
                <a:r>
                  <a:rPr lang="en-US" b="0" dirty="0">
                    <a:ea typeface="Cambria Math" panose="02040503050406030204" pitchFamily="18" charset="0"/>
                  </a:rPr>
                  <a:t> to obtain:</a:t>
                </a:r>
              </a:p>
              <a:p>
                <a:pPr marL="82550" indent="0">
                  <a:buNone/>
                </a:pPr>
                <a:endParaRPr lang="en-US" dirty="0">
                  <a:ea typeface="Cambria Math" panose="02040503050406030204" pitchFamily="18" charset="0"/>
                </a:endParaRPr>
              </a:p>
              <a:p>
                <a:pPr marL="82550" indent="0" algn="ctr">
                  <a:buNone/>
                </a:pPr>
                <a14:m>
                  <m:oMathPara xmlns:m="http://schemas.openxmlformats.org/officeDocument/2006/math">
                    <m:oMathParaPr>
                      <m:jc m:val="center"/>
                    </m:oMathParaPr>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𝑒</m:t>
                              </m:r>
                            </m:e>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e>
                          </m:d>
                        </m:den>
                      </m:f>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r>
                            <a:rPr lang="en-US" i="1">
                              <a:latin typeface="Cambria Math" panose="02040503050406030204" pitchFamily="18" charset="0"/>
                              <a:ea typeface="Cambria Math" panose="02040503050406030204" pitchFamily="18" charset="0"/>
                            </a:rPr>
                            <m:t>)</m:t>
                          </m:r>
                        </m:den>
                      </m:f>
                    </m:oMath>
                  </m:oMathPara>
                </a14:m>
                <a:endParaRPr lang="en-US" b="0" dirty="0">
                  <a:ea typeface="Cambria Math" panose="02040503050406030204" pitchFamily="18"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Pearl</a:t>
            </a:r>
            <a:endParaRPr sz="900" dirty="0">
              <a:latin typeface="Calibri"/>
              <a:ea typeface="Calibri"/>
              <a:cs typeface="Calibri"/>
              <a:sym typeface="Calibri"/>
            </a:endParaRPr>
          </a:p>
        </p:txBody>
      </p:sp>
    </p:spTree>
    <p:extLst>
      <p:ext uri="{BB962C8B-B14F-4D97-AF65-F5344CB8AC3E}">
        <p14:creationId xmlns:p14="http://schemas.microsoft.com/office/powerpoint/2010/main" val="7500573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err="1"/>
              <a:t>Baye's</a:t>
            </a:r>
            <a:r>
              <a:rPr lang="en-US" dirty="0"/>
              <a:t> rule and odds ratios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b="0" dirty="0">
                    <a:ea typeface="Cambria Math" panose="02040503050406030204" pitchFamily="18" charset="0"/>
                  </a:rPr>
                  <a:t>Note that </a:t>
                </a:r>
                <a:r>
                  <a:rPr lang="en-US" dirty="0">
                    <a:ea typeface="Cambria Math" panose="02040503050406030204" pitchFamily="18" charset="0"/>
                  </a:rPr>
                  <a:t>since </a:t>
                </a:r>
                <a14:m>
                  <m:oMath xmlns:m="http://schemas.openxmlformats.org/officeDocument/2006/math">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e>
                    </m:d>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e>
                    </m:d>
                  </m:oMath>
                </a14:m>
                <a:r>
                  <a:rPr lang="en-US" b="0" dirty="0">
                    <a:ea typeface="Cambria Math" panose="02040503050406030204" pitchFamily="18" charset="0"/>
                  </a:rPr>
                  <a:t>, each component of this equation is essentially an odds:</a:t>
                </a:r>
              </a:p>
              <a:p>
                <a:pPr marL="82550" indent="0">
                  <a:buNone/>
                </a:pPr>
                <a:endParaRPr lang="en-US" dirty="0">
                  <a:ea typeface="Cambria Math" panose="02040503050406030204" pitchFamily="18" charset="0"/>
                </a:endParaRPr>
              </a:p>
              <a:p>
                <a:pPr marL="82550" indent="0" algn="ctr">
                  <a:buNone/>
                </a:pPr>
                <a14:m>
                  <m:oMathPara xmlns:m="http://schemas.openxmlformats.org/officeDocument/2006/math">
                    <m:oMathParaPr>
                      <m:jc m:val="center"/>
                    </m:oMathParaPr>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𝑒</m:t>
                              </m:r>
                            </m:e>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e>
                          </m:d>
                        </m:den>
                      </m:f>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r>
                            <a:rPr lang="en-US" i="1">
                              <a:latin typeface="Cambria Math" panose="02040503050406030204" pitchFamily="18" charset="0"/>
                              <a:ea typeface="Cambria Math" panose="02040503050406030204" pitchFamily="18" charset="0"/>
                            </a:rPr>
                            <m:t>)</m:t>
                          </m:r>
                        </m:den>
                      </m:f>
                    </m:oMath>
                  </m:oMathPara>
                </a14:m>
                <a:endParaRPr lang="en-US" b="0" dirty="0">
                  <a:ea typeface="Cambria Math" panose="02040503050406030204" pitchFamily="18" charset="0"/>
                </a:endParaRPr>
              </a:p>
              <a:p>
                <a:pPr marL="82550" indent="0">
                  <a:buNone/>
                </a:pPr>
                <a:endParaRPr lang="en-US" dirty="0">
                  <a:ea typeface="Cambria Math" panose="02040503050406030204" pitchFamily="18" charset="0"/>
                </a:endParaRPr>
              </a:p>
              <a:p>
                <a:pPr marL="82550" indent="0" algn="ctr">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ea typeface="Cambria Math" panose="02040503050406030204" pitchFamily="18" charset="0"/>
                        </a:rPr>
                        <m:t>𝑂</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𝐻</m:t>
                          </m:r>
                        </m:e>
                        <m:e>
                          <m:r>
                            <a:rPr lang="en-US" b="0" i="1" smtClean="0">
                              <a:latin typeface="Cambria Math" panose="02040503050406030204" pitchFamily="18" charset="0"/>
                              <a:ea typeface="Cambria Math" panose="02040503050406030204" pitchFamily="18" charset="0"/>
                            </a:rPr>
                            <m:t>𝑒</m:t>
                          </m:r>
                        </m:e>
                      </m:d>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𝑒</m:t>
                              </m:r>
                            </m:e>
                            <m:e>
                              <m:r>
                                <a:rPr lang="en-US" i="1">
                                  <a:latin typeface="Cambria Math" panose="02040503050406030204" pitchFamily="18" charset="0"/>
                                  <a:ea typeface="Cambria Math" panose="02040503050406030204" pitchFamily="18" charset="0"/>
                                </a:rPr>
                                <m:t>𝐻</m:t>
                              </m:r>
                            </m:e>
                          </m:d>
                        </m:num>
                        <m:den>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𝑒</m:t>
                              </m:r>
                            </m:e>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e>
                          </m:d>
                        </m:den>
                      </m:f>
                      <m:r>
                        <a:rPr lang="en-US" b="0" i="1" smtClean="0">
                          <a:latin typeface="Cambria Math" panose="02040503050406030204" pitchFamily="18" charset="0"/>
                          <a:ea typeface="Cambria Math" panose="02040503050406030204" pitchFamily="18" charset="0"/>
                        </a:rPr>
                        <m:t>𝑂</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𝐻</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𝑒</m:t>
                          </m:r>
                        </m:e>
                        <m:e>
                          <m:r>
                            <a:rPr lang="en-US" b="0" i="1" smtClean="0">
                              <a:latin typeface="Cambria Math" panose="02040503050406030204" pitchFamily="18" charset="0"/>
                              <a:ea typeface="Cambria Math" panose="02040503050406030204" pitchFamily="18" charset="0"/>
                            </a:rPr>
                            <m:t>𝐻</m:t>
                          </m:r>
                        </m:e>
                      </m:d>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oMath>
                  </m:oMathPara>
                </a14:m>
                <a:endParaRPr lang="en-US" b="0" dirty="0">
                  <a:ea typeface="Cambria Math" panose="02040503050406030204" pitchFamily="18" charset="0"/>
                </a:endParaRPr>
              </a:p>
              <a:p>
                <a:pPr marL="82550" indent="0" algn="ctr">
                  <a:buNone/>
                </a:pPr>
                <a:endParaRPr lang="en-US" dirty="0">
                  <a:ea typeface="Cambria Math" panose="02040503050406030204" pitchFamily="18" charset="0"/>
                </a:endParaRPr>
              </a:p>
              <a:p>
                <a:pPr marL="82550" indent="0" algn="ctr">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ea typeface="Cambria Math" panose="02040503050406030204" pitchFamily="18" charset="0"/>
                        </a:rPr>
                        <m:t>𝐿</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𝑒</m:t>
                          </m:r>
                        </m:e>
                        <m:e>
                          <m:r>
                            <a:rPr lang="en-US" b="0" i="1" smtClean="0">
                              <a:latin typeface="Cambria Math" panose="02040503050406030204" pitchFamily="18" charset="0"/>
                              <a:ea typeface="Cambria Math" panose="02040503050406030204" pitchFamily="18" charset="0"/>
                            </a:rPr>
                            <m:t>𝐻</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den>
                      </m:f>
                    </m:oMath>
                  </m:oMathPara>
                </a14:m>
                <a:endParaRPr lang="en-US" b="0" dirty="0">
                  <a:ea typeface="Cambria Math" panose="02040503050406030204" pitchFamily="18" charset="0"/>
                </a:endParaRPr>
              </a:p>
              <a:p>
                <a:pPr marL="82550" indent="0">
                  <a:buNone/>
                </a:pPr>
                <a:endParaRPr lang="en-US" dirty="0">
                  <a:ea typeface="Cambria Math" panose="02040503050406030204" pitchFamily="18" charset="0"/>
                </a:endParaRPr>
              </a:p>
              <a:p>
                <a:pPr marL="82550" indent="0">
                  <a:buNone/>
                </a:pPr>
                <a:r>
                  <a:rPr lang="en-US" dirty="0">
                    <a:ea typeface="Cambria Math" panose="02040503050406030204" pitchFamily="18" charset="0"/>
                  </a:rPr>
                  <a:t>The middle term is called the "likelihood ratio" – it is the probability of the evidence under the hypothesis divided by the probability of the evidence under the negation of the hypothesis.</a:t>
                </a:r>
                <a:endParaRPr lang="en-US" b="0" dirty="0">
                  <a:ea typeface="Cambria Math" panose="02040503050406030204" pitchFamily="18"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t="-6562" r="-289" b="-9711"/>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Pearl</a:t>
            </a:r>
            <a:endParaRPr sz="900" dirty="0">
              <a:latin typeface="Calibri"/>
              <a:ea typeface="Calibri"/>
              <a:cs typeface="Calibri"/>
              <a:sym typeface="Calibri"/>
            </a:endParaRPr>
          </a:p>
        </p:txBody>
      </p:sp>
    </p:spTree>
    <p:extLst>
      <p:ext uri="{BB962C8B-B14F-4D97-AF65-F5344CB8AC3E}">
        <p14:creationId xmlns:p14="http://schemas.microsoft.com/office/powerpoint/2010/main" val="7870627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 fire alarm example (I)</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b="0" dirty="0">
                    <a:ea typeface="Cambria Math" panose="02040503050406030204" pitchFamily="18" charset="0"/>
                  </a:rPr>
                  <a:t>Let's say that you've worked in the same building for 8 years, and there have been 12 fire alarms and no real fires.</a:t>
                </a:r>
              </a:p>
              <a:p>
                <a:pPr marL="82550" indent="0">
                  <a:buNone/>
                </a:pPr>
                <a:endParaRPr lang="en-US" dirty="0">
                  <a:ea typeface="Cambria Math" panose="02040503050406030204" pitchFamily="18" charset="0"/>
                </a:endParaRPr>
              </a:p>
              <a:p>
                <a:pPr marL="82550" indent="0">
                  <a:buNone/>
                </a:pPr>
                <a:r>
                  <a:rPr lang="en-US" dirty="0">
                    <a:ea typeface="Cambria Math" panose="02040503050406030204" pitchFamily="18" charset="0"/>
                  </a:rPr>
                  <a:t>What is the upper bound for the probability of a fire on a given day?</a:t>
                </a:r>
              </a:p>
              <a:p>
                <a:pPr marL="8255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𝑓𝑖𝑟𝑒</m:t>
                      </m:r>
                      <m:r>
                        <a:rPr lang="en-US" b="0" i="1" smtClean="0">
                          <a:latin typeface="Cambria Math" panose="02040503050406030204" pitchFamily="18" charset="0"/>
                          <a:ea typeface="Cambria Math" panose="02040503050406030204" pitchFamily="18" charset="0"/>
                        </a:rPr>
                        <m:t>)&lt;</m:t>
                      </m:r>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365×8</m:t>
                          </m:r>
                        </m:den>
                      </m:f>
                      <m:r>
                        <a:rPr lang="en-US" b="0" i="1" smtClean="0">
                          <a:latin typeface="Cambria Math" panose="02040503050406030204" pitchFamily="18" charset="0"/>
                          <a:ea typeface="Cambria Math" panose="02040503050406030204" pitchFamily="18" charset="0"/>
                        </a:rPr>
                        <m:t>≈</m:t>
                      </m:r>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3000</m:t>
                          </m:r>
                        </m:den>
                      </m:f>
                    </m:oMath>
                  </m:oMathPara>
                </a14:m>
                <a:endParaRPr lang="en-US" b="0" dirty="0">
                  <a:ea typeface="Cambria Math" panose="02040503050406030204" pitchFamily="18" charset="0"/>
                </a:endParaRPr>
              </a:p>
              <a:p>
                <a:pPr marL="82550" indent="0">
                  <a:buNone/>
                </a:pPr>
                <a:endParaRPr lang="en-US" b="0" dirty="0">
                  <a:ea typeface="Cambria Math" panose="02040503050406030204" pitchFamily="18" charset="0"/>
                </a:endParaRPr>
              </a:p>
              <a:p>
                <a:pPr marL="82550" indent="0">
                  <a:buNone/>
                </a:pPr>
                <a:r>
                  <a:rPr lang="en-US" b="0" dirty="0">
                    <a:ea typeface="Cambria Math" panose="02040503050406030204" pitchFamily="18" charset="0"/>
                  </a:rPr>
                  <a:t>What is the probability of a false alarm on a given day?</a:t>
                </a:r>
              </a:p>
              <a:p>
                <a:pPr marL="8255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𝑓𝑎𝑙𝑠𝑒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𝑎𝑙𝑎𝑟𝑚</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𝑎𝑙𝑎𝑟𝑚</m:t>
                          </m:r>
                        </m:e>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𝑓𝑖𝑟𝑒</m:t>
                          </m:r>
                        </m:e>
                      </m:d>
                      <m:r>
                        <a:rPr lang="en-US" b="0" i="1" smtClean="0">
                          <a:latin typeface="Cambria Math" panose="02040503050406030204" pitchFamily="18" charset="0"/>
                          <a:ea typeface="Cambria Math" panose="02040503050406030204" pitchFamily="18" charset="0"/>
                        </a:rPr>
                        <m:t>=</m:t>
                      </m:r>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12</m:t>
                          </m:r>
                        </m:num>
                        <m:den>
                          <m:r>
                            <a:rPr lang="en-US" b="0" i="1" smtClean="0">
                              <a:latin typeface="Cambria Math" panose="02040503050406030204" pitchFamily="18" charset="0"/>
                              <a:ea typeface="Cambria Math" panose="02040503050406030204" pitchFamily="18" charset="0"/>
                            </a:rPr>
                            <m:t>3000</m:t>
                          </m:r>
                        </m:den>
                      </m:f>
                      <m:r>
                        <a:rPr lang="en-US" b="0" i="1" smtClean="0">
                          <a:latin typeface="Cambria Math" panose="02040503050406030204" pitchFamily="18" charset="0"/>
                          <a:ea typeface="Cambria Math" panose="02040503050406030204" pitchFamily="18" charset="0"/>
                        </a:rPr>
                        <m:t>=</m:t>
                      </m:r>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4</m:t>
                          </m:r>
                        </m:num>
                        <m:den>
                          <m:r>
                            <a:rPr lang="en-US" b="0" i="1" smtClean="0">
                              <a:latin typeface="Cambria Math" panose="02040503050406030204" pitchFamily="18" charset="0"/>
                              <a:ea typeface="Cambria Math" panose="02040503050406030204" pitchFamily="18" charset="0"/>
                            </a:rPr>
                            <m:t>1000</m:t>
                          </m:r>
                        </m:den>
                      </m:f>
                    </m:oMath>
                  </m:oMathPara>
                </a14:m>
                <a:endParaRPr lang="en-US" b="0" dirty="0">
                  <a:ea typeface="Cambria Math" panose="02040503050406030204" pitchFamily="18" charset="0"/>
                </a:endParaRPr>
              </a:p>
              <a:p>
                <a:pPr marL="82550" indent="0">
                  <a:buNone/>
                </a:pPr>
                <a:endParaRPr lang="en-US" dirty="0">
                  <a:ea typeface="Cambria Math" panose="02040503050406030204" pitchFamily="18" charset="0"/>
                </a:endParaRPr>
              </a:p>
              <a:p>
                <a:pPr marL="82550" indent="0">
                  <a:buNone/>
                </a:pPr>
                <a:r>
                  <a:rPr lang="en-US" dirty="0">
                    <a:ea typeface="Cambria Math" panose="02040503050406030204" pitchFamily="18" charset="0"/>
                  </a:rPr>
                  <a:t>Let's say the sensitivity of the system is quite high, so</a:t>
                </a:r>
              </a:p>
              <a:p>
                <a:pPr marL="82550" indent="0" algn="ctr">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𝑎𝑙𝑎𝑟𝑚</m:t>
                          </m:r>
                        </m:e>
                        <m:e>
                          <m:r>
                            <a:rPr lang="en-US" b="0" i="1" smtClean="0">
                              <a:latin typeface="Cambria Math" panose="02040503050406030204" pitchFamily="18" charset="0"/>
                              <a:ea typeface="Cambria Math" panose="02040503050406030204" pitchFamily="18" charset="0"/>
                            </a:rPr>
                            <m:t>𝑓𝑖𝑟𝑒</m:t>
                          </m:r>
                        </m:e>
                      </m:d>
                      <m:r>
                        <a:rPr lang="en-US" b="0" i="1" smtClean="0">
                          <a:latin typeface="Cambria Math" panose="02040503050406030204" pitchFamily="18" charset="0"/>
                          <a:ea typeface="Cambria Math" panose="02040503050406030204" pitchFamily="18" charset="0"/>
                        </a:rPr>
                        <m:t>=</m:t>
                      </m:r>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999</m:t>
                          </m:r>
                        </m:num>
                        <m:den>
                          <m:r>
                            <a:rPr lang="en-US" b="0" i="1" smtClean="0">
                              <a:latin typeface="Cambria Math" panose="02040503050406030204" pitchFamily="18" charset="0"/>
                              <a:ea typeface="Cambria Math" panose="02040503050406030204" pitchFamily="18" charset="0"/>
                            </a:rPr>
                            <m:t>1000</m:t>
                          </m:r>
                        </m:den>
                      </m:f>
                    </m:oMath>
                  </m:oMathPara>
                </a14:m>
                <a:endParaRPr lang="en-US" dirty="0">
                  <a:ea typeface="Cambria Math" panose="02040503050406030204" pitchFamily="18"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r="-1592" b="-19423"/>
                </a:stretch>
              </a:blipFill>
            </p:spPr>
            <p:txBody>
              <a:bodyPr/>
              <a:lstStyle/>
              <a:p>
                <a:r>
                  <a:rPr lang="en-US">
                    <a:noFill/>
                  </a:rPr>
                  <a:t> </a:t>
                </a:r>
              </a:p>
            </p:txBody>
          </p:sp>
        </mc:Fallback>
      </mc:AlternateContent>
    </p:spTree>
    <p:extLst>
      <p:ext uri="{BB962C8B-B14F-4D97-AF65-F5344CB8AC3E}">
        <p14:creationId xmlns:p14="http://schemas.microsoft.com/office/powerpoint/2010/main" val="15988802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 fire alarm example (II)</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b="0" dirty="0">
                    <a:ea typeface="Cambria Math" panose="02040503050406030204" pitchFamily="18" charset="0"/>
                  </a:rPr>
                  <a:t>The prior odds of a fire on a given day are:</a:t>
                </a:r>
              </a:p>
              <a:p>
                <a:pPr marL="82550" indent="0">
                  <a:buNone/>
                </a:pPr>
                <a:endParaRPr lang="en-US" b="0" i="1" dirty="0">
                  <a:latin typeface="Cambria Math" panose="02040503050406030204" pitchFamily="18" charset="0"/>
                  <a:ea typeface="Cambria Math" panose="02040503050406030204" pitchFamily="18" charset="0"/>
                </a:endParaRPr>
              </a:p>
              <a:p>
                <a:pPr marL="8255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ea typeface="Cambria Math" panose="02040503050406030204" pitchFamily="18" charset="0"/>
                        </a:rPr>
                        <m:t>𝑂</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𝑓𝑖𝑟𝑒</m:t>
                          </m:r>
                        </m:e>
                      </m:d>
                      <m:r>
                        <a:rPr lang="en-US" b="0" i="1" smtClean="0">
                          <a:latin typeface="Cambria Math" panose="02040503050406030204" pitchFamily="18" charset="0"/>
                          <a:ea typeface="Cambria Math" panose="02040503050406030204" pitchFamily="18" charset="0"/>
                        </a:rPr>
                        <m:t>=</m:t>
                      </m:r>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𝑓𝑖𝑟𝑒</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𝑓𝑖𝑟𝑒</m:t>
                          </m:r>
                          <m:r>
                            <a:rPr lang="en-US" b="0" i="1" smtClean="0">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ea typeface="Cambria Math" panose="02040503050406030204" pitchFamily="18" charset="0"/>
                        </a:rPr>
                        <m:t>=</m:t>
                      </m:r>
                      <m:f>
                        <m:fPr>
                          <m:type m:val="skw"/>
                          <m:ctrlPr>
                            <a:rPr lang="en-US" b="0" i="1" smtClean="0">
                              <a:latin typeface="Cambria Math" panose="02040503050406030204" pitchFamily="18" charset="0"/>
                              <a:ea typeface="Cambria Math" panose="02040503050406030204" pitchFamily="18" charset="0"/>
                            </a:rPr>
                          </m:ctrlPr>
                        </m:fPr>
                        <m:num>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3000</m:t>
                              </m:r>
                            </m:den>
                          </m:f>
                        </m:num>
                        <m:den>
                          <m:r>
                            <a:rPr lang="en-US" b="0" i="1" smtClean="0">
                              <a:latin typeface="Cambria Math" panose="02040503050406030204" pitchFamily="18" charset="0"/>
                              <a:ea typeface="Cambria Math" panose="02040503050406030204" pitchFamily="18" charset="0"/>
                            </a:rPr>
                            <m:t>1−</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3000</m:t>
                              </m:r>
                            </m:den>
                          </m:f>
                        </m:den>
                      </m:f>
                      <m:r>
                        <a:rPr lang="en-US" b="0" i="1" smtClean="0">
                          <a:latin typeface="Cambria Math" panose="02040503050406030204" pitchFamily="18" charset="0"/>
                          <a:ea typeface="Cambria Math" panose="02040503050406030204" pitchFamily="18" charset="0"/>
                        </a:rPr>
                        <m:t>=</m:t>
                      </m:r>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2999</m:t>
                          </m:r>
                        </m:den>
                      </m:f>
                    </m:oMath>
                  </m:oMathPara>
                </a14:m>
                <a:endParaRPr lang="en-US" b="0" dirty="0">
                  <a:ea typeface="Cambria Math" panose="02040503050406030204" pitchFamily="18" charset="0"/>
                </a:endParaRPr>
              </a:p>
              <a:p>
                <a:pPr marL="82550" indent="0">
                  <a:buNone/>
                </a:pPr>
                <a:endParaRPr lang="en-US" b="0" dirty="0">
                  <a:ea typeface="Cambria Math" panose="02040503050406030204" pitchFamily="18" charset="0"/>
                </a:endParaRPr>
              </a:p>
              <a:p>
                <a:pPr marL="82550" indent="0">
                  <a:buNone/>
                </a:pPr>
                <a:r>
                  <a:rPr lang="en-US" b="0" dirty="0">
                    <a:ea typeface="Cambria Math" panose="02040503050406030204" pitchFamily="18" charset="0"/>
                  </a:rPr>
                  <a:t>What is the likelihood ratio associated with the new evidence?</a:t>
                </a:r>
              </a:p>
              <a:p>
                <a:pPr marL="82550" indent="0">
                  <a:buNone/>
                </a:pPr>
                <a:endParaRPr lang="en-US" b="0" i="1" dirty="0">
                  <a:latin typeface="Cambria Math" panose="02040503050406030204" pitchFamily="18" charset="0"/>
                  <a:ea typeface="Cambria Math" panose="02040503050406030204" pitchFamily="18" charset="0"/>
                </a:endParaRPr>
              </a:p>
              <a:p>
                <a:pPr marL="8255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ea typeface="Cambria Math" panose="02040503050406030204" pitchFamily="18" charset="0"/>
                        </a:rPr>
                        <m:t>𝐿</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𝑎𝑙𝑎𝑟𝑚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𝑓𝑖𝑟𝑒</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𝑎𝑙𝑎𝑟𝑚</m:t>
                              </m:r>
                            </m:e>
                            <m:e>
                              <m:r>
                                <a:rPr lang="en-US" i="1">
                                  <a:latin typeface="Cambria Math" panose="02040503050406030204" pitchFamily="18" charset="0"/>
                                  <a:ea typeface="Cambria Math" panose="02040503050406030204" pitchFamily="18" charset="0"/>
                                </a:rPr>
                                <m:t>𝑓𝑖𝑟𝑒</m:t>
                              </m:r>
                            </m:e>
                          </m:d>
                        </m:num>
                        <m:den>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𝑎𝑙𝑎𝑟𝑚</m:t>
                              </m:r>
                            </m:e>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𝑓𝑖𝑟𝑒</m:t>
                              </m:r>
                            </m:e>
                          </m:d>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999</m:t>
                              </m:r>
                            </m:num>
                            <m:den>
                              <m:r>
                                <a:rPr lang="en-US" b="0" i="1" smtClean="0">
                                  <a:latin typeface="Cambria Math" panose="02040503050406030204" pitchFamily="18" charset="0"/>
                                  <a:ea typeface="Cambria Math" panose="02040503050406030204" pitchFamily="18" charset="0"/>
                                </a:rPr>
                                <m:t>1000</m:t>
                              </m:r>
                            </m:den>
                          </m:f>
                        </m:num>
                        <m:den>
                          <m:r>
                            <a:rPr lang="en-US" b="0" i="1" smtClean="0">
                              <a:latin typeface="Cambria Math" panose="02040503050406030204" pitchFamily="18" charset="0"/>
                              <a:ea typeface="Cambria Math" panose="02040503050406030204" pitchFamily="18" charset="0"/>
                            </a:rPr>
                            <m:t>4/1000</m:t>
                          </m:r>
                        </m:den>
                      </m:f>
                      <m:r>
                        <a:rPr lang="en-US" b="0" i="1" smtClean="0">
                          <a:latin typeface="Cambria Math" panose="02040503050406030204" pitchFamily="18" charset="0"/>
                          <a:ea typeface="Cambria Math" panose="02040503050406030204" pitchFamily="18" charset="0"/>
                        </a:rPr>
                        <m:t>=</m:t>
                      </m:r>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999</m:t>
                          </m:r>
                        </m:num>
                        <m:den>
                          <m:r>
                            <a:rPr lang="en-US" b="0" i="1" smtClean="0">
                              <a:latin typeface="Cambria Math" panose="02040503050406030204" pitchFamily="18" charset="0"/>
                              <a:ea typeface="Cambria Math" panose="02040503050406030204" pitchFamily="18" charset="0"/>
                            </a:rPr>
                            <m:t>4</m:t>
                          </m:r>
                        </m:den>
                      </m:f>
                    </m:oMath>
                  </m:oMathPara>
                </a14:m>
                <a:endParaRPr lang="en-US" b="0" dirty="0">
                  <a:ea typeface="Cambria Math" panose="02040503050406030204" pitchFamily="18" charset="0"/>
                </a:endParaRPr>
              </a:p>
              <a:p>
                <a:pPr marL="82550" indent="0">
                  <a:buNone/>
                </a:pPr>
                <a:endParaRPr lang="en-US" dirty="0">
                  <a:ea typeface="Cambria Math" panose="02040503050406030204" pitchFamily="18"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t="-18635" b="-5774"/>
                </a:stretch>
              </a:blipFill>
            </p:spPr>
            <p:txBody>
              <a:bodyPr/>
              <a:lstStyle/>
              <a:p>
                <a:r>
                  <a:rPr lang="en-US">
                    <a:noFill/>
                  </a:rPr>
                  <a:t> </a:t>
                </a:r>
              </a:p>
            </p:txBody>
          </p:sp>
        </mc:Fallback>
      </mc:AlternateContent>
    </p:spTree>
    <p:extLst>
      <p:ext uri="{BB962C8B-B14F-4D97-AF65-F5344CB8AC3E}">
        <p14:creationId xmlns:p14="http://schemas.microsoft.com/office/powerpoint/2010/main" val="17218307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 fire alarm example (III)</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b="0" dirty="0">
                    <a:ea typeface="Cambria Math" panose="02040503050406030204" pitchFamily="18" charset="0"/>
                  </a:rPr>
                  <a:t>The posterior odds of a fire given the evidence are:</a:t>
                </a:r>
              </a:p>
              <a:p>
                <a:pPr marL="82550" indent="0">
                  <a:buNone/>
                </a:pPr>
                <a:endParaRPr lang="en-US" b="0" i="1" dirty="0">
                  <a:latin typeface="Cambria Math" panose="02040503050406030204" pitchFamily="18" charset="0"/>
                  <a:ea typeface="Cambria Math" panose="02040503050406030204" pitchFamily="18" charset="0"/>
                </a:endParaRPr>
              </a:p>
              <a:p>
                <a:pPr marL="8255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ea typeface="Cambria Math" panose="02040503050406030204" pitchFamily="18" charset="0"/>
                        </a:rPr>
                        <m:t>𝑂</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𝑓𝑖𝑟𝑒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𝑎𝑙𝑎𝑟𝑚</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𝑎𝑙𝑎𝑟𝑚</m:t>
                          </m:r>
                        </m:e>
                        <m:e>
                          <m:r>
                            <a:rPr lang="en-US" b="0" i="1" smtClean="0">
                              <a:latin typeface="Cambria Math" panose="02040503050406030204" pitchFamily="18" charset="0"/>
                              <a:ea typeface="Cambria Math" panose="02040503050406030204" pitchFamily="18" charset="0"/>
                            </a:rPr>
                            <m:t>𝑓𝑖𝑟𝑒</m:t>
                          </m:r>
                        </m:e>
                      </m:d>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𝑓𝑖𝑟𝑒</m:t>
                      </m:r>
                      <m:r>
                        <a:rPr lang="en-US" b="0" i="1" smtClean="0">
                          <a:latin typeface="Cambria Math" panose="02040503050406030204" pitchFamily="18" charset="0"/>
                          <a:ea typeface="Cambria Math" panose="02040503050406030204" pitchFamily="18" charset="0"/>
                        </a:rPr>
                        <m:t>)</m:t>
                      </m:r>
                    </m:oMath>
                  </m:oMathPara>
                </a14:m>
                <a:endParaRPr lang="en-US" b="0" dirty="0">
                  <a:ea typeface="Cambria Math" panose="02040503050406030204" pitchFamily="18" charset="0"/>
                </a:endParaRPr>
              </a:p>
              <a:p>
                <a:pPr marL="82550" indent="0">
                  <a:buNone/>
                </a:pPr>
                <a:endParaRPr lang="en-US" b="0" i="1" dirty="0">
                  <a:latin typeface="Cambria Math" panose="02040503050406030204" pitchFamily="18" charset="0"/>
                  <a:ea typeface="Cambria Math" panose="02040503050406030204" pitchFamily="18" charset="0"/>
                </a:endParaRPr>
              </a:p>
              <a:p>
                <a:pPr marL="8255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ea typeface="Cambria Math" panose="02040503050406030204" pitchFamily="18" charset="0"/>
                        </a:rPr>
                        <m:t>𝑂</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𝑓𝑖𝑟𝑒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𝑎𝑙𝑎𝑟𝑚</m:t>
                          </m:r>
                        </m:e>
                      </m:d>
                      <m:r>
                        <a:rPr lang="en-US" b="0" i="1" smtClean="0">
                          <a:latin typeface="Cambria Math" panose="02040503050406030204" pitchFamily="18" charset="0"/>
                          <a:ea typeface="Cambria Math" panose="02040503050406030204" pitchFamily="18" charset="0"/>
                        </a:rPr>
                        <m:t>=</m:t>
                      </m:r>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999</m:t>
                          </m:r>
                        </m:num>
                        <m:den>
                          <m:r>
                            <a:rPr lang="en-US" b="0" i="1" smtClean="0">
                              <a:latin typeface="Cambria Math" panose="02040503050406030204" pitchFamily="18" charset="0"/>
                              <a:ea typeface="Cambria Math" panose="02040503050406030204" pitchFamily="18" charset="0"/>
                            </a:rPr>
                            <m:t>4</m:t>
                          </m:r>
                        </m:den>
                      </m:f>
                      <m:r>
                        <a:rPr lang="en-US" b="0" i="1" smtClean="0">
                          <a:latin typeface="Cambria Math" panose="02040503050406030204" pitchFamily="18" charset="0"/>
                          <a:ea typeface="Cambria Math" panose="02040503050406030204" pitchFamily="18" charset="0"/>
                        </a:rPr>
                        <m:t>×</m:t>
                      </m:r>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2999</m:t>
                          </m:r>
                        </m:den>
                      </m:f>
                      <m:r>
                        <a:rPr lang="en-US" b="0" i="1" smtClean="0">
                          <a:latin typeface="Cambria Math" panose="02040503050406030204" pitchFamily="18" charset="0"/>
                          <a:ea typeface="Cambria Math" panose="02040503050406030204" pitchFamily="18" charset="0"/>
                        </a:rPr>
                        <m:t>≈0.08</m:t>
                      </m:r>
                    </m:oMath>
                  </m:oMathPara>
                </a14:m>
                <a:endParaRPr lang="en-US" b="0" dirty="0">
                  <a:ea typeface="Cambria Math" panose="02040503050406030204" pitchFamily="18" charset="0"/>
                </a:endParaRPr>
              </a:p>
              <a:p>
                <a:pPr marL="82550" indent="0">
                  <a:buNone/>
                </a:pPr>
                <a:endParaRPr lang="en-US" dirty="0">
                  <a:ea typeface="Cambria Math" panose="02040503050406030204" pitchFamily="18" charset="0"/>
                </a:endParaRPr>
              </a:p>
              <a:p>
                <a:pPr marL="82550" indent="0">
                  <a:buNone/>
                </a:pPr>
                <a:r>
                  <a:rPr lang="en-US" dirty="0">
                    <a:ea typeface="Cambria Math" panose="02040503050406030204" pitchFamily="18" charset="0"/>
                  </a:rPr>
                  <a:t>The posterior probability of a fire given the evidence is:</a:t>
                </a:r>
              </a:p>
              <a:p>
                <a:pPr marL="82550" indent="0" algn="ctr">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𝑓𝑖𝑟𝑒</m:t>
                          </m:r>
                        </m:e>
                        <m:e>
                          <m:r>
                            <a:rPr lang="en-US" b="0" i="1" smtClean="0">
                              <a:latin typeface="Cambria Math" panose="02040503050406030204" pitchFamily="18" charset="0"/>
                              <a:ea typeface="Cambria Math" panose="02040503050406030204" pitchFamily="18" charset="0"/>
                            </a:rPr>
                            <m:t>𝑎𝑙𝑎𝑟𝑚</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𝑓𝑖𝑟𝑒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𝑎𝑙𝑎𝑟𝑚</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𝑓𝑖𝑟𝑒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𝑎𝑙𝑎𝑟𝑚</m:t>
                          </m:r>
                          <m:r>
                            <a:rPr lang="en-US" b="0" i="1" smtClean="0">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0.08</m:t>
                          </m:r>
                        </m:num>
                        <m:den>
                          <m:r>
                            <a:rPr lang="en-US" b="0" i="1" smtClean="0">
                              <a:latin typeface="Cambria Math" panose="02040503050406030204" pitchFamily="18" charset="0"/>
                              <a:ea typeface="Cambria Math" panose="02040503050406030204" pitchFamily="18" charset="0"/>
                            </a:rPr>
                            <m:t>1+0.08</m:t>
                          </m:r>
                        </m:den>
                      </m:f>
                      <m:r>
                        <a:rPr lang="en-US" b="0" i="1" smtClean="0">
                          <a:latin typeface="Cambria Math" panose="02040503050406030204" pitchFamily="18" charset="0"/>
                          <a:ea typeface="Cambria Math" panose="02040503050406030204" pitchFamily="18" charset="0"/>
                        </a:rPr>
                        <m:t>=7.4%</m:t>
                      </m:r>
                    </m:oMath>
                  </m:oMathPara>
                </a14:m>
                <a:endParaRPr lang="en-US" b="0" dirty="0">
                  <a:ea typeface="Cambria Math" panose="02040503050406030204" pitchFamily="18" charset="0"/>
                </a:endParaRPr>
              </a:p>
              <a:p>
                <a:pPr marL="82550" indent="0">
                  <a:buNone/>
                </a:pPr>
                <a:endParaRPr lang="en-US" b="0" dirty="0">
                  <a:ea typeface="Cambria Math" panose="02040503050406030204" pitchFamily="18" charset="0"/>
                </a:endParaRPr>
              </a:p>
              <a:p>
                <a:pPr marL="82550" indent="0">
                  <a:buNone/>
                </a:pPr>
                <a:r>
                  <a:rPr lang="en-US" dirty="0">
                    <a:ea typeface="Cambria Math" panose="02040503050406030204" pitchFamily="18" charset="0"/>
                  </a:rPr>
                  <a:t>So, even though a fire is unlikely given the alarm, the probability has raised significantly – from </a:t>
                </a:r>
                <a14:m>
                  <m:oMath xmlns:m="http://schemas.openxmlformats.org/officeDocument/2006/math">
                    <m:f>
                      <m:fPr>
                        <m:type m:val="skw"/>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3000</m:t>
                        </m:r>
                      </m:den>
                    </m:f>
                  </m:oMath>
                </a14:m>
                <a:r>
                  <a:rPr lang="en-US" dirty="0">
                    <a:ea typeface="Cambria Math" panose="02040503050406030204" pitchFamily="18" charset="0"/>
                  </a:rPr>
                  <a:t> to 7%.</a:t>
                </a:r>
              </a:p>
              <a:p>
                <a:pPr marL="82550" indent="0">
                  <a:buNone/>
                </a:pPr>
                <a:r>
                  <a:rPr lang="en-US" b="0" dirty="0">
                    <a:ea typeface="Cambria Math" panose="02040503050406030204" pitchFamily="18" charset="0"/>
                  </a:rPr>
                  <a:t>Does this align with your intuition when you hear a fire alarm?</a:t>
                </a: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t="-2625" b="-12598"/>
                </a:stretch>
              </a:blipFill>
            </p:spPr>
            <p:txBody>
              <a:bodyPr/>
              <a:lstStyle/>
              <a:p>
                <a:r>
                  <a:rPr lang="en-US">
                    <a:noFill/>
                  </a:rPr>
                  <a:t> </a:t>
                </a:r>
              </a:p>
            </p:txBody>
          </p:sp>
        </mc:Fallback>
      </mc:AlternateContent>
    </p:spTree>
    <p:extLst>
      <p:ext uri="{BB962C8B-B14F-4D97-AF65-F5344CB8AC3E}">
        <p14:creationId xmlns:p14="http://schemas.microsoft.com/office/powerpoint/2010/main" val="42203243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50D7-4155-6849-9948-2F15EBF03E9B}"/>
              </a:ext>
            </a:extLst>
          </p:cNvPr>
          <p:cNvSpPr>
            <a:spLocks noGrp="1"/>
          </p:cNvSpPr>
          <p:nvPr>
            <p:ph type="title"/>
          </p:nvPr>
        </p:nvSpPr>
        <p:spPr/>
        <p:txBody>
          <a:bodyPr/>
          <a:lstStyle/>
          <a:p>
            <a:r>
              <a:rPr lang="en-US" dirty="0"/>
              <a:t>Directed acyclic graphs as representations of joint probabilities</a:t>
            </a:r>
          </a:p>
        </p:txBody>
      </p:sp>
      <p:sp>
        <p:nvSpPr>
          <p:cNvPr id="3" name="Text Placeholder 2">
            <a:extLst>
              <a:ext uri="{FF2B5EF4-FFF2-40B4-BE49-F238E27FC236}">
                <a16:creationId xmlns:a16="http://schemas.microsoft.com/office/drawing/2014/main" id="{8697E8F1-4B35-894E-8D54-7D7892E9289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22773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Additional rules</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The probability of the joint event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𝐵</m:t>
                    </m:r>
                  </m:oMath>
                </a14:m>
                <a:r>
                  <a:rPr lang="en-US" dirty="0"/>
                  <a:t> can be written several ways:</a:t>
                </a:r>
                <a:endParaRPr lang="en-US" dirty="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𝑎𝑛𝑑</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oMath>
                </a14:m>
                <a:endParaRPr lang="en-US" b="0" dirty="0">
                  <a:ea typeface="Cambria Math" panose="02040503050406030204" pitchFamily="18" charset="0"/>
                </a:endParaRPr>
              </a:p>
              <a:p>
                <a:endParaRPr lang="en-US" dirty="0">
                  <a:ea typeface="Cambria Math" panose="02040503050406030204" pitchFamily="18" charset="0"/>
                </a:endParaRPr>
              </a:p>
              <a:p>
                <a:pPr marL="82550" indent="0">
                  <a:buNone/>
                </a:pPr>
                <a:r>
                  <a:rPr lang="en-US" dirty="0"/>
                  <a:t>Because </a:t>
                </a:r>
                <a14:m>
                  <m:oMath xmlns:m="http://schemas.openxmlformats.org/officeDocument/2006/math">
                    <m:r>
                      <a:rPr lang="en-US" b="0" i="1" smtClean="0">
                        <a:latin typeface="Cambria Math" panose="02040503050406030204" pitchFamily="18" charset="0"/>
                      </a:rPr>
                      <m:t>𝐴</m:t>
                    </m:r>
                  </m:oMath>
                </a14:m>
                <a:r>
                  <a:rPr lang="en-US" dirty="0">
                    <a:ea typeface="Cambria Math" panose="02040503050406030204" pitchFamily="18" charset="0"/>
                  </a:rPr>
                  <a:t> and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oMath>
                </a14:m>
                <a:r>
                  <a:rPr lang="en-US" dirty="0">
                    <a:ea typeface="Cambria Math" panose="02040503050406030204" pitchFamily="18" charset="0"/>
                  </a:rPr>
                  <a:t> together comprise a "sure proposition”:</a:t>
                </a: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e>
                    </m:d>
                    <m:r>
                      <a:rPr lang="en-US" b="0" i="1" smtClean="0">
                        <a:latin typeface="Cambria Math" panose="02040503050406030204" pitchFamily="18" charset="0"/>
                        <a:ea typeface="Cambria Math" panose="02040503050406030204" pitchFamily="18" charset="0"/>
                      </a:rPr>
                      <m:t>=1</m:t>
                    </m:r>
                  </m:oMath>
                </a14:m>
                <a:endParaRPr lang="en-US" dirty="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e>
                    </m:d>
                    <m:r>
                      <a:rPr lang="en-US" i="1">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oMath>
                </a14:m>
                <a:endParaRPr lang="en-US" dirty="0">
                  <a:ea typeface="Cambria Math" panose="02040503050406030204" pitchFamily="18" charset="0"/>
                </a:endParaRPr>
              </a:p>
              <a:p>
                <a:endParaRPr lang="en-US" dirty="0">
                  <a:ea typeface="Cambria Math" panose="02040503050406030204" pitchFamily="18" charset="0"/>
                </a:endParaRPr>
              </a:p>
              <a:p>
                <a:pPr marL="82550" indent="0">
                  <a:buNone/>
                </a:pPr>
                <a:r>
                  <a:rPr lang="en-US" dirty="0"/>
                  <a:t>If </a:t>
                </a:r>
                <a14:m>
                  <m:oMath xmlns:m="http://schemas.openxmlformats.org/officeDocument/2006/math">
                    <m:r>
                      <a:rPr lang="en-US" i="1">
                        <a:latin typeface="Cambria Math" panose="02040503050406030204" pitchFamily="18" charset="0"/>
                      </a:rPr>
                      <m:t>𝐴</m:t>
                    </m:r>
                  </m:oMath>
                </a14:m>
                <a:r>
                  <a:rPr lang="en-US" dirty="0">
                    <a:ea typeface="Cambria Math" panose="02040503050406030204" pitchFamily="18" charset="0"/>
                  </a:rPr>
                  <a:t> and </a:t>
                </a:r>
                <a14:m>
                  <m:oMath xmlns:m="http://schemas.openxmlformats.org/officeDocument/2006/math">
                    <m:r>
                      <a:rPr lang="en-US" b="0" i="1" smtClean="0">
                        <a:latin typeface="Cambria Math" panose="02040503050406030204" pitchFamily="18" charset="0"/>
                        <a:ea typeface="Cambria Math" panose="02040503050406030204" pitchFamily="18" charset="0"/>
                      </a:rPr>
                      <m:t>𝐵</m:t>
                    </m:r>
                  </m:oMath>
                </a14:m>
                <a:r>
                  <a:rPr lang="en-US" dirty="0">
                    <a:ea typeface="Cambria Math" panose="02040503050406030204" pitchFamily="18" charset="0"/>
                  </a:rPr>
                  <a:t> are independent:</a:t>
                </a: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e>
                    </m:d>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oMath>
                </a14:m>
                <a:endParaRPr lang="en-US" dirty="0">
                  <a:ea typeface="Cambria Math" panose="02040503050406030204" pitchFamily="18" charset="0"/>
                </a:endParaRPr>
              </a:p>
            </p:txBody>
          </p:sp>
        </mc:Choice>
        <mc:Fallback>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r="-145"/>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Pearl, 1988</a:t>
            </a:r>
            <a:endParaRPr sz="900" dirty="0">
              <a:latin typeface="Calibri"/>
              <a:ea typeface="Calibri"/>
              <a:cs typeface="Calibri"/>
              <a:sym typeface="Calibri"/>
            </a:endParaRPr>
          </a:p>
        </p:txBody>
      </p:sp>
    </p:spTree>
    <p:extLst>
      <p:ext uri="{BB962C8B-B14F-4D97-AF65-F5344CB8AC3E}">
        <p14:creationId xmlns:p14="http://schemas.microsoft.com/office/powerpoint/2010/main" val="27793038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5E5-BFA4-3240-8BED-F3CEACE3F4D1}"/>
              </a:ext>
            </a:extLst>
          </p:cNvPr>
          <p:cNvSpPr>
            <a:spLocks noGrp="1"/>
          </p:cNvSpPr>
          <p:nvPr>
            <p:ph type="title"/>
          </p:nvPr>
        </p:nvSpPr>
        <p:spPr/>
        <p:txBody>
          <a:bodyPr/>
          <a:lstStyle/>
          <a:p>
            <a:r>
              <a:rPr lang="en-US" dirty="0"/>
              <a:t>Directed acyclic graphs</a:t>
            </a:r>
          </a:p>
        </p:txBody>
      </p:sp>
      <p:sp>
        <p:nvSpPr>
          <p:cNvPr id="3" name="Text Placeholder 2">
            <a:extLst>
              <a:ext uri="{FF2B5EF4-FFF2-40B4-BE49-F238E27FC236}">
                <a16:creationId xmlns:a16="http://schemas.microsoft.com/office/drawing/2014/main" id="{CD048F0A-952A-FB47-8D3B-A285C5098835}"/>
              </a:ext>
            </a:extLst>
          </p:cNvPr>
          <p:cNvSpPr>
            <a:spLocks noGrp="1"/>
          </p:cNvSpPr>
          <p:nvPr>
            <p:ph type="body" idx="1"/>
          </p:nvPr>
        </p:nvSpPr>
        <p:spPr>
          <a:xfrm>
            <a:off x="346334" y="1707370"/>
            <a:ext cx="5130234" cy="5253334"/>
          </a:xfrm>
        </p:spPr>
        <p:txBody>
          <a:bodyPr anchor="ctr"/>
          <a:lstStyle/>
          <a:p>
            <a:r>
              <a:rPr lang="en-US" dirty="0"/>
              <a:t>Complex conditional dependencies in a probabilistic model can be represented with directed graphs.</a:t>
            </a:r>
          </a:p>
          <a:p>
            <a:endParaRPr lang="en-US" dirty="0"/>
          </a:p>
          <a:p>
            <a:r>
              <a:rPr lang="en-US" dirty="0"/>
              <a:t>In particular, directed </a:t>
            </a:r>
            <a:r>
              <a:rPr lang="en-US" i="1" dirty="0"/>
              <a:t>acyclic</a:t>
            </a:r>
            <a:r>
              <a:rPr lang="en-US" dirty="0"/>
              <a:t> graphs (DAGs) are used for process modeling in epidemiological and clinical studies.</a:t>
            </a:r>
          </a:p>
          <a:p>
            <a:endParaRPr lang="en-US" dirty="0"/>
          </a:p>
          <a:p>
            <a:r>
              <a:rPr lang="en-US" dirty="0"/>
              <a:t>In a DAG, each vertex/node represents a random variable (often discrete) and each edge represents a conditional probability.</a:t>
            </a:r>
          </a:p>
        </p:txBody>
      </p:sp>
      <p:pic>
        <p:nvPicPr>
          <p:cNvPr id="11" name="Picture 10">
            <a:extLst>
              <a:ext uri="{FF2B5EF4-FFF2-40B4-BE49-F238E27FC236}">
                <a16:creationId xmlns:a16="http://schemas.microsoft.com/office/drawing/2014/main" id="{DCEF2326-9A79-BC49-9E73-E977B2A152E3}"/>
              </a:ext>
            </a:extLst>
          </p:cNvPr>
          <p:cNvPicPr>
            <a:picLocks noChangeAspect="1"/>
          </p:cNvPicPr>
          <p:nvPr/>
        </p:nvPicPr>
        <p:blipFill>
          <a:blip r:embed="rId2"/>
          <a:stretch>
            <a:fillRect/>
          </a:stretch>
        </p:blipFill>
        <p:spPr>
          <a:xfrm>
            <a:off x="5638688" y="3411792"/>
            <a:ext cx="3967538" cy="1476527"/>
          </a:xfrm>
          <a:prstGeom prst="rect">
            <a:avLst/>
          </a:prstGeom>
        </p:spPr>
      </p:pic>
    </p:spTree>
    <p:extLst>
      <p:ext uri="{BB962C8B-B14F-4D97-AF65-F5344CB8AC3E}">
        <p14:creationId xmlns:p14="http://schemas.microsoft.com/office/powerpoint/2010/main" val="19899995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5E5-BFA4-3240-8BED-F3CEACE3F4D1}"/>
              </a:ext>
            </a:extLst>
          </p:cNvPr>
          <p:cNvSpPr>
            <a:spLocks noGrp="1"/>
          </p:cNvSpPr>
          <p:nvPr>
            <p:ph type="title"/>
          </p:nvPr>
        </p:nvSpPr>
        <p:spPr/>
        <p:txBody>
          <a:bodyPr/>
          <a:lstStyle/>
          <a:p>
            <a:r>
              <a:rPr lang="en-US" dirty="0"/>
              <a:t>DAGs represent a surprising crossover from computer science to epidemiology</a:t>
            </a:r>
          </a:p>
        </p:txBody>
      </p:sp>
      <p:pic>
        <p:nvPicPr>
          <p:cNvPr id="7" name="Picture 6">
            <a:extLst>
              <a:ext uri="{FF2B5EF4-FFF2-40B4-BE49-F238E27FC236}">
                <a16:creationId xmlns:a16="http://schemas.microsoft.com/office/drawing/2014/main" id="{E5E0DB9F-0487-FA4E-8025-40D45C79D16B}"/>
              </a:ext>
            </a:extLst>
          </p:cNvPr>
          <p:cNvPicPr>
            <a:picLocks noChangeAspect="1"/>
          </p:cNvPicPr>
          <p:nvPr/>
        </p:nvPicPr>
        <p:blipFill>
          <a:blip r:embed="rId2"/>
          <a:stretch>
            <a:fillRect/>
          </a:stretch>
        </p:blipFill>
        <p:spPr>
          <a:xfrm>
            <a:off x="1250949" y="1900887"/>
            <a:ext cx="7658100" cy="5067557"/>
          </a:xfrm>
          <a:prstGeom prst="rect">
            <a:avLst/>
          </a:prstGeom>
        </p:spPr>
      </p:pic>
    </p:spTree>
    <p:extLst>
      <p:ext uri="{BB962C8B-B14F-4D97-AF65-F5344CB8AC3E}">
        <p14:creationId xmlns:p14="http://schemas.microsoft.com/office/powerpoint/2010/main" val="21841132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Recall the product rule for conditional probabilities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b="0" dirty="0">
                    <a:latin typeface="Calibri" panose="020F0502020204030204" pitchFamily="34" charset="0"/>
                    <a:ea typeface="Cambria Math" panose="02040503050406030204" pitchFamily="18" charset="0"/>
                    <a:cs typeface="Calibri" panose="020F0502020204030204" pitchFamily="34" charset="0"/>
                  </a:rPr>
                  <a:t>The product rule allows us to calculate the degree of belief in joint propositions based on conditional relationships:</a:t>
                </a:r>
              </a:p>
              <a:p>
                <a:pPr marL="82550" indent="0">
                  <a:buNone/>
                </a:pPr>
                <a:endParaRPr lang="en-US" b="0" dirty="0">
                  <a:latin typeface="Calibri" panose="020F0502020204030204" pitchFamily="34" charset="0"/>
                  <a:ea typeface="Cambria Math" panose="02040503050406030204" pitchFamily="18" charset="0"/>
                  <a:cs typeface="Calibri" panose="020F0502020204030204" pitchFamily="34" charset="0"/>
                </a:endParaRPr>
              </a:p>
              <a:p>
                <a:pPr marL="82550" indent="0" algn="ctr">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e>
                        <m:e>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𝐵</m:t>
                          </m:r>
                        </m:e>
                      </m:d>
                    </m:oMath>
                  </m:oMathPara>
                </a14:m>
                <a:endParaRPr lang="en-US" b="0" dirty="0">
                  <a:ea typeface="Cambria Math" panose="02040503050406030204" pitchFamily="18" charset="0"/>
                </a:endParaRPr>
              </a:p>
              <a:p>
                <a:pPr marL="82550" indent="0">
                  <a:buNone/>
                </a:pPr>
                <a:endParaRPr lang="en-US" b="0" dirty="0">
                  <a:ea typeface="Cambria Math" panose="02040503050406030204" pitchFamily="18" charset="0"/>
                </a:endParaRPr>
              </a:p>
              <a:p>
                <a:pPr marL="82550" indent="0">
                  <a:buNone/>
                </a:pPr>
                <a:r>
                  <a:rPr lang="en-US" dirty="0">
                    <a:latin typeface="Calibri" panose="020F0502020204030204" pitchFamily="34" charset="0"/>
                    <a:ea typeface="Cambria Math" panose="02040503050406030204" pitchFamily="18" charset="0"/>
                    <a:cs typeface="Calibri" panose="020F0502020204030204" pitchFamily="34" charset="0"/>
                  </a:rPr>
                  <a:t>If we have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𝑛</m:t>
                    </m:r>
                  </m:oMath>
                </a14:m>
                <a:r>
                  <a:rPr lang="en-US" dirty="0">
                    <a:latin typeface="Calibri" panose="020F0502020204030204" pitchFamily="34" charset="0"/>
                    <a:ea typeface="Cambria Math" panose="02040503050406030204" pitchFamily="18" charset="0"/>
                    <a:cs typeface="Calibri" panose="020F0502020204030204" pitchFamily="34" charset="0"/>
                  </a:rPr>
                  <a:t> events </a:t>
                </a:r>
                <a14:m>
                  <m:oMath xmlns:m="http://schemas.openxmlformats.org/officeDocument/2006/math">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1</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2</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𝑛</m:t>
                        </m:r>
                      </m:sub>
                    </m:sSub>
                  </m:oMath>
                </a14:m>
                <a:r>
                  <a:rPr lang="en-US" dirty="0">
                    <a:latin typeface="Calibri" panose="020F0502020204030204" pitchFamily="34" charset="0"/>
                    <a:ea typeface="Cambria Math" panose="02040503050406030204" pitchFamily="18" charset="0"/>
                    <a:cs typeface="Calibri" panose="020F0502020204030204" pitchFamily="34" charset="0"/>
                  </a:rPr>
                  <a:t>, then the probability of the joint event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1</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2</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𝐸</m:t>
                        </m:r>
                      </m:e>
                      <m:sub>
                        <m:r>
                          <a:rPr lang="en-US" i="1">
                            <a:latin typeface="Cambria Math" panose="02040503050406030204" pitchFamily="18" charset="0"/>
                            <a:ea typeface="Cambria Math" panose="02040503050406030204" pitchFamily="18" charset="0"/>
                            <a:cs typeface="Calibri" panose="020F0502020204030204" pitchFamily="34" charset="0"/>
                          </a:rPr>
                          <m:t>𝑛</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oMath>
                </a14:m>
                <a:r>
                  <a:rPr lang="en-US" dirty="0">
                    <a:latin typeface="Calibri" panose="020F0502020204030204" pitchFamily="34" charset="0"/>
                    <a:ea typeface="Cambria Math" panose="02040503050406030204" pitchFamily="18" charset="0"/>
                    <a:cs typeface="Calibri" panose="020F0502020204030204" pitchFamily="34" charset="0"/>
                  </a:rPr>
                  <a:t> can be written as a product of conditional probabilities derived in</a:t>
                </a:r>
                <a:r>
                  <a:rPr lang="en-US" i="1" dirty="0">
                    <a:latin typeface="Calibri" panose="020F0502020204030204" pitchFamily="34" charset="0"/>
                    <a:ea typeface="Cambria Math" panose="02040503050406030204" pitchFamily="18" charset="0"/>
                    <a:cs typeface="Calibri" panose="020F0502020204030204" pitchFamily="34" charset="0"/>
                  </a:rPr>
                  <a:t> any convenient order</a:t>
                </a:r>
                <a:r>
                  <a:rPr lang="en-US" dirty="0">
                    <a:latin typeface="Calibri" panose="020F0502020204030204" pitchFamily="34" charset="0"/>
                    <a:ea typeface="Cambria Math" panose="02040503050406030204" pitchFamily="18" charset="0"/>
                    <a:cs typeface="Calibri" panose="020F0502020204030204" pitchFamily="34" charset="0"/>
                  </a:rPr>
                  <a:t>:</a:t>
                </a:r>
              </a:p>
              <a:p>
                <a:pPr marL="82550" indent="0">
                  <a:buNone/>
                </a:pPr>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buNone/>
                </a:pP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𝑛</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𝑛</m:t>
                            </m:r>
                          </m:sub>
                        </m:sSub>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1</m:t>
                            </m:r>
                          </m:sub>
                        </m:sSub>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1</m:t>
                            </m:r>
                          </m:sub>
                        </m:sSub>
                      </m:e>
                    </m:d>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1</m:t>
                            </m:r>
                          </m:sub>
                        </m:sSub>
                      </m:e>
                    </m:d>
                  </m:oMath>
                </a14:m>
                <a:endParaRPr lang="en-US" dirty="0">
                  <a:ea typeface="Cambria Math" panose="02040503050406030204" pitchFamily="18"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Pearl</a:t>
            </a:r>
            <a:endParaRPr sz="900" dirty="0">
              <a:latin typeface="Calibri"/>
              <a:ea typeface="Calibri"/>
              <a:cs typeface="Calibri"/>
              <a:sym typeface="Calibri"/>
            </a:endParaRPr>
          </a:p>
        </p:txBody>
      </p:sp>
    </p:spTree>
    <p:extLst>
      <p:ext uri="{BB962C8B-B14F-4D97-AF65-F5344CB8AC3E}">
        <p14:creationId xmlns:p14="http://schemas.microsoft.com/office/powerpoint/2010/main" val="33436901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Joint probabilities in DAGs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b="0" dirty="0">
                    <a:latin typeface="Calibri" panose="020F0502020204030204" pitchFamily="34" charset="0"/>
                    <a:ea typeface="Cambria Math" panose="02040503050406030204" pitchFamily="18" charset="0"/>
                    <a:cs typeface="Calibri" panose="020F0502020204030204" pitchFamily="34" charset="0"/>
                  </a:rPr>
                  <a:t>A joint probability distribution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𝑝</m:t>
                    </m:r>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1</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2</m:t>
                        </m:r>
                      </m:sub>
                    </m:sSub>
                    <m:r>
                      <a:rPr lang="en-US" i="1">
                        <a:latin typeface="Cambria Math" panose="02040503050406030204" pitchFamily="18" charset="0"/>
                        <a:ea typeface="Cambria Math" panose="02040503050406030204" pitchFamily="18" charset="0"/>
                        <a:cs typeface="Calibri" panose="020F0502020204030204" pitchFamily="34" charset="0"/>
                      </a:rPr>
                      <m:t>,</m:t>
                    </m:r>
                    <m:r>
                      <a:rPr lang="en-US"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𝑛</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oMath>
                </a14:m>
                <a:r>
                  <a:rPr lang="en-US" b="0" dirty="0">
                    <a:latin typeface="Calibri" panose="020F0502020204030204" pitchFamily="34" charset="0"/>
                    <a:ea typeface="Cambria Math" panose="02040503050406030204" pitchFamily="18" charset="0"/>
                    <a:cs typeface="Calibri" panose="020F0502020204030204" pitchFamily="34" charset="0"/>
                  </a:rPr>
                  <a:t> factorizes with respect the the directed graph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𝐺</m:t>
                    </m:r>
                  </m:oMath>
                </a14:m>
                <a:r>
                  <a:rPr lang="en-US" dirty="0">
                    <a:latin typeface="Calibri" panose="020F0502020204030204" pitchFamily="34" charset="0"/>
                    <a:ea typeface="Cambria Math" panose="02040503050406030204" pitchFamily="18" charset="0"/>
                    <a:cs typeface="Calibri" panose="020F0502020204030204" pitchFamily="34" charset="0"/>
                  </a:rPr>
                  <a:t> (</a:t>
                </a:r>
                <a14:m>
                  <m:oMath xmlns:m="http://schemas.openxmlformats.org/officeDocument/2006/math">
                    <m:r>
                      <a:rPr lang="en-US" b="0" i="1" dirty="0" smtClean="0">
                        <a:latin typeface="Cambria Math" panose="02040503050406030204" pitchFamily="18" charset="0"/>
                        <a:ea typeface="Cambria Math" panose="02040503050406030204" pitchFamily="18" charset="0"/>
                        <a:cs typeface="Calibri" panose="020F0502020204030204" pitchFamily="34" charset="0"/>
                      </a:rPr>
                      <m:t>𝐺</m:t>
                    </m:r>
                    <m:r>
                      <a:rPr lang="en-US" b="0" i="1" dirty="0" smtClean="0">
                        <a:latin typeface="Cambria Math" panose="02040503050406030204" pitchFamily="18" charset="0"/>
                        <a:ea typeface="Cambria Math" panose="02040503050406030204" pitchFamily="18" charset="0"/>
                        <a:cs typeface="Calibri" panose="020F0502020204030204" pitchFamily="34" charset="0"/>
                      </a:rPr>
                      <m:t>=(</m:t>
                    </m:r>
                    <m:r>
                      <a:rPr lang="en-US" b="0" i="1" dirty="0" smtClean="0">
                        <a:latin typeface="Cambria Math" panose="02040503050406030204" pitchFamily="18" charset="0"/>
                        <a:ea typeface="Cambria Math" panose="02040503050406030204" pitchFamily="18" charset="0"/>
                        <a:cs typeface="Calibri" panose="020F0502020204030204" pitchFamily="34" charset="0"/>
                      </a:rPr>
                      <m:t>𝑉</m:t>
                    </m:r>
                    <m:r>
                      <a:rPr lang="en-US" b="0" i="1" dirty="0" smtClean="0">
                        <a:latin typeface="Cambria Math" panose="02040503050406030204" pitchFamily="18" charset="0"/>
                        <a:ea typeface="Cambria Math" panose="02040503050406030204" pitchFamily="18" charset="0"/>
                        <a:cs typeface="Calibri" panose="020F0502020204030204" pitchFamily="34" charset="0"/>
                      </a:rPr>
                      <m:t>,</m:t>
                    </m:r>
                    <m:r>
                      <a:rPr lang="en-US" b="0" i="1" dirty="0" smtClean="0">
                        <a:latin typeface="Cambria Math" panose="02040503050406030204" pitchFamily="18" charset="0"/>
                        <a:ea typeface="Cambria Math" panose="02040503050406030204" pitchFamily="18" charset="0"/>
                        <a:cs typeface="Calibri" panose="020F0502020204030204" pitchFamily="34" charset="0"/>
                      </a:rPr>
                      <m:t>𝐷</m:t>
                    </m:r>
                    <m:r>
                      <a:rPr lang="en-US" b="0" i="1" dirty="0" smtClean="0">
                        <a:latin typeface="Cambria Math" panose="02040503050406030204" pitchFamily="18" charset="0"/>
                        <a:ea typeface="Cambria Math" panose="02040503050406030204" pitchFamily="18" charset="0"/>
                        <a:cs typeface="Calibri" panose="020F0502020204030204" pitchFamily="34" charset="0"/>
                      </a:rPr>
                      <m:t>)</m:t>
                    </m:r>
                  </m:oMath>
                </a14:m>
                <a:r>
                  <a:rPr lang="en-US" dirty="0">
                    <a:latin typeface="Calibri" panose="020F0502020204030204" pitchFamily="34" charset="0"/>
                    <a:ea typeface="Cambria Math" panose="02040503050406030204" pitchFamily="18" charset="0"/>
                    <a:cs typeface="Calibri" panose="020F0502020204030204" pitchFamily="34" charset="0"/>
                  </a:rPr>
                  <a:t>) if, when we multiply the conditional probabilities of each node </a:t>
                </a:r>
                <a14:m>
                  <m:oMath xmlns:m="http://schemas.openxmlformats.org/officeDocument/2006/math">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𝑖</m:t>
                        </m:r>
                      </m:sub>
                    </m:sSub>
                  </m:oMath>
                </a14:m>
                <a:r>
                  <a:rPr lang="en-US" dirty="0">
                    <a:latin typeface="Calibri" panose="020F0502020204030204" pitchFamily="34" charset="0"/>
                    <a:ea typeface="Cambria Math" panose="02040503050406030204" pitchFamily="18" charset="0"/>
                    <a:cs typeface="Calibri" panose="020F0502020204030204" pitchFamily="34" charset="0"/>
                  </a:rPr>
                  <a:t> given its parents </a:t>
                </a:r>
                <a14:m>
                  <m:oMath xmlns:m="http://schemas.openxmlformats.org/officeDocument/2006/math">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𝑝𝑎𝑟𝑒𝑛𝑡𝑠</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𝑖</m:t>
                        </m:r>
                        <m:r>
                          <a:rPr lang="en-US" b="0" i="1" smtClean="0">
                            <a:latin typeface="Cambria Math" panose="02040503050406030204" pitchFamily="18" charset="0"/>
                            <a:ea typeface="Cambria Math" panose="02040503050406030204" pitchFamily="18" charset="0"/>
                            <a:cs typeface="Calibri" panose="020F0502020204030204" pitchFamily="34" charset="0"/>
                          </a:rPr>
                          <m:t>)</m:t>
                        </m:r>
                      </m:sub>
                    </m:sSub>
                  </m:oMath>
                </a14:m>
                <a:r>
                  <a:rPr lang="en-US" dirty="0">
                    <a:latin typeface="Calibri" panose="020F0502020204030204" pitchFamily="34" charset="0"/>
                    <a:ea typeface="Cambria Math" panose="02040503050406030204" pitchFamily="18" charset="0"/>
                    <a:cs typeface="Calibri" panose="020F0502020204030204" pitchFamily="34" charset="0"/>
                  </a:rPr>
                  <a:t>:</a:t>
                </a:r>
              </a:p>
              <a:p>
                <a:pPr marL="82550" indent="0">
                  <a:buNone/>
                </a:pPr>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𝑝</m:t>
                      </m:r>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1</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2</m:t>
                              </m:r>
                            </m:sub>
                          </m:sSub>
                          <m:r>
                            <a:rPr lang="en-US" i="1">
                              <a:latin typeface="Cambria Math" panose="02040503050406030204" pitchFamily="18" charset="0"/>
                              <a:ea typeface="Cambria Math" panose="02040503050406030204" pitchFamily="18" charset="0"/>
                              <a:cs typeface="Calibri" panose="020F0502020204030204" pitchFamily="34" charset="0"/>
                            </a:rPr>
                            <m:t>,</m:t>
                          </m:r>
                          <m:r>
                            <a:rPr lang="en-US"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𝑛</m:t>
                              </m:r>
                            </m:sub>
                          </m:sSub>
                        </m:e>
                      </m:d>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𝑝</m:t>
                      </m:r>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1</m:t>
                              </m:r>
                            </m:sub>
                          </m:sSub>
                        </m:e>
                        <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𝑝𝑎𝑟𝑒𝑛𝑡𝑠</m:t>
                              </m:r>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r>
                                    <a:rPr lang="en-US" b="0" i="1" smtClean="0">
                                      <a:latin typeface="Cambria Math" panose="02040503050406030204" pitchFamily="18" charset="0"/>
                                      <a:ea typeface="Cambria Math" panose="02040503050406030204" pitchFamily="18" charset="0"/>
                                      <a:cs typeface="Calibri" panose="020F0502020204030204" pitchFamily="34" charset="0"/>
                                    </a:rPr>
                                    <m:t>1</m:t>
                                  </m:r>
                                </m:e>
                              </m:d>
                            </m:sub>
                          </m:sSub>
                        </m:e>
                      </m:d>
                      <m:r>
                        <a:rPr lang="en-US" b="0" i="1" smtClean="0">
                          <a:latin typeface="Cambria Math" panose="02040503050406030204" pitchFamily="18" charset="0"/>
                          <a:ea typeface="Cambria Math" panose="02040503050406030204" pitchFamily="18" charset="0"/>
                          <a:cs typeface="Calibri" panose="020F0502020204030204" pitchFamily="34" charset="0"/>
                        </a:rPr>
                        <m:t>𝑝</m:t>
                      </m:r>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2</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𝑝𝑎𝑟𝑒𝑛𝑡𝑠</m:t>
                          </m:r>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r>
                                <a:rPr lang="en-US" b="0" i="1" smtClean="0">
                                  <a:latin typeface="Cambria Math" panose="02040503050406030204" pitchFamily="18" charset="0"/>
                                  <a:ea typeface="Cambria Math" panose="02040503050406030204" pitchFamily="18" charset="0"/>
                                  <a:cs typeface="Calibri" panose="020F0502020204030204" pitchFamily="34" charset="0"/>
                                </a:rPr>
                                <m:t>2</m:t>
                              </m:r>
                            </m:e>
                          </m:d>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oMath>
                  </m:oMathPara>
                </a14:m>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lgn="ctr">
                  <a:buNone/>
                </a:pPr>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lgn="ctr">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cs typeface="Calibri" panose="020F0502020204030204" pitchFamily="34" charset="0"/>
                        </a:rPr>
                        <m:t>𝑝</m:t>
                      </m:r>
                      <m:d>
                        <m:dPr>
                          <m:ctrlPr>
                            <a:rPr lang="en-US" i="1">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𝑥</m:t>
                              </m:r>
                            </m:e>
                            <m:sub>
                              <m:r>
                                <a:rPr lang="en-US" i="1">
                                  <a:latin typeface="Cambria Math" panose="02040503050406030204" pitchFamily="18" charset="0"/>
                                  <a:ea typeface="Cambria Math" panose="02040503050406030204" pitchFamily="18" charset="0"/>
                                  <a:cs typeface="Calibri" panose="020F0502020204030204" pitchFamily="34" charset="0"/>
                                </a:rPr>
                                <m:t>1</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𝑥</m:t>
                              </m:r>
                            </m:e>
                            <m:sub>
                              <m:r>
                                <a:rPr lang="en-US" i="1">
                                  <a:latin typeface="Cambria Math" panose="02040503050406030204" pitchFamily="18" charset="0"/>
                                  <a:ea typeface="Cambria Math" panose="02040503050406030204" pitchFamily="18" charset="0"/>
                                  <a:cs typeface="Calibri" panose="020F0502020204030204" pitchFamily="34" charset="0"/>
                                </a:rPr>
                                <m:t>2</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𝑥</m:t>
                              </m:r>
                            </m:e>
                            <m:sub>
                              <m:r>
                                <a:rPr lang="en-US" i="1">
                                  <a:latin typeface="Cambria Math" panose="02040503050406030204" pitchFamily="18" charset="0"/>
                                  <a:ea typeface="Cambria Math" panose="02040503050406030204" pitchFamily="18" charset="0"/>
                                  <a:cs typeface="Calibri" panose="020F0502020204030204" pitchFamily="34" charset="0"/>
                                </a:rPr>
                                <m:t>𝑛</m:t>
                              </m:r>
                            </m:sub>
                          </m:sSub>
                        </m:e>
                      </m:d>
                      <m:r>
                        <a:rPr lang="en-US" i="1">
                          <a:latin typeface="Cambria Math" panose="02040503050406030204" pitchFamily="18" charset="0"/>
                          <a:ea typeface="Cambria Math" panose="02040503050406030204" pitchFamily="18" charset="0"/>
                          <a:cs typeface="Calibri" panose="020F0502020204030204" pitchFamily="34" charset="0"/>
                        </a:rPr>
                        <m:t>=</m:t>
                      </m:r>
                      <m:nary>
                        <m:naryPr>
                          <m:chr m:val="∏"/>
                          <m:supHide m:val="on"/>
                          <m:ctrlPr>
                            <a:rPr lang="en-US" i="1" smtClean="0">
                              <a:latin typeface="Cambria Math" panose="02040503050406030204" pitchFamily="18" charset="0"/>
                              <a:ea typeface="Cambria Math" panose="02040503050406030204" pitchFamily="18" charset="0"/>
                              <a:cs typeface="Calibri" panose="020F0502020204030204" pitchFamily="34" charset="0"/>
                            </a:rPr>
                          </m:ctrlPr>
                        </m:naryPr>
                        <m:sub>
                          <m:r>
                            <m:rPr>
                              <m:brk m:alnAt="7"/>
                            </m:rPr>
                            <a:rPr lang="en-US" b="0" i="1" smtClean="0">
                              <a:latin typeface="Cambria Math" panose="02040503050406030204" pitchFamily="18" charset="0"/>
                              <a:ea typeface="Cambria Math" panose="02040503050406030204" pitchFamily="18" charset="0"/>
                              <a:cs typeface="Calibri" panose="020F0502020204030204" pitchFamily="34" charset="0"/>
                            </a:rPr>
                            <m:t>𝑖</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𝑉</m:t>
                          </m:r>
                        </m:sub>
                        <m:sup/>
                        <m:e>
                          <m:r>
                            <a:rPr lang="en-US" b="0" i="1" smtClean="0">
                              <a:latin typeface="Cambria Math" panose="02040503050406030204" pitchFamily="18" charset="0"/>
                              <a:ea typeface="Cambria Math" panose="02040503050406030204" pitchFamily="18" charset="0"/>
                              <a:cs typeface="Calibri" panose="020F0502020204030204" pitchFamily="34" charset="0"/>
                            </a:rPr>
                            <m:t>𝑝</m:t>
                          </m:r>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𝑖</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𝑝𝑎𝑟𝑒𝑛𝑡𝑠</m:t>
                              </m:r>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r>
                                    <a:rPr lang="en-US" b="0" i="1" smtClean="0">
                                      <a:latin typeface="Cambria Math" panose="02040503050406030204" pitchFamily="18" charset="0"/>
                                      <a:ea typeface="Cambria Math" panose="02040503050406030204" pitchFamily="18" charset="0"/>
                                      <a:cs typeface="Calibri" panose="020F0502020204030204" pitchFamily="34" charset="0"/>
                                    </a:rPr>
                                    <m:t>𝑖</m:t>
                                  </m:r>
                                </m:e>
                              </m:d>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e>
                      </m:nary>
                    </m:oMath>
                  </m:oMathPara>
                </a14:m>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buNone/>
                </a:pPr>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buNone/>
                </a:pPr>
                <a:r>
                  <a:rPr lang="en-US" dirty="0">
                    <a:latin typeface="Calibri" panose="020F0502020204030204" pitchFamily="34" charset="0"/>
                    <a:ea typeface="Cambria Math" panose="02040503050406030204" pitchFamily="18" charset="0"/>
                    <a:cs typeface="Calibri" panose="020F0502020204030204" pitchFamily="34" charset="0"/>
                  </a:rPr>
                  <a:t>Note that if a node </a:t>
                </a:r>
                <a14:m>
                  <m:oMath xmlns:m="http://schemas.openxmlformats.org/officeDocument/2006/math">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𝑗</m:t>
                        </m:r>
                      </m:sub>
                    </m:sSub>
                  </m:oMath>
                </a14:m>
                <a:r>
                  <a:rPr lang="en-US" dirty="0">
                    <a:latin typeface="Calibri" panose="020F0502020204030204" pitchFamily="34" charset="0"/>
                    <a:ea typeface="Cambria Math" panose="02040503050406030204" pitchFamily="18" charset="0"/>
                    <a:cs typeface="Calibri" panose="020F0502020204030204" pitchFamily="34" charset="0"/>
                  </a:rPr>
                  <a:t> does not depend on any other nodes, it does not have "parents":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𝑝</m:t>
                    </m:r>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𝑗</m:t>
                            </m:r>
                          </m:sub>
                        </m:sSub>
                      </m:e>
                      <m:e>
                        <m:r>
                          <a:rPr lang="en-US" b="0" i="1" smtClean="0">
                            <a:latin typeface="Cambria Math" panose="02040503050406030204" pitchFamily="18" charset="0"/>
                            <a:ea typeface="Cambria Math" panose="02040503050406030204" pitchFamily="18" charset="0"/>
                            <a:cs typeface="Calibri" panose="020F0502020204030204" pitchFamily="34" charset="0"/>
                          </a:rPr>
                          <m:t>𝑤h𝑎𝑡𝑒𝑣𝑒𝑟</m:t>
                        </m:r>
                      </m:e>
                    </m:d>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𝑝</m:t>
                    </m:r>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𝑗</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oMath>
                </a14:m>
                <a:r>
                  <a:rPr lang="en-US" dirty="0">
                    <a:latin typeface="Calibri" panose="020F0502020204030204" pitchFamily="34" charset="0"/>
                    <a:ea typeface="Cambria Math" panose="02040503050406030204" pitchFamily="18" charset="0"/>
                    <a:cs typeface="Calibri" panose="020F0502020204030204" pitchFamily="34" charset="0"/>
                  </a:rPr>
                  <a:t>. These may be called "roots."</a:t>
                </a: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r="-1158" b="-2887"/>
                </a:stretch>
              </a:blipFill>
            </p:spPr>
            <p:txBody>
              <a:bodyPr/>
              <a:lstStyle/>
              <a:p>
                <a:r>
                  <a:rPr lang="en-US">
                    <a:noFill/>
                  </a:rPr>
                  <a:t> </a:t>
                </a:r>
              </a:p>
            </p:txBody>
          </p:sp>
        </mc:Fallback>
      </mc:AlternateContent>
    </p:spTree>
    <p:extLst>
      <p:ext uri="{BB962C8B-B14F-4D97-AF65-F5344CB8AC3E}">
        <p14:creationId xmlns:p14="http://schemas.microsoft.com/office/powerpoint/2010/main" val="7685839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Joint probabilities in DAGs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a:xfrm>
                <a:off x="4114800" y="2057400"/>
                <a:ext cx="5346700" cy="4805892"/>
              </a:xfrm>
            </p:spPr>
            <p:txBody>
              <a:bodyPr anchor="ctr"/>
              <a:lstStyle/>
              <a:p>
                <a:pPr marL="82550" indent="0">
                  <a:buNone/>
                </a:pPr>
                <a:r>
                  <a:rPr lang="en-US" dirty="0">
                    <a:latin typeface="Calibri" panose="020F0502020204030204" pitchFamily="34" charset="0"/>
                    <a:ea typeface="Cambria Math" panose="02040503050406030204" pitchFamily="18" charset="0"/>
                    <a:cs typeface="Calibri" panose="020F0502020204030204" pitchFamily="34" charset="0"/>
                  </a:rPr>
                  <a:t>Roots:</a:t>
                </a:r>
              </a:p>
              <a:p>
                <a:pPr marL="82550" indent="0">
                  <a:buNone/>
                </a:pPr>
                <a:r>
                  <a:rPr lang="en-US" dirty="0">
                    <a:latin typeface="Calibri" panose="020F0502020204030204" pitchFamily="34" charset="0"/>
                    <a:ea typeface="Cambria Math" panose="02040503050406030204" pitchFamily="18" charset="0"/>
                    <a:cs typeface="Calibri" panose="020F0502020204030204" pitchFamily="34" charset="0"/>
                  </a:rPr>
                  <a:t>Parents of X1:</a:t>
                </a:r>
              </a:p>
              <a:p>
                <a:pPr marL="8255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𝑝</m:t>
                      </m:r>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1</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2</m:t>
                              </m:r>
                            </m:sub>
                          </m:sSub>
                        </m:e>
                      </m:d>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𝑝</m:t>
                      </m:r>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2</m:t>
                              </m:r>
                            </m:sub>
                          </m:sSub>
                        </m:e>
                        <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1</m:t>
                              </m:r>
                            </m:sub>
                          </m:sSub>
                        </m:e>
                      </m:d>
                      <m:r>
                        <a:rPr lang="en-US" b="0" i="1" smtClean="0">
                          <a:latin typeface="Cambria Math" panose="02040503050406030204" pitchFamily="18" charset="0"/>
                          <a:ea typeface="Cambria Math" panose="02040503050406030204" pitchFamily="18" charset="0"/>
                          <a:cs typeface="Calibri" panose="020F0502020204030204" pitchFamily="34" charset="0"/>
                        </a:rPr>
                        <m:t>𝑝</m:t>
                      </m:r>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1</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oMath>
                  </m:oMathPara>
                </a14:m>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buNone/>
                </a:pPr>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buNone/>
                </a:pPr>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buNone/>
                </a:pPr>
                <a:r>
                  <a:rPr lang="en-US" dirty="0">
                    <a:latin typeface="Calibri" panose="020F0502020204030204" pitchFamily="34" charset="0"/>
                    <a:ea typeface="Cambria Math" panose="02040503050406030204" pitchFamily="18" charset="0"/>
                    <a:cs typeface="Calibri" panose="020F0502020204030204" pitchFamily="34" charset="0"/>
                  </a:rPr>
                  <a:t>Roots:</a:t>
                </a:r>
              </a:p>
              <a:p>
                <a:pPr marL="82550" indent="0">
                  <a:buNone/>
                </a:pPr>
                <a:r>
                  <a:rPr lang="en-US" dirty="0">
                    <a:latin typeface="Calibri" panose="020F0502020204030204" pitchFamily="34" charset="0"/>
                    <a:ea typeface="Cambria Math" panose="02040503050406030204" pitchFamily="18" charset="0"/>
                    <a:cs typeface="Calibri" panose="020F0502020204030204" pitchFamily="34" charset="0"/>
                  </a:rPr>
                  <a:t>Parents of X2:</a:t>
                </a:r>
                <a:endParaRPr lang="en-US" i="1" dirty="0">
                  <a:latin typeface="Cambria Math" panose="02040503050406030204" pitchFamily="18" charset="0"/>
                  <a:ea typeface="Cambria Math" panose="02040503050406030204" pitchFamily="18" charset="0"/>
                  <a:cs typeface="Calibri" panose="020F0502020204030204" pitchFamily="34" charset="0"/>
                </a:endParaRPr>
              </a:p>
              <a:p>
                <a:pPr marL="8255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ea typeface="Cambria Math" panose="02040503050406030204" pitchFamily="18" charset="0"/>
                          <a:cs typeface="Calibri" panose="020F0502020204030204" pitchFamily="34" charset="0"/>
                        </a:rPr>
                        <m:t>𝑝</m:t>
                      </m:r>
                      <m:d>
                        <m:dPr>
                          <m:ctrlPr>
                            <a:rPr lang="en-US" i="1">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𝑥</m:t>
                              </m:r>
                            </m:e>
                            <m:sub>
                              <m:r>
                                <a:rPr lang="en-US" i="1">
                                  <a:latin typeface="Cambria Math" panose="02040503050406030204" pitchFamily="18" charset="0"/>
                                  <a:ea typeface="Cambria Math" panose="02040503050406030204" pitchFamily="18" charset="0"/>
                                  <a:cs typeface="Calibri" panose="020F0502020204030204" pitchFamily="34" charset="0"/>
                                </a:rPr>
                                <m:t>1</m:t>
                              </m:r>
                            </m:sub>
                          </m:sSub>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𝑥</m:t>
                              </m:r>
                            </m:e>
                            <m:sub>
                              <m:r>
                                <a:rPr lang="en-US" i="1">
                                  <a:latin typeface="Cambria Math" panose="02040503050406030204" pitchFamily="18" charset="0"/>
                                  <a:ea typeface="Cambria Math" panose="02040503050406030204" pitchFamily="18" charset="0"/>
                                  <a:cs typeface="Calibri" panose="020F0502020204030204" pitchFamily="34" charset="0"/>
                                </a:rPr>
                                <m:t>2</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3</m:t>
                              </m:r>
                            </m:sub>
                          </m:sSub>
                        </m:e>
                      </m:d>
                      <m:r>
                        <a:rPr lang="en-US" i="1">
                          <a:latin typeface="Cambria Math" panose="02040503050406030204" pitchFamily="18" charset="0"/>
                          <a:ea typeface="Cambria Math" panose="02040503050406030204" pitchFamily="18" charset="0"/>
                          <a:cs typeface="Calibri" panose="020F0502020204030204" pitchFamily="34" charset="0"/>
                        </a:rPr>
                        <m:t>=</m:t>
                      </m:r>
                      <m:r>
                        <a:rPr lang="en-US" i="1">
                          <a:latin typeface="Cambria Math" panose="02040503050406030204" pitchFamily="18" charset="0"/>
                          <a:ea typeface="Cambria Math" panose="02040503050406030204" pitchFamily="18" charset="0"/>
                          <a:cs typeface="Calibri" panose="020F0502020204030204" pitchFamily="34" charset="0"/>
                        </a:rPr>
                        <m:t>𝑝</m:t>
                      </m:r>
                      <m:d>
                        <m:dPr>
                          <m:ctrlPr>
                            <a:rPr lang="en-US" i="1">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𝑥</m:t>
                              </m:r>
                            </m:e>
                            <m:sub>
                              <m:r>
                                <a:rPr lang="en-US" i="1">
                                  <a:latin typeface="Cambria Math" panose="02040503050406030204" pitchFamily="18" charset="0"/>
                                  <a:ea typeface="Cambria Math" panose="02040503050406030204" pitchFamily="18" charset="0"/>
                                  <a:cs typeface="Calibri" panose="020F0502020204030204" pitchFamily="34" charset="0"/>
                                </a:rPr>
                                <m:t>2</m:t>
                              </m:r>
                            </m:sub>
                          </m:sSub>
                        </m:e>
                        <m:e>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𝑥</m:t>
                              </m:r>
                            </m:e>
                            <m:sub>
                              <m:r>
                                <a:rPr lang="en-US" i="1">
                                  <a:latin typeface="Cambria Math" panose="02040503050406030204" pitchFamily="18" charset="0"/>
                                  <a:ea typeface="Cambria Math" panose="02040503050406030204" pitchFamily="18" charset="0"/>
                                  <a:cs typeface="Calibri" panose="020F0502020204030204" pitchFamily="34" charset="0"/>
                                </a:rPr>
                                <m:t>1</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3</m:t>
                              </m:r>
                            </m:sub>
                          </m:sSub>
                        </m:e>
                      </m:d>
                      <m:r>
                        <a:rPr lang="en-US" i="1">
                          <a:latin typeface="Cambria Math" panose="02040503050406030204" pitchFamily="18" charset="0"/>
                          <a:ea typeface="Cambria Math" panose="02040503050406030204" pitchFamily="18" charset="0"/>
                          <a:cs typeface="Calibri" panose="020F0502020204030204" pitchFamily="34" charset="0"/>
                        </a:rPr>
                        <m:t>𝑝</m:t>
                      </m:r>
                      <m:d>
                        <m:dPr>
                          <m:ctrlPr>
                            <a:rPr lang="en-US" i="1">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1</m:t>
                              </m:r>
                            </m:sub>
                          </m:sSub>
                        </m:e>
                      </m:d>
                      <m:r>
                        <a:rPr lang="en-US" b="0" i="1" smtClean="0">
                          <a:latin typeface="Cambria Math" panose="02040503050406030204" pitchFamily="18" charset="0"/>
                          <a:ea typeface="Cambria Math" panose="02040503050406030204" pitchFamily="18" charset="0"/>
                          <a:cs typeface="Calibri" panose="020F0502020204030204" pitchFamily="34" charset="0"/>
                        </a:rPr>
                        <m:t>𝑝</m:t>
                      </m:r>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3</m:t>
                              </m:r>
                            </m:sub>
                          </m:sSub>
                        </m:e>
                      </m:d>
                    </m:oMath>
                  </m:oMathPara>
                </a14:m>
                <a:endParaRPr lang="en-US" b="0" dirty="0">
                  <a:latin typeface="Calibri" panose="020F0502020204030204" pitchFamily="34" charset="0"/>
                  <a:ea typeface="Cambria Math" panose="02040503050406030204" pitchFamily="18" charset="0"/>
                  <a:cs typeface="Calibri" panose="020F0502020204030204" pitchFamily="34"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xfrm>
                <a:off x="4114800" y="2057400"/>
                <a:ext cx="5346700" cy="4805892"/>
              </a:xfrm>
              <a:blipFill>
                <a:blip r:embed="rId3"/>
                <a:stretch>
                  <a:fillRect/>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3DBD25A3-52B2-D047-BF27-7609E94FAD52}"/>
              </a:ext>
            </a:extLst>
          </p:cNvPr>
          <p:cNvPicPr>
            <a:picLocks noChangeAspect="1"/>
          </p:cNvPicPr>
          <p:nvPr/>
        </p:nvPicPr>
        <p:blipFill rotWithShape="1">
          <a:blip r:embed="rId4"/>
          <a:srcRect l="9821" r="11607" b="25423"/>
          <a:stretch/>
        </p:blipFill>
        <p:spPr>
          <a:xfrm>
            <a:off x="469900" y="4965700"/>
            <a:ext cx="3352800" cy="1117600"/>
          </a:xfrm>
          <a:prstGeom prst="rect">
            <a:avLst/>
          </a:prstGeom>
        </p:spPr>
      </p:pic>
      <p:pic>
        <p:nvPicPr>
          <p:cNvPr id="9" name="Picture 8">
            <a:extLst>
              <a:ext uri="{FF2B5EF4-FFF2-40B4-BE49-F238E27FC236}">
                <a16:creationId xmlns:a16="http://schemas.microsoft.com/office/drawing/2014/main" id="{563125C7-B87B-7947-80B3-92E3FBB7426D}"/>
              </a:ext>
            </a:extLst>
          </p:cNvPr>
          <p:cNvPicPr>
            <a:picLocks noChangeAspect="1"/>
          </p:cNvPicPr>
          <p:nvPr/>
        </p:nvPicPr>
        <p:blipFill>
          <a:blip r:embed="rId5"/>
          <a:stretch>
            <a:fillRect/>
          </a:stretch>
        </p:blipFill>
        <p:spPr>
          <a:xfrm>
            <a:off x="901700" y="2860146"/>
            <a:ext cx="2489200" cy="1358900"/>
          </a:xfrm>
          <a:prstGeom prst="rect">
            <a:avLst/>
          </a:prstGeom>
        </p:spPr>
      </p:pic>
    </p:spTree>
    <p:extLst>
      <p:ext uri="{BB962C8B-B14F-4D97-AF65-F5344CB8AC3E}">
        <p14:creationId xmlns:p14="http://schemas.microsoft.com/office/powerpoint/2010/main" val="42894872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Markovian parents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b="0" dirty="0">
                    <a:latin typeface="Calibri" panose="020F0502020204030204" pitchFamily="34" charset="0"/>
                    <a:ea typeface="Cambria Math" panose="02040503050406030204" pitchFamily="18" charset="0"/>
                    <a:cs typeface="Calibri" panose="020F0502020204030204" pitchFamily="34" charset="0"/>
                  </a:rPr>
                  <a:t>One key concept here is that </a:t>
                </a:r>
                <a14:m>
                  <m:oMath xmlns:m="http://schemas.openxmlformats.org/officeDocument/2006/math">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𝑝𝑎𝑟𝑒𝑛𝑡𝑠</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𝑖</m:t>
                        </m:r>
                        <m:r>
                          <a:rPr lang="en-US" b="0" i="1" smtClean="0">
                            <a:latin typeface="Cambria Math" panose="02040503050406030204" pitchFamily="18" charset="0"/>
                            <a:ea typeface="Cambria Math" panose="02040503050406030204" pitchFamily="18" charset="0"/>
                            <a:cs typeface="Calibri" panose="020F0502020204030204" pitchFamily="34" charset="0"/>
                          </a:rPr>
                          <m:t>)</m:t>
                        </m:r>
                      </m:sub>
                    </m:sSub>
                  </m:oMath>
                </a14:m>
                <a:r>
                  <a:rPr lang="en-US" dirty="0">
                    <a:latin typeface="Calibri" panose="020F0502020204030204" pitchFamily="34" charset="0"/>
                    <a:ea typeface="Cambria Math" panose="02040503050406030204" pitchFamily="18" charset="0"/>
                    <a:cs typeface="Calibri" panose="020F0502020204030204" pitchFamily="34" charset="0"/>
                  </a:rPr>
                  <a:t> satisfy the relationship:</a:t>
                </a:r>
              </a:p>
              <a:p>
                <a:pPr marL="82550" indent="0">
                  <a:buNone/>
                </a:pPr>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𝑝</m:t>
                      </m:r>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𝑗</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1</m:t>
                              </m:r>
                            </m:sub>
                          </m:sSub>
                          <m:r>
                            <a:rPr lang="en-US" i="1">
                              <a:latin typeface="Cambria Math" panose="02040503050406030204" pitchFamily="18" charset="0"/>
                              <a:ea typeface="Cambria Math" panose="02040503050406030204" pitchFamily="18" charset="0"/>
                              <a:cs typeface="Calibri" panose="020F0502020204030204" pitchFamily="34" charset="0"/>
                            </a:rPr>
                            <m:t>,</m:t>
                          </m:r>
                          <m:r>
                            <a:rPr lang="en-US"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𝑗</m:t>
                              </m:r>
                              <m:r>
                                <a:rPr lang="en-US" b="0" i="1" smtClean="0">
                                  <a:latin typeface="Cambria Math" panose="02040503050406030204" pitchFamily="18" charset="0"/>
                                  <a:ea typeface="Cambria Math" panose="02040503050406030204" pitchFamily="18" charset="0"/>
                                  <a:cs typeface="Calibri" panose="020F0502020204030204" pitchFamily="34" charset="0"/>
                                </a:rPr>
                                <m:t>−1</m:t>
                              </m:r>
                            </m:sub>
                          </m:sSub>
                        </m:e>
                      </m:d>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𝑝</m:t>
                      </m:r>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𝑗</m:t>
                              </m:r>
                            </m:sub>
                          </m:sSub>
                        </m:e>
                        <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𝑝𝑎𝑟𝑒𝑛𝑡𝑠</m:t>
                              </m:r>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r>
                                    <a:rPr lang="en-US" b="0" i="1" smtClean="0">
                                      <a:latin typeface="Cambria Math" panose="02040503050406030204" pitchFamily="18" charset="0"/>
                                      <a:ea typeface="Cambria Math" panose="02040503050406030204" pitchFamily="18" charset="0"/>
                                      <a:cs typeface="Calibri" panose="020F0502020204030204" pitchFamily="34" charset="0"/>
                                    </a:rPr>
                                    <m:t>𝑗</m:t>
                                  </m:r>
                                </m:e>
                              </m:d>
                            </m:sub>
                          </m:sSub>
                        </m:e>
                      </m:d>
                    </m:oMath>
                  </m:oMathPara>
                </a14:m>
                <a:endParaRPr lang="en-US" b="0" dirty="0">
                  <a:latin typeface="Calibri" panose="020F0502020204030204" pitchFamily="34" charset="0"/>
                  <a:ea typeface="Cambria Math" panose="02040503050406030204" pitchFamily="18" charset="0"/>
                  <a:cs typeface="Calibri" panose="020F0502020204030204" pitchFamily="34" charset="0"/>
                </a:endParaRPr>
              </a:p>
              <a:p>
                <a:pPr marL="82550" indent="0" algn="ctr">
                  <a:buNone/>
                </a:pPr>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buNone/>
                </a:pPr>
                <a:r>
                  <a:rPr lang="en-US" dirty="0">
                    <a:latin typeface="Calibri" panose="020F0502020204030204" pitchFamily="34" charset="0"/>
                    <a:ea typeface="Cambria Math" panose="02040503050406030204" pitchFamily="18" charset="0"/>
                    <a:cs typeface="Calibri" panose="020F0502020204030204" pitchFamily="34" charset="0"/>
                  </a:rPr>
                  <a:t>You recall that the Markov property is that the probability distribution for a given variable depends only on its present state; similarly, the distribution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𝑝</m:t>
                    </m:r>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𝑗</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oMath>
                </a14:m>
                <a:r>
                  <a:rPr lang="en-US" dirty="0">
                    <a:latin typeface="Calibri" panose="020F0502020204030204" pitchFamily="34" charset="0"/>
                    <a:ea typeface="Cambria Math" panose="02040503050406030204" pitchFamily="18" charset="0"/>
                    <a:cs typeface="Calibri" panose="020F0502020204030204" pitchFamily="34" charset="0"/>
                  </a:rPr>
                  <a:t> depends only on its parents </a:t>
                </a:r>
                <a14:m>
                  <m:oMath xmlns:m="http://schemas.openxmlformats.org/officeDocument/2006/math">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𝑝𝑎𝑟𝑒𝑛𝑡𝑠</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𝑗</m:t>
                        </m:r>
                        <m:r>
                          <a:rPr lang="en-US" b="0" i="1" smtClean="0">
                            <a:latin typeface="Cambria Math" panose="02040503050406030204" pitchFamily="18" charset="0"/>
                            <a:ea typeface="Cambria Math" panose="02040503050406030204" pitchFamily="18" charset="0"/>
                            <a:cs typeface="Calibri" panose="020F0502020204030204" pitchFamily="34" charset="0"/>
                          </a:rPr>
                          <m:t>)</m:t>
                        </m:r>
                      </m:sub>
                    </m:sSub>
                  </m:oMath>
                </a14:m>
                <a:r>
                  <a:rPr lang="en-US" dirty="0">
                    <a:latin typeface="Calibri" panose="020F0502020204030204" pitchFamily="34" charset="0"/>
                    <a:ea typeface="Cambria Math" panose="02040503050406030204" pitchFamily="18" charset="0"/>
                    <a:cs typeface="Calibri" panose="020F0502020204030204" pitchFamily="34" charset="0"/>
                  </a:rPr>
                  <a:t>.</a:t>
                </a:r>
              </a:p>
              <a:p>
                <a:pPr marL="82550" indent="0">
                  <a:buNone/>
                </a:pPr>
                <a:endParaRPr lang="en-US" dirty="0">
                  <a:latin typeface="Calibri" panose="020F0502020204030204" pitchFamily="34" charset="0"/>
                  <a:ea typeface="Cambria Math" panose="02040503050406030204" pitchFamily="18" charset="0"/>
                  <a:cs typeface="Calibri" panose="020F0502020204030204" pitchFamily="34" charset="0"/>
                </a:endParaRPr>
              </a:p>
              <a:p>
                <a:pPr marL="82550" indent="0">
                  <a:buNone/>
                </a:pPr>
                <a:r>
                  <a:rPr lang="en-US" dirty="0">
                    <a:latin typeface="Calibri" panose="020F0502020204030204" pitchFamily="34" charset="0"/>
                    <a:ea typeface="Cambria Math" panose="02040503050406030204" pitchFamily="18" charset="0"/>
                    <a:cs typeface="Calibri" panose="020F0502020204030204" pitchFamily="34" charset="0"/>
                  </a:rPr>
                  <a:t>In an undirected graph each node could (would) depend on all other nodes, increasing the number of parameters </a:t>
                </a:r>
                <a:r>
                  <a:rPr lang="en-US">
                    <a:latin typeface="Calibri" panose="020F0502020204030204" pitchFamily="34" charset="0"/>
                    <a:ea typeface="Cambria Math" panose="02040503050406030204" pitchFamily="18" charset="0"/>
                    <a:cs typeface="Calibri" panose="020F0502020204030204" pitchFamily="34" charset="0"/>
                  </a:rPr>
                  <a:t>substantially.</a:t>
                </a:r>
                <a:endParaRPr lang="en-US" dirty="0">
                  <a:latin typeface="Calibri" panose="020F0502020204030204" pitchFamily="34" charset="0"/>
                  <a:ea typeface="Cambria Math" panose="02040503050406030204" pitchFamily="18" charset="0"/>
                  <a:cs typeface="Calibri" panose="020F0502020204030204" pitchFamily="34"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827811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 DAG example</a:t>
            </a:r>
          </a:p>
        </p:txBody>
      </p:sp>
      <p:sp>
        <p:nvSpPr>
          <p:cNvPr id="5" name="Text Placeholder 4">
            <a:extLst>
              <a:ext uri="{FF2B5EF4-FFF2-40B4-BE49-F238E27FC236}">
                <a16:creationId xmlns:a16="http://schemas.microsoft.com/office/drawing/2014/main" id="{6EE911CD-5176-CD45-96AA-09F8E62107BF}"/>
              </a:ext>
            </a:extLst>
          </p:cNvPr>
          <p:cNvSpPr>
            <a:spLocks noGrp="1"/>
          </p:cNvSpPr>
          <p:nvPr>
            <p:ph type="body" idx="1"/>
          </p:nvPr>
        </p:nvSpPr>
        <p:spPr>
          <a:xfrm>
            <a:off x="4922520" y="1706603"/>
            <a:ext cx="4538980" cy="4834820"/>
          </a:xfrm>
        </p:spPr>
        <p:txBody>
          <a:bodyPr/>
          <a:lstStyle/>
          <a:p>
            <a:pPr marL="82550" indent="0">
              <a:buNone/>
            </a:pPr>
            <a:r>
              <a:rPr lang="en-US" sz="1800" dirty="0"/>
              <a:t>William Farr suggested an association between residence elevation and cholera rate in London. The underlying hypothesis was that cholera was an airborne pathogen. (The "miasma" hypothesis.)</a:t>
            </a:r>
          </a:p>
        </p:txBody>
      </p:sp>
      <p:pic>
        <p:nvPicPr>
          <p:cNvPr id="9" name="Picture 8">
            <a:extLst>
              <a:ext uri="{FF2B5EF4-FFF2-40B4-BE49-F238E27FC236}">
                <a16:creationId xmlns:a16="http://schemas.microsoft.com/office/drawing/2014/main" id="{029841B7-7B28-D241-8405-173BB65CA5BE}"/>
              </a:ext>
            </a:extLst>
          </p:cNvPr>
          <p:cNvPicPr>
            <a:picLocks noChangeAspect="1"/>
          </p:cNvPicPr>
          <p:nvPr/>
        </p:nvPicPr>
        <p:blipFill>
          <a:blip r:embed="rId3"/>
          <a:stretch>
            <a:fillRect/>
          </a:stretch>
        </p:blipFill>
        <p:spPr>
          <a:xfrm>
            <a:off x="996594" y="4475446"/>
            <a:ext cx="3396387" cy="2316430"/>
          </a:xfrm>
          <a:prstGeom prst="rect">
            <a:avLst/>
          </a:prstGeom>
        </p:spPr>
      </p:pic>
      <p:sp>
        <p:nvSpPr>
          <p:cNvPr id="10" name="Google Shape;597;p77">
            <a:extLst>
              <a:ext uri="{FF2B5EF4-FFF2-40B4-BE49-F238E27FC236}">
                <a16:creationId xmlns:a16="http://schemas.microsoft.com/office/drawing/2014/main" id="{E81CCC24-2A54-4746-B666-349AB296A626}"/>
              </a:ext>
            </a:extLst>
          </p:cNvPr>
          <p:cNvSpPr txBox="1"/>
          <p:nvPr/>
        </p:nvSpPr>
        <p:spPr>
          <a:xfrm>
            <a:off x="1" y="7296900"/>
            <a:ext cx="101600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Bingham et al., Public Health 2004</a:t>
            </a:r>
            <a:endParaRPr sz="900" dirty="0">
              <a:latin typeface="Calibri"/>
              <a:ea typeface="Calibri"/>
              <a:cs typeface="Calibri"/>
              <a:sym typeface="Calibri"/>
            </a:endParaRPr>
          </a:p>
        </p:txBody>
      </p:sp>
      <p:sp>
        <p:nvSpPr>
          <p:cNvPr id="3" name="TextBox 2">
            <a:extLst>
              <a:ext uri="{FF2B5EF4-FFF2-40B4-BE49-F238E27FC236}">
                <a16:creationId xmlns:a16="http://schemas.microsoft.com/office/drawing/2014/main" id="{9AC2DBDD-A6FE-8E45-3FD7-99511B90D58D}"/>
              </a:ext>
            </a:extLst>
          </p:cNvPr>
          <p:cNvSpPr txBox="1"/>
          <p:nvPr/>
        </p:nvSpPr>
        <p:spPr>
          <a:xfrm>
            <a:off x="2095048" y="2087679"/>
            <a:ext cx="1300357" cy="307777"/>
          </a:xfrm>
          <a:prstGeom prst="rect">
            <a:avLst/>
          </a:prstGeom>
          <a:noFill/>
        </p:spPr>
        <p:txBody>
          <a:bodyPr wrap="none" rtlCol="0">
            <a:spAutoFit/>
          </a:bodyPr>
          <a:lstStyle/>
          <a:p>
            <a:pPr algn="ctr"/>
            <a:r>
              <a:rPr lang="en-US" dirty="0"/>
              <a:t>Low Elevation</a:t>
            </a:r>
          </a:p>
        </p:txBody>
      </p:sp>
      <p:sp>
        <p:nvSpPr>
          <p:cNvPr id="4" name="TextBox 3">
            <a:extLst>
              <a:ext uri="{FF2B5EF4-FFF2-40B4-BE49-F238E27FC236}">
                <a16:creationId xmlns:a16="http://schemas.microsoft.com/office/drawing/2014/main" id="{F038825A-54FB-38A7-D519-C9F8C557F434}"/>
              </a:ext>
            </a:extLst>
          </p:cNvPr>
          <p:cNvSpPr txBox="1"/>
          <p:nvPr/>
        </p:nvSpPr>
        <p:spPr>
          <a:xfrm>
            <a:off x="2249737" y="3816533"/>
            <a:ext cx="1031051" cy="307777"/>
          </a:xfrm>
          <a:prstGeom prst="rect">
            <a:avLst/>
          </a:prstGeom>
          <a:noFill/>
        </p:spPr>
        <p:txBody>
          <a:bodyPr wrap="none" rtlCol="0">
            <a:spAutoFit/>
          </a:bodyPr>
          <a:lstStyle/>
          <a:p>
            <a:pPr algn="ctr"/>
            <a:r>
              <a:rPr lang="en-US" dirty="0">
                <a:solidFill>
                  <a:schemeClr val="bg1"/>
                </a:solidFill>
              </a:rPr>
              <a:t>Bad Water</a:t>
            </a:r>
          </a:p>
        </p:txBody>
      </p:sp>
      <p:sp>
        <p:nvSpPr>
          <p:cNvPr id="6" name="TextBox 5">
            <a:extLst>
              <a:ext uri="{FF2B5EF4-FFF2-40B4-BE49-F238E27FC236}">
                <a16:creationId xmlns:a16="http://schemas.microsoft.com/office/drawing/2014/main" id="{599CA8E1-51B7-BC80-0E31-49E38890EAD7}"/>
              </a:ext>
            </a:extLst>
          </p:cNvPr>
          <p:cNvSpPr txBox="1"/>
          <p:nvPr/>
        </p:nvSpPr>
        <p:spPr>
          <a:xfrm>
            <a:off x="878782" y="2810930"/>
            <a:ext cx="1399742" cy="523220"/>
          </a:xfrm>
          <a:prstGeom prst="rect">
            <a:avLst/>
          </a:prstGeom>
          <a:noFill/>
        </p:spPr>
        <p:txBody>
          <a:bodyPr wrap="none" rtlCol="0">
            <a:spAutoFit/>
          </a:bodyPr>
          <a:lstStyle/>
          <a:p>
            <a:pPr algn="ctr"/>
            <a:r>
              <a:rPr lang="en-US" dirty="0">
                <a:solidFill>
                  <a:schemeClr val="bg1"/>
                </a:solidFill>
              </a:rPr>
              <a:t>Socioeconomic</a:t>
            </a:r>
          </a:p>
          <a:p>
            <a:pPr algn="ctr"/>
            <a:r>
              <a:rPr lang="en-US" dirty="0">
                <a:solidFill>
                  <a:schemeClr val="bg1"/>
                </a:solidFill>
              </a:rPr>
              <a:t>Status</a:t>
            </a:r>
          </a:p>
        </p:txBody>
      </p:sp>
      <p:sp>
        <p:nvSpPr>
          <p:cNvPr id="8" name="TextBox 7">
            <a:extLst>
              <a:ext uri="{FF2B5EF4-FFF2-40B4-BE49-F238E27FC236}">
                <a16:creationId xmlns:a16="http://schemas.microsoft.com/office/drawing/2014/main" id="{102EC637-E324-2C53-9702-3604FC937340}"/>
              </a:ext>
            </a:extLst>
          </p:cNvPr>
          <p:cNvSpPr txBox="1"/>
          <p:nvPr/>
        </p:nvSpPr>
        <p:spPr>
          <a:xfrm>
            <a:off x="3512816" y="2918651"/>
            <a:ext cx="811441" cy="307777"/>
          </a:xfrm>
          <a:prstGeom prst="rect">
            <a:avLst/>
          </a:prstGeom>
          <a:noFill/>
        </p:spPr>
        <p:txBody>
          <a:bodyPr wrap="none" rtlCol="0">
            <a:spAutoFit/>
          </a:bodyPr>
          <a:lstStyle/>
          <a:p>
            <a:pPr algn="ctr"/>
            <a:r>
              <a:rPr lang="en-US" dirty="0"/>
              <a:t>Cholera</a:t>
            </a:r>
          </a:p>
        </p:txBody>
      </p:sp>
      <p:cxnSp>
        <p:nvCxnSpPr>
          <p:cNvPr id="12" name="Straight Arrow Connector 11">
            <a:extLst>
              <a:ext uri="{FF2B5EF4-FFF2-40B4-BE49-F238E27FC236}">
                <a16:creationId xmlns:a16="http://schemas.microsoft.com/office/drawing/2014/main" id="{02DE4130-CCA3-EB90-18AB-DA416AE2DFF9}"/>
              </a:ext>
            </a:extLst>
          </p:cNvPr>
          <p:cNvCxnSpPr>
            <a:cxnSpLocks/>
            <a:stCxn id="3" idx="3"/>
            <a:endCxn id="8" idx="0"/>
          </p:cNvCxnSpPr>
          <p:nvPr/>
        </p:nvCxnSpPr>
        <p:spPr>
          <a:xfrm>
            <a:off x="3395405" y="2241568"/>
            <a:ext cx="523132" cy="677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D6EA214-E8A2-24B8-7180-24972313DD28}"/>
              </a:ext>
            </a:extLst>
          </p:cNvPr>
          <p:cNvCxnSpPr>
            <a:cxnSpLocks/>
            <a:stCxn id="4" idx="3"/>
            <a:endCxn id="8" idx="2"/>
          </p:cNvCxnSpPr>
          <p:nvPr/>
        </p:nvCxnSpPr>
        <p:spPr>
          <a:xfrm flipV="1">
            <a:off x="3280788" y="3226428"/>
            <a:ext cx="637749" cy="74399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AC44408-A5AA-E6BF-D27C-99168A034BDA}"/>
              </a:ext>
            </a:extLst>
          </p:cNvPr>
          <p:cNvCxnSpPr>
            <a:cxnSpLocks/>
            <a:endCxn id="3" idx="1"/>
          </p:cNvCxnSpPr>
          <p:nvPr/>
        </p:nvCxnSpPr>
        <p:spPr>
          <a:xfrm flipV="1">
            <a:off x="1604053" y="2241568"/>
            <a:ext cx="490995" cy="56936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137F487-35F8-DCA9-B6C2-048886BF57DB}"/>
              </a:ext>
            </a:extLst>
          </p:cNvPr>
          <p:cNvCxnSpPr>
            <a:cxnSpLocks/>
            <a:endCxn id="4" idx="1"/>
          </p:cNvCxnSpPr>
          <p:nvPr/>
        </p:nvCxnSpPr>
        <p:spPr>
          <a:xfrm>
            <a:off x="1604053" y="3334150"/>
            <a:ext cx="645684" cy="63627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364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 DAG example</a:t>
            </a:r>
          </a:p>
        </p:txBody>
      </p:sp>
      <p:sp>
        <p:nvSpPr>
          <p:cNvPr id="5" name="Text Placeholder 4">
            <a:extLst>
              <a:ext uri="{FF2B5EF4-FFF2-40B4-BE49-F238E27FC236}">
                <a16:creationId xmlns:a16="http://schemas.microsoft.com/office/drawing/2014/main" id="{6EE911CD-5176-CD45-96AA-09F8E62107BF}"/>
              </a:ext>
            </a:extLst>
          </p:cNvPr>
          <p:cNvSpPr>
            <a:spLocks noGrp="1"/>
          </p:cNvSpPr>
          <p:nvPr>
            <p:ph type="body" idx="1"/>
          </p:nvPr>
        </p:nvSpPr>
        <p:spPr>
          <a:xfrm>
            <a:off x="4922520" y="1706603"/>
            <a:ext cx="4538980" cy="4834820"/>
          </a:xfrm>
        </p:spPr>
        <p:txBody>
          <a:bodyPr/>
          <a:lstStyle/>
          <a:p>
            <a:pPr marL="82550" indent="0">
              <a:buNone/>
            </a:pPr>
            <a:r>
              <a:rPr lang="en-US" sz="1800" dirty="0"/>
              <a:t>William Farr suggested an association between residence elevation and cholera rate in London. The underlying hypothesis was that cholera was an airborne pathogen. (The "miasma" hypothesis.)</a:t>
            </a:r>
          </a:p>
          <a:p>
            <a:pPr marL="82550" indent="0">
              <a:buNone/>
            </a:pPr>
            <a:endParaRPr lang="en-US" sz="1800" dirty="0"/>
          </a:p>
          <a:p>
            <a:pPr marL="82550" indent="0">
              <a:buNone/>
            </a:pPr>
            <a:r>
              <a:rPr lang="en-US" sz="1800" dirty="0"/>
              <a:t>John Snow, a competitor, eventually identified contaminated water as the culprit. Cholera is not airborne.</a:t>
            </a:r>
          </a:p>
        </p:txBody>
      </p:sp>
      <p:pic>
        <p:nvPicPr>
          <p:cNvPr id="9" name="Picture 8">
            <a:extLst>
              <a:ext uri="{FF2B5EF4-FFF2-40B4-BE49-F238E27FC236}">
                <a16:creationId xmlns:a16="http://schemas.microsoft.com/office/drawing/2014/main" id="{029841B7-7B28-D241-8405-173BB65CA5BE}"/>
              </a:ext>
            </a:extLst>
          </p:cNvPr>
          <p:cNvPicPr>
            <a:picLocks noChangeAspect="1"/>
          </p:cNvPicPr>
          <p:nvPr/>
        </p:nvPicPr>
        <p:blipFill>
          <a:blip r:embed="rId3"/>
          <a:stretch>
            <a:fillRect/>
          </a:stretch>
        </p:blipFill>
        <p:spPr>
          <a:xfrm>
            <a:off x="996594" y="4475446"/>
            <a:ext cx="3396387" cy="2316430"/>
          </a:xfrm>
          <a:prstGeom prst="rect">
            <a:avLst/>
          </a:prstGeom>
        </p:spPr>
      </p:pic>
      <p:sp>
        <p:nvSpPr>
          <p:cNvPr id="10" name="Google Shape;597;p77">
            <a:extLst>
              <a:ext uri="{FF2B5EF4-FFF2-40B4-BE49-F238E27FC236}">
                <a16:creationId xmlns:a16="http://schemas.microsoft.com/office/drawing/2014/main" id="{E81CCC24-2A54-4746-B666-349AB296A626}"/>
              </a:ext>
            </a:extLst>
          </p:cNvPr>
          <p:cNvSpPr txBox="1"/>
          <p:nvPr/>
        </p:nvSpPr>
        <p:spPr>
          <a:xfrm>
            <a:off x="1" y="7296900"/>
            <a:ext cx="101600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Bingham et al., Public Health 2004</a:t>
            </a:r>
            <a:endParaRPr sz="900" dirty="0">
              <a:latin typeface="Calibri"/>
              <a:ea typeface="Calibri"/>
              <a:cs typeface="Calibri"/>
              <a:sym typeface="Calibri"/>
            </a:endParaRPr>
          </a:p>
        </p:txBody>
      </p:sp>
      <p:sp>
        <p:nvSpPr>
          <p:cNvPr id="4" name="TextBox 3">
            <a:extLst>
              <a:ext uri="{FF2B5EF4-FFF2-40B4-BE49-F238E27FC236}">
                <a16:creationId xmlns:a16="http://schemas.microsoft.com/office/drawing/2014/main" id="{F038825A-54FB-38A7-D519-C9F8C557F434}"/>
              </a:ext>
            </a:extLst>
          </p:cNvPr>
          <p:cNvSpPr txBox="1"/>
          <p:nvPr/>
        </p:nvSpPr>
        <p:spPr>
          <a:xfrm>
            <a:off x="2249737" y="3816533"/>
            <a:ext cx="1031051" cy="307777"/>
          </a:xfrm>
          <a:prstGeom prst="rect">
            <a:avLst/>
          </a:prstGeom>
          <a:noFill/>
        </p:spPr>
        <p:txBody>
          <a:bodyPr wrap="none" rtlCol="0">
            <a:spAutoFit/>
          </a:bodyPr>
          <a:lstStyle/>
          <a:p>
            <a:pPr algn="ctr"/>
            <a:r>
              <a:rPr lang="en-US" dirty="0">
                <a:solidFill>
                  <a:schemeClr val="tx1"/>
                </a:solidFill>
              </a:rPr>
              <a:t>Bad Water</a:t>
            </a:r>
          </a:p>
        </p:txBody>
      </p:sp>
      <p:sp>
        <p:nvSpPr>
          <p:cNvPr id="8" name="TextBox 7">
            <a:extLst>
              <a:ext uri="{FF2B5EF4-FFF2-40B4-BE49-F238E27FC236}">
                <a16:creationId xmlns:a16="http://schemas.microsoft.com/office/drawing/2014/main" id="{102EC637-E324-2C53-9702-3604FC937340}"/>
              </a:ext>
            </a:extLst>
          </p:cNvPr>
          <p:cNvSpPr txBox="1"/>
          <p:nvPr/>
        </p:nvSpPr>
        <p:spPr>
          <a:xfrm>
            <a:off x="3512816" y="2918651"/>
            <a:ext cx="811441" cy="307777"/>
          </a:xfrm>
          <a:prstGeom prst="rect">
            <a:avLst/>
          </a:prstGeom>
          <a:noFill/>
        </p:spPr>
        <p:txBody>
          <a:bodyPr wrap="none" rtlCol="0">
            <a:spAutoFit/>
          </a:bodyPr>
          <a:lstStyle/>
          <a:p>
            <a:pPr algn="ctr"/>
            <a:r>
              <a:rPr lang="en-US" dirty="0"/>
              <a:t>Cholera</a:t>
            </a:r>
          </a:p>
        </p:txBody>
      </p:sp>
      <p:cxnSp>
        <p:nvCxnSpPr>
          <p:cNvPr id="15" name="Straight Arrow Connector 14">
            <a:extLst>
              <a:ext uri="{FF2B5EF4-FFF2-40B4-BE49-F238E27FC236}">
                <a16:creationId xmlns:a16="http://schemas.microsoft.com/office/drawing/2014/main" id="{9D6EA214-E8A2-24B8-7180-24972313DD28}"/>
              </a:ext>
            </a:extLst>
          </p:cNvPr>
          <p:cNvCxnSpPr>
            <a:cxnSpLocks/>
            <a:stCxn id="4" idx="3"/>
            <a:endCxn id="8" idx="2"/>
          </p:cNvCxnSpPr>
          <p:nvPr/>
        </p:nvCxnSpPr>
        <p:spPr>
          <a:xfrm flipV="1">
            <a:off x="3280788" y="3226428"/>
            <a:ext cx="637749" cy="7439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4515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 DAG example</a:t>
            </a:r>
          </a:p>
        </p:txBody>
      </p:sp>
      <p:sp>
        <p:nvSpPr>
          <p:cNvPr id="5" name="Text Placeholder 4">
            <a:extLst>
              <a:ext uri="{FF2B5EF4-FFF2-40B4-BE49-F238E27FC236}">
                <a16:creationId xmlns:a16="http://schemas.microsoft.com/office/drawing/2014/main" id="{6EE911CD-5176-CD45-96AA-09F8E62107BF}"/>
              </a:ext>
            </a:extLst>
          </p:cNvPr>
          <p:cNvSpPr>
            <a:spLocks noGrp="1"/>
          </p:cNvSpPr>
          <p:nvPr>
            <p:ph type="body" idx="1"/>
          </p:nvPr>
        </p:nvSpPr>
        <p:spPr>
          <a:xfrm>
            <a:off x="4922520" y="1706603"/>
            <a:ext cx="4538980" cy="4834820"/>
          </a:xfrm>
        </p:spPr>
        <p:txBody>
          <a:bodyPr/>
          <a:lstStyle/>
          <a:p>
            <a:pPr marL="82550" indent="0">
              <a:buNone/>
            </a:pPr>
            <a:r>
              <a:rPr lang="en-US" sz="1800" dirty="0"/>
              <a:t>William Farr suggested an association between residence elevation and cholera rate in London. The underlying hypothesis was that cholera was an airborne pathogen. (The "miasma" hypothesis.)</a:t>
            </a:r>
          </a:p>
          <a:p>
            <a:pPr marL="82550" indent="0">
              <a:buNone/>
            </a:pPr>
            <a:endParaRPr lang="en-US" sz="1800" dirty="0"/>
          </a:p>
          <a:p>
            <a:pPr marL="82550" indent="0">
              <a:buNone/>
            </a:pPr>
            <a:r>
              <a:rPr lang="en-US" sz="1800" dirty="0"/>
              <a:t>John Snow, a competitor, eventually identified contaminated water as the culprit. Cholera is not airborne.</a:t>
            </a:r>
          </a:p>
          <a:p>
            <a:pPr marL="82550" indent="0">
              <a:buNone/>
            </a:pPr>
            <a:endParaRPr lang="en-US" sz="1800" dirty="0">
              <a:solidFill>
                <a:schemeClr val="tx1"/>
              </a:solidFill>
            </a:endParaRPr>
          </a:p>
          <a:p>
            <a:pPr marL="82550" indent="0">
              <a:buNone/>
            </a:pPr>
            <a:r>
              <a:rPr lang="en-US" sz="1800" dirty="0">
                <a:solidFill>
                  <a:schemeClr val="tx1"/>
                </a:solidFill>
              </a:rPr>
              <a:t>The association between elevation and cholera was due to a “back-door” (non-causal – note the directions of arrows) path via SES.</a:t>
            </a:r>
          </a:p>
        </p:txBody>
      </p:sp>
      <p:pic>
        <p:nvPicPr>
          <p:cNvPr id="9" name="Picture 8">
            <a:extLst>
              <a:ext uri="{FF2B5EF4-FFF2-40B4-BE49-F238E27FC236}">
                <a16:creationId xmlns:a16="http://schemas.microsoft.com/office/drawing/2014/main" id="{029841B7-7B28-D241-8405-173BB65CA5BE}"/>
              </a:ext>
            </a:extLst>
          </p:cNvPr>
          <p:cNvPicPr>
            <a:picLocks noChangeAspect="1"/>
          </p:cNvPicPr>
          <p:nvPr/>
        </p:nvPicPr>
        <p:blipFill>
          <a:blip r:embed="rId3"/>
          <a:stretch>
            <a:fillRect/>
          </a:stretch>
        </p:blipFill>
        <p:spPr>
          <a:xfrm>
            <a:off x="996594" y="4475446"/>
            <a:ext cx="3396387" cy="2316430"/>
          </a:xfrm>
          <a:prstGeom prst="rect">
            <a:avLst/>
          </a:prstGeom>
        </p:spPr>
      </p:pic>
      <p:sp>
        <p:nvSpPr>
          <p:cNvPr id="10" name="Google Shape;597;p77">
            <a:extLst>
              <a:ext uri="{FF2B5EF4-FFF2-40B4-BE49-F238E27FC236}">
                <a16:creationId xmlns:a16="http://schemas.microsoft.com/office/drawing/2014/main" id="{E81CCC24-2A54-4746-B666-349AB296A626}"/>
              </a:ext>
            </a:extLst>
          </p:cNvPr>
          <p:cNvSpPr txBox="1"/>
          <p:nvPr/>
        </p:nvSpPr>
        <p:spPr>
          <a:xfrm>
            <a:off x="1" y="7296900"/>
            <a:ext cx="101600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Bingham et al., Public Health 2004</a:t>
            </a:r>
            <a:endParaRPr sz="900" dirty="0">
              <a:latin typeface="Calibri"/>
              <a:ea typeface="Calibri"/>
              <a:cs typeface="Calibri"/>
              <a:sym typeface="Calibri"/>
            </a:endParaRPr>
          </a:p>
        </p:txBody>
      </p:sp>
      <p:sp>
        <p:nvSpPr>
          <p:cNvPr id="3" name="TextBox 2">
            <a:extLst>
              <a:ext uri="{FF2B5EF4-FFF2-40B4-BE49-F238E27FC236}">
                <a16:creationId xmlns:a16="http://schemas.microsoft.com/office/drawing/2014/main" id="{9AC2DBDD-A6FE-8E45-3FD7-99511B90D58D}"/>
              </a:ext>
            </a:extLst>
          </p:cNvPr>
          <p:cNvSpPr txBox="1"/>
          <p:nvPr/>
        </p:nvSpPr>
        <p:spPr>
          <a:xfrm>
            <a:off x="2095048" y="2087679"/>
            <a:ext cx="1300357" cy="307777"/>
          </a:xfrm>
          <a:prstGeom prst="rect">
            <a:avLst/>
          </a:prstGeom>
          <a:noFill/>
        </p:spPr>
        <p:txBody>
          <a:bodyPr wrap="none" rtlCol="0">
            <a:spAutoFit/>
          </a:bodyPr>
          <a:lstStyle/>
          <a:p>
            <a:pPr algn="ctr"/>
            <a:r>
              <a:rPr lang="en-US" dirty="0"/>
              <a:t>Low Elevation</a:t>
            </a:r>
          </a:p>
        </p:txBody>
      </p:sp>
      <p:sp>
        <p:nvSpPr>
          <p:cNvPr id="4" name="TextBox 3">
            <a:extLst>
              <a:ext uri="{FF2B5EF4-FFF2-40B4-BE49-F238E27FC236}">
                <a16:creationId xmlns:a16="http://schemas.microsoft.com/office/drawing/2014/main" id="{F038825A-54FB-38A7-D519-C9F8C557F434}"/>
              </a:ext>
            </a:extLst>
          </p:cNvPr>
          <p:cNvSpPr txBox="1"/>
          <p:nvPr/>
        </p:nvSpPr>
        <p:spPr>
          <a:xfrm>
            <a:off x="2249737" y="3816533"/>
            <a:ext cx="1031051" cy="307777"/>
          </a:xfrm>
          <a:prstGeom prst="rect">
            <a:avLst/>
          </a:prstGeom>
          <a:noFill/>
        </p:spPr>
        <p:txBody>
          <a:bodyPr wrap="none" rtlCol="0">
            <a:spAutoFit/>
          </a:bodyPr>
          <a:lstStyle/>
          <a:p>
            <a:pPr algn="ctr"/>
            <a:r>
              <a:rPr lang="en-US" dirty="0">
                <a:solidFill>
                  <a:schemeClr val="tx1"/>
                </a:solidFill>
              </a:rPr>
              <a:t>Bad Water</a:t>
            </a:r>
          </a:p>
        </p:txBody>
      </p:sp>
      <p:sp>
        <p:nvSpPr>
          <p:cNvPr id="6" name="TextBox 5">
            <a:extLst>
              <a:ext uri="{FF2B5EF4-FFF2-40B4-BE49-F238E27FC236}">
                <a16:creationId xmlns:a16="http://schemas.microsoft.com/office/drawing/2014/main" id="{599CA8E1-51B7-BC80-0E31-49E38890EAD7}"/>
              </a:ext>
            </a:extLst>
          </p:cNvPr>
          <p:cNvSpPr txBox="1"/>
          <p:nvPr/>
        </p:nvSpPr>
        <p:spPr>
          <a:xfrm>
            <a:off x="878782" y="2810930"/>
            <a:ext cx="1399742" cy="523220"/>
          </a:xfrm>
          <a:prstGeom prst="rect">
            <a:avLst/>
          </a:prstGeom>
          <a:noFill/>
        </p:spPr>
        <p:txBody>
          <a:bodyPr wrap="none" rtlCol="0">
            <a:spAutoFit/>
          </a:bodyPr>
          <a:lstStyle/>
          <a:p>
            <a:pPr algn="ctr"/>
            <a:r>
              <a:rPr lang="en-US" dirty="0">
                <a:solidFill>
                  <a:schemeClr val="tx1"/>
                </a:solidFill>
              </a:rPr>
              <a:t>Socioeconomic</a:t>
            </a:r>
          </a:p>
          <a:p>
            <a:pPr algn="ctr"/>
            <a:r>
              <a:rPr lang="en-US" dirty="0">
                <a:solidFill>
                  <a:schemeClr val="tx1"/>
                </a:solidFill>
              </a:rPr>
              <a:t>Status</a:t>
            </a:r>
          </a:p>
        </p:txBody>
      </p:sp>
      <p:sp>
        <p:nvSpPr>
          <p:cNvPr id="8" name="TextBox 7">
            <a:extLst>
              <a:ext uri="{FF2B5EF4-FFF2-40B4-BE49-F238E27FC236}">
                <a16:creationId xmlns:a16="http://schemas.microsoft.com/office/drawing/2014/main" id="{102EC637-E324-2C53-9702-3604FC937340}"/>
              </a:ext>
            </a:extLst>
          </p:cNvPr>
          <p:cNvSpPr txBox="1"/>
          <p:nvPr/>
        </p:nvSpPr>
        <p:spPr>
          <a:xfrm>
            <a:off x="3512816" y="2918651"/>
            <a:ext cx="811441" cy="307777"/>
          </a:xfrm>
          <a:prstGeom prst="rect">
            <a:avLst/>
          </a:prstGeom>
          <a:noFill/>
        </p:spPr>
        <p:txBody>
          <a:bodyPr wrap="none" rtlCol="0">
            <a:spAutoFit/>
          </a:bodyPr>
          <a:lstStyle/>
          <a:p>
            <a:pPr algn="ctr"/>
            <a:r>
              <a:rPr lang="en-US" dirty="0"/>
              <a:t>Cholera</a:t>
            </a:r>
          </a:p>
        </p:txBody>
      </p:sp>
      <p:cxnSp>
        <p:nvCxnSpPr>
          <p:cNvPr id="15" name="Straight Arrow Connector 14">
            <a:extLst>
              <a:ext uri="{FF2B5EF4-FFF2-40B4-BE49-F238E27FC236}">
                <a16:creationId xmlns:a16="http://schemas.microsoft.com/office/drawing/2014/main" id="{9D6EA214-E8A2-24B8-7180-24972313DD28}"/>
              </a:ext>
            </a:extLst>
          </p:cNvPr>
          <p:cNvCxnSpPr>
            <a:cxnSpLocks/>
            <a:stCxn id="4" idx="3"/>
            <a:endCxn id="8" idx="2"/>
          </p:cNvCxnSpPr>
          <p:nvPr/>
        </p:nvCxnSpPr>
        <p:spPr>
          <a:xfrm flipV="1">
            <a:off x="3280788" y="3226428"/>
            <a:ext cx="637749" cy="7439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AC44408-A5AA-E6BF-D27C-99168A034BDA}"/>
              </a:ext>
            </a:extLst>
          </p:cNvPr>
          <p:cNvCxnSpPr>
            <a:cxnSpLocks/>
            <a:endCxn id="3" idx="1"/>
          </p:cNvCxnSpPr>
          <p:nvPr/>
        </p:nvCxnSpPr>
        <p:spPr>
          <a:xfrm flipV="1">
            <a:off x="1604053" y="2241568"/>
            <a:ext cx="490995" cy="5693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137F487-35F8-DCA9-B6C2-048886BF57DB}"/>
              </a:ext>
            </a:extLst>
          </p:cNvPr>
          <p:cNvCxnSpPr>
            <a:cxnSpLocks/>
            <a:endCxn id="4" idx="1"/>
          </p:cNvCxnSpPr>
          <p:nvPr/>
        </p:nvCxnSpPr>
        <p:spPr>
          <a:xfrm>
            <a:off x="1604053" y="3334150"/>
            <a:ext cx="645684" cy="6362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F2AEA70E-7AF5-B154-2A2B-A3A39021ACE0}"/>
              </a:ext>
            </a:extLst>
          </p:cNvPr>
          <p:cNvSpPr/>
          <p:nvPr/>
        </p:nvSpPr>
        <p:spPr>
          <a:xfrm rot="2040000">
            <a:off x="1752578" y="1962374"/>
            <a:ext cx="2720204" cy="134788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AA9B572-603F-D6FE-055D-4CAF509C92A1}"/>
              </a:ext>
            </a:extLst>
          </p:cNvPr>
          <p:cNvCxnSpPr>
            <a:cxnSpLocks/>
            <a:stCxn id="3" idx="3"/>
            <a:endCxn id="8" idx="0"/>
          </p:cNvCxnSpPr>
          <p:nvPr/>
        </p:nvCxnSpPr>
        <p:spPr>
          <a:xfrm>
            <a:off x="3395405" y="2241568"/>
            <a:ext cx="523132" cy="677083"/>
          </a:xfrm>
          <a:prstGeom prst="line">
            <a:avLst/>
          </a:prstGeom>
          <a:ln w="19050">
            <a:prstDash val="dash"/>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021233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 DAG example</a:t>
            </a:r>
          </a:p>
        </p:txBody>
      </p:sp>
      <p:sp>
        <p:nvSpPr>
          <p:cNvPr id="5" name="Text Placeholder 4">
            <a:extLst>
              <a:ext uri="{FF2B5EF4-FFF2-40B4-BE49-F238E27FC236}">
                <a16:creationId xmlns:a16="http://schemas.microsoft.com/office/drawing/2014/main" id="{6EE911CD-5176-CD45-96AA-09F8E62107BF}"/>
              </a:ext>
            </a:extLst>
          </p:cNvPr>
          <p:cNvSpPr>
            <a:spLocks noGrp="1"/>
          </p:cNvSpPr>
          <p:nvPr>
            <p:ph type="body" idx="1"/>
          </p:nvPr>
        </p:nvSpPr>
        <p:spPr>
          <a:xfrm>
            <a:off x="4922520" y="1706603"/>
            <a:ext cx="4538980" cy="4834820"/>
          </a:xfrm>
        </p:spPr>
        <p:txBody>
          <a:bodyPr/>
          <a:lstStyle/>
          <a:p>
            <a:pPr marL="82550" indent="0">
              <a:buNone/>
            </a:pPr>
            <a:r>
              <a:rPr lang="en-US" sz="1800" dirty="0"/>
              <a:t>William Farr suggested an association between residence elevation and cholera rate in London. The underlying hypothesis was that cholera was an airborne pathogen. (The "miasma" hypothesis.)</a:t>
            </a:r>
          </a:p>
          <a:p>
            <a:pPr marL="82550" indent="0">
              <a:buNone/>
            </a:pPr>
            <a:endParaRPr lang="en-US" sz="1800" dirty="0"/>
          </a:p>
          <a:p>
            <a:pPr marL="82550" indent="0">
              <a:buNone/>
            </a:pPr>
            <a:r>
              <a:rPr lang="en-US" sz="1800" dirty="0"/>
              <a:t>John Snow, a competitor, eventually identified contaminated water as the culprit. Cholera is not airborne.</a:t>
            </a:r>
          </a:p>
          <a:p>
            <a:pPr marL="82550" indent="0">
              <a:buNone/>
            </a:pPr>
            <a:endParaRPr lang="en-US" sz="1800" dirty="0">
              <a:solidFill>
                <a:schemeClr val="tx1"/>
              </a:solidFill>
            </a:endParaRPr>
          </a:p>
          <a:p>
            <a:pPr marL="82550" indent="0">
              <a:buNone/>
            </a:pPr>
            <a:r>
              <a:rPr lang="en-US" sz="1800" dirty="0">
                <a:solidFill>
                  <a:schemeClr val="tx1"/>
                </a:solidFill>
              </a:rPr>
              <a:t>The association between elevation and cholera was due to a “back-door” (non-causal – note the directions of arrows) path via SES.</a:t>
            </a:r>
          </a:p>
          <a:p>
            <a:pPr marL="82550" indent="0">
              <a:buNone/>
            </a:pPr>
            <a:endParaRPr lang="en-US" sz="1800" dirty="0">
              <a:solidFill>
                <a:schemeClr val="tx1"/>
              </a:solidFill>
            </a:endParaRPr>
          </a:p>
          <a:p>
            <a:pPr marL="82550" indent="0">
              <a:buNone/>
            </a:pPr>
            <a:r>
              <a:rPr lang="en-US" sz="1800" dirty="0">
                <a:solidFill>
                  <a:schemeClr val="tx1"/>
                </a:solidFill>
              </a:rPr>
              <a:t>If Farr had selected people from various elevations and provided them with clean drinking water, would there he have seen an association between elevation and cholera?</a:t>
            </a:r>
          </a:p>
        </p:txBody>
      </p:sp>
      <p:pic>
        <p:nvPicPr>
          <p:cNvPr id="9" name="Picture 8">
            <a:extLst>
              <a:ext uri="{FF2B5EF4-FFF2-40B4-BE49-F238E27FC236}">
                <a16:creationId xmlns:a16="http://schemas.microsoft.com/office/drawing/2014/main" id="{029841B7-7B28-D241-8405-173BB65CA5BE}"/>
              </a:ext>
            </a:extLst>
          </p:cNvPr>
          <p:cNvPicPr>
            <a:picLocks noChangeAspect="1"/>
          </p:cNvPicPr>
          <p:nvPr/>
        </p:nvPicPr>
        <p:blipFill>
          <a:blip r:embed="rId3"/>
          <a:stretch>
            <a:fillRect/>
          </a:stretch>
        </p:blipFill>
        <p:spPr>
          <a:xfrm>
            <a:off x="996594" y="4475446"/>
            <a:ext cx="3396387" cy="2316430"/>
          </a:xfrm>
          <a:prstGeom prst="rect">
            <a:avLst/>
          </a:prstGeom>
        </p:spPr>
      </p:pic>
      <p:sp>
        <p:nvSpPr>
          <p:cNvPr id="10" name="Google Shape;597;p77">
            <a:extLst>
              <a:ext uri="{FF2B5EF4-FFF2-40B4-BE49-F238E27FC236}">
                <a16:creationId xmlns:a16="http://schemas.microsoft.com/office/drawing/2014/main" id="{E81CCC24-2A54-4746-B666-349AB296A626}"/>
              </a:ext>
            </a:extLst>
          </p:cNvPr>
          <p:cNvSpPr txBox="1"/>
          <p:nvPr/>
        </p:nvSpPr>
        <p:spPr>
          <a:xfrm>
            <a:off x="1" y="7296900"/>
            <a:ext cx="101600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Bingham et al., Public Health 2004</a:t>
            </a:r>
            <a:endParaRPr sz="900" dirty="0">
              <a:latin typeface="Calibri"/>
              <a:ea typeface="Calibri"/>
              <a:cs typeface="Calibri"/>
              <a:sym typeface="Calibri"/>
            </a:endParaRPr>
          </a:p>
        </p:txBody>
      </p:sp>
      <p:sp>
        <p:nvSpPr>
          <p:cNvPr id="3" name="TextBox 2">
            <a:extLst>
              <a:ext uri="{FF2B5EF4-FFF2-40B4-BE49-F238E27FC236}">
                <a16:creationId xmlns:a16="http://schemas.microsoft.com/office/drawing/2014/main" id="{9AC2DBDD-A6FE-8E45-3FD7-99511B90D58D}"/>
              </a:ext>
            </a:extLst>
          </p:cNvPr>
          <p:cNvSpPr txBox="1"/>
          <p:nvPr/>
        </p:nvSpPr>
        <p:spPr>
          <a:xfrm>
            <a:off x="2095048" y="2087679"/>
            <a:ext cx="1300357" cy="307777"/>
          </a:xfrm>
          <a:prstGeom prst="rect">
            <a:avLst/>
          </a:prstGeom>
          <a:noFill/>
        </p:spPr>
        <p:txBody>
          <a:bodyPr wrap="none" rtlCol="0">
            <a:spAutoFit/>
          </a:bodyPr>
          <a:lstStyle/>
          <a:p>
            <a:pPr algn="ctr"/>
            <a:r>
              <a:rPr lang="en-US" dirty="0"/>
              <a:t>Low Elevation</a:t>
            </a:r>
          </a:p>
        </p:txBody>
      </p:sp>
      <p:sp>
        <p:nvSpPr>
          <p:cNvPr id="4" name="TextBox 3">
            <a:extLst>
              <a:ext uri="{FF2B5EF4-FFF2-40B4-BE49-F238E27FC236}">
                <a16:creationId xmlns:a16="http://schemas.microsoft.com/office/drawing/2014/main" id="{F038825A-54FB-38A7-D519-C9F8C557F434}"/>
              </a:ext>
            </a:extLst>
          </p:cNvPr>
          <p:cNvSpPr txBox="1"/>
          <p:nvPr/>
        </p:nvSpPr>
        <p:spPr>
          <a:xfrm>
            <a:off x="2249737" y="3816533"/>
            <a:ext cx="1031051" cy="307777"/>
          </a:xfrm>
          <a:prstGeom prst="rect">
            <a:avLst/>
          </a:prstGeom>
          <a:noFill/>
        </p:spPr>
        <p:txBody>
          <a:bodyPr wrap="none" rtlCol="0">
            <a:spAutoFit/>
          </a:bodyPr>
          <a:lstStyle/>
          <a:p>
            <a:pPr algn="ctr"/>
            <a:r>
              <a:rPr lang="en-US" dirty="0">
                <a:solidFill>
                  <a:schemeClr val="tx1"/>
                </a:solidFill>
              </a:rPr>
              <a:t>Bad Water</a:t>
            </a:r>
          </a:p>
        </p:txBody>
      </p:sp>
      <p:sp>
        <p:nvSpPr>
          <p:cNvPr id="6" name="TextBox 5">
            <a:extLst>
              <a:ext uri="{FF2B5EF4-FFF2-40B4-BE49-F238E27FC236}">
                <a16:creationId xmlns:a16="http://schemas.microsoft.com/office/drawing/2014/main" id="{599CA8E1-51B7-BC80-0E31-49E38890EAD7}"/>
              </a:ext>
            </a:extLst>
          </p:cNvPr>
          <p:cNvSpPr txBox="1"/>
          <p:nvPr/>
        </p:nvSpPr>
        <p:spPr>
          <a:xfrm>
            <a:off x="878782" y="2810930"/>
            <a:ext cx="1399742" cy="523220"/>
          </a:xfrm>
          <a:prstGeom prst="rect">
            <a:avLst/>
          </a:prstGeom>
          <a:noFill/>
        </p:spPr>
        <p:txBody>
          <a:bodyPr wrap="none" rtlCol="0">
            <a:spAutoFit/>
          </a:bodyPr>
          <a:lstStyle/>
          <a:p>
            <a:pPr algn="ctr"/>
            <a:r>
              <a:rPr lang="en-US" dirty="0">
                <a:solidFill>
                  <a:schemeClr val="tx1"/>
                </a:solidFill>
              </a:rPr>
              <a:t>Socioeconomic</a:t>
            </a:r>
          </a:p>
          <a:p>
            <a:pPr algn="ctr"/>
            <a:r>
              <a:rPr lang="en-US" dirty="0">
                <a:solidFill>
                  <a:schemeClr val="tx1"/>
                </a:solidFill>
              </a:rPr>
              <a:t>Status</a:t>
            </a:r>
          </a:p>
        </p:txBody>
      </p:sp>
      <p:sp>
        <p:nvSpPr>
          <p:cNvPr id="8" name="TextBox 7">
            <a:extLst>
              <a:ext uri="{FF2B5EF4-FFF2-40B4-BE49-F238E27FC236}">
                <a16:creationId xmlns:a16="http://schemas.microsoft.com/office/drawing/2014/main" id="{102EC637-E324-2C53-9702-3604FC937340}"/>
              </a:ext>
            </a:extLst>
          </p:cNvPr>
          <p:cNvSpPr txBox="1"/>
          <p:nvPr/>
        </p:nvSpPr>
        <p:spPr>
          <a:xfrm>
            <a:off x="3512816" y="2918651"/>
            <a:ext cx="811441" cy="307777"/>
          </a:xfrm>
          <a:prstGeom prst="rect">
            <a:avLst/>
          </a:prstGeom>
          <a:noFill/>
        </p:spPr>
        <p:txBody>
          <a:bodyPr wrap="none" rtlCol="0">
            <a:spAutoFit/>
          </a:bodyPr>
          <a:lstStyle/>
          <a:p>
            <a:pPr algn="ctr"/>
            <a:r>
              <a:rPr lang="en-US" dirty="0"/>
              <a:t>Cholera</a:t>
            </a:r>
          </a:p>
        </p:txBody>
      </p:sp>
      <p:cxnSp>
        <p:nvCxnSpPr>
          <p:cNvPr id="15" name="Straight Arrow Connector 14">
            <a:extLst>
              <a:ext uri="{FF2B5EF4-FFF2-40B4-BE49-F238E27FC236}">
                <a16:creationId xmlns:a16="http://schemas.microsoft.com/office/drawing/2014/main" id="{9D6EA214-E8A2-24B8-7180-24972313DD28}"/>
              </a:ext>
            </a:extLst>
          </p:cNvPr>
          <p:cNvCxnSpPr>
            <a:cxnSpLocks/>
            <a:stCxn id="4" idx="3"/>
            <a:endCxn id="8" idx="2"/>
          </p:cNvCxnSpPr>
          <p:nvPr/>
        </p:nvCxnSpPr>
        <p:spPr>
          <a:xfrm flipV="1">
            <a:off x="3280788" y="3226428"/>
            <a:ext cx="637749" cy="7439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AC44408-A5AA-E6BF-D27C-99168A034BDA}"/>
              </a:ext>
            </a:extLst>
          </p:cNvPr>
          <p:cNvCxnSpPr>
            <a:cxnSpLocks/>
            <a:endCxn id="3" idx="1"/>
          </p:cNvCxnSpPr>
          <p:nvPr/>
        </p:nvCxnSpPr>
        <p:spPr>
          <a:xfrm flipV="1">
            <a:off x="1604053" y="2241568"/>
            <a:ext cx="490995" cy="5693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137F487-35F8-DCA9-B6C2-048886BF57DB}"/>
              </a:ext>
            </a:extLst>
          </p:cNvPr>
          <p:cNvCxnSpPr>
            <a:cxnSpLocks/>
            <a:endCxn id="4" idx="1"/>
          </p:cNvCxnSpPr>
          <p:nvPr/>
        </p:nvCxnSpPr>
        <p:spPr>
          <a:xfrm>
            <a:off x="1604053" y="3334150"/>
            <a:ext cx="645684" cy="6362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F2AEA70E-7AF5-B154-2A2B-A3A39021ACE0}"/>
              </a:ext>
            </a:extLst>
          </p:cNvPr>
          <p:cNvSpPr/>
          <p:nvPr/>
        </p:nvSpPr>
        <p:spPr>
          <a:xfrm rot="2040000">
            <a:off x="1752578" y="1962374"/>
            <a:ext cx="2720204" cy="134788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AA9B572-603F-D6FE-055D-4CAF509C92A1}"/>
              </a:ext>
            </a:extLst>
          </p:cNvPr>
          <p:cNvCxnSpPr>
            <a:cxnSpLocks/>
            <a:stCxn id="3" idx="3"/>
            <a:endCxn id="8" idx="0"/>
          </p:cNvCxnSpPr>
          <p:nvPr/>
        </p:nvCxnSpPr>
        <p:spPr>
          <a:xfrm>
            <a:off x="3395405" y="2241568"/>
            <a:ext cx="523132" cy="677083"/>
          </a:xfrm>
          <a:prstGeom prst="line">
            <a:avLst/>
          </a:prstGeom>
          <a:ln w="19050">
            <a:prstDash val="dash"/>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81802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Additional rules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The probability of the joint event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𝐵</m:t>
                    </m:r>
                  </m:oMath>
                </a14:m>
                <a:r>
                  <a:rPr lang="en-US" dirty="0"/>
                  <a:t> can be written several ways:</a:t>
                </a:r>
                <a:endParaRPr lang="en-US" dirty="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𝑎𝑛𝑑</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oMath>
                </a14:m>
                <a:endParaRPr lang="en-US" b="0" dirty="0">
                  <a:ea typeface="Cambria Math" panose="02040503050406030204" pitchFamily="18" charset="0"/>
                </a:endParaRPr>
              </a:p>
              <a:p>
                <a:endParaRPr lang="en-US" dirty="0">
                  <a:ea typeface="Cambria Math" panose="02040503050406030204" pitchFamily="18" charset="0"/>
                </a:endParaRPr>
              </a:p>
              <a:p>
                <a:pPr marL="82550" indent="0">
                  <a:buNone/>
                </a:pPr>
                <a:r>
                  <a:rPr lang="en-US" dirty="0"/>
                  <a:t>Because </a:t>
                </a:r>
                <a14:m>
                  <m:oMath xmlns:m="http://schemas.openxmlformats.org/officeDocument/2006/math">
                    <m:r>
                      <a:rPr lang="en-US" b="0" i="1" smtClean="0">
                        <a:latin typeface="Cambria Math" panose="02040503050406030204" pitchFamily="18" charset="0"/>
                      </a:rPr>
                      <m:t>𝐴</m:t>
                    </m:r>
                  </m:oMath>
                </a14:m>
                <a:r>
                  <a:rPr lang="en-US" dirty="0">
                    <a:ea typeface="Cambria Math" panose="02040503050406030204" pitchFamily="18" charset="0"/>
                  </a:rPr>
                  <a:t> and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oMath>
                </a14:m>
                <a:r>
                  <a:rPr lang="en-US" dirty="0">
                    <a:ea typeface="Cambria Math" panose="02040503050406030204" pitchFamily="18" charset="0"/>
                  </a:rPr>
                  <a:t> together comprise a "sure proposition,"</a:t>
                </a: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e>
                    </m:d>
                    <m:r>
                      <a:rPr lang="en-US" b="0" i="1" smtClean="0">
                        <a:latin typeface="Cambria Math" panose="02040503050406030204" pitchFamily="18" charset="0"/>
                        <a:ea typeface="Cambria Math" panose="02040503050406030204" pitchFamily="18" charset="0"/>
                      </a:rPr>
                      <m:t>=1</m:t>
                    </m:r>
                  </m:oMath>
                </a14:m>
                <a:endParaRPr lang="en-US" dirty="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e>
                    </m:d>
                    <m:r>
                      <a:rPr lang="en-US" i="1">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oMath>
                </a14:m>
                <a:endParaRPr lang="en-US" dirty="0">
                  <a:ea typeface="Cambria Math" panose="02040503050406030204" pitchFamily="18" charset="0"/>
                </a:endParaRPr>
              </a:p>
              <a:p>
                <a:endParaRPr lang="en-US" dirty="0">
                  <a:ea typeface="Cambria Math" panose="02040503050406030204" pitchFamily="18" charset="0"/>
                </a:endParaRPr>
              </a:p>
              <a:p>
                <a:pPr marL="82550" indent="0">
                  <a:buNone/>
                </a:pPr>
                <a:r>
                  <a:rPr lang="en-US" dirty="0"/>
                  <a:t>If </a:t>
                </a:r>
                <a14:m>
                  <m:oMath xmlns:m="http://schemas.openxmlformats.org/officeDocument/2006/math">
                    <m:r>
                      <a:rPr lang="en-US" i="1">
                        <a:latin typeface="Cambria Math" panose="02040503050406030204" pitchFamily="18" charset="0"/>
                      </a:rPr>
                      <m:t>𝐴</m:t>
                    </m:r>
                  </m:oMath>
                </a14:m>
                <a:r>
                  <a:rPr lang="en-US" dirty="0">
                    <a:ea typeface="Cambria Math" panose="02040503050406030204" pitchFamily="18" charset="0"/>
                  </a:rPr>
                  <a:t> and </a:t>
                </a:r>
                <a14:m>
                  <m:oMath xmlns:m="http://schemas.openxmlformats.org/officeDocument/2006/math">
                    <m:r>
                      <a:rPr lang="en-US" b="0" i="1" smtClean="0">
                        <a:latin typeface="Cambria Math" panose="02040503050406030204" pitchFamily="18" charset="0"/>
                        <a:ea typeface="Cambria Math" panose="02040503050406030204" pitchFamily="18" charset="0"/>
                      </a:rPr>
                      <m:t>𝐵</m:t>
                    </m:r>
                  </m:oMath>
                </a14:m>
                <a:r>
                  <a:rPr lang="en-US" dirty="0">
                    <a:ea typeface="Cambria Math" panose="02040503050406030204" pitchFamily="18" charset="0"/>
                  </a:rPr>
                  <a:t> are independent,</a:t>
                </a: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e>
                    </m:d>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oMath>
                </a14:m>
                <a:endParaRPr lang="en-US" dirty="0">
                  <a:ea typeface="Cambria Math" panose="02040503050406030204" pitchFamily="18"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Pearl, 1988</a:t>
            </a:r>
            <a:endParaRPr sz="900" dirty="0">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F973E70-214B-904D-43B2-E3A865AE7AA3}"/>
                  </a:ext>
                </a:extLst>
              </p:cNvPr>
              <p:cNvSpPr txBox="1"/>
              <p:nvPr/>
            </p:nvSpPr>
            <p:spPr>
              <a:xfrm>
                <a:off x="6070600" y="5396012"/>
                <a:ext cx="3619500" cy="954557"/>
              </a:xfrm>
              <a:prstGeom prst="rect">
                <a:avLst/>
              </a:prstGeom>
              <a:noFill/>
            </p:spPr>
            <p:txBody>
              <a:bodyPr wrap="square">
                <a:spAutoFit/>
              </a:bodyPr>
              <a:lstStyle/>
              <a:p>
                <a:r>
                  <a:rPr lang="en-US" i="1" dirty="0">
                    <a:ea typeface="Cambria Math" panose="02040503050406030204" pitchFamily="18" charset="0"/>
                  </a:rPr>
                  <a:t>Note: we might use </a:t>
                </a:r>
                <a14:m>
                  <m:oMath xmlns:m="http://schemas.openxmlformats.org/officeDocument/2006/math">
                    <m:r>
                      <a:rPr lang="en-US" i="1" smtClean="0">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e>
                    </m:d>
                  </m:oMath>
                </a14:m>
                <a:r>
                  <a:rPr lang="en-US" i="1" dirty="0"/>
                  <a:t> or </a:t>
                </a: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e>
                    </m:d>
                  </m:oMath>
                </a14:m>
                <a:r>
                  <a:rPr lang="en-US" i="1" dirty="0"/>
                  <a:t> or </a:t>
                </a: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smtClean="0">
                            <a:latin typeface="Cambria Math" panose="02040503050406030204" pitchFamily="18" charset="0"/>
                            <a:ea typeface="Cambria Math" panose="02040503050406030204" pitchFamily="18" charset="0"/>
                          </a:rPr>
                        </m:ctrlPr>
                      </m:dPr>
                      <m:e>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𝐴</m:t>
                            </m:r>
                          </m:e>
                        </m:acc>
                      </m:e>
                    </m:d>
                  </m:oMath>
                </a14:m>
                <a:r>
                  <a:rPr lang="en-US" i="1" dirty="0"/>
                  <a:t> to designate “Probability of Not A”. Here, the shelf character is useful because we will also use factorials (</a:t>
                </a:r>
                <a14:m>
                  <m:oMath xmlns:m="http://schemas.openxmlformats.org/officeDocument/2006/math">
                    <m:r>
                      <a:rPr lang="en-US" b="0" i="1" smtClean="0">
                        <a:latin typeface="Cambria Math" panose="02040503050406030204" pitchFamily="18" charset="0"/>
                      </a:rPr>
                      <m:t>!</m:t>
                    </m:r>
                  </m:oMath>
                </a14:m>
                <a:r>
                  <a:rPr lang="en-US" i="1" dirty="0"/>
                  <a:t>).</a:t>
                </a:r>
              </a:p>
            </p:txBody>
          </p:sp>
        </mc:Choice>
        <mc:Fallback xmlns="">
          <p:sp>
            <p:nvSpPr>
              <p:cNvPr id="6" name="TextBox 5">
                <a:extLst>
                  <a:ext uri="{FF2B5EF4-FFF2-40B4-BE49-F238E27FC236}">
                    <a16:creationId xmlns:a16="http://schemas.microsoft.com/office/drawing/2014/main" id="{BF973E70-214B-904D-43B2-E3A865AE7AA3}"/>
                  </a:ext>
                </a:extLst>
              </p:cNvPr>
              <p:cNvSpPr txBox="1">
                <a:spLocks noRot="1" noChangeAspect="1" noMove="1" noResize="1" noEditPoints="1" noAdjustHandles="1" noChangeArrowheads="1" noChangeShapeType="1" noTextEdit="1"/>
              </p:cNvSpPr>
              <p:nvPr/>
            </p:nvSpPr>
            <p:spPr>
              <a:xfrm>
                <a:off x="6070600" y="5396012"/>
                <a:ext cx="3619500" cy="954557"/>
              </a:xfrm>
              <a:prstGeom prst="rect">
                <a:avLst/>
              </a:prstGeom>
              <a:blipFill>
                <a:blip r:embed="rId4"/>
                <a:stretch>
                  <a:fillRect l="-699" t="-1299" b="-5195"/>
                </a:stretch>
              </a:blipFill>
            </p:spPr>
            <p:txBody>
              <a:bodyPr/>
              <a:lstStyle/>
              <a:p>
                <a:r>
                  <a:rPr lang="en-US">
                    <a:noFill/>
                  </a:rPr>
                  <a:t> </a:t>
                </a:r>
              </a:p>
            </p:txBody>
          </p:sp>
        </mc:Fallback>
      </mc:AlternateContent>
    </p:spTree>
    <p:extLst>
      <p:ext uri="{BB962C8B-B14F-4D97-AF65-F5344CB8AC3E}">
        <p14:creationId xmlns:p14="http://schemas.microsoft.com/office/powerpoint/2010/main" val="4685627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 DAG example</a:t>
            </a:r>
          </a:p>
        </p:txBody>
      </p:sp>
      <p:sp>
        <p:nvSpPr>
          <p:cNvPr id="5" name="Text Placeholder 4">
            <a:extLst>
              <a:ext uri="{FF2B5EF4-FFF2-40B4-BE49-F238E27FC236}">
                <a16:creationId xmlns:a16="http://schemas.microsoft.com/office/drawing/2014/main" id="{6EE911CD-5176-CD45-96AA-09F8E62107BF}"/>
              </a:ext>
            </a:extLst>
          </p:cNvPr>
          <p:cNvSpPr>
            <a:spLocks noGrp="1"/>
          </p:cNvSpPr>
          <p:nvPr>
            <p:ph type="body" idx="1"/>
          </p:nvPr>
        </p:nvSpPr>
        <p:spPr>
          <a:xfrm>
            <a:off x="4922520" y="1706603"/>
            <a:ext cx="4538980" cy="4834820"/>
          </a:xfrm>
        </p:spPr>
        <p:txBody>
          <a:bodyPr/>
          <a:lstStyle/>
          <a:p>
            <a:pPr marL="82550" indent="0">
              <a:buNone/>
            </a:pPr>
            <a:r>
              <a:rPr lang="en-US" sz="1800" dirty="0"/>
              <a:t>If we wanted to simulate a population of people under this causal structure, what would cholera depend on?</a:t>
            </a:r>
          </a:p>
          <a:p>
            <a:r>
              <a:rPr lang="en-US" sz="1800" dirty="0">
                <a:solidFill>
                  <a:schemeClr val="tx1"/>
                </a:solidFill>
              </a:rPr>
              <a:t>Water?</a:t>
            </a:r>
          </a:p>
          <a:p>
            <a:r>
              <a:rPr lang="en-US" sz="1800" dirty="0">
                <a:solidFill>
                  <a:schemeClr val="tx1"/>
                </a:solidFill>
              </a:rPr>
              <a:t>SES?</a:t>
            </a:r>
          </a:p>
          <a:p>
            <a:r>
              <a:rPr lang="en-US" sz="1800" dirty="0">
                <a:solidFill>
                  <a:schemeClr val="tx1"/>
                </a:solidFill>
              </a:rPr>
              <a:t>Elevation?</a:t>
            </a:r>
          </a:p>
          <a:p>
            <a:endParaRPr lang="en-US" sz="1800" dirty="0">
              <a:solidFill>
                <a:schemeClr val="tx1"/>
              </a:solidFill>
            </a:endParaRPr>
          </a:p>
          <a:p>
            <a:pPr marL="82550" indent="0">
              <a:buNone/>
            </a:pPr>
            <a:r>
              <a:rPr lang="en-US" sz="1800" dirty="0">
                <a:solidFill>
                  <a:schemeClr val="tx1"/>
                </a:solidFill>
              </a:rPr>
              <a:t>What about Elevation?</a:t>
            </a:r>
          </a:p>
          <a:p>
            <a:r>
              <a:rPr lang="en-US" sz="1800" dirty="0">
                <a:solidFill>
                  <a:schemeClr val="tx1"/>
                </a:solidFill>
              </a:rPr>
              <a:t>Water?</a:t>
            </a:r>
          </a:p>
          <a:p>
            <a:r>
              <a:rPr lang="en-US" sz="1800" dirty="0">
                <a:solidFill>
                  <a:schemeClr val="tx1"/>
                </a:solidFill>
              </a:rPr>
              <a:t>SES?</a:t>
            </a:r>
          </a:p>
          <a:p>
            <a:r>
              <a:rPr lang="en-US" sz="1800" dirty="0">
                <a:solidFill>
                  <a:schemeClr val="tx1"/>
                </a:solidFill>
              </a:rPr>
              <a:t>Cholera?</a:t>
            </a:r>
          </a:p>
          <a:p>
            <a:pPr marL="82550" indent="0">
              <a:buNone/>
            </a:pPr>
            <a:endParaRPr lang="en-US" sz="1800" dirty="0">
              <a:solidFill>
                <a:schemeClr val="tx1"/>
              </a:solidFill>
            </a:endParaRPr>
          </a:p>
          <a:p>
            <a:pPr marL="82550" indent="0">
              <a:buNone/>
            </a:pPr>
            <a:endParaRPr lang="en-US" sz="1800" dirty="0"/>
          </a:p>
          <a:p>
            <a:pPr marL="82550" indent="0">
              <a:buNone/>
            </a:pPr>
            <a:endParaRPr lang="en-US" sz="1800" dirty="0">
              <a:solidFill>
                <a:schemeClr val="tx1"/>
              </a:solidFill>
            </a:endParaRPr>
          </a:p>
        </p:txBody>
      </p:sp>
      <p:pic>
        <p:nvPicPr>
          <p:cNvPr id="9" name="Picture 8">
            <a:extLst>
              <a:ext uri="{FF2B5EF4-FFF2-40B4-BE49-F238E27FC236}">
                <a16:creationId xmlns:a16="http://schemas.microsoft.com/office/drawing/2014/main" id="{029841B7-7B28-D241-8405-173BB65CA5BE}"/>
              </a:ext>
            </a:extLst>
          </p:cNvPr>
          <p:cNvPicPr>
            <a:picLocks noChangeAspect="1"/>
          </p:cNvPicPr>
          <p:nvPr/>
        </p:nvPicPr>
        <p:blipFill>
          <a:blip r:embed="rId3"/>
          <a:stretch>
            <a:fillRect/>
          </a:stretch>
        </p:blipFill>
        <p:spPr>
          <a:xfrm>
            <a:off x="996594" y="4475446"/>
            <a:ext cx="3396387" cy="2316430"/>
          </a:xfrm>
          <a:prstGeom prst="rect">
            <a:avLst/>
          </a:prstGeom>
        </p:spPr>
      </p:pic>
      <p:sp>
        <p:nvSpPr>
          <p:cNvPr id="10" name="Google Shape;597;p77">
            <a:extLst>
              <a:ext uri="{FF2B5EF4-FFF2-40B4-BE49-F238E27FC236}">
                <a16:creationId xmlns:a16="http://schemas.microsoft.com/office/drawing/2014/main" id="{E81CCC24-2A54-4746-B666-349AB296A626}"/>
              </a:ext>
            </a:extLst>
          </p:cNvPr>
          <p:cNvSpPr txBox="1"/>
          <p:nvPr/>
        </p:nvSpPr>
        <p:spPr>
          <a:xfrm>
            <a:off x="1" y="7296900"/>
            <a:ext cx="101600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Bingham et al., Public Health 2004</a:t>
            </a:r>
            <a:endParaRPr sz="900" dirty="0">
              <a:latin typeface="Calibri"/>
              <a:ea typeface="Calibri"/>
              <a:cs typeface="Calibri"/>
              <a:sym typeface="Calibri"/>
            </a:endParaRPr>
          </a:p>
        </p:txBody>
      </p:sp>
      <p:sp>
        <p:nvSpPr>
          <p:cNvPr id="3" name="TextBox 2">
            <a:extLst>
              <a:ext uri="{FF2B5EF4-FFF2-40B4-BE49-F238E27FC236}">
                <a16:creationId xmlns:a16="http://schemas.microsoft.com/office/drawing/2014/main" id="{9AC2DBDD-A6FE-8E45-3FD7-99511B90D58D}"/>
              </a:ext>
            </a:extLst>
          </p:cNvPr>
          <p:cNvSpPr txBox="1"/>
          <p:nvPr/>
        </p:nvSpPr>
        <p:spPr>
          <a:xfrm>
            <a:off x="2095048" y="2087679"/>
            <a:ext cx="1300357" cy="307777"/>
          </a:xfrm>
          <a:prstGeom prst="rect">
            <a:avLst/>
          </a:prstGeom>
          <a:noFill/>
        </p:spPr>
        <p:txBody>
          <a:bodyPr wrap="none" rtlCol="0">
            <a:spAutoFit/>
          </a:bodyPr>
          <a:lstStyle/>
          <a:p>
            <a:pPr algn="ctr"/>
            <a:r>
              <a:rPr lang="en-US" dirty="0"/>
              <a:t>Low Elevation</a:t>
            </a:r>
          </a:p>
        </p:txBody>
      </p:sp>
      <p:sp>
        <p:nvSpPr>
          <p:cNvPr id="4" name="TextBox 3">
            <a:extLst>
              <a:ext uri="{FF2B5EF4-FFF2-40B4-BE49-F238E27FC236}">
                <a16:creationId xmlns:a16="http://schemas.microsoft.com/office/drawing/2014/main" id="{F038825A-54FB-38A7-D519-C9F8C557F434}"/>
              </a:ext>
            </a:extLst>
          </p:cNvPr>
          <p:cNvSpPr txBox="1"/>
          <p:nvPr/>
        </p:nvSpPr>
        <p:spPr>
          <a:xfrm>
            <a:off x="2249737" y="3816533"/>
            <a:ext cx="1031051" cy="307777"/>
          </a:xfrm>
          <a:prstGeom prst="rect">
            <a:avLst/>
          </a:prstGeom>
          <a:noFill/>
        </p:spPr>
        <p:txBody>
          <a:bodyPr wrap="none" rtlCol="0">
            <a:spAutoFit/>
          </a:bodyPr>
          <a:lstStyle/>
          <a:p>
            <a:pPr algn="ctr"/>
            <a:r>
              <a:rPr lang="en-US" dirty="0">
                <a:solidFill>
                  <a:schemeClr val="tx1"/>
                </a:solidFill>
              </a:rPr>
              <a:t>Bad Water</a:t>
            </a:r>
          </a:p>
        </p:txBody>
      </p:sp>
      <p:sp>
        <p:nvSpPr>
          <p:cNvPr id="6" name="TextBox 5">
            <a:extLst>
              <a:ext uri="{FF2B5EF4-FFF2-40B4-BE49-F238E27FC236}">
                <a16:creationId xmlns:a16="http://schemas.microsoft.com/office/drawing/2014/main" id="{599CA8E1-51B7-BC80-0E31-49E38890EAD7}"/>
              </a:ext>
            </a:extLst>
          </p:cNvPr>
          <p:cNvSpPr txBox="1"/>
          <p:nvPr/>
        </p:nvSpPr>
        <p:spPr>
          <a:xfrm>
            <a:off x="878782" y="2810930"/>
            <a:ext cx="1399742" cy="523220"/>
          </a:xfrm>
          <a:prstGeom prst="rect">
            <a:avLst/>
          </a:prstGeom>
          <a:noFill/>
        </p:spPr>
        <p:txBody>
          <a:bodyPr wrap="none" rtlCol="0">
            <a:spAutoFit/>
          </a:bodyPr>
          <a:lstStyle/>
          <a:p>
            <a:pPr algn="ctr"/>
            <a:r>
              <a:rPr lang="en-US" dirty="0">
                <a:solidFill>
                  <a:schemeClr val="tx1"/>
                </a:solidFill>
              </a:rPr>
              <a:t>Socioeconomic</a:t>
            </a:r>
          </a:p>
          <a:p>
            <a:pPr algn="ctr"/>
            <a:r>
              <a:rPr lang="en-US" dirty="0">
                <a:solidFill>
                  <a:schemeClr val="tx1"/>
                </a:solidFill>
              </a:rPr>
              <a:t>Status</a:t>
            </a:r>
          </a:p>
        </p:txBody>
      </p:sp>
      <p:sp>
        <p:nvSpPr>
          <p:cNvPr id="8" name="TextBox 7">
            <a:extLst>
              <a:ext uri="{FF2B5EF4-FFF2-40B4-BE49-F238E27FC236}">
                <a16:creationId xmlns:a16="http://schemas.microsoft.com/office/drawing/2014/main" id="{102EC637-E324-2C53-9702-3604FC937340}"/>
              </a:ext>
            </a:extLst>
          </p:cNvPr>
          <p:cNvSpPr txBox="1"/>
          <p:nvPr/>
        </p:nvSpPr>
        <p:spPr>
          <a:xfrm>
            <a:off x="3512816" y="2918651"/>
            <a:ext cx="811441" cy="307777"/>
          </a:xfrm>
          <a:prstGeom prst="rect">
            <a:avLst/>
          </a:prstGeom>
          <a:noFill/>
        </p:spPr>
        <p:txBody>
          <a:bodyPr wrap="none" rtlCol="0">
            <a:spAutoFit/>
          </a:bodyPr>
          <a:lstStyle/>
          <a:p>
            <a:pPr algn="ctr"/>
            <a:r>
              <a:rPr lang="en-US" dirty="0"/>
              <a:t>Cholera</a:t>
            </a:r>
          </a:p>
        </p:txBody>
      </p:sp>
      <p:cxnSp>
        <p:nvCxnSpPr>
          <p:cNvPr id="15" name="Straight Arrow Connector 14">
            <a:extLst>
              <a:ext uri="{FF2B5EF4-FFF2-40B4-BE49-F238E27FC236}">
                <a16:creationId xmlns:a16="http://schemas.microsoft.com/office/drawing/2014/main" id="{9D6EA214-E8A2-24B8-7180-24972313DD28}"/>
              </a:ext>
            </a:extLst>
          </p:cNvPr>
          <p:cNvCxnSpPr>
            <a:cxnSpLocks/>
            <a:stCxn id="4" idx="3"/>
            <a:endCxn id="8" idx="2"/>
          </p:cNvCxnSpPr>
          <p:nvPr/>
        </p:nvCxnSpPr>
        <p:spPr>
          <a:xfrm flipV="1">
            <a:off x="3280788" y="3226428"/>
            <a:ext cx="637749" cy="7439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AC44408-A5AA-E6BF-D27C-99168A034BDA}"/>
              </a:ext>
            </a:extLst>
          </p:cNvPr>
          <p:cNvCxnSpPr>
            <a:cxnSpLocks/>
            <a:endCxn id="3" idx="1"/>
          </p:cNvCxnSpPr>
          <p:nvPr/>
        </p:nvCxnSpPr>
        <p:spPr>
          <a:xfrm flipV="1">
            <a:off x="1604053" y="2241568"/>
            <a:ext cx="490995" cy="5693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137F487-35F8-DCA9-B6C2-048886BF57DB}"/>
              </a:ext>
            </a:extLst>
          </p:cNvPr>
          <p:cNvCxnSpPr>
            <a:cxnSpLocks/>
            <a:endCxn id="4" idx="1"/>
          </p:cNvCxnSpPr>
          <p:nvPr/>
        </p:nvCxnSpPr>
        <p:spPr>
          <a:xfrm>
            <a:off x="1604053" y="3334150"/>
            <a:ext cx="645684" cy="6362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F2AEA70E-7AF5-B154-2A2B-A3A39021ACE0}"/>
              </a:ext>
            </a:extLst>
          </p:cNvPr>
          <p:cNvSpPr/>
          <p:nvPr/>
        </p:nvSpPr>
        <p:spPr>
          <a:xfrm rot="2040000">
            <a:off x="1752578" y="1962374"/>
            <a:ext cx="2720204" cy="134788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AA9B572-603F-D6FE-055D-4CAF509C92A1}"/>
              </a:ext>
            </a:extLst>
          </p:cNvPr>
          <p:cNvCxnSpPr>
            <a:cxnSpLocks/>
            <a:stCxn id="3" idx="3"/>
            <a:endCxn id="8" idx="0"/>
          </p:cNvCxnSpPr>
          <p:nvPr/>
        </p:nvCxnSpPr>
        <p:spPr>
          <a:xfrm>
            <a:off x="3395405" y="2241568"/>
            <a:ext cx="523132" cy="677083"/>
          </a:xfrm>
          <a:prstGeom prst="line">
            <a:avLst/>
          </a:prstGeom>
          <a:ln w="19050">
            <a:prstDash val="dash"/>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35082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 DAG example</a:t>
            </a:r>
          </a:p>
        </p:txBody>
      </p:sp>
      <p:sp>
        <p:nvSpPr>
          <p:cNvPr id="5" name="Text Placeholder 4">
            <a:extLst>
              <a:ext uri="{FF2B5EF4-FFF2-40B4-BE49-F238E27FC236}">
                <a16:creationId xmlns:a16="http://schemas.microsoft.com/office/drawing/2014/main" id="{6EE911CD-5176-CD45-96AA-09F8E62107BF}"/>
              </a:ext>
            </a:extLst>
          </p:cNvPr>
          <p:cNvSpPr>
            <a:spLocks noGrp="1"/>
          </p:cNvSpPr>
          <p:nvPr>
            <p:ph type="body" idx="1"/>
          </p:nvPr>
        </p:nvSpPr>
        <p:spPr>
          <a:xfrm>
            <a:off x="4922520" y="1706603"/>
            <a:ext cx="4538980" cy="4834820"/>
          </a:xfrm>
        </p:spPr>
        <p:txBody>
          <a:bodyPr/>
          <a:lstStyle/>
          <a:p>
            <a:pPr marL="82550" indent="0">
              <a:buNone/>
            </a:pPr>
            <a:r>
              <a:rPr lang="en-US" sz="1800" dirty="0"/>
              <a:t>If we wanted to simulate a population of people under this causal structure, what would cholera depend on?</a:t>
            </a:r>
          </a:p>
          <a:p>
            <a:r>
              <a:rPr lang="en-US" sz="1800" dirty="0">
                <a:solidFill>
                  <a:schemeClr val="tx1"/>
                </a:solidFill>
              </a:rPr>
              <a:t>Water?</a:t>
            </a:r>
          </a:p>
          <a:p>
            <a:r>
              <a:rPr lang="en-US" sz="1800" dirty="0">
                <a:solidFill>
                  <a:schemeClr val="tx1"/>
                </a:solidFill>
              </a:rPr>
              <a:t>SES?</a:t>
            </a:r>
          </a:p>
          <a:p>
            <a:r>
              <a:rPr lang="en-US" sz="1800" dirty="0">
                <a:solidFill>
                  <a:schemeClr val="tx1"/>
                </a:solidFill>
              </a:rPr>
              <a:t>Elevation?</a:t>
            </a:r>
          </a:p>
          <a:p>
            <a:endParaRPr lang="en-US" sz="1800" dirty="0">
              <a:solidFill>
                <a:schemeClr val="tx1"/>
              </a:solidFill>
            </a:endParaRPr>
          </a:p>
          <a:p>
            <a:pPr marL="82550" indent="0">
              <a:buNone/>
            </a:pPr>
            <a:r>
              <a:rPr lang="en-US" sz="1800" dirty="0">
                <a:solidFill>
                  <a:schemeClr val="tx1"/>
                </a:solidFill>
              </a:rPr>
              <a:t>What about Elevation?</a:t>
            </a:r>
          </a:p>
          <a:p>
            <a:r>
              <a:rPr lang="en-US" sz="1800" dirty="0">
                <a:solidFill>
                  <a:schemeClr val="tx1"/>
                </a:solidFill>
              </a:rPr>
              <a:t>Water?</a:t>
            </a:r>
          </a:p>
          <a:p>
            <a:r>
              <a:rPr lang="en-US" sz="1800" dirty="0">
                <a:solidFill>
                  <a:schemeClr val="tx1"/>
                </a:solidFill>
              </a:rPr>
              <a:t>SES?</a:t>
            </a:r>
          </a:p>
          <a:p>
            <a:r>
              <a:rPr lang="en-US" sz="1800" dirty="0">
                <a:solidFill>
                  <a:schemeClr val="tx1"/>
                </a:solidFill>
              </a:rPr>
              <a:t>Cholera?</a:t>
            </a:r>
          </a:p>
          <a:p>
            <a:pPr marL="82550" indent="0">
              <a:buNone/>
            </a:pPr>
            <a:endParaRPr lang="en-US" sz="1800" dirty="0">
              <a:solidFill>
                <a:schemeClr val="tx1"/>
              </a:solidFill>
            </a:endParaRPr>
          </a:p>
          <a:p>
            <a:pPr marL="82550" indent="0">
              <a:buNone/>
            </a:pPr>
            <a:r>
              <a:rPr lang="en-US" sz="1800" b="1" i="1" dirty="0"/>
              <a:t>What are the root(s) in this graph?</a:t>
            </a:r>
          </a:p>
          <a:p>
            <a:pPr marL="82550" indent="0">
              <a:buNone/>
            </a:pPr>
            <a:endParaRPr lang="en-US" sz="1800" dirty="0"/>
          </a:p>
          <a:p>
            <a:pPr marL="82550" indent="0">
              <a:buNone/>
            </a:pPr>
            <a:endParaRPr lang="en-US" sz="1800" dirty="0">
              <a:solidFill>
                <a:schemeClr val="tx1"/>
              </a:solidFill>
            </a:endParaRPr>
          </a:p>
        </p:txBody>
      </p:sp>
      <p:pic>
        <p:nvPicPr>
          <p:cNvPr id="9" name="Picture 8">
            <a:extLst>
              <a:ext uri="{FF2B5EF4-FFF2-40B4-BE49-F238E27FC236}">
                <a16:creationId xmlns:a16="http://schemas.microsoft.com/office/drawing/2014/main" id="{029841B7-7B28-D241-8405-173BB65CA5BE}"/>
              </a:ext>
            </a:extLst>
          </p:cNvPr>
          <p:cNvPicPr>
            <a:picLocks noChangeAspect="1"/>
          </p:cNvPicPr>
          <p:nvPr/>
        </p:nvPicPr>
        <p:blipFill>
          <a:blip r:embed="rId3"/>
          <a:stretch>
            <a:fillRect/>
          </a:stretch>
        </p:blipFill>
        <p:spPr>
          <a:xfrm>
            <a:off x="996594" y="4475446"/>
            <a:ext cx="3396387" cy="2316430"/>
          </a:xfrm>
          <a:prstGeom prst="rect">
            <a:avLst/>
          </a:prstGeom>
        </p:spPr>
      </p:pic>
      <p:sp>
        <p:nvSpPr>
          <p:cNvPr id="10" name="Google Shape;597;p77">
            <a:extLst>
              <a:ext uri="{FF2B5EF4-FFF2-40B4-BE49-F238E27FC236}">
                <a16:creationId xmlns:a16="http://schemas.microsoft.com/office/drawing/2014/main" id="{E81CCC24-2A54-4746-B666-349AB296A626}"/>
              </a:ext>
            </a:extLst>
          </p:cNvPr>
          <p:cNvSpPr txBox="1"/>
          <p:nvPr/>
        </p:nvSpPr>
        <p:spPr>
          <a:xfrm>
            <a:off x="1" y="7296900"/>
            <a:ext cx="101600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Bingham et al., Public Health 2004</a:t>
            </a:r>
            <a:endParaRPr sz="900" dirty="0">
              <a:latin typeface="Calibri"/>
              <a:ea typeface="Calibri"/>
              <a:cs typeface="Calibri"/>
              <a:sym typeface="Calibri"/>
            </a:endParaRPr>
          </a:p>
        </p:txBody>
      </p:sp>
      <p:sp>
        <p:nvSpPr>
          <p:cNvPr id="3" name="TextBox 2">
            <a:extLst>
              <a:ext uri="{FF2B5EF4-FFF2-40B4-BE49-F238E27FC236}">
                <a16:creationId xmlns:a16="http://schemas.microsoft.com/office/drawing/2014/main" id="{9AC2DBDD-A6FE-8E45-3FD7-99511B90D58D}"/>
              </a:ext>
            </a:extLst>
          </p:cNvPr>
          <p:cNvSpPr txBox="1"/>
          <p:nvPr/>
        </p:nvSpPr>
        <p:spPr>
          <a:xfrm>
            <a:off x="2095048" y="2087679"/>
            <a:ext cx="1300357" cy="307777"/>
          </a:xfrm>
          <a:prstGeom prst="rect">
            <a:avLst/>
          </a:prstGeom>
          <a:noFill/>
        </p:spPr>
        <p:txBody>
          <a:bodyPr wrap="none" rtlCol="0">
            <a:spAutoFit/>
          </a:bodyPr>
          <a:lstStyle/>
          <a:p>
            <a:pPr algn="ctr"/>
            <a:r>
              <a:rPr lang="en-US" dirty="0"/>
              <a:t>Low Elevation</a:t>
            </a:r>
          </a:p>
        </p:txBody>
      </p:sp>
      <p:sp>
        <p:nvSpPr>
          <p:cNvPr id="4" name="TextBox 3">
            <a:extLst>
              <a:ext uri="{FF2B5EF4-FFF2-40B4-BE49-F238E27FC236}">
                <a16:creationId xmlns:a16="http://schemas.microsoft.com/office/drawing/2014/main" id="{F038825A-54FB-38A7-D519-C9F8C557F434}"/>
              </a:ext>
            </a:extLst>
          </p:cNvPr>
          <p:cNvSpPr txBox="1"/>
          <p:nvPr/>
        </p:nvSpPr>
        <p:spPr>
          <a:xfrm>
            <a:off x="2249737" y="3816533"/>
            <a:ext cx="1031051" cy="307777"/>
          </a:xfrm>
          <a:prstGeom prst="rect">
            <a:avLst/>
          </a:prstGeom>
          <a:noFill/>
        </p:spPr>
        <p:txBody>
          <a:bodyPr wrap="none" rtlCol="0">
            <a:spAutoFit/>
          </a:bodyPr>
          <a:lstStyle/>
          <a:p>
            <a:pPr algn="ctr"/>
            <a:r>
              <a:rPr lang="en-US" dirty="0">
                <a:solidFill>
                  <a:schemeClr val="tx1"/>
                </a:solidFill>
              </a:rPr>
              <a:t>Bad Water</a:t>
            </a:r>
          </a:p>
        </p:txBody>
      </p:sp>
      <p:sp>
        <p:nvSpPr>
          <p:cNvPr id="6" name="TextBox 5">
            <a:extLst>
              <a:ext uri="{FF2B5EF4-FFF2-40B4-BE49-F238E27FC236}">
                <a16:creationId xmlns:a16="http://schemas.microsoft.com/office/drawing/2014/main" id="{599CA8E1-51B7-BC80-0E31-49E38890EAD7}"/>
              </a:ext>
            </a:extLst>
          </p:cNvPr>
          <p:cNvSpPr txBox="1"/>
          <p:nvPr/>
        </p:nvSpPr>
        <p:spPr>
          <a:xfrm>
            <a:off x="878782" y="2810930"/>
            <a:ext cx="1399742" cy="523220"/>
          </a:xfrm>
          <a:prstGeom prst="rect">
            <a:avLst/>
          </a:prstGeom>
          <a:noFill/>
        </p:spPr>
        <p:txBody>
          <a:bodyPr wrap="none" rtlCol="0">
            <a:spAutoFit/>
          </a:bodyPr>
          <a:lstStyle/>
          <a:p>
            <a:pPr algn="ctr"/>
            <a:r>
              <a:rPr lang="en-US" dirty="0">
                <a:solidFill>
                  <a:schemeClr val="tx1"/>
                </a:solidFill>
              </a:rPr>
              <a:t>Socioeconomic</a:t>
            </a:r>
          </a:p>
          <a:p>
            <a:pPr algn="ctr"/>
            <a:r>
              <a:rPr lang="en-US" dirty="0">
                <a:solidFill>
                  <a:schemeClr val="tx1"/>
                </a:solidFill>
              </a:rPr>
              <a:t>Status</a:t>
            </a:r>
          </a:p>
        </p:txBody>
      </p:sp>
      <p:sp>
        <p:nvSpPr>
          <p:cNvPr id="8" name="TextBox 7">
            <a:extLst>
              <a:ext uri="{FF2B5EF4-FFF2-40B4-BE49-F238E27FC236}">
                <a16:creationId xmlns:a16="http://schemas.microsoft.com/office/drawing/2014/main" id="{102EC637-E324-2C53-9702-3604FC937340}"/>
              </a:ext>
            </a:extLst>
          </p:cNvPr>
          <p:cNvSpPr txBox="1"/>
          <p:nvPr/>
        </p:nvSpPr>
        <p:spPr>
          <a:xfrm>
            <a:off x="3512816" y="2918651"/>
            <a:ext cx="811441" cy="307777"/>
          </a:xfrm>
          <a:prstGeom prst="rect">
            <a:avLst/>
          </a:prstGeom>
          <a:noFill/>
        </p:spPr>
        <p:txBody>
          <a:bodyPr wrap="none" rtlCol="0">
            <a:spAutoFit/>
          </a:bodyPr>
          <a:lstStyle/>
          <a:p>
            <a:pPr algn="ctr"/>
            <a:r>
              <a:rPr lang="en-US" dirty="0"/>
              <a:t>Cholera</a:t>
            </a:r>
          </a:p>
        </p:txBody>
      </p:sp>
      <p:cxnSp>
        <p:nvCxnSpPr>
          <p:cNvPr id="15" name="Straight Arrow Connector 14">
            <a:extLst>
              <a:ext uri="{FF2B5EF4-FFF2-40B4-BE49-F238E27FC236}">
                <a16:creationId xmlns:a16="http://schemas.microsoft.com/office/drawing/2014/main" id="{9D6EA214-E8A2-24B8-7180-24972313DD28}"/>
              </a:ext>
            </a:extLst>
          </p:cNvPr>
          <p:cNvCxnSpPr>
            <a:cxnSpLocks/>
            <a:stCxn id="4" idx="3"/>
            <a:endCxn id="8" idx="2"/>
          </p:cNvCxnSpPr>
          <p:nvPr/>
        </p:nvCxnSpPr>
        <p:spPr>
          <a:xfrm flipV="1">
            <a:off x="3280788" y="3226428"/>
            <a:ext cx="637749" cy="7439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AC44408-A5AA-E6BF-D27C-99168A034BDA}"/>
              </a:ext>
            </a:extLst>
          </p:cNvPr>
          <p:cNvCxnSpPr>
            <a:cxnSpLocks/>
            <a:endCxn id="3" idx="1"/>
          </p:cNvCxnSpPr>
          <p:nvPr/>
        </p:nvCxnSpPr>
        <p:spPr>
          <a:xfrm flipV="1">
            <a:off x="1604053" y="2241568"/>
            <a:ext cx="490995" cy="5693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137F487-35F8-DCA9-B6C2-048886BF57DB}"/>
              </a:ext>
            </a:extLst>
          </p:cNvPr>
          <p:cNvCxnSpPr>
            <a:cxnSpLocks/>
            <a:endCxn id="4" idx="1"/>
          </p:cNvCxnSpPr>
          <p:nvPr/>
        </p:nvCxnSpPr>
        <p:spPr>
          <a:xfrm>
            <a:off x="1604053" y="3334150"/>
            <a:ext cx="645684" cy="6362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F2AEA70E-7AF5-B154-2A2B-A3A39021ACE0}"/>
              </a:ext>
            </a:extLst>
          </p:cNvPr>
          <p:cNvSpPr/>
          <p:nvPr/>
        </p:nvSpPr>
        <p:spPr>
          <a:xfrm rot="2040000">
            <a:off x="1752578" y="1962374"/>
            <a:ext cx="2720204" cy="134788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AA9B572-603F-D6FE-055D-4CAF509C92A1}"/>
              </a:ext>
            </a:extLst>
          </p:cNvPr>
          <p:cNvCxnSpPr>
            <a:cxnSpLocks/>
            <a:stCxn id="3" idx="3"/>
            <a:endCxn id="8" idx="0"/>
          </p:cNvCxnSpPr>
          <p:nvPr/>
        </p:nvCxnSpPr>
        <p:spPr>
          <a:xfrm>
            <a:off x="3395405" y="2241568"/>
            <a:ext cx="523132" cy="677083"/>
          </a:xfrm>
          <a:prstGeom prst="line">
            <a:avLst/>
          </a:prstGeom>
          <a:ln w="19050">
            <a:prstDash val="dash"/>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312185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Outline</a:t>
            </a:r>
          </a:p>
        </p:txBody>
      </p:sp>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r>
              <a:rPr lang="en-US" dirty="0"/>
              <a:t>Basic definitions and results in probabilities (and odds)</a:t>
            </a:r>
          </a:p>
          <a:p>
            <a:endParaRPr lang="en-US" dirty="0"/>
          </a:p>
          <a:p>
            <a:r>
              <a:rPr lang="en-US" dirty="0" err="1"/>
              <a:t>Baye's</a:t>
            </a:r>
            <a:r>
              <a:rPr lang="en-US" dirty="0"/>
              <a:t> rule</a:t>
            </a:r>
          </a:p>
          <a:p>
            <a:endParaRPr lang="en-US" dirty="0"/>
          </a:p>
          <a:p>
            <a:r>
              <a:rPr lang="en-US" dirty="0"/>
              <a:t>Directed acyclic graphs as representations of probabilities</a:t>
            </a:r>
          </a:p>
        </p:txBody>
      </p:sp>
    </p:spTree>
    <p:extLst>
      <p:ext uri="{BB962C8B-B14F-4D97-AF65-F5344CB8AC3E}">
        <p14:creationId xmlns:p14="http://schemas.microsoft.com/office/powerpoint/2010/main" val="2414557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The rule of total probability</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For two propositions A and B,</a:t>
                </a:r>
              </a:p>
              <a:p>
                <a:pPr marL="82550" indent="0">
                  <a:buNone/>
                </a:pPr>
                <a:endParaRPr lang="en-US" dirty="0"/>
              </a:p>
              <a:p>
                <a14:m>
                  <m:oMath xmlns:m="http://schemas.openxmlformats.org/officeDocument/2006/math">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oMath>
                </a14:m>
                <a:endParaRPr lang="en-US" b="0" dirty="0">
                  <a:ea typeface="Cambria Math" panose="02040503050406030204" pitchFamily="18" charset="0"/>
                </a:endParaRPr>
              </a:p>
              <a:p>
                <a:endParaRPr lang="en-US" b="0" dirty="0">
                  <a:ea typeface="Cambria Math" panose="02040503050406030204" pitchFamily="18" charset="0"/>
                </a:endParaRPr>
              </a:p>
              <a:p>
                <a:pPr marL="82550" indent="0">
                  <a:buNone/>
                </a:pPr>
                <a:r>
                  <a:rPr lang="en-US" dirty="0"/>
                  <a:t>Note that the set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oMath>
                </a14:m>
                <a:r>
                  <a:rPr lang="en-US" dirty="0"/>
                  <a:t> is exhaustive and mutually exclusive.</a:t>
                </a:r>
              </a:p>
              <a:p>
                <a:pPr marL="82550" indent="0">
                  <a:buNone/>
                </a:pPr>
                <a:endParaRPr lang="en-US" dirty="0"/>
              </a:p>
              <a:p>
                <a:pPr marL="82550" indent="0">
                  <a:buNone/>
                </a:pPr>
                <a:r>
                  <a:rPr lang="en-US" dirty="0"/>
                  <a:t>More generally, if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𝑖</m:t>
                        </m:r>
                      </m:sub>
                    </m:sSub>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 2, ⋯,</m:t>
                    </m:r>
                    <m:r>
                      <a:rPr lang="en-US" b="0" i="1" smtClean="0">
                        <a:latin typeface="Cambria Math" panose="02040503050406030204" pitchFamily="18" charset="0"/>
                        <a:ea typeface="Cambria Math" panose="02040503050406030204" pitchFamily="18" charset="0"/>
                      </a:rPr>
                      <m:t>𝑛</m:t>
                    </m:r>
                  </m:oMath>
                </a14:m>
                <a:r>
                  <a:rPr lang="en-US" b="0" dirty="0">
                    <a:ea typeface="Cambria Math" panose="02040503050406030204" pitchFamily="18" charset="0"/>
                  </a:rPr>
                  <a:t> is a set of exhaustive and mutually exclusive propositions (like a die roll), </a:t>
                </a:r>
              </a:p>
              <a:p>
                <a:pPr marL="82550" indent="0">
                  <a:buNone/>
                </a:pPr>
                <a:endParaRPr lang="en-US" dirty="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nary>
                      <m:naryPr>
                        <m:chr m:val="∑"/>
                        <m:ctrlPr>
                          <a:rPr lang="en-US"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𝐵</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e>
                    </m:nary>
                  </m:oMath>
                </a14:m>
                <a:endParaRPr lang="en-US" dirty="0">
                  <a:ea typeface="Cambria Math" panose="02040503050406030204" pitchFamily="18" charset="0"/>
                </a:endParaRPr>
              </a:p>
            </p:txBody>
          </p:sp>
        </mc:Choice>
        <mc:Fallback xmlns="">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b="-11024"/>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Pearl, 1988</a:t>
            </a:r>
            <a:endParaRPr sz="900" dirty="0">
              <a:latin typeface="Calibri"/>
              <a:ea typeface="Calibri"/>
              <a:cs typeface="Calibri"/>
              <a:sym typeface="Calibri"/>
            </a:endParaRPr>
          </a:p>
        </p:txBody>
      </p:sp>
    </p:spTree>
    <p:extLst>
      <p:ext uri="{BB962C8B-B14F-4D97-AF65-F5344CB8AC3E}">
        <p14:creationId xmlns:p14="http://schemas.microsoft.com/office/powerpoint/2010/main" val="2020452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39A-53D1-764F-AC59-50BF1271AB48}"/>
              </a:ext>
            </a:extLst>
          </p:cNvPr>
          <p:cNvSpPr>
            <a:spLocks noGrp="1"/>
          </p:cNvSpPr>
          <p:nvPr>
            <p:ph type="title"/>
          </p:nvPr>
        </p:nvSpPr>
        <p:spPr/>
        <p:txBody>
          <a:bodyPr/>
          <a:lstStyle/>
          <a:p>
            <a:r>
              <a:rPr lang="en-US" dirty="0"/>
              <a:t>A dice example</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DC8FE849-448F-0D48-A6B7-890AA5A0E649}"/>
                  </a:ext>
                </a:extLst>
              </p:cNvPr>
              <p:cNvSpPr>
                <a:spLocks noGrp="1"/>
              </p:cNvSpPr>
              <p:nvPr>
                <p:ph type="body" idx="1"/>
              </p:nvPr>
            </p:nvSpPr>
            <p:spPr/>
            <p:txBody>
              <a:bodyPr anchor="ctr"/>
              <a:lstStyle/>
              <a:p>
                <a:pPr marL="82550" indent="0">
                  <a:buNone/>
                </a:pPr>
                <a:r>
                  <a:rPr lang="en-US" dirty="0"/>
                  <a:t>For example, the probability of A = "The outcomes of two dice are equal" is</a:t>
                </a:r>
                <a:endParaRPr lang="en-US" b="0" dirty="0">
                  <a:ea typeface="Cambria Math" panose="02040503050406030204" pitchFamily="18" charset="0"/>
                </a:endParaRPr>
              </a:p>
              <a:p>
                <a:pPr marL="82550" indent="0">
                  <a:buNone/>
                </a:pPr>
                <a:endParaRPr lang="en-US" dirty="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1=1,</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2=1</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1=2,</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2=2</m:t>
                        </m:r>
                      </m:e>
                    </m:d>
                    <m:r>
                      <a:rPr lang="en-US" b="0" i="1" smtClean="0">
                        <a:latin typeface="Cambria Math" panose="02040503050406030204" pitchFamily="18" charset="0"/>
                        <a:ea typeface="Cambria Math" panose="02040503050406030204" pitchFamily="18" charset="0"/>
                      </a:rPr>
                      <m:t>+⋯</m:t>
                    </m:r>
                  </m:oMath>
                </a14:m>
                <a:endParaRPr lang="en-US" dirty="0">
                  <a:ea typeface="Cambria Math" panose="02040503050406030204" pitchFamily="18" charset="0"/>
                </a:endParaRPr>
              </a:p>
              <a:p>
                <a:r>
                  <a:rPr lang="en-US" b="0" i="0" u="none" strike="noStrike" dirty="0">
                    <a:solidFill>
                      <a:srgbClr val="000000"/>
                    </a:solidFill>
                    <a:effectLst/>
                    <a:latin typeface="-webkit-standard"/>
                  </a:rPr>
                  <a:t>Possible equal outcomes:</a:t>
                </a:r>
              </a:p>
              <a:p>
                <a:pPr lvl="1"/>
                <a:r>
                  <a:rPr lang="en-US" b="0" i="0" u="none" strike="noStrike" dirty="0">
                    <a:solidFill>
                      <a:srgbClr val="000000"/>
                    </a:solidFill>
                    <a:effectLst/>
                  </a:rPr>
                  <a:t>(d1,d2) = (1,1), (2,2), (3,3), (4,4), (5,5), (6,6)</a:t>
                </a:r>
                <a:endParaRPr lang="en-US" dirty="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36</m:t>
                        </m:r>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36</m:t>
                        </m:r>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36</m:t>
                        </m:r>
                      </m:den>
                    </m:f>
                    <m:r>
                      <a:rPr lang="en-US" i="1">
                        <a:latin typeface="Cambria Math" panose="02040503050406030204" pitchFamily="18" charset="0"/>
                        <a:ea typeface="Cambria Math" panose="02040503050406030204" pitchFamily="18" charset="0"/>
                      </a:rPr>
                      <m:t>+⋯</m:t>
                    </m:r>
                  </m:oMath>
                </a14:m>
                <a:endParaRPr lang="en-US" i="1" dirty="0">
                  <a:latin typeface="Cambria Math" panose="02040503050406030204" pitchFamily="18" charset="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𝐵</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e>
                    </m:nary>
                  </m:oMath>
                </a14:m>
                <a:endParaRPr lang="en-US" dirty="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36</m:t>
                        </m:r>
                      </m:den>
                    </m:f>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6</m:t>
                        </m:r>
                      </m:den>
                    </m:f>
                  </m:oMath>
                </a14:m>
                <a:endParaRPr lang="en-US" dirty="0">
                  <a:ea typeface="Cambria Math" panose="02040503050406030204" pitchFamily="18" charset="0"/>
                </a:endParaRPr>
              </a:p>
              <a:p>
                <a:endParaRPr lang="en-US" dirty="0">
                  <a:ea typeface="Cambria Math" panose="02040503050406030204" pitchFamily="18" charset="0"/>
                </a:endParaRPr>
              </a:p>
            </p:txBody>
          </p:sp>
        </mc:Choice>
        <mc:Fallback>
          <p:sp>
            <p:nvSpPr>
              <p:cNvPr id="3" name="Text Placeholder 2">
                <a:extLst>
                  <a:ext uri="{FF2B5EF4-FFF2-40B4-BE49-F238E27FC236}">
                    <a16:creationId xmlns:a16="http://schemas.microsoft.com/office/drawing/2014/main" id="{DC8FE849-448F-0D48-A6B7-890AA5A0E649}"/>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4" name="Google Shape;597;p77">
            <a:extLst>
              <a:ext uri="{FF2B5EF4-FFF2-40B4-BE49-F238E27FC236}">
                <a16:creationId xmlns:a16="http://schemas.microsoft.com/office/drawing/2014/main" id="{4D2E2C43-22BD-D34A-9D11-13728922F219}"/>
              </a:ext>
            </a:extLst>
          </p:cNvPr>
          <p:cNvSpPr txBox="1"/>
          <p:nvPr/>
        </p:nvSpPr>
        <p:spPr>
          <a:xfrm>
            <a:off x="-50" y="7296900"/>
            <a:ext cx="10160100" cy="323100"/>
          </a:xfrm>
          <a:prstGeom prst="rect">
            <a:avLst/>
          </a:prstGeom>
          <a:noFill/>
          <a:ln>
            <a:noFill/>
          </a:ln>
        </p:spPr>
        <p:txBody>
          <a:bodyPr spcFirstLastPara="1" wrap="square" lIns="91425" tIns="91425" rIns="91425" bIns="91425" anchor="b" anchorCtr="0">
            <a:noAutofit/>
          </a:bodyPr>
          <a:lstStyle/>
          <a:p>
            <a:pPr lvl="0" algn="r"/>
            <a:r>
              <a:rPr lang="en-US" sz="900" dirty="0">
                <a:latin typeface="Calibri"/>
                <a:ea typeface="Calibri"/>
                <a:cs typeface="Calibri"/>
                <a:sym typeface="Calibri"/>
              </a:rPr>
              <a:t>Pearl, 1988</a:t>
            </a:r>
            <a:endParaRPr sz="900" dirty="0">
              <a:latin typeface="Calibri"/>
              <a:ea typeface="Calibri"/>
              <a:cs typeface="Calibri"/>
              <a:sym typeface="Calibri"/>
            </a:endParaRPr>
          </a:p>
        </p:txBody>
      </p:sp>
    </p:spTree>
    <p:extLst>
      <p:ext uri="{BB962C8B-B14F-4D97-AF65-F5344CB8AC3E}">
        <p14:creationId xmlns:p14="http://schemas.microsoft.com/office/powerpoint/2010/main" val="384711448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38826</TotalTime>
  <Words>5322</Words>
  <Application>Microsoft Macintosh PowerPoint</Application>
  <PresentationFormat>Custom</PresentationFormat>
  <Paragraphs>601</Paragraphs>
  <Slides>72</Slides>
  <Notes>60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-webkit-standard</vt:lpstr>
      <vt:lpstr>Calibri</vt:lpstr>
      <vt:lpstr>Cambria Math</vt:lpstr>
      <vt:lpstr>Office Theme</vt:lpstr>
      <vt:lpstr>BMI 510: Probability</vt:lpstr>
      <vt:lpstr>Outline</vt:lpstr>
      <vt:lpstr>Basic definitions and results in probabilities</vt:lpstr>
      <vt:lpstr>A definition of probability</vt:lpstr>
      <vt:lpstr>The three basic axioms of probability</vt:lpstr>
      <vt:lpstr>Additional rules</vt:lpstr>
      <vt:lpstr>Additional rules</vt:lpstr>
      <vt:lpstr>The rule of total probability</vt:lpstr>
      <vt:lpstr>A dice example</vt:lpstr>
      <vt:lpstr>Combining events</vt:lpstr>
      <vt:lpstr>Combining events</vt:lpstr>
      <vt:lpstr>Combining events</vt:lpstr>
      <vt:lpstr>More definitions from classical probability</vt:lpstr>
      <vt:lpstr>Discrete sample spaces</vt:lpstr>
      <vt:lpstr>Permutations of discrete sample spaces</vt:lpstr>
      <vt:lpstr>Permutations of discrete sample spaces</vt:lpstr>
      <vt:lpstr>Permutations of discrete sample spaces</vt:lpstr>
      <vt:lpstr>Events in discrete sample spaces</vt:lpstr>
      <vt:lpstr>Events in discrete sample spaces</vt:lpstr>
      <vt:lpstr>Events in discrete sample spaces</vt:lpstr>
      <vt:lpstr>Events in discrete sample spaces</vt:lpstr>
      <vt:lpstr>Events in discrete sample spaces Testing the Null Hypothesis for Unequal Outcomes</vt:lpstr>
      <vt:lpstr>Events in discrete sample spaces Testing the Null Hypothesis for Unequal Outcomes</vt:lpstr>
      <vt:lpstr>Events in discrete sample spaces Testing the Null Hypothesis for Unequal Outcomes</vt:lpstr>
      <vt:lpstr>Preview of likelihood</vt:lpstr>
      <vt:lpstr>Continuous sample spaces</vt:lpstr>
      <vt:lpstr>Conditional probabilities and independence</vt:lpstr>
      <vt:lpstr>Conditional probabilities and total probability</vt:lpstr>
      <vt:lpstr>Product and chain rules for conditional probabilities</vt:lpstr>
      <vt:lpstr>Conditional probabilities of independent events</vt:lpstr>
      <vt:lpstr>Another link to likelihood</vt:lpstr>
      <vt:lpstr>Probability and odds</vt:lpstr>
      <vt:lpstr>Probability and odds</vt:lpstr>
      <vt:lpstr>Probability and odds</vt:lpstr>
      <vt:lpstr>Bayes’ rule</vt:lpstr>
      <vt:lpstr>Bayes’ rule</vt:lpstr>
      <vt:lpstr>Deriving Bayes’ Rule from Joint Probabilities</vt:lpstr>
      <vt:lpstr>The boy who cried wolf (I)</vt:lpstr>
      <vt:lpstr>The boy who cried wolf (II): Bayesian Analysis</vt:lpstr>
      <vt:lpstr>The boy who cried wolf (III): Bayesian Analysis</vt:lpstr>
      <vt:lpstr>Positive Predictive Value (PPV)</vt:lpstr>
      <vt:lpstr>True and False Positive Rates</vt:lpstr>
      <vt:lpstr>True and False Positive Rates</vt:lpstr>
      <vt:lpstr>Positive Predictive Value (PPV)</vt:lpstr>
      <vt:lpstr>Exercise: calculate PPV</vt:lpstr>
      <vt:lpstr>Exercise: calculate PPV (I)</vt:lpstr>
      <vt:lpstr>Exercise: calculate PPV (II)</vt:lpstr>
      <vt:lpstr>Exercise: calculate PPV (III)</vt:lpstr>
      <vt:lpstr>Back to the boy who cried wolf</vt:lpstr>
      <vt:lpstr>The more general case</vt:lpstr>
      <vt:lpstr>Numerical solution</vt:lpstr>
      <vt:lpstr>Interpretation</vt:lpstr>
      <vt:lpstr>Negative predictive value may be more useful</vt:lpstr>
      <vt:lpstr>Bayes’ rule and odds ratios</vt:lpstr>
      <vt:lpstr>Baye's rule and odds ratios</vt:lpstr>
      <vt:lpstr>A fire alarm example (I)</vt:lpstr>
      <vt:lpstr>A fire alarm example (II)</vt:lpstr>
      <vt:lpstr>A fire alarm example (III)</vt:lpstr>
      <vt:lpstr>Directed acyclic graphs as representations of joint probabilities</vt:lpstr>
      <vt:lpstr>Directed acyclic graphs</vt:lpstr>
      <vt:lpstr>DAGs represent a surprising crossover from computer science to epidemiology</vt:lpstr>
      <vt:lpstr>Recall the product rule for conditional probabilities</vt:lpstr>
      <vt:lpstr>Joint probabilities in DAGs</vt:lpstr>
      <vt:lpstr>Joint probabilities in DAGs</vt:lpstr>
      <vt:lpstr>Markovian parents</vt:lpstr>
      <vt:lpstr>A DAG example</vt:lpstr>
      <vt:lpstr>A DAG example</vt:lpstr>
      <vt:lpstr>A DAG example</vt:lpstr>
      <vt:lpstr>A DAG example</vt:lpstr>
      <vt:lpstr>A DAG example</vt:lpstr>
      <vt:lpstr>A DAG example</vt:lpstr>
      <vt:lpstr>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 585: Biostatistics for Machine Learning</dc:title>
  <cp:lastModifiedBy>Bozkurt, Selen</cp:lastModifiedBy>
  <cp:revision>479</cp:revision>
  <dcterms:modified xsi:type="dcterms:W3CDTF">2025-01-27T01:11:39Z</dcterms:modified>
</cp:coreProperties>
</file>