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8" r:id="rId1"/>
  </p:sldMasterIdLst>
  <p:notesMasterIdLst>
    <p:notesMasterId r:id="rId76"/>
  </p:notesMasterIdLst>
  <p:sldIdLst>
    <p:sldId id="431" r:id="rId2"/>
    <p:sldId id="563" r:id="rId3"/>
    <p:sldId id="567" r:id="rId4"/>
    <p:sldId id="562" r:id="rId5"/>
    <p:sldId id="568" r:id="rId6"/>
    <p:sldId id="443" r:id="rId7"/>
    <p:sldId id="596" r:id="rId8"/>
    <p:sldId id="597" r:id="rId9"/>
    <p:sldId id="618" r:id="rId10"/>
    <p:sldId id="617" r:id="rId11"/>
    <p:sldId id="560" r:id="rId12"/>
    <p:sldId id="499" r:id="rId13"/>
    <p:sldId id="559" r:id="rId14"/>
    <p:sldId id="561" r:id="rId15"/>
    <p:sldId id="619" r:id="rId16"/>
    <p:sldId id="630" r:id="rId17"/>
    <p:sldId id="629" r:id="rId18"/>
    <p:sldId id="636" r:id="rId19"/>
    <p:sldId id="638" r:id="rId20"/>
    <p:sldId id="639" r:id="rId21"/>
    <p:sldId id="621" r:id="rId22"/>
    <p:sldId id="623" r:id="rId23"/>
    <p:sldId id="622" r:id="rId24"/>
    <p:sldId id="627" r:id="rId25"/>
    <p:sldId id="624" r:id="rId26"/>
    <p:sldId id="625" r:id="rId27"/>
    <p:sldId id="640" r:id="rId28"/>
    <p:sldId id="574" r:id="rId29"/>
    <p:sldId id="575" r:id="rId30"/>
    <p:sldId id="554" r:id="rId31"/>
    <p:sldId id="578" r:id="rId32"/>
    <p:sldId id="555" r:id="rId33"/>
    <p:sldId id="556" r:id="rId34"/>
    <p:sldId id="557" r:id="rId35"/>
    <p:sldId id="552" r:id="rId36"/>
    <p:sldId id="579" r:id="rId37"/>
    <p:sldId id="641" r:id="rId38"/>
    <p:sldId id="558" r:id="rId39"/>
    <p:sldId id="580" r:id="rId40"/>
    <p:sldId id="576" r:id="rId41"/>
    <p:sldId id="582" r:id="rId42"/>
    <p:sldId id="583" r:id="rId43"/>
    <p:sldId id="628" r:id="rId44"/>
    <p:sldId id="635" r:id="rId45"/>
    <p:sldId id="587" r:id="rId46"/>
    <p:sldId id="633" r:id="rId47"/>
    <p:sldId id="588" r:id="rId48"/>
    <p:sldId id="589" r:id="rId49"/>
    <p:sldId id="590" r:id="rId50"/>
    <p:sldId id="634" r:id="rId51"/>
    <p:sldId id="592" r:id="rId52"/>
    <p:sldId id="593" r:id="rId53"/>
    <p:sldId id="620" r:id="rId54"/>
    <p:sldId id="569" r:id="rId55"/>
    <p:sldId id="570" r:id="rId56"/>
    <p:sldId id="615" r:id="rId57"/>
    <p:sldId id="602" r:id="rId58"/>
    <p:sldId id="603" r:id="rId59"/>
    <p:sldId id="604" r:id="rId60"/>
    <p:sldId id="601" r:id="rId61"/>
    <p:sldId id="605" r:id="rId62"/>
    <p:sldId id="612" r:id="rId63"/>
    <p:sldId id="607" r:id="rId64"/>
    <p:sldId id="613" r:id="rId65"/>
    <p:sldId id="614" r:id="rId66"/>
    <p:sldId id="606" r:id="rId67"/>
    <p:sldId id="608" r:id="rId68"/>
    <p:sldId id="609" r:id="rId69"/>
    <p:sldId id="610" r:id="rId70"/>
    <p:sldId id="611" r:id="rId71"/>
    <p:sldId id="572" r:id="rId72"/>
    <p:sldId id="573" r:id="rId73"/>
    <p:sldId id="616" r:id="rId74"/>
    <p:sldId id="591" r:id="rId75"/>
  </p:sldIdLst>
  <p:sldSz cx="10160000" cy="7620000"/>
  <p:notesSz cx="7620000" cy="10160000"/>
  <p:embeddedFontLst>
    <p:embeddedFont>
      <p:font typeface="Cambria Math" panose="02040503050406030204" pitchFamily="18" charset="0"/>
      <p:regular r:id="rId77"/>
    </p:embeddedFont>
    <p:embeddedFont>
      <p:font typeface="Goudy Old Style" panose="02020502050305020303" pitchFamily="18" charset="77"/>
      <p:regular r:id="rId78"/>
      <p:bold r:id="rId79"/>
      <p: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00" userDrawn="1">
          <p15:clr>
            <a:srgbClr val="A4A3A4"/>
          </p15:clr>
        </p15:guide>
        <p15:guide id="2" pos="3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591F34-6BE0-48BB-932A-1E305F9E1863}">
  <a:tblStyle styleId="{D9591F34-6BE0-48BB-932A-1E305F9E186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60" autoAdjust="0"/>
    <p:restoredTop sz="86413"/>
  </p:normalViewPr>
  <p:slideViewPr>
    <p:cSldViewPr snapToGrid="0" snapToObjects="1">
      <p:cViewPr varScale="1">
        <p:scale>
          <a:sx n="180" d="100"/>
          <a:sy n="180" d="100"/>
        </p:scale>
        <p:origin x="1000" y="192"/>
      </p:cViewPr>
      <p:guideLst>
        <p:guide orient="horz" pos="2400"/>
        <p:guide pos="320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d83475b256_0_14:notes"/>
          <p:cNvSpPr>
            <a:spLocks noGrp="1" noRot="1" noChangeAspect="1"/>
          </p:cNvSpPr>
          <p:nvPr>
            <p:ph type="sldImg" idx="2"/>
          </p:nvPr>
        </p:nvSpPr>
        <p:spPr>
          <a:xfrm>
            <a:off x="1411288" y="846138"/>
            <a:ext cx="5643562" cy="4233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d83475b256_0_14:notes"/>
          <p:cNvSpPr txBox="1">
            <a:spLocks noGrp="1"/>
          </p:cNvSpPr>
          <p:nvPr>
            <p:ph type="body" idx="1"/>
          </p:nvPr>
        </p:nvSpPr>
        <p:spPr>
          <a:xfrm>
            <a:off x="846667" y="5362222"/>
            <a:ext cx="6773400" cy="5079900"/>
          </a:xfrm>
          <a:prstGeom prst="rect">
            <a:avLst/>
          </a:prstGeom>
          <a:noFill/>
          <a:ln>
            <a:noFill/>
          </a:ln>
        </p:spPr>
        <p:txBody>
          <a:bodyPr spcFirstLastPara="1" wrap="square" lIns="101575" tIns="101575" rIns="101575" bIns="10157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8795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8"/>
          <p:cNvSpPr txBox="1">
            <a:spLocks noGrp="1"/>
          </p:cNvSpPr>
          <p:nvPr>
            <p:ph type="ctrTitle"/>
          </p:nvPr>
        </p:nvSpPr>
        <p:spPr>
          <a:xfrm>
            <a:off x="1270000" y="1247070"/>
            <a:ext cx="7620000" cy="2652889"/>
          </a:xfrm>
          <a:prstGeom prst="rect">
            <a:avLst/>
          </a:prstGeom>
          <a:noFill/>
          <a:ln>
            <a:noFill/>
          </a:ln>
        </p:spPr>
        <p:txBody>
          <a:bodyPr spcFirstLastPara="1" wrap="square" lIns="101575" tIns="101575" rIns="101575" bIns="101575" anchor="b" anchorCtr="0">
            <a:noAutofit/>
          </a:bodyPr>
          <a:lstStyle>
            <a:lvl1pPr marL="0" marR="0" lvl="0" indent="0" algn="ctr" rtl="0">
              <a:lnSpc>
                <a:spcPct val="90000"/>
              </a:lnSpc>
              <a:spcBef>
                <a:spcPts val="0"/>
              </a:spcBef>
              <a:spcAft>
                <a:spcPts val="0"/>
              </a:spcAft>
              <a:buClr>
                <a:schemeClr val="dk1"/>
              </a:buClr>
              <a:buSzPts val="1600"/>
              <a:buFont typeface="Calibri"/>
              <a:buNone/>
              <a:defRPr sz="50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27" name="Google Shape;27;p8"/>
          <p:cNvSpPr txBox="1">
            <a:spLocks noGrp="1"/>
          </p:cNvSpPr>
          <p:nvPr>
            <p:ph type="subTitle" idx="1"/>
          </p:nvPr>
        </p:nvSpPr>
        <p:spPr>
          <a:xfrm>
            <a:off x="1270000" y="4002264"/>
            <a:ext cx="7620000" cy="1839736"/>
          </a:xfrm>
          <a:prstGeom prst="rect">
            <a:avLst/>
          </a:prstGeom>
          <a:noFill/>
          <a:ln>
            <a:noFill/>
          </a:ln>
        </p:spPr>
        <p:txBody>
          <a:bodyPr spcFirstLastPara="1" wrap="square" lIns="101575" tIns="101575" rIns="101575" bIns="101575" anchor="t" anchorCtr="0">
            <a:noAutofit/>
          </a:bodyPr>
          <a:lstStyle>
            <a:lvl1pPr marL="0" marR="0" lvl="0" indent="0" algn="ctr" rtl="0">
              <a:lnSpc>
                <a:spcPct val="90000"/>
              </a:lnSpc>
              <a:spcBef>
                <a:spcPts val="800"/>
              </a:spcBef>
              <a:spcAft>
                <a:spcPts val="0"/>
              </a:spcAft>
              <a:buClr>
                <a:schemeClr val="dk1"/>
              </a:buClr>
              <a:buSzPts val="2300"/>
              <a:buFont typeface="Arial"/>
              <a:buNone/>
              <a:defRPr sz="2000" b="0" i="0" u="none" strike="noStrike" cap="none">
                <a:solidFill>
                  <a:schemeClr val="dk1"/>
                </a:solidFill>
                <a:latin typeface="Calibri"/>
                <a:ea typeface="Calibri"/>
                <a:cs typeface="Calibri"/>
                <a:sym typeface="Calibri"/>
              </a:defRPr>
            </a:lvl1pPr>
            <a:lvl2pPr marL="381000" marR="0" lvl="1" indent="0" algn="ctr" rtl="0">
              <a:lnSpc>
                <a:spcPct val="90000"/>
              </a:lnSpc>
              <a:spcBef>
                <a:spcPts val="400"/>
              </a:spcBef>
              <a:spcAft>
                <a:spcPts val="0"/>
              </a:spcAft>
              <a:buClr>
                <a:schemeClr val="dk1"/>
              </a:buClr>
              <a:buSzPts val="2000"/>
              <a:buFont typeface="Arial"/>
              <a:buNone/>
              <a:defRPr sz="1700" b="0" i="0" u="none" strike="noStrike" cap="none">
                <a:solidFill>
                  <a:schemeClr val="dk1"/>
                </a:solidFill>
                <a:latin typeface="Calibri"/>
                <a:ea typeface="Calibri"/>
                <a:cs typeface="Calibri"/>
                <a:sym typeface="Calibri"/>
              </a:defRPr>
            </a:lvl2pPr>
            <a:lvl3pPr marL="762000" marR="0" lvl="2" indent="0" algn="ctr" rtl="0">
              <a:lnSpc>
                <a:spcPct val="90000"/>
              </a:lnSpc>
              <a:spcBef>
                <a:spcPts val="400"/>
              </a:spcBef>
              <a:spcAft>
                <a:spcPts val="0"/>
              </a:spcAft>
              <a:buClr>
                <a:schemeClr val="dk1"/>
              </a:buClr>
              <a:buSzPts val="1700"/>
              <a:buFont typeface="Arial"/>
              <a:buNone/>
              <a:defRPr sz="1500" b="0" i="0" u="none" strike="noStrike" cap="none">
                <a:solidFill>
                  <a:schemeClr val="dk1"/>
                </a:solidFill>
                <a:latin typeface="Calibri"/>
                <a:ea typeface="Calibri"/>
                <a:cs typeface="Calibri"/>
                <a:sym typeface="Calibri"/>
              </a:defRPr>
            </a:lvl3pPr>
            <a:lvl4pPr marL="1143000" marR="0" lvl="3"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4pPr>
            <a:lvl5pPr marL="1524000" marR="0" lvl="4"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5pPr>
            <a:lvl6pPr marL="1905000" marR="0" lvl="5"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6pPr>
            <a:lvl7pPr marL="2286000" marR="0" lvl="6"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7pPr>
            <a:lvl8pPr marL="2667000" marR="0" lvl="7"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8pPr>
            <a:lvl9pPr marL="3048000" marR="0" lvl="8"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9pPr>
          </a:lstStyle>
          <a:p>
            <a:endParaRPr/>
          </a:p>
        </p:txBody>
      </p:sp>
      <p:sp>
        <p:nvSpPr>
          <p:cNvPr id="28" name="Google Shape;28;p8"/>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29" name="Google Shape;29;p8"/>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30" name="Google Shape;30;p8"/>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698500" y="405696"/>
            <a:ext cx="8763000" cy="1472848"/>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33" name="Google Shape;33;p9"/>
          <p:cNvSpPr txBox="1">
            <a:spLocks noGrp="1"/>
          </p:cNvSpPr>
          <p:nvPr>
            <p:ph type="body" idx="1"/>
          </p:nvPr>
        </p:nvSpPr>
        <p:spPr>
          <a:xfrm>
            <a:off x="698500" y="2028472"/>
            <a:ext cx="8763000" cy="483482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4" name="Google Shape;34;p9"/>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35" name="Google Shape;35;p9"/>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36" name="Google Shape;36;p9"/>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762000" y="677333"/>
            <a:ext cx="8636000" cy="1270000"/>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46" name="Google Shape;46;p11"/>
          <p:cNvSpPr txBox="1">
            <a:spLocks noGrp="1"/>
          </p:cNvSpPr>
          <p:nvPr>
            <p:ph type="body" idx="1"/>
          </p:nvPr>
        </p:nvSpPr>
        <p:spPr>
          <a:xfrm>
            <a:off x="762000" y="2201333"/>
            <a:ext cx="4233333" cy="457200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7" name="Google Shape;47;p11"/>
          <p:cNvSpPr txBox="1">
            <a:spLocks noGrp="1"/>
          </p:cNvSpPr>
          <p:nvPr>
            <p:ph type="body" idx="2"/>
          </p:nvPr>
        </p:nvSpPr>
        <p:spPr>
          <a:xfrm>
            <a:off x="5164667" y="2201333"/>
            <a:ext cx="4233333" cy="2201333"/>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8" name="Google Shape;48;p11"/>
          <p:cNvSpPr txBox="1">
            <a:spLocks noGrp="1"/>
          </p:cNvSpPr>
          <p:nvPr>
            <p:ph type="body" idx="3"/>
          </p:nvPr>
        </p:nvSpPr>
        <p:spPr>
          <a:xfrm>
            <a:off x="5164667" y="4572000"/>
            <a:ext cx="4233333" cy="2201333"/>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9" name="Google Shape;49;p11"/>
          <p:cNvSpPr txBox="1">
            <a:spLocks noGrp="1"/>
          </p:cNvSpPr>
          <p:nvPr>
            <p:ph type="dt" idx="10"/>
          </p:nvPr>
        </p:nvSpPr>
        <p:spPr>
          <a:xfrm>
            <a:off x="762000" y="6942667"/>
            <a:ext cx="2116667" cy="508000"/>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50" name="Google Shape;50;p11"/>
          <p:cNvSpPr txBox="1">
            <a:spLocks noGrp="1"/>
          </p:cNvSpPr>
          <p:nvPr>
            <p:ph type="ftr" idx="11"/>
          </p:nvPr>
        </p:nvSpPr>
        <p:spPr>
          <a:xfrm>
            <a:off x="3471333" y="6942667"/>
            <a:ext cx="3217333" cy="508000"/>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51" name="Google Shape;51;p11"/>
          <p:cNvSpPr txBox="1">
            <a:spLocks noGrp="1"/>
          </p:cNvSpPr>
          <p:nvPr>
            <p:ph type="sldNum" idx="12"/>
          </p:nvPr>
        </p:nvSpPr>
        <p:spPr>
          <a:xfrm>
            <a:off x="7281333" y="6942667"/>
            <a:ext cx="2116667" cy="508000"/>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13"/>
          <p:cNvSpPr txBox="1">
            <a:spLocks noGrp="1"/>
          </p:cNvSpPr>
          <p:nvPr>
            <p:ph type="title"/>
          </p:nvPr>
        </p:nvSpPr>
        <p:spPr>
          <a:xfrm>
            <a:off x="693209" y="1899710"/>
            <a:ext cx="8763000" cy="3169708"/>
          </a:xfrm>
          <a:prstGeom prst="rect">
            <a:avLst/>
          </a:prstGeom>
          <a:noFill/>
          <a:ln>
            <a:noFill/>
          </a:ln>
        </p:spPr>
        <p:txBody>
          <a:bodyPr spcFirstLastPara="1" wrap="square" lIns="101575" tIns="101575" rIns="101575" bIns="101575" anchor="b" anchorCtr="0">
            <a:noAutofit/>
          </a:bodyPr>
          <a:lstStyle>
            <a:lvl1pPr marL="0" marR="0" lvl="0" indent="0" algn="l" rtl="0">
              <a:lnSpc>
                <a:spcPct val="90000"/>
              </a:lnSpc>
              <a:spcBef>
                <a:spcPts val="0"/>
              </a:spcBef>
              <a:spcAft>
                <a:spcPts val="0"/>
              </a:spcAft>
              <a:buClr>
                <a:schemeClr val="dk1"/>
              </a:buClr>
              <a:buSzPts val="1600"/>
              <a:buFont typeface="Calibri"/>
              <a:buNone/>
              <a:defRPr sz="50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58" name="Google Shape;58;p13"/>
          <p:cNvSpPr txBox="1">
            <a:spLocks noGrp="1"/>
          </p:cNvSpPr>
          <p:nvPr>
            <p:ph type="body" idx="1"/>
          </p:nvPr>
        </p:nvSpPr>
        <p:spPr>
          <a:xfrm>
            <a:off x="693209" y="5099405"/>
            <a:ext cx="8763000" cy="1666874"/>
          </a:xfrm>
          <a:prstGeom prst="rect">
            <a:avLst/>
          </a:prstGeom>
          <a:noFill/>
          <a:ln>
            <a:noFill/>
          </a:ln>
        </p:spPr>
        <p:txBody>
          <a:bodyPr spcFirstLastPara="1" wrap="square" lIns="101575" tIns="101575" rIns="101575" bIns="101575" anchor="t" anchorCtr="0">
            <a:noAutofit/>
          </a:bodyPr>
          <a:lstStyle>
            <a:lvl1pPr marL="457200" marR="0" lvl="0" indent="-228600" algn="l" rtl="0">
              <a:lnSpc>
                <a:spcPct val="90000"/>
              </a:lnSpc>
              <a:spcBef>
                <a:spcPts val="800"/>
              </a:spcBef>
              <a:spcAft>
                <a:spcPts val="0"/>
              </a:spcAft>
              <a:buClr>
                <a:srgbClr val="888888"/>
              </a:buClr>
              <a:buSzPts val="23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2000"/>
              <a:buFont typeface="Arial"/>
              <a:buNone/>
              <a:defRPr sz="17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700"/>
              <a:buFont typeface="Arial"/>
              <a:buNone/>
              <a:defRPr sz="15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9pPr>
          </a:lstStyle>
          <a:p>
            <a:endParaRPr/>
          </a:p>
        </p:txBody>
      </p:sp>
      <p:sp>
        <p:nvSpPr>
          <p:cNvPr id="59" name="Google Shape;59;p13"/>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60" name="Google Shape;60;p13"/>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61" name="Google Shape;61;p13"/>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699823" y="508000"/>
            <a:ext cx="3276864" cy="1778000"/>
          </a:xfrm>
          <a:prstGeom prst="rect">
            <a:avLst/>
          </a:prstGeom>
          <a:noFill/>
          <a:ln>
            <a:noFill/>
          </a:ln>
        </p:spPr>
        <p:txBody>
          <a:bodyPr spcFirstLastPara="1" wrap="square" lIns="101575" tIns="101575" rIns="101575" bIns="101575" anchor="b" anchorCtr="0">
            <a:noAutofit/>
          </a:bodyPr>
          <a:lstStyle>
            <a:lvl1pPr marL="0" marR="0" lvl="0" indent="0" algn="l" rtl="0">
              <a:lnSpc>
                <a:spcPct val="90000"/>
              </a:lnSpc>
              <a:spcBef>
                <a:spcPts val="0"/>
              </a:spcBef>
              <a:spcAft>
                <a:spcPts val="0"/>
              </a:spcAft>
              <a:buClr>
                <a:schemeClr val="dk1"/>
              </a:buClr>
              <a:buSzPts val="1600"/>
              <a:buFont typeface="Calibri"/>
              <a:buNone/>
              <a:defRPr sz="2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85" name="Google Shape;85;p17"/>
          <p:cNvSpPr txBox="1">
            <a:spLocks noGrp="1"/>
          </p:cNvSpPr>
          <p:nvPr>
            <p:ph type="body" idx="1"/>
          </p:nvPr>
        </p:nvSpPr>
        <p:spPr>
          <a:xfrm>
            <a:off x="4319323" y="1097140"/>
            <a:ext cx="5143500" cy="5415139"/>
          </a:xfrm>
          <a:prstGeom prst="rect">
            <a:avLst/>
          </a:prstGeom>
          <a:noFill/>
          <a:ln>
            <a:noFill/>
          </a:ln>
        </p:spPr>
        <p:txBody>
          <a:bodyPr spcFirstLastPara="1" wrap="square" lIns="101575" tIns="101575" rIns="101575" bIns="101575" anchor="t" anchorCtr="0">
            <a:noAutofit/>
          </a:bodyPr>
          <a:lstStyle>
            <a:lvl1pPr marL="457200" marR="0" lvl="0"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1pPr>
            <a:lvl2pPr marL="914400" marR="0" lvl="1" indent="-374650" algn="l" rtl="0">
              <a:lnSpc>
                <a:spcPct val="90000"/>
              </a:lnSpc>
              <a:spcBef>
                <a:spcPts val="4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86" name="Google Shape;86;p17"/>
          <p:cNvSpPr txBox="1">
            <a:spLocks noGrp="1"/>
          </p:cNvSpPr>
          <p:nvPr>
            <p:ph type="body" idx="2"/>
          </p:nvPr>
        </p:nvSpPr>
        <p:spPr>
          <a:xfrm>
            <a:off x="699823" y="2286000"/>
            <a:ext cx="3276864" cy="4235098"/>
          </a:xfrm>
          <a:prstGeom prst="rect">
            <a:avLst/>
          </a:prstGeom>
          <a:noFill/>
          <a:ln>
            <a:noFill/>
          </a:ln>
        </p:spPr>
        <p:txBody>
          <a:bodyPr spcFirstLastPara="1" wrap="square" lIns="101575" tIns="101575" rIns="101575" bIns="101575" anchor="t" anchorCtr="0">
            <a:noAutofit/>
          </a:bodyPr>
          <a:lstStyle>
            <a:lvl1pPr marL="457200" marR="0" lvl="0" indent="-228600" algn="l" rtl="0">
              <a:lnSpc>
                <a:spcPct val="90000"/>
              </a:lnSpc>
              <a:spcBef>
                <a:spcPts val="800"/>
              </a:spcBef>
              <a:spcAft>
                <a:spcPts val="0"/>
              </a:spcAft>
              <a:buClr>
                <a:schemeClr val="dk1"/>
              </a:buClr>
              <a:buSzPts val="2300"/>
              <a:buFont typeface="Arial"/>
              <a:buNone/>
              <a:defRPr sz="13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7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87" name="Google Shape;87;p17"/>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88" name="Google Shape;88;p17"/>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89" name="Google Shape;89;p17"/>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699823" y="508000"/>
            <a:ext cx="3276864" cy="1778000"/>
          </a:xfrm>
          <a:prstGeom prst="rect">
            <a:avLst/>
          </a:prstGeom>
          <a:noFill/>
          <a:ln>
            <a:noFill/>
          </a:ln>
        </p:spPr>
        <p:txBody>
          <a:bodyPr spcFirstLastPara="1" wrap="square" lIns="101575" tIns="101575" rIns="101575" bIns="101575" anchor="b" anchorCtr="0">
            <a:noAutofit/>
          </a:bodyPr>
          <a:lstStyle>
            <a:lvl1pPr marL="0" marR="0" lvl="0" indent="0" algn="l" rtl="0">
              <a:lnSpc>
                <a:spcPct val="90000"/>
              </a:lnSpc>
              <a:spcBef>
                <a:spcPts val="0"/>
              </a:spcBef>
              <a:spcAft>
                <a:spcPts val="0"/>
              </a:spcAft>
              <a:buClr>
                <a:schemeClr val="dk1"/>
              </a:buClr>
              <a:buSzPts val="1600"/>
              <a:buFont typeface="Calibri"/>
              <a:buNone/>
              <a:defRPr sz="2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92" name="Google Shape;92;p18"/>
          <p:cNvSpPr>
            <a:spLocks noGrp="1"/>
          </p:cNvSpPr>
          <p:nvPr>
            <p:ph type="pic" idx="2"/>
          </p:nvPr>
        </p:nvSpPr>
        <p:spPr>
          <a:xfrm>
            <a:off x="4319323" y="1097140"/>
            <a:ext cx="5143500" cy="5415139"/>
          </a:xfrm>
          <a:prstGeom prst="rect">
            <a:avLst/>
          </a:prstGeom>
          <a:noFill/>
          <a:ln>
            <a:noFill/>
          </a:ln>
        </p:spPr>
        <p:txBody>
          <a:bodyPr spcFirstLastPara="1" wrap="square" lIns="101575" tIns="101575" rIns="101575" bIns="101575" anchor="t" anchorCtr="0">
            <a:noAutofit/>
          </a:bodyPr>
          <a:lstStyle>
            <a:lvl1pPr marL="0" marR="0" lvl="0" indent="0" algn="l" rtl="0">
              <a:lnSpc>
                <a:spcPct val="90000"/>
              </a:lnSpc>
              <a:spcBef>
                <a:spcPts val="800"/>
              </a:spcBef>
              <a:spcAft>
                <a:spcPts val="0"/>
              </a:spcAft>
              <a:buClr>
                <a:schemeClr val="dk1"/>
              </a:buClr>
              <a:buSzPts val="1600"/>
              <a:buFont typeface="Arial"/>
              <a:buNone/>
              <a:defRPr sz="2700" b="0" i="0" u="none" strike="noStrike" cap="none">
                <a:solidFill>
                  <a:schemeClr val="dk1"/>
                </a:solidFill>
                <a:latin typeface="Calibri"/>
                <a:ea typeface="Calibri"/>
                <a:cs typeface="Calibri"/>
                <a:sym typeface="Calibri"/>
              </a:defRPr>
            </a:lvl1pPr>
            <a:lvl2pPr marL="381000" marR="0" lvl="1" indent="0" algn="l" rtl="0">
              <a:lnSpc>
                <a:spcPct val="90000"/>
              </a:lnSpc>
              <a:spcBef>
                <a:spcPts val="400"/>
              </a:spcBef>
              <a:spcAft>
                <a:spcPts val="0"/>
              </a:spcAft>
              <a:buClr>
                <a:schemeClr val="dk1"/>
              </a:buClr>
              <a:buSzPts val="1600"/>
              <a:buFont typeface="Arial"/>
              <a:buNone/>
              <a:defRPr sz="2300" b="0" i="0" u="none" strike="noStrike" cap="none">
                <a:solidFill>
                  <a:schemeClr val="dk1"/>
                </a:solidFill>
                <a:latin typeface="Calibri"/>
                <a:ea typeface="Calibri"/>
                <a:cs typeface="Calibri"/>
                <a:sym typeface="Calibri"/>
              </a:defRPr>
            </a:lvl2pPr>
            <a:lvl3pPr marL="762000" marR="0" lvl="2" indent="0" algn="l" rtl="0">
              <a:lnSpc>
                <a:spcPct val="90000"/>
              </a:lnSpc>
              <a:spcBef>
                <a:spcPts val="400"/>
              </a:spcBef>
              <a:spcAft>
                <a:spcPts val="0"/>
              </a:spcAft>
              <a:buClr>
                <a:schemeClr val="dk1"/>
              </a:buClr>
              <a:buSzPts val="1600"/>
              <a:buFont typeface="Arial"/>
              <a:buNone/>
              <a:defRPr sz="2000" b="0" i="0" u="none" strike="noStrike" cap="none">
                <a:solidFill>
                  <a:schemeClr val="dk1"/>
                </a:solidFill>
                <a:latin typeface="Calibri"/>
                <a:ea typeface="Calibri"/>
                <a:cs typeface="Calibri"/>
                <a:sym typeface="Calibri"/>
              </a:defRPr>
            </a:lvl3pPr>
            <a:lvl4pPr marL="1143000" marR="0" lvl="3"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4pPr>
            <a:lvl5pPr marL="1524000" marR="0" lvl="4"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5pPr>
            <a:lvl6pPr marL="1905000" marR="0" lvl="5"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6pPr>
            <a:lvl7pPr marL="2286000" marR="0" lvl="6"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7pPr>
            <a:lvl8pPr marL="2667000" marR="0" lvl="7"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8pPr>
            <a:lvl9pPr marL="3048000" marR="0" lvl="8"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93" name="Google Shape;93;p18"/>
          <p:cNvSpPr txBox="1">
            <a:spLocks noGrp="1"/>
          </p:cNvSpPr>
          <p:nvPr>
            <p:ph type="body" idx="1"/>
          </p:nvPr>
        </p:nvSpPr>
        <p:spPr>
          <a:xfrm>
            <a:off x="699823" y="2286000"/>
            <a:ext cx="3276864" cy="4235098"/>
          </a:xfrm>
          <a:prstGeom prst="rect">
            <a:avLst/>
          </a:prstGeom>
          <a:noFill/>
          <a:ln>
            <a:noFill/>
          </a:ln>
        </p:spPr>
        <p:txBody>
          <a:bodyPr spcFirstLastPara="1" wrap="square" lIns="101575" tIns="101575" rIns="101575" bIns="101575" anchor="t" anchorCtr="0">
            <a:noAutofit/>
          </a:bodyPr>
          <a:lstStyle>
            <a:lvl1pPr marL="457200" marR="0" lvl="0" indent="-228600" algn="l" rtl="0">
              <a:lnSpc>
                <a:spcPct val="90000"/>
              </a:lnSpc>
              <a:spcBef>
                <a:spcPts val="800"/>
              </a:spcBef>
              <a:spcAft>
                <a:spcPts val="0"/>
              </a:spcAft>
              <a:buClr>
                <a:schemeClr val="dk1"/>
              </a:buClr>
              <a:buSzPts val="2300"/>
              <a:buFont typeface="Arial"/>
              <a:buNone/>
              <a:defRPr sz="13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7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94" name="Google Shape;94;p18"/>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95" name="Google Shape;95;p18"/>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96" name="Google Shape;96;p18"/>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698500" y="405696"/>
            <a:ext cx="8763000" cy="1472848"/>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99" name="Google Shape;99;p19"/>
          <p:cNvSpPr txBox="1">
            <a:spLocks noGrp="1"/>
          </p:cNvSpPr>
          <p:nvPr>
            <p:ph type="body" idx="1"/>
          </p:nvPr>
        </p:nvSpPr>
        <p:spPr>
          <a:xfrm rot="5400000">
            <a:off x="2662590" y="64382"/>
            <a:ext cx="4834820" cy="876300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0" name="Google Shape;100;p19"/>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1" name="Google Shape;101;p19"/>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2" name="Google Shape;102;p19"/>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rot="5400000">
            <a:off x="5137326" y="2539118"/>
            <a:ext cx="6457598" cy="2190750"/>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105" name="Google Shape;105;p20"/>
          <p:cNvSpPr txBox="1">
            <a:spLocks noGrp="1"/>
          </p:cNvSpPr>
          <p:nvPr>
            <p:ph type="body" idx="1"/>
          </p:nvPr>
        </p:nvSpPr>
        <p:spPr>
          <a:xfrm rot="5400000">
            <a:off x="692326" y="411868"/>
            <a:ext cx="6457598" cy="644525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6" name="Google Shape;106;p20"/>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7" name="Google Shape;107;p20"/>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8" name="Google Shape;108;p20"/>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698500" y="405696"/>
            <a:ext cx="8763000" cy="1472848"/>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80" name="Google Shape;80;p16"/>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81" name="Google Shape;81;p16"/>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82" name="Google Shape;82;p16"/>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41537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7"/>
          <p:cNvSpPr txBox="1">
            <a:spLocks noGrp="1"/>
          </p:cNvSpPr>
          <p:nvPr>
            <p:ph type="title"/>
          </p:nvPr>
        </p:nvSpPr>
        <p:spPr>
          <a:xfrm>
            <a:off x="698500" y="405696"/>
            <a:ext cx="8763000" cy="1472848"/>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21" name="Google Shape;21;p7"/>
          <p:cNvSpPr txBox="1">
            <a:spLocks noGrp="1"/>
          </p:cNvSpPr>
          <p:nvPr>
            <p:ph type="body" idx="1"/>
          </p:nvPr>
        </p:nvSpPr>
        <p:spPr>
          <a:xfrm>
            <a:off x="698500" y="2028472"/>
            <a:ext cx="8763000" cy="483482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2" name="Google Shape;22;p7"/>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23" name="Google Shape;23;p7"/>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24" name="Google Shape;24;p7"/>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6" r:id="rId3"/>
    <p:sldLayoutId id="2147483658" r:id="rId4"/>
    <p:sldLayoutId id="2147483662" r:id="rId5"/>
    <p:sldLayoutId id="2147483663" r:id="rId6"/>
    <p:sldLayoutId id="2147483664" r:id="rId7"/>
    <p:sldLayoutId id="2147483665" r:id="rId8"/>
    <p:sldLayoutId id="214748366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6.tiff"/><Relationship Id="rId1" Type="http://schemas.openxmlformats.org/officeDocument/2006/relationships/slideLayout" Target="../slideLayouts/slideLayout9.xml"/><Relationship Id="rId4" Type="http://schemas.openxmlformats.org/officeDocument/2006/relationships/image" Target="../media/image131.png"/></Relationships>
</file>

<file path=ppt/slides/_rels/slide4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40.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p:nvPr/>
        </p:nvSpPr>
        <p:spPr>
          <a:xfrm>
            <a:off x="952775" y="6178825"/>
            <a:ext cx="8735400" cy="1441200"/>
          </a:xfrm>
          <a:prstGeom prst="rect">
            <a:avLst/>
          </a:prstGeom>
          <a:noFill/>
          <a:ln>
            <a:noFill/>
          </a:ln>
        </p:spPr>
        <p:txBody>
          <a:bodyPr spcFirstLastPara="1" wrap="square" lIns="38075" tIns="38075" rIns="38075" bIns="38075" anchor="t" anchorCtr="0">
            <a:noAutofit/>
          </a:bodyPr>
          <a:lstStyle/>
          <a:p>
            <a:pPr marL="0" marR="0" lvl="0" indent="0" algn="l" rtl="0">
              <a:spcBef>
                <a:spcPts val="0"/>
              </a:spcBef>
              <a:spcAft>
                <a:spcPts val="0"/>
              </a:spcAft>
              <a:buNone/>
            </a:pPr>
            <a:r>
              <a:rPr lang="en-US" sz="2400" b="0" i="0" u="none" strike="noStrike" cap="none">
                <a:solidFill>
                  <a:schemeClr val="dk1"/>
                </a:solidFill>
                <a:latin typeface="Calibri"/>
                <a:ea typeface="Calibri"/>
                <a:cs typeface="Calibri"/>
                <a:sym typeface="Calibri"/>
              </a:rPr>
              <a:t> </a:t>
            </a:r>
            <a:endParaRPr sz="1600"/>
          </a:p>
          <a:p>
            <a:pPr marL="0" marR="0" lvl="0" indent="0" algn="ctr" rtl="0">
              <a:spcBef>
                <a:spcPts val="0"/>
              </a:spcBef>
              <a:spcAft>
                <a:spcPts val="0"/>
              </a:spcAft>
              <a:buNone/>
            </a:pPr>
            <a:r>
              <a:rPr lang="en-US" sz="2400">
                <a:solidFill>
                  <a:schemeClr val="dk1"/>
                </a:solidFill>
                <a:latin typeface="Calibri"/>
                <a:ea typeface="Calibri"/>
                <a:cs typeface="Calibri"/>
                <a:sym typeface="Calibri"/>
              </a:rPr>
              <a:t>J. Lucas McKay, Ph.D., M.S.C.R.</a:t>
            </a:r>
            <a:endParaRPr sz="24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US" sz="1600">
                <a:solidFill>
                  <a:schemeClr val="dk1"/>
                </a:solidFill>
                <a:latin typeface="Calibri"/>
                <a:ea typeface="Calibri"/>
                <a:cs typeface="Calibri"/>
                <a:sym typeface="Calibri"/>
              </a:rPr>
              <a:t>Departments of </a:t>
            </a:r>
            <a:r>
              <a:rPr lang="en-US" sz="1600" b="0" i="0" u="none" strike="noStrike" cap="none">
                <a:solidFill>
                  <a:schemeClr val="dk1"/>
                </a:solidFill>
                <a:latin typeface="Calibri"/>
                <a:ea typeface="Calibri"/>
                <a:cs typeface="Calibri"/>
                <a:sym typeface="Calibri"/>
              </a:rPr>
              <a:t>Biomedical Informatics and Neurology, Emory University, Atlanta, GA USA  </a:t>
            </a:r>
            <a:endParaRPr sz="1600"/>
          </a:p>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 Department of Biomedical Engineering, Georgia Institute of Technology, Atlanta, GA, USA</a:t>
            </a:r>
            <a:endParaRPr sz="1600"/>
          </a:p>
          <a:p>
            <a:pPr marL="0" marR="0" lvl="0" indent="0" algn="ctr" rtl="0">
              <a:spcBef>
                <a:spcPts val="0"/>
              </a:spcBef>
              <a:spcAft>
                <a:spcPts val="0"/>
              </a:spcAft>
              <a:buNone/>
            </a:pPr>
            <a:endParaRPr sz="16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21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pic>
        <p:nvPicPr>
          <p:cNvPr id="145" name="Google Shape;145;p26"/>
          <p:cNvPicPr preferRelativeResize="0"/>
          <p:nvPr/>
        </p:nvPicPr>
        <p:blipFill rotWithShape="1">
          <a:blip r:embed="rId3">
            <a:alphaModFix/>
          </a:blip>
          <a:srcRect/>
          <a:stretch/>
        </p:blipFill>
        <p:spPr>
          <a:xfrm>
            <a:off x="3462027" y="276804"/>
            <a:ext cx="3235945" cy="2626223"/>
          </a:xfrm>
          <a:prstGeom prst="rect">
            <a:avLst/>
          </a:prstGeom>
          <a:noFill/>
          <a:ln>
            <a:noFill/>
          </a:ln>
        </p:spPr>
      </p:pic>
      <p:sp>
        <p:nvSpPr>
          <p:cNvPr id="2" name="Title 1">
            <a:extLst>
              <a:ext uri="{FF2B5EF4-FFF2-40B4-BE49-F238E27FC236}">
                <a16:creationId xmlns:a16="http://schemas.microsoft.com/office/drawing/2014/main" id="{A44D5262-882B-0C4C-BF5C-1D301427DB50}"/>
              </a:ext>
            </a:extLst>
          </p:cNvPr>
          <p:cNvSpPr>
            <a:spLocks noGrp="1"/>
          </p:cNvSpPr>
          <p:nvPr>
            <p:ph type="ctrTitle"/>
          </p:nvPr>
        </p:nvSpPr>
        <p:spPr>
          <a:xfrm>
            <a:off x="1270000" y="3214481"/>
            <a:ext cx="7620000" cy="2652889"/>
          </a:xfrm>
        </p:spPr>
        <p:txBody>
          <a:bodyPr anchor="ctr"/>
          <a:lstStyle/>
          <a:p>
            <a:r>
              <a:rPr lang="en-US" dirty="0"/>
              <a:t>BMI 510: Introduction</a:t>
            </a:r>
          </a:p>
        </p:txBody>
      </p:sp>
    </p:spTree>
    <p:extLst>
      <p:ext uri="{BB962C8B-B14F-4D97-AF65-F5344CB8AC3E}">
        <p14:creationId xmlns:p14="http://schemas.microsoft.com/office/powerpoint/2010/main" val="2249101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Data science workflow</a:t>
            </a:r>
          </a:p>
        </p:txBody>
      </p:sp>
      <p:sp>
        <p:nvSpPr>
          <p:cNvPr id="8" name="Google Shape;597;p77">
            <a:extLst>
              <a:ext uri="{FF2B5EF4-FFF2-40B4-BE49-F238E27FC236}">
                <a16:creationId xmlns:a16="http://schemas.microsoft.com/office/drawing/2014/main" id="{7E43E5F8-2C2D-F54D-A021-25F92E00CA22}"/>
              </a:ext>
            </a:extLst>
          </p:cNvPr>
          <p:cNvSpPr txBox="1"/>
          <p:nvPr/>
        </p:nvSpPr>
        <p:spPr>
          <a:xfrm>
            <a:off x="-50" y="7296900"/>
            <a:ext cx="10160100" cy="323100"/>
          </a:xfrm>
          <a:prstGeom prst="rect">
            <a:avLst/>
          </a:prstGeom>
          <a:noFill/>
          <a:ln>
            <a:noFill/>
          </a:ln>
        </p:spPr>
        <p:txBody>
          <a:bodyPr spcFirstLastPara="1" wrap="square" lIns="91425" tIns="91425" rIns="91425" bIns="91425" anchor="b" anchorCtr="0">
            <a:noAutofit/>
          </a:bodyPr>
          <a:lstStyle/>
          <a:p>
            <a:pPr lvl="0" algn="r"/>
            <a:r>
              <a:rPr lang="en-US" sz="900" dirty="0">
                <a:latin typeface="Calibri"/>
                <a:ea typeface="Calibri"/>
                <a:cs typeface="Calibri"/>
                <a:sym typeface="Calibri"/>
              </a:rPr>
              <a:t>Adapted from https://r4ds.had.co.nz/explore-</a:t>
            </a:r>
            <a:r>
              <a:rPr lang="en-US" sz="900" dirty="0" err="1">
                <a:latin typeface="Calibri"/>
                <a:ea typeface="Calibri"/>
                <a:cs typeface="Calibri"/>
                <a:sym typeface="Calibri"/>
              </a:rPr>
              <a:t>intro.html</a:t>
            </a:r>
            <a:endParaRPr sz="900" dirty="0">
              <a:latin typeface="Calibri"/>
              <a:ea typeface="Calibri"/>
              <a:cs typeface="Calibri"/>
              <a:sym typeface="Calibri"/>
            </a:endParaRPr>
          </a:p>
        </p:txBody>
      </p:sp>
      <p:pic>
        <p:nvPicPr>
          <p:cNvPr id="9" name="Picture 8">
            <a:extLst>
              <a:ext uri="{FF2B5EF4-FFF2-40B4-BE49-F238E27FC236}">
                <a16:creationId xmlns:a16="http://schemas.microsoft.com/office/drawing/2014/main" id="{DAC30A38-10FB-B446-BF4C-80ED386FA0C5}"/>
              </a:ext>
            </a:extLst>
          </p:cNvPr>
          <p:cNvPicPr>
            <a:picLocks noChangeAspect="1"/>
          </p:cNvPicPr>
          <p:nvPr/>
        </p:nvPicPr>
        <p:blipFill>
          <a:blip r:embed="rId2"/>
          <a:stretch>
            <a:fillRect/>
          </a:stretch>
        </p:blipFill>
        <p:spPr>
          <a:xfrm>
            <a:off x="448056" y="3146668"/>
            <a:ext cx="9263888" cy="1990807"/>
          </a:xfrm>
          <a:prstGeom prst="rect">
            <a:avLst/>
          </a:prstGeom>
        </p:spPr>
      </p:pic>
      <p:sp>
        <p:nvSpPr>
          <p:cNvPr id="4" name="Left Brace 3">
            <a:extLst>
              <a:ext uri="{FF2B5EF4-FFF2-40B4-BE49-F238E27FC236}">
                <a16:creationId xmlns:a16="http://schemas.microsoft.com/office/drawing/2014/main" id="{2ADBE1F3-DC83-0246-98B6-1444A75832D8}"/>
              </a:ext>
            </a:extLst>
          </p:cNvPr>
          <p:cNvSpPr/>
          <p:nvPr/>
        </p:nvSpPr>
        <p:spPr>
          <a:xfrm rot="5400000">
            <a:off x="4780845" y="-1226257"/>
            <a:ext cx="347940" cy="81334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solidFill>
            </a:endParaRPr>
          </a:p>
        </p:txBody>
      </p:sp>
      <p:sp>
        <p:nvSpPr>
          <p:cNvPr id="7" name="TextBox 6">
            <a:extLst>
              <a:ext uri="{FF2B5EF4-FFF2-40B4-BE49-F238E27FC236}">
                <a16:creationId xmlns:a16="http://schemas.microsoft.com/office/drawing/2014/main" id="{5A9EB76C-E3C8-FB4B-9EB2-6064F9CD541C}"/>
              </a:ext>
            </a:extLst>
          </p:cNvPr>
          <p:cNvSpPr txBox="1"/>
          <p:nvPr/>
        </p:nvSpPr>
        <p:spPr>
          <a:xfrm>
            <a:off x="5608706" y="5180817"/>
            <a:ext cx="2343911" cy="307777"/>
          </a:xfrm>
          <a:prstGeom prst="rect">
            <a:avLst/>
          </a:prstGeom>
          <a:noFill/>
        </p:spPr>
        <p:txBody>
          <a:bodyPr wrap="none" rtlCol="0">
            <a:spAutoFit/>
          </a:bodyPr>
          <a:lstStyle/>
          <a:p>
            <a:r>
              <a:rPr lang="en-US" dirty="0">
                <a:solidFill>
                  <a:schemeClr val="accent2"/>
                </a:solidFill>
              </a:rPr>
              <a:t>Mondays and Wednesdays</a:t>
            </a:r>
          </a:p>
        </p:txBody>
      </p:sp>
      <p:sp>
        <p:nvSpPr>
          <p:cNvPr id="6" name="Oval 5">
            <a:extLst>
              <a:ext uri="{FF2B5EF4-FFF2-40B4-BE49-F238E27FC236}">
                <a16:creationId xmlns:a16="http://schemas.microsoft.com/office/drawing/2014/main" id="{7476667A-AF8E-054E-A74A-14A92C6D7436}"/>
              </a:ext>
            </a:extLst>
          </p:cNvPr>
          <p:cNvSpPr/>
          <p:nvPr/>
        </p:nvSpPr>
        <p:spPr>
          <a:xfrm>
            <a:off x="5225143" y="4101251"/>
            <a:ext cx="767126" cy="76712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1E99C44-C453-EC2E-5496-6349DB58E35C}"/>
              </a:ext>
            </a:extLst>
          </p:cNvPr>
          <p:cNvSpPr txBox="1"/>
          <p:nvPr/>
        </p:nvSpPr>
        <p:spPr>
          <a:xfrm>
            <a:off x="2540000" y="3656112"/>
            <a:ext cx="5080000" cy="307777"/>
          </a:xfrm>
          <a:prstGeom prst="rect">
            <a:avLst/>
          </a:prstGeom>
          <a:noFill/>
        </p:spPr>
        <p:txBody>
          <a:bodyPr wrap="square">
            <a:spAutoFit/>
          </a:bodyPr>
          <a:lstStyle/>
          <a:p>
            <a:r>
              <a:rPr lang="en-US" b="0" dirty="0">
                <a:effectLst/>
              </a:rPr>
              <a:t> </a:t>
            </a:r>
            <a:endParaRPr lang="en-US" dirty="0"/>
          </a:p>
        </p:txBody>
      </p:sp>
      <p:sp>
        <p:nvSpPr>
          <p:cNvPr id="5" name="TextBox 4">
            <a:extLst>
              <a:ext uri="{FF2B5EF4-FFF2-40B4-BE49-F238E27FC236}">
                <a16:creationId xmlns:a16="http://schemas.microsoft.com/office/drawing/2014/main" id="{01E263FD-CD9A-9151-3A8F-CF99B281D28D}"/>
              </a:ext>
            </a:extLst>
          </p:cNvPr>
          <p:cNvSpPr txBox="1"/>
          <p:nvPr/>
        </p:nvSpPr>
        <p:spPr>
          <a:xfrm>
            <a:off x="3576464" y="2358719"/>
            <a:ext cx="2752677" cy="307777"/>
          </a:xfrm>
          <a:prstGeom prst="rect">
            <a:avLst/>
          </a:prstGeom>
          <a:noFill/>
        </p:spPr>
        <p:txBody>
          <a:bodyPr wrap="none" rtlCol="0">
            <a:spAutoFit/>
          </a:bodyPr>
          <a:lstStyle/>
          <a:p>
            <a:r>
              <a:rPr lang="en-US" dirty="0">
                <a:solidFill>
                  <a:schemeClr val="accent1"/>
                </a:solidFill>
              </a:rPr>
              <a:t>Some Wednesdays, </a:t>
            </a:r>
            <a:r>
              <a:rPr lang="en-US" dirty="0" err="1">
                <a:solidFill>
                  <a:schemeClr val="accent1"/>
                </a:solidFill>
              </a:rPr>
              <a:t>homeworks</a:t>
            </a:r>
            <a:endParaRPr lang="en-US" dirty="0">
              <a:solidFill>
                <a:schemeClr val="accent1"/>
              </a:solidFill>
            </a:endParaRPr>
          </a:p>
        </p:txBody>
      </p:sp>
      <p:sp>
        <p:nvSpPr>
          <p:cNvPr id="3" name="Left Brace 2">
            <a:extLst>
              <a:ext uri="{FF2B5EF4-FFF2-40B4-BE49-F238E27FC236}">
                <a16:creationId xmlns:a16="http://schemas.microsoft.com/office/drawing/2014/main" id="{9E3041CE-3E4B-404A-762D-6820F18A777E}"/>
              </a:ext>
            </a:extLst>
          </p:cNvPr>
          <p:cNvSpPr/>
          <p:nvPr/>
        </p:nvSpPr>
        <p:spPr>
          <a:xfrm rot="16200000" flipV="1">
            <a:off x="4949688" y="1158844"/>
            <a:ext cx="347940" cy="9227372"/>
          </a:xfrm>
          <a:prstGeom prst="lef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solidFill>
            </a:endParaRPr>
          </a:p>
        </p:txBody>
      </p:sp>
      <p:sp>
        <p:nvSpPr>
          <p:cNvPr id="10" name="TextBox 9">
            <a:extLst>
              <a:ext uri="{FF2B5EF4-FFF2-40B4-BE49-F238E27FC236}">
                <a16:creationId xmlns:a16="http://schemas.microsoft.com/office/drawing/2014/main" id="{BEDE3A6E-BC59-EC02-A7C3-9BE20C452DF0}"/>
              </a:ext>
            </a:extLst>
          </p:cNvPr>
          <p:cNvSpPr txBox="1"/>
          <p:nvPr/>
        </p:nvSpPr>
        <p:spPr>
          <a:xfrm>
            <a:off x="3998680" y="5987310"/>
            <a:ext cx="2274982" cy="307777"/>
          </a:xfrm>
          <a:prstGeom prst="rect">
            <a:avLst/>
          </a:prstGeom>
          <a:noFill/>
        </p:spPr>
        <p:txBody>
          <a:bodyPr wrap="none" rtlCol="0">
            <a:spAutoFit/>
          </a:bodyPr>
          <a:lstStyle/>
          <a:p>
            <a:r>
              <a:rPr lang="en-US" dirty="0">
                <a:solidFill>
                  <a:schemeClr val="accent4"/>
                </a:solidFill>
              </a:rPr>
              <a:t>Discussions on Thursdays</a:t>
            </a:r>
          </a:p>
        </p:txBody>
      </p:sp>
    </p:spTree>
    <p:extLst>
      <p:ext uri="{BB962C8B-B14F-4D97-AF65-F5344CB8AC3E}">
        <p14:creationId xmlns:p14="http://schemas.microsoft.com/office/powerpoint/2010/main" val="4255360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a:xfrm>
            <a:off x="698500" y="405696"/>
            <a:ext cx="8763000" cy="1472848"/>
          </a:xfrm>
        </p:spPr>
        <p:txBody>
          <a:bodyPr/>
          <a:lstStyle/>
          <a:p>
            <a:r>
              <a:rPr lang="en-US" dirty="0"/>
              <a:t>We will discuss two fundamental statistical modeling steps</a:t>
            </a:r>
          </a:p>
        </p:txBody>
      </p:sp>
      <p:sp>
        <p:nvSpPr>
          <p:cNvPr id="5" name="Oval 4">
            <a:extLst>
              <a:ext uri="{FF2B5EF4-FFF2-40B4-BE49-F238E27FC236}">
                <a16:creationId xmlns:a16="http://schemas.microsoft.com/office/drawing/2014/main" id="{856BD9D4-6B22-4958-B8D6-724909D56D5F}"/>
              </a:ext>
            </a:extLst>
          </p:cNvPr>
          <p:cNvSpPr/>
          <p:nvPr/>
        </p:nvSpPr>
        <p:spPr>
          <a:xfrm>
            <a:off x="881647" y="1829928"/>
            <a:ext cx="5238164" cy="523816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solidFill>
              </a:rPr>
              <a:t>Machine</a:t>
            </a:r>
          </a:p>
          <a:p>
            <a:pPr algn="ctr"/>
            <a:r>
              <a:rPr lang="en-US" b="1" dirty="0">
                <a:solidFill>
                  <a:schemeClr val="accent2"/>
                </a:solidFill>
              </a:rPr>
              <a:t>Learning</a:t>
            </a:r>
          </a:p>
        </p:txBody>
      </p:sp>
      <p:sp>
        <p:nvSpPr>
          <p:cNvPr id="7" name="TextBox 6">
            <a:extLst>
              <a:ext uri="{FF2B5EF4-FFF2-40B4-BE49-F238E27FC236}">
                <a16:creationId xmlns:a16="http://schemas.microsoft.com/office/drawing/2014/main" id="{448B0467-51D4-4E54-9304-16C21C838B1D}"/>
              </a:ext>
            </a:extLst>
          </p:cNvPr>
          <p:cNvSpPr txBox="1"/>
          <p:nvPr/>
        </p:nvSpPr>
        <p:spPr>
          <a:xfrm>
            <a:off x="2405323" y="2973968"/>
            <a:ext cx="880370" cy="523220"/>
          </a:xfrm>
          <a:prstGeom prst="rect">
            <a:avLst/>
          </a:prstGeom>
          <a:noFill/>
        </p:spPr>
        <p:txBody>
          <a:bodyPr wrap="none" rtlCol="0">
            <a:spAutoFit/>
          </a:bodyPr>
          <a:lstStyle/>
          <a:p>
            <a:pPr algn="ctr"/>
            <a:r>
              <a:rPr lang="en-US" dirty="0">
                <a:solidFill>
                  <a:schemeClr val="accent2"/>
                </a:solidFill>
              </a:rPr>
              <a:t>Deep</a:t>
            </a:r>
          </a:p>
          <a:p>
            <a:pPr algn="ctr"/>
            <a:r>
              <a:rPr lang="en-US" dirty="0">
                <a:solidFill>
                  <a:schemeClr val="accent2"/>
                </a:solidFill>
              </a:rPr>
              <a:t>Learning</a:t>
            </a:r>
          </a:p>
        </p:txBody>
      </p:sp>
      <p:sp>
        <p:nvSpPr>
          <p:cNvPr id="8" name="TextBox 7">
            <a:extLst>
              <a:ext uri="{FF2B5EF4-FFF2-40B4-BE49-F238E27FC236}">
                <a16:creationId xmlns:a16="http://schemas.microsoft.com/office/drawing/2014/main" id="{F8C37B03-DF6E-4E4B-BC52-FA31AD630D62}"/>
              </a:ext>
            </a:extLst>
          </p:cNvPr>
          <p:cNvSpPr txBox="1"/>
          <p:nvPr/>
        </p:nvSpPr>
        <p:spPr>
          <a:xfrm>
            <a:off x="4271608" y="4791911"/>
            <a:ext cx="1774846" cy="738664"/>
          </a:xfrm>
          <a:prstGeom prst="rect">
            <a:avLst/>
          </a:prstGeom>
          <a:noFill/>
        </p:spPr>
        <p:txBody>
          <a:bodyPr wrap="none" rtlCol="0">
            <a:spAutoFit/>
          </a:bodyPr>
          <a:lstStyle/>
          <a:p>
            <a:pPr algn="ctr"/>
            <a:r>
              <a:rPr lang="en-US" b="1" dirty="0">
                <a:solidFill>
                  <a:schemeClr val="accent4"/>
                </a:solidFill>
              </a:rPr>
              <a:t>2. Make inferences</a:t>
            </a:r>
          </a:p>
          <a:p>
            <a:pPr algn="ctr"/>
            <a:r>
              <a:rPr lang="en-US" b="1" dirty="0">
                <a:solidFill>
                  <a:schemeClr val="accent4"/>
                </a:solidFill>
              </a:rPr>
              <a:t>about fitted</a:t>
            </a:r>
          </a:p>
          <a:p>
            <a:pPr algn="ctr"/>
            <a:r>
              <a:rPr lang="en-US" b="1" dirty="0">
                <a:solidFill>
                  <a:schemeClr val="accent4"/>
                </a:solidFill>
              </a:rPr>
              <a:t>models</a:t>
            </a:r>
          </a:p>
        </p:txBody>
      </p:sp>
      <p:sp>
        <p:nvSpPr>
          <p:cNvPr id="9" name="TextBox 8">
            <a:extLst>
              <a:ext uri="{FF2B5EF4-FFF2-40B4-BE49-F238E27FC236}">
                <a16:creationId xmlns:a16="http://schemas.microsoft.com/office/drawing/2014/main" id="{26E01C60-B848-428E-BA97-4022A06305EB}"/>
              </a:ext>
            </a:extLst>
          </p:cNvPr>
          <p:cNvSpPr txBox="1"/>
          <p:nvPr/>
        </p:nvSpPr>
        <p:spPr>
          <a:xfrm>
            <a:off x="4564832" y="3638505"/>
            <a:ext cx="1178529" cy="738664"/>
          </a:xfrm>
          <a:prstGeom prst="rect">
            <a:avLst/>
          </a:prstGeom>
          <a:noFill/>
        </p:spPr>
        <p:txBody>
          <a:bodyPr wrap="none" rtlCol="0">
            <a:spAutoFit/>
          </a:bodyPr>
          <a:lstStyle/>
          <a:p>
            <a:pPr algn="ctr"/>
            <a:r>
              <a:rPr lang="en-US" b="1" dirty="0">
                <a:solidFill>
                  <a:schemeClr val="accent2"/>
                </a:solidFill>
              </a:rPr>
              <a:t>1. Fit model</a:t>
            </a:r>
          </a:p>
          <a:p>
            <a:pPr algn="ctr"/>
            <a:r>
              <a:rPr lang="en-US" b="1" dirty="0">
                <a:solidFill>
                  <a:schemeClr val="accent2"/>
                </a:solidFill>
              </a:rPr>
              <a:t>parameters</a:t>
            </a:r>
          </a:p>
          <a:p>
            <a:pPr algn="ctr"/>
            <a:r>
              <a:rPr lang="en-US" b="1" dirty="0">
                <a:solidFill>
                  <a:schemeClr val="accent2"/>
                </a:solidFill>
              </a:rPr>
              <a:t>to data</a:t>
            </a:r>
          </a:p>
        </p:txBody>
      </p:sp>
      <p:sp>
        <p:nvSpPr>
          <p:cNvPr id="11" name="TextBox 10">
            <a:extLst>
              <a:ext uri="{FF2B5EF4-FFF2-40B4-BE49-F238E27FC236}">
                <a16:creationId xmlns:a16="http://schemas.microsoft.com/office/drawing/2014/main" id="{BEB19853-1CCC-4275-8D92-75205BFD511F}"/>
              </a:ext>
            </a:extLst>
          </p:cNvPr>
          <p:cNvSpPr txBox="1"/>
          <p:nvPr/>
        </p:nvSpPr>
        <p:spPr>
          <a:xfrm>
            <a:off x="5881499" y="2496914"/>
            <a:ext cx="922048" cy="738664"/>
          </a:xfrm>
          <a:prstGeom prst="rect">
            <a:avLst/>
          </a:prstGeom>
          <a:noFill/>
        </p:spPr>
        <p:txBody>
          <a:bodyPr wrap="none" rtlCol="0">
            <a:spAutoFit/>
          </a:bodyPr>
          <a:lstStyle/>
          <a:p>
            <a:pPr algn="ctr"/>
            <a:r>
              <a:rPr lang="en-US" dirty="0">
                <a:solidFill>
                  <a:schemeClr val="accent4"/>
                </a:solidFill>
              </a:rPr>
              <a:t>Closed</a:t>
            </a:r>
          </a:p>
          <a:p>
            <a:pPr algn="ctr"/>
            <a:r>
              <a:rPr lang="en-US" dirty="0">
                <a:solidFill>
                  <a:schemeClr val="accent4"/>
                </a:solidFill>
              </a:rPr>
              <a:t>Form</a:t>
            </a:r>
          </a:p>
          <a:p>
            <a:pPr algn="ctr"/>
            <a:r>
              <a:rPr lang="en-US" dirty="0">
                <a:solidFill>
                  <a:schemeClr val="accent4"/>
                </a:solidFill>
              </a:rPr>
              <a:t>Solutions</a:t>
            </a:r>
          </a:p>
        </p:txBody>
      </p:sp>
      <p:sp>
        <p:nvSpPr>
          <p:cNvPr id="10" name="TextBox 9">
            <a:extLst>
              <a:ext uri="{FF2B5EF4-FFF2-40B4-BE49-F238E27FC236}">
                <a16:creationId xmlns:a16="http://schemas.microsoft.com/office/drawing/2014/main" id="{F0367E7C-35AE-CB40-9B31-213D5D4B1916}"/>
              </a:ext>
            </a:extLst>
          </p:cNvPr>
          <p:cNvSpPr txBox="1"/>
          <p:nvPr/>
        </p:nvSpPr>
        <p:spPr>
          <a:xfrm>
            <a:off x="1250981" y="4601411"/>
            <a:ext cx="1040670" cy="738664"/>
          </a:xfrm>
          <a:prstGeom prst="rect">
            <a:avLst/>
          </a:prstGeom>
          <a:noFill/>
        </p:spPr>
        <p:txBody>
          <a:bodyPr wrap="none" rtlCol="0">
            <a:spAutoFit/>
          </a:bodyPr>
          <a:lstStyle/>
          <a:p>
            <a:pPr algn="ctr"/>
            <a:r>
              <a:rPr lang="en-US" dirty="0">
                <a:solidFill>
                  <a:schemeClr val="accent2"/>
                </a:solidFill>
              </a:rPr>
              <a:t>Write</a:t>
            </a:r>
          </a:p>
          <a:p>
            <a:pPr algn="ctr"/>
            <a:r>
              <a:rPr lang="en-US" dirty="0">
                <a:solidFill>
                  <a:schemeClr val="accent2"/>
                </a:solidFill>
              </a:rPr>
              <a:t>Production</a:t>
            </a:r>
          </a:p>
          <a:p>
            <a:pPr algn="ctr"/>
            <a:r>
              <a:rPr lang="en-US" dirty="0">
                <a:solidFill>
                  <a:schemeClr val="accent2"/>
                </a:solidFill>
              </a:rPr>
              <a:t>Code</a:t>
            </a:r>
          </a:p>
        </p:txBody>
      </p:sp>
      <p:sp>
        <p:nvSpPr>
          <p:cNvPr id="12" name="TextBox 11">
            <a:extLst>
              <a:ext uri="{FF2B5EF4-FFF2-40B4-BE49-F238E27FC236}">
                <a16:creationId xmlns:a16="http://schemas.microsoft.com/office/drawing/2014/main" id="{A1CA72CA-32D0-2441-BE0F-BC5A14E10A9C}"/>
              </a:ext>
            </a:extLst>
          </p:cNvPr>
          <p:cNvSpPr txBox="1"/>
          <p:nvPr/>
        </p:nvSpPr>
        <p:spPr>
          <a:xfrm>
            <a:off x="3039783" y="2366482"/>
            <a:ext cx="1241045" cy="523220"/>
          </a:xfrm>
          <a:prstGeom prst="rect">
            <a:avLst/>
          </a:prstGeom>
          <a:noFill/>
        </p:spPr>
        <p:txBody>
          <a:bodyPr wrap="none" rtlCol="0">
            <a:spAutoFit/>
          </a:bodyPr>
          <a:lstStyle/>
          <a:p>
            <a:pPr algn="ctr"/>
            <a:r>
              <a:rPr lang="en-US" dirty="0">
                <a:solidFill>
                  <a:schemeClr val="accent2"/>
                </a:solidFill>
              </a:rPr>
              <a:t>Image</a:t>
            </a:r>
          </a:p>
          <a:p>
            <a:pPr algn="ctr"/>
            <a:r>
              <a:rPr lang="en-US" dirty="0">
                <a:solidFill>
                  <a:schemeClr val="accent2"/>
                </a:solidFill>
              </a:rPr>
              <a:t>Classification</a:t>
            </a:r>
          </a:p>
        </p:txBody>
      </p:sp>
      <p:sp>
        <p:nvSpPr>
          <p:cNvPr id="13" name="TextBox 12">
            <a:extLst>
              <a:ext uri="{FF2B5EF4-FFF2-40B4-BE49-F238E27FC236}">
                <a16:creationId xmlns:a16="http://schemas.microsoft.com/office/drawing/2014/main" id="{B9007C0A-7CA6-A649-9142-A01E81CACEA8}"/>
              </a:ext>
            </a:extLst>
          </p:cNvPr>
          <p:cNvSpPr txBox="1"/>
          <p:nvPr/>
        </p:nvSpPr>
        <p:spPr>
          <a:xfrm>
            <a:off x="2134437" y="5780531"/>
            <a:ext cx="1071127" cy="738664"/>
          </a:xfrm>
          <a:prstGeom prst="rect">
            <a:avLst/>
          </a:prstGeom>
          <a:noFill/>
        </p:spPr>
        <p:txBody>
          <a:bodyPr wrap="none" rtlCol="0">
            <a:spAutoFit/>
          </a:bodyPr>
          <a:lstStyle/>
          <a:p>
            <a:pPr algn="ctr"/>
            <a:r>
              <a:rPr lang="en-US" dirty="0">
                <a:solidFill>
                  <a:schemeClr val="accent2"/>
                </a:solidFill>
              </a:rPr>
              <a:t>Natural</a:t>
            </a:r>
          </a:p>
          <a:p>
            <a:pPr algn="ctr"/>
            <a:r>
              <a:rPr lang="en-US" dirty="0">
                <a:solidFill>
                  <a:schemeClr val="accent2"/>
                </a:solidFill>
              </a:rPr>
              <a:t>Language</a:t>
            </a:r>
          </a:p>
          <a:p>
            <a:pPr algn="ctr"/>
            <a:r>
              <a:rPr lang="en-US" dirty="0">
                <a:solidFill>
                  <a:schemeClr val="accent2"/>
                </a:solidFill>
              </a:rPr>
              <a:t>Processing</a:t>
            </a:r>
          </a:p>
        </p:txBody>
      </p:sp>
      <p:sp>
        <p:nvSpPr>
          <p:cNvPr id="14" name="TextBox 13">
            <a:extLst>
              <a:ext uri="{FF2B5EF4-FFF2-40B4-BE49-F238E27FC236}">
                <a16:creationId xmlns:a16="http://schemas.microsoft.com/office/drawing/2014/main" id="{05FB6476-0812-7148-A402-F4FE72689967}"/>
              </a:ext>
            </a:extLst>
          </p:cNvPr>
          <p:cNvSpPr txBox="1"/>
          <p:nvPr/>
        </p:nvSpPr>
        <p:spPr>
          <a:xfrm>
            <a:off x="3400458" y="5388277"/>
            <a:ext cx="880370" cy="523220"/>
          </a:xfrm>
          <a:prstGeom prst="rect">
            <a:avLst/>
          </a:prstGeom>
          <a:noFill/>
        </p:spPr>
        <p:txBody>
          <a:bodyPr wrap="none" rtlCol="0">
            <a:spAutoFit/>
          </a:bodyPr>
          <a:lstStyle/>
          <a:p>
            <a:pPr algn="ctr"/>
            <a:r>
              <a:rPr lang="en-US" dirty="0">
                <a:solidFill>
                  <a:schemeClr val="accent2"/>
                </a:solidFill>
              </a:rPr>
              <a:t>Shallow</a:t>
            </a:r>
          </a:p>
          <a:p>
            <a:pPr algn="ctr"/>
            <a:r>
              <a:rPr lang="en-US" dirty="0">
                <a:solidFill>
                  <a:schemeClr val="accent2"/>
                </a:solidFill>
              </a:rPr>
              <a:t>Learning</a:t>
            </a:r>
          </a:p>
        </p:txBody>
      </p:sp>
      <p:sp>
        <p:nvSpPr>
          <p:cNvPr id="15" name="TextBox 14">
            <a:extLst>
              <a:ext uri="{FF2B5EF4-FFF2-40B4-BE49-F238E27FC236}">
                <a16:creationId xmlns:a16="http://schemas.microsoft.com/office/drawing/2014/main" id="{4E39D89B-BDDB-F04F-B16C-FE2D20F0DC14}"/>
              </a:ext>
            </a:extLst>
          </p:cNvPr>
          <p:cNvSpPr txBox="1"/>
          <p:nvPr/>
        </p:nvSpPr>
        <p:spPr>
          <a:xfrm>
            <a:off x="7053970" y="6242235"/>
            <a:ext cx="702436" cy="307777"/>
          </a:xfrm>
          <a:prstGeom prst="rect">
            <a:avLst/>
          </a:prstGeom>
          <a:noFill/>
        </p:spPr>
        <p:txBody>
          <a:bodyPr wrap="none" rtlCol="0">
            <a:spAutoFit/>
          </a:bodyPr>
          <a:lstStyle/>
          <a:p>
            <a:pPr algn="ctr"/>
            <a:r>
              <a:rPr lang="en-US" dirty="0">
                <a:solidFill>
                  <a:schemeClr val="accent4"/>
                </a:solidFill>
              </a:rPr>
              <a:t>Proofs</a:t>
            </a:r>
          </a:p>
        </p:txBody>
      </p:sp>
      <p:sp>
        <p:nvSpPr>
          <p:cNvPr id="6" name="Oval 5">
            <a:extLst>
              <a:ext uri="{FF2B5EF4-FFF2-40B4-BE49-F238E27FC236}">
                <a16:creationId xmlns:a16="http://schemas.microsoft.com/office/drawing/2014/main" id="{00FA4225-64B5-4C7D-A5BE-1A5C050479B9}"/>
              </a:ext>
            </a:extLst>
          </p:cNvPr>
          <p:cNvSpPr/>
          <p:nvPr/>
        </p:nvSpPr>
        <p:spPr>
          <a:xfrm>
            <a:off x="4143351" y="1829928"/>
            <a:ext cx="5238164" cy="5238164"/>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4"/>
                </a:solidFill>
              </a:rPr>
              <a:t>Biostatistics</a:t>
            </a:r>
          </a:p>
        </p:txBody>
      </p:sp>
      <p:sp>
        <p:nvSpPr>
          <p:cNvPr id="16" name="TextBox 15">
            <a:extLst>
              <a:ext uri="{FF2B5EF4-FFF2-40B4-BE49-F238E27FC236}">
                <a16:creationId xmlns:a16="http://schemas.microsoft.com/office/drawing/2014/main" id="{3FA0852B-1927-BF4F-A436-4BB38E240BEB}"/>
              </a:ext>
            </a:extLst>
          </p:cNvPr>
          <p:cNvSpPr txBox="1"/>
          <p:nvPr/>
        </p:nvSpPr>
        <p:spPr>
          <a:xfrm>
            <a:off x="7831247" y="3673851"/>
            <a:ext cx="1168910" cy="738664"/>
          </a:xfrm>
          <a:prstGeom prst="rect">
            <a:avLst/>
          </a:prstGeom>
          <a:noFill/>
        </p:spPr>
        <p:txBody>
          <a:bodyPr wrap="none" rtlCol="0">
            <a:spAutoFit/>
          </a:bodyPr>
          <a:lstStyle/>
          <a:p>
            <a:pPr algn="ctr"/>
            <a:r>
              <a:rPr lang="en-US" dirty="0">
                <a:solidFill>
                  <a:schemeClr val="accent4"/>
                </a:solidFill>
              </a:rPr>
              <a:t>Frequentists</a:t>
            </a:r>
          </a:p>
          <a:p>
            <a:pPr algn="ctr"/>
            <a:r>
              <a:rPr lang="en-US" dirty="0">
                <a:solidFill>
                  <a:schemeClr val="accent4"/>
                </a:solidFill>
              </a:rPr>
              <a:t>vs.</a:t>
            </a:r>
          </a:p>
          <a:p>
            <a:pPr algn="ctr"/>
            <a:r>
              <a:rPr lang="en-US" dirty="0">
                <a:solidFill>
                  <a:schemeClr val="accent4"/>
                </a:solidFill>
              </a:rPr>
              <a:t>Bayesians</a:t>
            </a:r>
          </a:p>
        </p:txBody>
      </p:sp>
      <p:sp>
        <p:nvSpPr>
          <p:cNvPr id="17" name="TextBox 16">
            <a:extLst>
              <a:ext uri="{FF2B5EF4-FFF2-40B4-BE49-F238E27FC236}">
                <a16:creationId xmlns:a16="http://schemas.microsoft.com/office/drawing/2014/main" id="{EFBDD025-54A6-284B-BB20-D7A0082B99B7}"/>
              </a:ext>
            </a:extLst>
          </p:cNvPr>
          <p:cNvSpPr txBox="1"/>
          <p:nvPr/>
        </p:nvSpPr>
        <p:spPr>
          <a:xfrm>
            <a:off x="6762433" y="5280555"/>
            <a:ext cx="763351" cy="738664"/>
          </a:xfrm>
          <a:prstGeom prst="rect">
            <a:avLst/>
          </a:prstGeom>
          <a:noFill/>
        </p:spPr>
        <p:txBody>
          <a:bodyPr wrap="none" rtlCol="0">
            <a:spAutoFit/>
          </a:bodyPr>
          <a:lstStyle/>
          <a:p>
            <a:pPr algn="ctr"/>
            <a:r>
              <a:rPr lang="en-US" dirty="0">
                <a:solidFill>
                  <a:schemeClr val="accent4"/>
                </a:solidFill>
              </a:rPr>
              <a:t>Clinical</a:t>
            </a:r>
          </a:p>
          <a:p>
            <a:pPr algn="ctr"/>
            <a:r>
              <a:rPr lang="en-US" dirty="0">
                <a:solidFill>
                  <a:schemeClr val="accent4"/>
                </a:solidFill>
              </a:rPr>
              <a:t>Trial</a:t>
            </a:r>
          </a:p>
          <a:p>
            <a:pPr algn="ctr"/>
            <a:r>
              <a:rPr lang="en-US" dirty="0">
                <a:solidFill>
                  <a:schemeClr val="accent4"/>
                </a:solidFill>
              </a:rPr>
              <a:t>Design</a:t>
            </a:r>
          </a:p>
        </p:txBody>
      </p:sp>
      <p:sp>
        <p:nvSpPr>
          <p:cNvPr id="18" name="TextBox 17">
            <a:extLst>
              <a:ext uri="{FF2B5EF4-FFF2-40B4-BE49-F238E27FC236}">
                <a16:creationId xmlns:a16="http://schemas.microsoft.com/office/drawing/2014/main" id="{A604C159-BA42-4449-887C-7C6ED623057C}"/>
              </a:ext>
            </a:extLst>
          </p:cNvPr>
          <p:cNvSpPr txBox="1"/>
          <p:nvPr/>
        </p:nvSpPr>
        <p:spPr>
          <a:xfrm>
            <a:off x="1378501" y="3494422"/>
            <a:ext cx="1031051" cy="738664"/>
          </a:xfrm>
          <a:prstGeom prst="rect">
            <a:avLst/>
          </a:prstGeom>
          <a:noFill/>
        </p:spPr>
        <p:txBody>
          <a:bodyPr wrap="none" rtlCol="0">
            <a:spAutoFit/>
          </a:bodyPr>
          <a:lstStyle/>
          <a:p>
            <a:pPr algn="ctr"/>
            <a:r>
              <a:rPr lang="en-US" dirty="0">
                <a:solidFill>
                  <a:schemeClr val="accent2"/>
                </a:solidFill>
              </a:rPr>
              <a:t>(Meta)</a:t>
            </a:r>
          </a:p>
          <a:p>
            <a:pPr algn="ctr"/>
            <a:r>
              <a:rPr lang="en-US" dirty="0">
                <a:solidFill>
                  <a:schemeClr val="accent2"/>
                </a:solidFill>
              </a:rPr>
              <a:t>Learning</a:t>
            </a:r>
          </a:p>
          <a:p>
            <a:pPr algn="ctr"/>
            <a:r>
              <a:rPr lang="en-US" dirty="0">
                <a:solidFill>
                  <a:schemeClr val="accent2"/>
                </a:solidFill>
              </a:rPr>
              <a:t>Algorithms</a:t>
            </a:r>
          </a:p>
        </p:txBody>
      </p:sp>
      <p:sp>
        <p:nvSpPr>
          <p:cNvPr id="19" name="TextBox 18">
            <a:extLst>
              <a:ext uri="{FF2B5EF4-FFF2-40B4-BE49-F238E27FC236}">
                <a16:creationId xmlns:a16="http://schemas.microsoft.com/office/drawing/2014/main" id="{B00C7DFD-63FE-7A40-86A6-4CFC58057923}"/>
              </a:ext>
            </a:extLst>
          </p:cNvPr>
          <p:cNvSpPr txBox="1"/>
          <p:nvPr/>
        </p:nvSpPr>
        <p:spPr>
          <a:xfrm>
            <a:off x="7234036" y="2602931"/>
            <a:ext cx="1317990" cy="738664"/>
          </a:xfrm>
          <a:prstGeom prst="rect">
            <a:avLst/>
          </a:prstGeom>
          <a:noFill/>
        </p:spPr>
        <p:txBody>
          <a:bodyPr wrap="none" rtlCol="0">
            <a:spAutoFit/>
          </a:bodyPr>
          <a:lstStyle/>
          <a:p>
            <a:pPr algn="ctr"/>
            <a:r>
              <a:rPr lang="en-US" dirty="0">
                <a:solidFill>
                  <a:schemeClr val="accent4"/>
                </a:solidFill>
              </a:rPr>
              <a:t>Designing</a:t>
            </a:r>
          </a:p>
          <a:p>
            <a:pPr algn="ctr"/>
            <a:r>
              <a:rPr lang="en-US" dirty="0">
                <a:solidFill>
                  <a:schemeClr val="accent4"/>
                </a:solidFill>
              </a:rPr>
              <a:t>more powerful</a:t>
            </a:r>
          </a:p>
          <a:p>
            <a:pPr algn="ctr"/>
            <a:r>
              <a:rPr lang="en-US" dirty="0">
                <a:solidFill>
                  <a:schemeClr val="accent4"/>
                </a:solidFill>
              </a:rPr>
              <a:t>tests</a:t>
            </a:r>
          </a:p>
        </p:txBody>
      </p:sp>
      <p:sp>
        <p:nvSpPr>
          <p:cNvPr id="3" name="TextBox 2">
            <a:extLst>
              <a:ext uri="{FF2B5EF4-FFF2-40B4-BE49-F238E27FC236}">
                <a16:creationId xmlns:a16="http://schemas.microsoft.com/office/drawing/2014/main" id="{94C2C869-FDC1-D050-B636-17789D369192}"/>
              </a:ext>
            </a:extLst>
          </p:cNvPr>
          <p:cNvSpPr txBox="1"/>
          <p:nvPr/>
        </p:nvSpPr>
        <p:spPr>
          <a:xfrm>
            <a:off x="7790200" y="4745648"/>
            <a:ext cx="1071126" cy="738664"/>
          </a:xfrm>
          <a:prstGeom prst="rect">
            <a:avLst/>
          </a:prstGeom>
          <a:noFill/>
        </p:spPr>
        <p:txBody>
          <a:bodyPr wrap="none" rtlCol="0">
            <a:spAutoFit/>
          </a:bodyPr>
          <a:lstStyle/>
          <a:p>
            <a:pPr algn="ctr"/>
            <a:r>
              <a:rPr lang="en-US" dirty="0">
                <a:solidFill>
                  <a:schemeClr val="accent4"/>
                </a:solidFill>
              </a:rPr>
              <a:t>Null</a:t>
            </a:r>
          </a:p>
          <a:p>
            <a:pPr algn="ctr"/>
            <a:r>
              <a:rPr lang="en-US" dirty="0">
                <a:solidFill>
                  <a:schemeClr val="accent4"/>
                </a:solidFill>
              </a:rPr>
              <a:t>Hypothesis</a:t>
            </a:r>
          </a:p>
          <a:p>
            <a:pPr algn="ctr"/>
            <a:r>
              <a:rPr lang="en-US" dirty="0">
                <a:solidFill>
                  <a:schemeClr val="accent4"/>
                </a:solidFill>
              </a:rPr>
              <a:t>Testing</a:t>
            </a:r>
          </a:p>
        </p:txBody>
      </p:sp>
    </p:spTree>
    <p:extLst>
      <p:ext uri="{BB962C8B-B14F-4D97-AF65-F5344CB8AC3E}">
        <p14:creationId xmlns:p14="http://schemas.microsoft.com/office/powerpoint/2010/main" val="3588735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We will discuss two fundamental statistical modeling steps</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pPr marL="539750" indent="-457200">
              <a:buFont typeface="+mj-lt"/>
              <a:buAutoNum type="arabicPeriod"/>
            </a:pPr>
            <a:r>
              <a:rPr lang="en-US" dirty="0"/>
              <a:t>Fit model parameters to data</a:t>
            </a:r>
          </a:p>
          <a:p>
            <a:pPr marL="539750" indent="-457200">
              <a:buFont typeface="+mj-lt"/>
              <a:buAutoNum type="arabicPeriod"/>
            </a:pPr>
            <a:endParaRPr lang="en-US" dirty="0"/>
          </a:p>
          <a:p>
            <a:pPr marL="539750" indent="-457200">
              <a:buFont typeface="+mj-lt"/>
              <a:buAutoNum type="arabicPeriod"/>
            </a:pPr>
            <a:r>
              <a:rPr lang="en-US" dirty="0"/>
              <a:t>Make inferences about models</a:t>
            </a:r>
          </a:p>
        </p:txBody>
      </p:sp>
    </p:spTree>
    <p:extLst>
      <p:ext uri="{BB962C8B-B14F-4D97-AF65-F5344CB8AC3E}">
        <p14:creationId xmlns:p14="http://schemas.microsoft.com/office/powerpoint/2010/main" val="3696611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r>
              <a:rPr lang="en-US" dirty="0"/>
              <a:t>Fundamental definitions</a:t>
            </a:r>
          </a:p>
          <a:p>
            <a:endParaRPr lang="en-US" dirty="0"/>
          </a:p>
          <a:p>
            <a:r>
              <a:rPr lang="en-US" dirty="0"/>
              <a:t>Types of measurements</a:t>
            </a:r>
          </a:p>
          <a:p>
            <a:endParaRPr lang="en-US" dirty="0"/>
          </a:p>
          <a:p>
            <a:r>
              <a:rPr lang="en-US" dirty="0"/>
              <a:t>A regression example</a:t>
            </a:r>
          </a:p>
        </p:txBody>
      </p:sp>
    </p:spTree>
    <p:extLst>
      <p:ext uri="{BB962C8B-B14F-4D97-AF65-F5344CB8AC3E}">
        <p14:creationId xmlns:p14="http://schemas.microsoft.com/office/powerpoint/2010/main" val="3214528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Key definitions</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r>
              <a:rPr lang="en-US" dirty="0"/>
              <a:t>Null hypothesis</a:t>
            </a:r>
          </a:p>
          <a:p>
            <a:pPr lvl="1"/>
            <a:r>
              <a:rPr lang="en-US" dirty="0"/>
              <a:t>The conditions under which an analyst proposes chance alone might generate (or have generated) a group of observations</a:t>
            </a:r>
          </a:p>
          <a:p>
            <a:pPr lvl="1"/>
            <a:endParaRPr lang="en-US" dirty="0"/>
          </a:p>
          <a:p>
            <a:r>
              <a:rPr lang="en-US" dirty="0"/>
              <a:t>Statistical test</a:t>
            </a:r>
          </a:p>
          <a:p>
            <a:pPr lvl="1"/>
            <a:r>
              <a:rPr lang="en-US" dirty="0"/>
              <a:t>A tool used to help make a decision about a null hypothesis</a:t>
            </a:r>
          </a:p>
          <a:p>
            <a:pPr lvl="1"/>
            <a:r>
              <a:rPr lang="en-US" dirty="0"/>
              <a:t>Permutation and simulation tests</a:t>
            </a:r>
          </a:p>
          <a:p>
            <a:pPr lvl="1"/>
            <a:r>
              <a:rPr lang="en-US" dirty="0"/>
              <a:t>“Non parametric” tests: Kruskal-Wallis, ranked sums</a:t>
            </a:r>
          </a:p>
          <a:p>
            <a:pPr lvl="1"/>
            <a:r>
              <a:rPr lang="en-US" dirty="0"/>
              <a:t>“Parametric” tests: t, chi-squared, F, likelihood ratio, Wald, score</a:t>
            </a:r>
          </a:p>
          <a:p>
            <a:pPr lvl="1"/>
            <a:endParaRPr lang="en-US" dirty="0"/>
          </a:p>
          <a:p>
            <a:r>
              <a:rPr lang="en-US" dirty="0"/>
              <a:t>Confound</a:t>
            </a:r>
          </a:p>
          <a:p>
            <a:pPr lvl="1"/>
            <a:r>
              <a:rPr lang="en-US" dirty="0"/>
              <a:t>A variable that is associated with the exposure and the outcome that is not a consequence of the outcome</a:t>
            </a:r>
          </a:p>
        </p:txBody>
      </p:sp>
    </p:spTree>
    <p:extLst>
      <p:ext uri="{BB962C8B-B14F-4D97-AF65-F5344CB8AC3E}">
        <p14:creationId xmlns:p14="http://schemas.microsoft.com/office/powerpoint/2010/main" val="1966077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DE2FA0-AA4E-D259-BD9F-9E30F26EC790}"/>
              </a:ext>
            </a:extLst>
          </p:cNvPr>
          <p:cNvPicPr>
            <a:picLocks noChangeAspect="1"/>
          </p:cNvPicPr>
          <p:nvPr/>
        </p:nvPicPr>
        <p:blipFill rotWithShape="1">
          <a:blip r:embed="rId2"/>
          <a:srcRect t="16509"/>
          <a:stretch/>
        </p:blipFill>
        <p:spPr>
          <a:xfrm>
            <a:off x="1193800" y="1466192"/>
            <a:ext cx="7772400" cy="5843045"/>
          </a:xfrm>
          <a:prstGeom prst="rect">
            <a:avLst/>
          </a:prstGeom>
        </p:spPr>
      </p:pic>
      <p:sp>
        <p:nvSpPr>
          <p:cNvPr id="2" name="Title 1">
            <a:extLst>
              <a:ext uri="{FF2B5EF4-FFF2-40B4-BE49-F238E27FC236}">
                <a16:creationId xmlns:a16="http://schemas.microsoft.com/office/drawing/2014/main" id="{025C6B96-38F5-8F2A-05BD-5A1B0FFE0326}"/>
              </a:ext>
            </a:extLst>
          </p:cNvPr>
          <p:cNvSpPr>
            <a:spLocks noGrp="1"/>
          </p:cNvSpPr>
          <p:nvPr>
            <p:ph type="title"/>
          </p:nvPr>
        </p:nvSpPr>
        <p:spPr/>
        <p:txBody>
          <a:bodyPr/>
          <a:lstStyle/>
          <a:p>
            <a:r>
              <a:rPr lang="en-US" dirty="0"/>
              <a:t>How might you simulate what these data would look like under the null hypothesis?</a:t>
            </a:r>
          </a:p>
        </p:txBody>
      </p:sp>
    </p:spTree>
    <p:extLst>
      <p:ext uri="{BB962C8B-B14F-4D97-AF65-F5344CB8AC3E}">
        <p14:creationId xmlns:p14="http://schemas.microsoft.com/office/powerpoint/2010/main" val="2430354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Key definitions</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r>
              <a:rPr lang="en-US" dirty="0"/>
              <a:t>Null hypothesis</a:t>
            </a:r>
          </a:p>
          <a:p>
            <a:pPr lvl="1"/>
            <a:r>
              <a:rPr lang="en-US" dirty="0"/>
              <a:t>The conditions under which an analyst proposes chance alone might generate (or have generated) a group of observations</a:t>
            </a:r>
          </a:p>
          <a:p>
            <a:pPr lvl="1"/>
            <a:endParaRPr lang="en-US" dirty="0"/>
          </a:p>
          <a:p>
            <a:r>
              <a:rPr lang="en-US" dirty="0"/>
              <a:t>Statistical test</a:t>
            </a:r>
          </a:p>
          <a:p>
            <a:pPr lvl="1"/>
            <a:r>
              <a:rPr lang="en-US" dirty="0"/>
              <a:t>A tool used to help make a decision about a null hypothesis</a:t>
            </a:r>
          </a:p>
          <a:p>
            <a:pPr lvl="1"/>
            <a:r>
              <a:rPr lang="en-US" dirty="0"/>
              <a:t>Permutation and simulation tests</a:t>
            </a:r>
          </a:p>
          <a:p>
            <a:pPr lvl="1"/>
            <a:r>
              <a:rPr lang="en-US" dirty="0"/>
              <a:t>“Non parametric” tests: Kruskal-Wallis, ranked sums</a:t>
            </a:r>
          </a:p>
          <a:p>
            <a:pPr lvl="1"/>
            <a:r>
              <a:rPr lang="en-US" dirty="0"/>
              <a:t>“Parametric” tests: t, chi-squared, F, likelihood ratio, Wald, score</a:t>
            </a:r>
          </a:p>
          <a:p>
            <a:pPr lvl="1"/>
            <a:endParaRPr lang="en-US" dirty="0"/>
          </a:p>
          <a:p>
            <a:r>
              <a:rPr lang="en-US" dirty="0"/>
              <a:t>Confound</a:t>
            </a:r>
          </a:p>
          <a:p>
            <a:pPr lvl="1"/>
            <a:r>
              <a:rPr lang="en-US" dirty="0"/>
              <a:t>A variable that is associated with the exposure and the outcome that is not a consequence of the outcome</a:t>
            </a:r>
          </a:p>
        </p:txBody>
      </p:sp>
    </p:spTree>
    <p:extLst>
      <p:ext uri="{BB962C8B-B14F-4D97-AF65-F5344CB8AC3E}">
        <p14:creationId xmlns:p14="http://schemas.microsoft.com/office/powerpoint/2010/main" val="2120969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6B96-38F5-8F2A-05BD-5A1B0FFE0326}"/>
              </a:ext>
            </a:extLst>
          </p:cNvPr>
          <p:cNvSpPr>
            <a:spLocks noGrp="1"/>
          </p:cNvSpPr>
          <p:nvPr>
            <p:ph type="title"/>
          </p:nvPr>
        </p:nvSpPr>
        <p:spPr/>
        <p:txBody>
          <a:bodyPr/>
          <a:lstStyle/>
          <a:p>
            <a:r>
              <a:rPr lang="en-US" dirty="0"/>
              <a:t>How might you simulate what these data would look like under the null hypothesis?</a:t>
            </a:r>
          </a:p>
        </p:txBody>
      </p:sp>
      <p:sp>
        <p:nvSpPr>
          <p:cNvPr id="3" name="Text Placeholder 2">
            <a:extLst>
              <a:ext uri="{FF2B5EF4-FFF2-40B4-BE49-F238E27FC236}">
                <a16:creationId xmlns:a16="http://schemas.microsoft.com/office/drawing/2014/main" id="{66827EF4-D907-D3A2-DF33-62CA79AA6C23}"/>
              </a:ext>
            </a:extLst>
          </p:cNvPr>
          <p:cNvSpPr>
            <a:spLocks noGrp="1"/>
          </p:cNvSpPr>
          <p:nvPr>
            <p:ph type="body" idx="1"/>
          </p:nvPr>
        </p:nvSpPr>
        <p:spPr/>
        <p:txBody>
          <a:bodyPr/>
          <a:lstStyle/>
          <a:p>
            <a:pPr marL="539750" indent="-457200">
              <a:buFont typeface="+mj-lt"/>
              <a:buAutoNum type="arabicPeriod"/>
            </a:pPr>
            <a:r>
              <a:rPr lang="en-US" dirty="0"/>
              <a:t>Fit a single normal distribution to the survival numbers (e.g., find the mean and SD), simulate it 1000 times, then take the difference between the first three and the last two numbers for each. Compare the observed value to the simulated values.</a:t>
            </a:r>
            <a:endParaRPr lang="en-US" dirty="0">
              <a:solidFill>
                <a:schemeClr val="bg1"/>
              </a:solidFill>
            </a:endParaRPr>
          </a:p>
          <a:p>
            <a:pPr marL="539750" indent="-457200">
              <a:buFont typeface="+mj-lt"/>
              <a:buAutoNum type="arabicPeriod"/>
            </a:pPr>
            <a:r>
              <a:rPr lang="en-US" dirty="0"/>
              <a:t>Resample from the survival numbers with replacement, simulate it 1000 times, then take the difference between the first three and the last two numbers. Compare the observed value to the simulated values.</a:t>
            </a:r>
            <a:endParaRPr lang="en-US" dirty="0">
              <a:solidFill>
                <a:schemeClr val="bg1"/>
              </a:solidFill>
            </a:endParaRPr>
          </a:p>
          <a:p>
            <a:pPr marL="539750" indent="-457200">
              <a:buFont typeface="+mj-lt"/>
              <a:buAutoNum type="arabicPeriod"/>
            </a:pPr>
            <a:r>
              <a:rPr lang="en-US" dirty="0"/>
              <a:t>Assume the sample is drawn from a single normally-distributed population (the z). Compare the observed value to what you would expect under a z distribution.</a:t>
            </a:r>
            <a:endParaRPr lang="en-US" dirty="0">
              <a:solidFill>
                <a:schemeClr val="bg1"/>
              </a:solidFill>
            </a:endParaRPr>
          </a:p>
        </p:txBody>
      </p:sp>
    </p:spTree>
    <p:extLst>
      <p:ext uri="{BB962C8B-B14F-4D97-AF65-F5344CB8AC3E}">
        <p14:creationId xmlns:p14="http://schemas.microsoft.com/office/powerpoint/2010/main" val="2438634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5288B-C421-F687-D228-91A5EC8B8B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776F96-8EBC-254F-F522-6DA4B6CAADD5}"/>
              </a:ext>
            </a:extLst>
          </p:cNvPr>
          <p:cNvSpPr>
            <a:spLocks noGrp="1"/>
          </p:cNvSpPr>
          <p:nvPr>
            <p:ph type="title"/>
          </p:nvPr>
        </p:nvSpPr>
        <p:spPr/>
        <p:txBody>
          <a:bodyPr/>
          <a:lstStyle/>
          <a:p>
            <a:r>
              <a:rPr lang="en-US" dirty="0"/>
              <a:t>How might you simulate what these data would look like under the null hypothesis?</a:t>
            </a:r>
          </a:p>
        </p:txBody>
      </p:sp>
      <p:sp>
        <p:nvSpPr>
          <p:cNvPr id="3" name="Text Placeholder 2">
            <a:extLst>
              <a:ext uri="{FF2B5EF4-FFF2-40B4-BE49-F238E27FC236}">
                <a16:creationId xmlns:a16="http://schemas.microsoft.com/office/drawing/2014/main" id="{9CD442A2-B46F-DC16-463E-3C0463B4D55D}"/>
              </a:ext>
            </a:extLst>
          </p:cNvPr>
          <p:cNvSpPr>
            <a:spLocks noGrp="1"/>
          </p:cNvSpPr>
          <p:nvPr>
            <p:ph type="body" idx="1"/>
          </p:nvPr>
        </p:nvSpPr>
        <p:spPr/>
        <p:txBody>
          <a:bodyPr/>
          <a:lstStyle/>
          <a:p>
            <a:pPr marL="539750" indent="-457200">
              <a:buFont typeface="+mj-lt"/>
              <a:buAutoNum type="arabicPeriod"/>
            </a:pPr>
            <a:r>
              <a:rPr lang="en-US" dirty="0"/>
              <a:t>Fit a single normal distribution to the survival numbers (e.g., find the mean and SD), simulate it 1000 times, then take the difference between the first three and the last two numbers for each. Compare the observed value to the simulated values.</a:t>
            </a:r>
            <a:endParaRPr lang="en-US" dirty="0">
              <a:solidFill>
                <a:schemeClr val="bg1"/>
              </a:solidFill>
            </a:endParaRPr>
          </a:p>
          <a:p>
            <a:pPr marL="539750" indent="-457200">
              <a:buFont typeface="+mj-lt"/>
              <a:buAutoNum type="arabicPeriod"/>
            </a:pPr>
            <a:r>
              <a:rPr lang="en-US" dirty="0"/>
              <a:t>Resample from the survival numbers with replacement, simulate it 1000 times, then take the difference between the first three and the last two numbers. Compare the observed value to the simulated values.</a:t>
            </a:r>
            <a:endParaRPr lang="en-US" dirty="0">
              <a:solidFill>
                <a:schemeClr val="bg1"/>
              </a:solidFill>
            </a:endParaRPr>
          </a:p>
          <a:p>
            <a:pPr marL="539750" indent="-457200">
              <a:buFont typeface="+mj-lt"/>
              <a:buAutoNum type="arabicPeriod"/>
            </a:pPr>
            <a:r>
              <a:rPr lang="en-US" dirty="0"/>
              <a:t>Assume the sample is drawn from a single normally-distributed population (the z). Compare the observed value to what you would expect under a z distribution.</a:t>
            </a:r>
          </a:p>
          <a:p>
            <a:pPr marL="539750" indent="-457200">
              <a:buFont typeface="+mj-lt"/>
              <a:buAutoNum type="arabicPeriod"/>
            </a:pPr>
            <a:endParaRPr lang="en-US" dirty="0">
              <a:solidFill>
                <a:schemeClr val="bg1"/>
              </a:solidFill>
            </a:endParaRPr>
          </a:p>
          <a:p>
            <a:pPr marL="82550" indent="0" algn="ctr">
              <a:buNone/>
            </a:pPr>
            <a:r>
              <a:rPr lang="en-US" i="1" dirty="0"/>
              <a:t>All of them - </a:t>
            </a:r>
            <a:r>
              <a:rPr lang="en-US" b="1" i="1" dirty="0"/>
              <a:t>test:</a:t>
            </a:r>
            <a:r>
              <a:rPr lang="en-US" i="1" dirty="0"/>
              <a:t> compare the observed to the null </a:t>
            </a:r>
            <a:r>
              <a:rPr lang="en-US" i="1" dirty="0" err="1"/>
              <a:t>behavior</a:t>
            </a:r>
            <a:r>
              <a:rPr lang="en-US" dirty="0" err="1">
                <a:solidFill>
                  <a:schemeClr val="bg1"/>
                </a:solidFill>
              </a:rPr>
              <a:t>the</a:t>
            </a:r>
            <a:r>
              <a:rPr lang="en-US" dirty="0">
                <a:solidFill>
                  <a:schemeClr val="bg1"/>
                </a:solidFill>
              </a:rPr>
              <a:t> null</a:t>
            </a:r>
          </a:p>
          <a:p>
            <a:pPr marL="82550" indent="0">
              <a:buNone/>
            </a:pPr>
            <a:endParaRPr lang="en-US" dirty="0">
              <a:solidFill>
                <a:schemeClr val="bg1"/>
              </a:solidFill>
            </a:endParaRPr>
          </a:p>
        </p:txBody>
      </p:sp>
    </p:spTree>
    <p:extLst>
      <p:ext uri="{BB962C8B-B14F-4D97-AF65-F5344CB8AC3E}">
        <p14:creationId xmlns:p14="http://schemas.microsoft.com/office/powerpoint/2010/main" val="2064600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308E7-2580-E7FF-4A81-89E1E39DBF87}"/>
            </a:ext>
          </a:extLst>
        </p:cNvPr>
        <p:cNvGrpSpPr/>
        <p:nvPr/>
      </p:nvGrpSpPr>
      <p:grpSpPr>
        <a:xfrm>
          <a:off x="0" y="0"/>
          <a:ext cx="0" cy="0"/>
          <a:chOff x="0" y="0"/>
          <a:chExt cx="0" cy="0"/>
        </a:xfrm>
      </p:grpSpPr>
      <p:pic>
        <p:nvPicPr>
          <p:cNvPr id="6" name="Picture 5" descr="A white text with black text&#10;&#10;AI-generated content may be incorrect.">
            <a:extLst>
              <a:ext uri="{FF2B5EF4-FFF2-40B4-BE49-F238E27FC236}">
                <a16:creationId xmlns:a16="http://schemas.microsoft.com/office/drawing/2014/main" id="{898BF572-43F9-2948-3CCF-A5781B92639C}"/>
              </a:ext>
            </a:extLst>
          </p:cNvPr>
          <p:cNvPicPr>
            <a:picLocks noChangeAspect="1"/>
          </p:cNvPicPr>
          <p:nvPr/>
        </p:nvPicPr>
        <p:blipFill>
          <a:blip r:embed="rId2"/>
          <a:stretch>
            <a:fillRect/>
          </a:stretch>
        </p:blipFill>
        <p:spPr>
          <a:xfrm>
            <a:off x="3212297" y="2372154"/>
            <a:ext cx="5995178" cy="2745455"/>
          </a:xfrm>
          <a:prstGeom prst="rect">
            <a:avLst/>
          </a:prstGeom>
        </p:spPr>
      </p:pic>
      <p:sp>
        <p:nvSpPr>
          <p:cNvPr id="7" name="TextBox 6">
            <a:extLst>
              <a:ext uri="{FF2B5EF4-FFF2-40B4-BE49-F238E27FC236}">
                <a16:creationId xmlns:a16="http://schemas.microsoft.com/office/drawing/2014/main" id="{C28FCA1B-0DAE-2FB7-BC0B-3362FD8F1990}"/>
              </a:ext>
            </a:extLst>
          </p:cNvPr>
          <p:cNvSpPr txBox="1"/>
          <p:nvPr/>
        </p:nvSpPr>
        <p:spPr>
          <a:xfrm>
            <a:off x="441961" y="1545355"/>
            <a:ext cx="2011680" cy="954107"/>
          </a:xfrm>
          <a:prstGeom prst="rect">
            <a:avLst/>
          </a:prstGeom>
          <a:noFill/>
        </p:spPr>
        <p:txBody>
          <a:bodyPr wrap="square" rtlCol="0">
            <a:spAutoFit/>
          </a:bodyPr>
          <a:lstStyle/>
          <a:p>
            <a:r>
              <a:rPr lang="en-US" dirty="0">
                <a:solidFill>
                  <a:schemeClr val="accent2">
                    <a:lumMod val="75000"/>
                  </a:schemeClr>
                </a:solidFill>
              </a:rPr>
              <a:t>“Parametric” – assumes some structure of generating process under Null</a:t>
            </a:r>
          </a:p>
        </p:txBody>
      </p:sp>
      <p:sp>
        <p:nvSpPr>
          <p:cNvPr id="8" name="TextBox 7">
            <a:extLst>
              <a:ext uri="{FF2B5EF4-FFF2-40B4-BE49-F238E27FC236}">
                <a16:creationId xmlns:a16="http://schemas.microsoft.com/office/drawing/2014/main" id="{7CF5B5E7-8367-50C7-96CC-739C80C261F3}"/>
              </a:ext>
            </a:extLst>
          </p:cNvPr>
          <p:cNvSpPr txBox="1"/>
          <p:nvPr/>
        </p:nvSpPr>
        <p:spPr>
          <a:xfrm>
            <a:off x="441961" y="5089543"/>
            <a:ext cx="2011680" cy="954107"/>
          </a:xfrm>
          <a:prstGeom prst="rect">
            <a:avLst/>
          </a:prstGeom>
          <a:noFill/>
        </p:spPr>
        <p:txBody>
          <a:bodyPr wrap="square" rtlCol="0">
            <a:spAutoFit/>
          </a:bodyPr>
          <a:lstStyle/>
          <a:p>
            <a:r>
              <a:rPr lang="en-US" dirty="0">
                <a:solidFill>
                  <a:schemeClr val="accent4">
                    <a:lumMod val="75000"/>
                  </a:schemeClr>
                </a:solidFill>
              </a:rPr>
              <a:t>“Closed form” – uses an equation to simulate behavior under null</a:t>
            </a:r>
          </a:p>
        </p:txBody>
      </p:sp>
      <p:sp>
        <p:nvSpPr>
          <p:cNvPr id="9" name="TextBox 8">
            <a:extLst>
              <a:ext uri="{FF2B5EF4-FFF2-40B4-BE49-F238E27FC236}">
                <a16:creationId xmlns:a16="http://schemas.microsoft.com/office/drawing/2014/main" id="{3E3CEA44-FA3E-87BF-BCC0-77CCE107A4E9}"/>
              </a:ext>
            </a:extLst>
          </p:cNvPr>
          <p:cNvSpPr txBox="1"/>
          <p:nvPr/>
        </p:nvSpPr>
        <p:spPr>
          <a:xfrm>
            <a:off x="441961" y="3317451"/>
            <a:ext cx="2011680" cy="954107"/>
          </a:xfrm>
          <a:prstGeom prst="rect">
            <a:avLst/>
          </a:prstGeom>
          <a:noFill/>
        </p:spPr>
        <p:txBody>
          <a:bodyPr wrap="square" rtlCol="0">
            <a:spAutoFit/>
          </a:bodyPr>
          <a:lstStyle/>
          <a:p>
            <a:r>
              <a:rPr lang="en-US" dirty="0">
                <a:solidFill>
                  <a:schemeClr val="accent6">
                    <a:lumMod val="75000"/>
                  </a:schemeClr>
                </a:solidFill>
              </a:rPr>
              <a:t>“Simulation” – use a random number generator to simulate behavior under Null </a:t>
            </a:r>
          </a:p>
        </p:txBody>
      </p:sp>
    </p:spTree>
    <p:extLst>
      <p:ext uri="{BB962C8B-B14F-4D97-AF65-F5344CB8AC3E}">
        <p14:creationId xmlns:p14="http://schemas.microsoft.com/office/powerpoint/2010/main" val="3545625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Course concept</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r>
              <a:rPr lang="en-US" dirty="0"/>
              <a:t>Design a (single) statistics course for machine learning students with technical backgrounds to cover more material</a:t>
            </a:r>
          </a:p>
          <a:p>
            <a:endParaRPr lang="en-US" dirty="0"/>
          </a:p>
          <a:p>
            <a:r>
              <a:rPr lang="en-US" dirty="0"/>
              <a:t>Lighten focus on proofs</a:t>
            </a:r>
          </a:p>
          <a:p>
            <a:endParaRPr lang="en-US" dirty="0"/>
          </a:p>
          <a:p>
            <a:r>
              <a:rPr lang="en-US" dirty="0"/>
              <a:t>Use simulations to develop intuition about statistical problems</a:t>
            </a:r>
          </a:p>
          <a:p>
            <a:endParaRPr lang="en-US" dirty="0"/>
          </a:p>
          <a:p>
            <a:r>
              <a:rPr lang="en-US" dirty="0"/>
              <a:t>Develop programming skills and documentation practices</a:t>
            </a:r>
          </a:p>
          <a:p>
            <a:endParaRPr lang="en-US" dirty="0"/>
          </a:p>
        </p:txBody>
      </p:sp>
    </p:spTree>
    <p:extLst>
      <p:ext uri="{BB962C8B-B14F-4D97-AF65-F5344CB8AC3E}">
        <p14:creationId xmlns:p14="http://schemas.microsoft.com/office/powerpoint/2010/main" val="3509694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AE2C5-1ED3-ACAC-E2F6-E00BD794BC62}"/>
            </a:ext>
          </a:extLst>
        </p:cNvPr>
        <p:cNvGrpSpPr/>
        <p:nvPr/>
      </p:nvGrpSpPr>
      <p:grpSpPr>
        <a:xfrm>
          <a:off x="0" y="0"/>
          <a:ext cx="0" cy="0"/>
          <a:chOff x="0" y="0"/>
          <a:chExt cx="0" cy="0"/>
        </a:xfrm>
      </p:grpSpPr>
      <p:pic>
        <p:nvPicPr>
          <p:cNvPr id="6" name="Picture 5" descr="A white text with black text&#10;&#10;AI-generated content may be incorrect.">
            <a:extLst>
              <a:ext uri="{FF2B5EF4-FFF2-40B4-BE49-F238E27FC236}">
                <a16:creationId xmlns:a16="http://schemas.microsoft.com/office/drawing/2014/main" id="{008551D3-70C0-3FB1-F89A-23BAE9D048C1}"/>
              </a:ext>
            </a:extLst>
          </p:cNvPr>
          <p:cNvPicPr>
            <a:picLocks noChangeAspect="1"/>
          </p:cNvPicPr>
          <p:nvPr/>
        </p:nvPicPr>
        <p:blipFill>
          <a:blip r:embed="rId2"/>
          <a:stretch>
            <a:fillRect/>
          </a:stretch>
        </p:blipFill>
        <p:spPr>
          <a:xfrm>
            <a:off x="3212297" y="2372154"/>
            <a:ext cx="5995178" cy="2745455"/>
          </a:xfrm>
          <a:prstGeom prst="rect">
            <a:avLst/>
          </a:prstGeom>
        </p:spPr>
      </p:pic>
      <p:sp>
        <p:nvSpPr>
          <p:cNvPr id="7" name="TextBox 6">
            <a:extLst>
              <a:ext uri="{FF2B5EF4-FFF2-40B4-BE49-F238E27FC236}">
                <a16:creationId xmlns:a16="http://schemas.microsoft.com/office/drawing/2014/main" id="{9ADA21CD-E589-9531-4C04-7CB42579D3CB}"/>
              </a:ext>
            </a:extLst>
          </p:cNvPr>
          <p:cNvSpPr txBox="1"/>
          <p:nvPr/>
        </p:nvSpPr>
        <p:spPr>
          <a:xfrm>
            <a:off x="441961" y="1545355"/>
            <a:ext cx="2011680" cy="954107"/>
          </a:xfrm>
          <a:prstGeom prst="rect">
            <a:avLst/>
          </a:prstGeom>
          <a:noFill/>
        </p:spPr>
        <p:txBody>
          <a:bodyPr wrap="square" rtlCol="0">
            <a:spAutoFit/>
          </a:bodyPr>
          <a:lstStyle/>
          <a:p>
            <a:r>
              <a:rPr lang="en-US" dirty="0">
                <a:solidFill>
                  <a:schemeClr val="accent2">
                    <a:lumMod val="75000"/>
                  </a:schemeClr>
                </a:solidFill>
              </a:rPr>
              <a:t>“Parametric” – assumes some structure of generating process under Null</a:t>
            </a:r>
          </a:p>
        </p:txBody>
      </p:sp>
      <p:sp>
        <p:nvSpPr>
          <p:cNvPr id="8" name="TextBox 7">
            <a:extLst>
              <a:ext uri="{FF2B5EF4-FFF2-40B4-BE49-F238E27FC236}">
                <a16:creationId xmlns:a16="http://schemas.microsoft.com/office/drawing/2014/main" id="{74CC3DA7-7A5C-DEAF-7208-55946EBB0B68}"/>
              </a:ext>
            </a:extLst>
          </p:cNvPr>
          <p:cNvSpPr txBox="1"/>
          <p:nvPr/>
        </p:nvSpPr>
        <p:spPr>
          <a:xfrm>
            <a:off x="441961" y="5089543"/>
            <a:ext cx="2011680" cy="954107"/>
          </a:xfrm>
          <a:prstGeom prst="rect">
            <a:avLst/>
          </a:prstGeom>
          <a:noFill/>
        </p:spPr>
        <p:txBody>
          <a:bodyPr wrap="square" rtlCol="0">
            <a:spAutoFit/>
          </a:bodyPr>
          <a:lstStyle/>
          <a:p>
            <a:r>
              <a:rPr lang="en-US" dirty="0">
                <a:solidFill>
                  <a:schemeClr val="accent4">
                    <a:lumMod val="75000"/>
                  </a:schemeClr>
                </a:solidFill>
              </a:rPr>
              <a:t>“Closed form” – uses an equation to simulate behavior under null</a:t>
            </a:r>
          </a:p>
        </p:txBody>
      </p:sp>
      <p:sp>
        <p:nvSpPr>
          <p:cNvPr id="9" name="TextBox 8">
            <a:extLst>
              <a:ext uri="{FF2B5EF4-FFF2-40B4-BE49-F238E27FC236}">
                <a16:creationId xmlns:a16="http://schemas.microsoft.com/office/drawing/2014/main" id="{4A3CE9C9-6D28-7316-E1B4-0B418796A4E0}"/>
              </a:ext>
            </a:extLst>
          </p:cNvPr>
          <p:cNvSpPr txBox="1"/>
          <p:nvPr/>
        </p:nvSpPr>
        <p:spPr>
          <a:xfrm>
            <a:off x="441961" y="3317451"/>
            <a:ext cx="2011680" cy="954107"/>
          </a:xfrm>
          <a:prstGeom prst="rect">
            <a:avLst/>
          </a:prstGeom>
          <a:noFill/>
        </p:spPr>
        <p:txBody>
          <a:bodyPr wrap="square" rtlCol="0">
            <a:spAutoFit/>
          </a:bodyPr>
          <a:lstStyle/>
          <a:p>
            <a:r>
              <a:rPr lang="en-US" dirty="0">
                <a:solidFill>
                  <a:schemeClr val="accent6">
                    <a:lumMod val="75000"/>
                  </a:schemeClr>
                </a:solidFill>
              </a:rPr>
              <a:t>“Simulation” – use a random number generator to simulate behavior under Null </a:t>
            </a:r>
          </a:p>
        </p:txBody>
      </p:sp>
      <p:sp>
        <p:nvSpPr>
          <p:cNvPr id="2" name="TextBox 1">
            <a:extLst>
              <a:ext uri="{FF2B5EF4-FFF2-40B4-BE49-F238E27FC236}">
                <a16:creationId xmlns:a16="http://schemas.microsoft.com/office/drawing/2014/main" id="{261AAFCB-F391-0B79-78F1-6F26AC5B9750}"/>
              </a:ext>
            </a:extLst>
          </p:cNvPr>
          <p:cNvSpPr txBox="1"/>
          <p:nvPr/>
        </p:nvSpPr>
        <p:spPr>
          <a:xfrm>
            <a:off x="441961" y="2553115"/>
            <a:ext cx="2011680" cy="307777"/>
          </a:xfrm>
          <a:prstGeom prst="rect">
            <a:avLst/>
          </a:prstGeom>
          <a:noFill/>
        </p:spPr>
        <p:txBody>
          <a:bodyPr wrap="square" rtlCol="0">
            <a:spAutoFit/>
          </a:bodyPr>
          <a:lstStyle/>
          <a:p>
            <a:r>
              <a:rPr lang="en-US" dirty="0">
                <a:solidFill>
                  <a:schemeClr val="accent2">
                    <a:lumMod val="75000"/>
                  </a:schemeClr>
                </a:solidFill>
              </a:rPr>
              <a:t>1, 3</a:t>
            </a:r>
          </a:p>
        </p:txBody>
      </p:sp>
      <p:sp>
        <p:nvSpPr>
          <p:cNvPr id="3" name="TextBox 2">
            <a:extLst>
              <a:ext uri="{FF2B5EF4-FFF2-40B4-BE49-F238E27FC236}">
                <a16:creationId xmlns:a16="http://schemas.microsoft.com/office/drawing/2014/main" id="{20BBCA94-1862-FD34-7BA4-09CA3EAFF90D}"/>
              </a:ext>
            </a:extLst>
          </p:cNvPr>
          <p:cNvSpPr txBox="1"/>
          <p:nvPr/>
        </p:nvSpPr>
        <p:spPr>
          <a:xfrm>
            <a:off x="441961" y="6244945"/>
            <a:ext cx="2011680" cy="307777"/>
          </a:xfrm>
          <a:prstGeom prst="rect">
            <a:avLst/>
          </a:prstGeom>
          <a:noFill/>
        </p:spPr>
        <p:txBody>
          <a:bodyPr wrap="square" rtlCol="0">
            <a:spAutoFit/>
          </a:bodyPr>
          <a:lstStyle/>
          <a:p>
            <a:r>
              <a:rPr lang="en-US" dirty="0">
                <a:solidFill>
                  <a:schemeClr val="accent4">
                    <a:lumMod val="75000"/>
                  </a:schemeClr>
                </a:solidFill>
              </a:rPr>
              <a:t>3</a:t>
            </a:r>
          </a:p>
        </p:txBody>
      </p:sp>
      <p:sp>
        <p:nvSpPr>
          <p:cNvPr id="4" name="TextBox 3">
            <a:extLst>
              <a:ext uri="{FF2B5EF4-FFF2-40B4-BE49-F238E27FC236}">
                <a16:creationId xmlns:a16="http://schemas.microsoft.com/office/drawing/2014/main" id="{3F8AE16C-35C7-43D6-AA0A-6FD365D7D021}"/>
              </a:ext>
            </a:extLst>
          </p:cNvPr>
          <p:cNvSpPr txBox="1"/>
          <p:nvPr/>
        </p:nvSpPr>
        <p:spPr>
          <a:xfrm>
            <a:off x="441961" y="4364197"/>
            <a:ext cx="2011680" cy="307777"/>
          </a:xfrm>
          <a:prstGeom prst="rect">
            <a:avLst/>
          </a:prstGeom>
          <a:noFill/>
        </p:spPr>
        <p:txBody>
          <a:bodyPr wrap="square" rtlCol="0">
            <a:spAutoFit/>
          </a:bodyPr>
          <a:lstStyle/>
          <a:p>
            <a:r>
              <a:rPr lang="en-US" dirty="0">
                <a:solidFill>
                  <a:schemeClr val="accent6">
                    <a:lumMod val="75000"/>
                  </a:schemeClr>
                </a:solidFill>
              </a:rPr>
              <a:t>1, 2</a:t>
            </a:r>
          </a:p>
        </p:txBody>
      </p:sp>
    </p:spTree>
    <p:extLst>
      <p:ext uri="{BB962C8B-B14F-4D97-AF65-F5344CB8AC3E}">
        <p14:creationId xmlns:p14="http://schemas.microsoft.com/office/powerpoint/2010/main" val="453094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143A-93B2-A243-F71A-30AA8F01B560}"/>
              </a:ext>
            </a:extLst>
          </p:cNvPr>
          <p:cNvSpPr>
            <a:spLocks noGrp="1"/>
          </p:cNvSpPr>
          <p:nvPr>
            <p:ph type="title"/>
          </p:nvPr>
        </p:nvSpPr>
        <p:spPr/>
        <p:txBody>
          <a:bodyPr/>
          <a:lstStyle/>
          <a:p>
            <a:r>
              <a:rPr lang="en-US" dirty="0"/>
              <a:t>How might you simulate what these data would look like under the null hypothesis?</a:t>
            </a:r>
          </a:p>
        </p:txBody>
      </p:sp>
      <p:sp>
        <p:nvSpPr>
          <p:cNvPr id="3" name="Text Placeholder 2">
            <a:extLst>
              <a:ext uri="{FF2B5EF4-FFF2-40B4-BE49-F238E27FC236}">
                <a16:creationId xmlns:a16="http://schemas.microsoft.com/office/drawing/2014/main" id="{196344F5-417A-D909-67AD-4E4CBEAB6176}"/>
              </a:ext>
            </a:extLst>
          </p:cNvPr>
          <p:cNvSpPr>
            <a:spLocks noGrp="1"/>
          </p:cNvSpPr>
          <p:nvPr>
            <p:ph type="body" idx="1"/>
          </p:nvPr>
        </p:nvSpPr>
        <p:spPr>
          <a:xfrm>
            <a:off x="4871676" y="1974797"/>
            <a:ext cx="4589823" cy="4888495"/>
          </a:xfrm>
        </p:spPr>
        <p:txBody>
          <a:bodyPr/>
          <a:lstStyle/>
          <a:p>
            <a:r>
              <a:rPr lang="en-US" dirty="0"/>
              <a:t>Fit model parameters to data</a:t>
            </a:r>
          </a:p>
          <a:p>
            <a:pPr lvl="1"/>
            <a:r>
              <a:rPr lang="en-US" dirty="0"/>
              <a:t>Fit a single normal distribution to the survival numbers </a:t>
            </a:r>
            <a:r>
              <a:rPr lang="en-US" b="1" dirty="0"/>
              <a:t>(1)</a:t>
            </a:r>
          </a:p>
          <a:p>
            <a:pPr lvl="1"/>
            <a:r>
              <a:rPr lang="en-US" dirty="0"/>
              <a:t>Simulate the experiment 1000 times</a:t>
            </a:r>
          </a:p>
          <a:p>
            <a:pPr lvl="1"/>
            <a:r>
              <a:rPr lang="en-US" dirty="0"/>
              <a:t>Take the difference between the first three and the last two numbers</a:t>
            </a:r>
          </a:p>
          <a:p>
            <a:r>
              <a:rPr lang="en-US" dirty="0"/>
              <a:t>Make inferences about (how likely the data are under the) model</a:t>
            </a:r>
          </a:p>
          <a:p>
            <a:pPr lvl="1"/>
            <a:r>
              <a:rPr lang="en-US" dirty="0"/>
              <a:t>Rank the observed results within the simulated results</a:t>
            </a:r>
          </a:p>
        </p:txBody>
      </p:sp>
      <p:pic>
        <p:nvPicPr>
          <p:cNvPr id="4" name="Picture 3">
            <a:extLst>
              <a:ext uri="{FF2B5EF4-FFF2-40B4-BE49-F238E27FC236}">
                <a16:creationId xmlns:a16="http://schemas.microsoft.com/office/drawing/2014/main" id="{47AA7C44-D09D-E951-73DF-86E74C2175B3}"/>
              </a:ext>
            </a:extLst>
          </p:cNvPr>
          <p:cNvPicPr>
            <a:picLocks noChangeAspect="1"/>
          </p:cNvPicPr>
          <p:nvPr/>
        </p:nvPicPr>
        <p:blipFill rotWithShape="1">
          <a:blip r:embed="rId2"/>
          <a:srcRect t="16509"/>
          <a:stretch/>
        </p:blipFill>
        <p:spPr>
          <a:xfrm>
            <a:off x="632868" y="2727831"/>
            <a:ext cx="4157058" cy="3125145"/>
          </a:xfrm>
          <a:prstGeom prst="rect">
            <a:avLst/>
          </a:prstGeom>
        </p:spPr>
      </p:pic>
    </p:spTree>
    <p:extLst>
      <p:ext uri="{BB962C8B-B14F-4D97-AF65-F5344CB8AC3E}">
        <p14:creationId xmlns:p14="http://schemas.microsoft.com/office/powerpoint/2010/main" val="2479261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143A-93B2-A243-F71A-30AA8F01B560}"/>
              </a:ext>
            </a:extLst>
          </p:cNvPr>
          <p:cNvSpPr>
            <a:spLocks noGrp="1"/>
          </p:cNvSpPr>
          <p:nvPr>
            <p:ph type="title"/>
          </p:nvPr>
        </p:nvSpPr>
        <p:spPr/>
        <p:txBody>
          <a:bodyPr/>
          <a:lstStyle/>
          <a:p>
            <a:r>
              <a:rPr lang="en-US" dirty="0"/>
              <a:t>How might you simulate what these data would look like under the null hypothesis?</a:t>
            </a:r>
          </a:p>
        </p:txBody>
      </p:sp>
      <p:pic>
        <p:nvPicPr>
          <p:cNvPr id="8" name="Picture 7">
            <a:extLst>
              <a:ext uri="{FF2B5EF4-FFF2-40B4-BE49-F238E27FC236}">
                <a16:creationId xmlns:a16="http://schemas.microsoft.com/office/drawing/2014/main" id="{888BA7C7-4E74-AB0F-D44D-29DDED368FAE}"/>
              </a:ext>
            </a:extLst>
          </p:cNvPr>
          <p:cNvPicPr>
            <a:picLocks noChangeAspect="1"/>
          </p:cNvPicPr>
          <p:nvPr/>
        </p:nvPicPr>
        <p:blipFill>
          <a:blip r:embed="rId2"/>
          <a:stretch>
            <a:fillRect/>
          </a:stretch>
        </p:blipFill>
        <p:spPr>
          <a:xfrm>
            <a:off x="642358" y="2312895"/>
            <a:ext cx="8875284" cy="4663902"/>
          </a:xfrm>
          <a:prstGeom prst="rect">
            <a:avLst/>
          </a:prstGeom>
        </p:spPr>
      </p:pic>
      <p:sp>
        <p:nvSpPr>
          <p:cNvPr id="9" name="TextBox 8">
            <a:extLst>
              <a:ext uri="{FF2B5EF4-FFF2-40B4-BE49-F238E27FC236}">
                <a16:creationId xmlns:a16="http://schemas.microsoft.com/office/drawing/2014/main" id="{9A31CCF9-29AA-4C7A-1379-D68A18687376}"/>
              </a:ext>
            </a:extLst>
          </p:cNvPr>
          <p:cNvSpPr txBox="1"/>
          <p:nvPr/>
        </p:nvSpPr>
        <p:spPr>
          <a:xfrm>
            <a:off x="2841246" y="6998612"/>
            <a:ext cx="4477508" cy="276999"/>
          </a:xfrm>
          <a:prstGeom prst="rect">
            <a:avLst/>
          </a:prstGeom>
          <a:noFill/>
        </p:spPr>
        <p:txBody>
          <a:bodyPr wrap="none" rtlCol="0">
            <a:spAutoFit/>
          </a:bodyPr>
          <a:lstStyle/>
          <a:p>
            <a:r>
              <a:rPr lang="en-US" sz="1200" dirty="0"/>
              <a:t>Difference between means of first three and last three numbers</a:t>
            </a:r>
          </a:p>
        </p:txBody>
      </p:sp>
      <p:sp>
        <p:nvSpPr>
          <p:cNvPr id="10" name="TextBox 9">
            <a:extLst>
              <a:ext uri="{FF2B5EF4-FFF2-40B4-BE49-F238E27FC236}">
                <a16:creationId xmlns:a16="http://schemas.microsoft.com/office/drawing/2014/main" id="{FA6F0375-E878-7D3C-F9E4-D135B4243E57}"/>
              </a:ext>
            </a:extLst>
          </p:cNvPr>
          <p:cNvSpPr txBox="1"/>
          <p:nvPr/>
        </p:nvSpPr>
        <p:spPr>
          <a:xfrm>
            <a:off x="4956201" y="2618879"/>
            <a:ext cx="1951175" cy="1015663"/>
          </a:xfrm>
          <a:prstGeom prst="rect">
            <a:avLst/>
          </a:prstGeom>
          <a:noFill/>
        </p:spPr>
        <p:txBody>
          <a:bodyPr wrap="none" rtlCol="0">
            <a:spAutoFit/>
          </a:bodyPr>
          <a:lstStyle/>
          <a:p>
            <a:r>
              <a:rPr lang="en-US" sz="1200" dirty="0"/>
              <a:t>Observed:</a:t>
            </a:r>
          </a:p>
          <a:p>
            <a:r>
              <a:rPr lang="en-US" sz="1200" dirty="0"/>
              <a:t>Difference = 0.98</a:t>
            </a:r>
          </a:p>
          <a:p>
            <a:r>
              <a:rPr lang="en-US" sz="1200" dirty="0"/>
              <a:t>Rank = 833/1000</a:t>
            </a:r>
          </a:p>
          <a:p>
            <a:endParaRPr lang="en-US" sz="1200" dirty="0"/>
          </a:p>
          <a:p>
            <a:r>
              <a:rPr lang="en-US" sz="1200" dirty="0"/>
              <a:t>“p” value = 1-0.833 = 0.17</a:t>
            </a:r>
          </a:p>
        </p:txBody>
      </p:sp>
    </p:spTree>
    <p:extLst>
      <p:ext uri="{BB962C8B-B14F-4D97-AF65-F5344CB8AC3E}">
        <p14:creationId xmlns:p14="http://schemas.microsoft.com/office/powerpoint/2010/main" val="54094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143A-93B2-A243-F71A-30AA8F01B560}"/>
              </a:ext>
            </a:extLst>
          </p:cNvPr>
          <p:cNvSpPr>
            <a:spLocks noGrp="1"/>
          </p:cNvSpPr>
          <p:nvPr>
            <p:ph type="title"/>
          </p:nvPr>
        </p:nvSpPr>
        <p:spPr/>
        <p:txBody>
          <a:bodyPr/>
          <a:lstStyle/>
          <a:p>
            <a:r>
              <a:rPr lang="en-US" dirty="0"/>
              <a:t>How might you simulate what these data would look like under the null hypothesis?</a:t>
            </a:r>
          </a:p>
        </p:txBody>
      </p:sp>
      <p:sp>
        <p:nvSpPr>
          <p:cNvPr id="3" name="Text Placeholder 2">
            <a:extLst>
              <a:ext uri="{FF2B5EF4-FFF2-40B4-BE49-F238E27FC236}">
                <a16:creationId xmlns:a16="http://schemas.microsoft.com/office/drawing/2014/main" id="{196344F5-417A-D909-67AD-4E4CBEAB6176}"/>
              </a:ext>
            </a:extLst>
          </p:cNvPr>
          <p:cNvSpPr>
            <a:spLocks noGrp="1"/>
          </p:cNvSpPr>
          <p:nvPr>
            <p:ph type="body" idx="1"/>
          </p:nvPr>
        </p:nvSpPr>
        <p:spPr>
          <a:xfrm>
            <a:off x="4871676" y="1974797"/>
            <a:ext cx="4589823" cy="4888495"/>
          </a:xfrm>
        </p:spPr>
        <p:txBody>
          <a:bodyPr/>
          <a:lstStyle/>
          <a:p>
            <a:r>
              <a:rPr lang="en-US" dirty="0"/>
              <a:t>Fit model parameters to data</a:t>
            </a:r>
          </a:p>
          <a:p>
            <a:pPr lvl="1"/>
            <a:r>
              <a:rPr lang="en-US" dirty="0"/>
              <a:t>Resample from the survival numbers with replacement</a:t>
            </a:r>
            <a:r>
              <a:rPr lang="en-US" b="1" dirty="0"/>
              <a:t> (2)</a:t>
            </a:r>
          </a:p>
          <a:p>
            <a:pPr lvl="1"/>
            <a:r>
              <a:rPr lang="en-US" dirty="0"/>
              <a:t>Simulate the experiment 1000 times</a:t>
            </a:r>
          </a:p>
          <a:p>
            <a:pPr lvl="1"/>
            <a:r>
              <a:rPr lang="en-US" dirty="0"/>
              <a:t>Take the difference between the first three and the last two numbers</a:t>
            </a:r>
          </a:p>
          <a:p>
            <a:r>
              <a:rPr lang="en-US" dirty="0"/>
              <a:t>Make inferences about (how likely the data are under the) model</a:t>
            </a:r>
          </a:p>
          <a:p>
            <a:pPr lvl="1"/>
            <a:r>
              <a:rPr lang="en-US" dirty="0"/>
              <a:t>Rank the observed results within the simulated results</a:t>
            </a:r>
          </a:p>
          <a:p>
            <a:pPr marL="82550" indent="0">
              <a:buNone/>
            </a:pPr>
            <a:endParaRPr lang="en-US" dirty="0"/>
          </a:p>
        </p:txBody>
      </p:sp>
      <p:pic>
        <p:nvPicPr>
          <p:cNvPr id="4" name="Picture 3">
            <a:extLst>
              <a:ext uri="{FF2B5EF4-FFF2-40B4-BE49-F238E27FC236}">
                <a16:creationId xmlns:a16="http://schemas.microsoft.com/office/drawing/2014/main" id="{47AA7C44-D09D-E951-73DF-86E74C2175B3}"/>
              </a:ext>
            </a:extLst>
          </p:cNvPr>
          <p:cNvPicPr>
            <a:picLocks noChangeAspect="1"/>
          </p:cNvPicPr>
          <p:nvPr/>
        </p:nvPicPr>
        <p:blipFill rotWithShape="1">
          <a:blip r:embed="rId2"/>
          <a:srcRect t="16509"/>
          <a:stretch/>
        </p:blipFill>
        <p:spPr>
          <a:xfrm>
            <a:off x="632868" y="2727831"/>
            <a:ext cx="4157058" cy="3125145"/>
          </a:xfrm>
          <a:prstGeom prst="rect">
            <a:avLst/>
          </a:prstGeom>
        </p:spPr>
      </p:pic>
    </p:spTree>
    <p:extLst>
      <p:ext uri="{BB962C8B-B14F-4D97-AF65-F5344CB8AC3E}">
        <p14:creationId xmlns:p14="http://schemas.microsoft.com/office/powerpoint/2010/main" val="858839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143A-93B2-A243-F71A-30AA8F01B560}"/>
              </a:ext>
            </a:extLst>
          </p:cNvPr>
          <p:cNvSpPr>
            <a:spLocks noGrp="1"/>
          </p:cNvSpPr>
          <p:nvPr>
            <p:ph type="title"/>
          </p:nvPr>
        </p:nvSpPr>
        <p:spPr/>
        <p:txBody>
          <a:bodyPr/>
          <a:lstStyle/>
          <a:p>
            <a:r>
              <a:rPr lang="en-US" dirty="0"/>
              <a:t>How might you simulate what these data would look like under the null hypothesis?</a:t>
            </a:r>
          </a:p>
        </p:txBody>
      </p:sp>
      <p:pic>
        <p:nvPicPr>
          <p:cNvPr id="6" name="Picture 5">
            <a:extLst>
              <a:ext uri="{FF2B5EF4-FFF2-40B4-BE49-F238E27FC236}">
                <a16:creationId xmlns:a16="http://schemas.microsoft.com/office/drawing/2014/main" id="{F1AB2483-F410-1D53-8743-E5A9833B117A}"/>
              </a:ext>
            </a:extLst>
          </p:cNvPr>
          <p:cNvPicPr>
            <a:picLocks noChangeAspect="1"/>
          </p:cNvPicPr>
          <p:nvPr/>
        </p:nvPicPr>
        <p:blipFill>
          <a:blip r:embed="rId2"/>
          <a:stretch>
            <a:fillRect/>
          </a:stretch>
        </p:blipFill>
        <p:spPr>
          <a:xfrm>
            <a:off x="416956" y="2189389"/>
            <a:ext cx="9350397" cy="4942571"/>
          </a:xfrm>
          <a:prstGeom prst="rect">
            <a:avLst/>
          </a:prstGeom>
        </p:spPr>
      </p:pic>
      <p:sp>
        <p:nvSpPr>
          <p:cNvPr id="7" name="TextBox 6">
            <a:extLst>
              <a:ext uri="{FF2B5EF4-FFF2-40B4-BE49-F238E27FC236}">
                <a16:creationId xmlns:a16="http://schemas.microsoft.com/office/drawing/2014/main" id="{568C02AE-28E0-2AD1-D83B-1D34E03E4E6D}"/>
              </a:ext>
            </a:extLst>
          </p:cNvPr>
          <p:cNvSpPr txBox="1"/>
          <p:nvPr/>
        </p:nvSpPr>
        <p:spPr>
          <a:xfrm>
            <a:off x="5509451" y="2794337"/>
            <a:ext cx="1951175" cy="1015663"/>
          </a:xfrm>
          <a:prstGeom prst="rect">
            <a:avLst/>
          </a:prstGeom>
          <a:noFill/>
        </p:spPr>
        <p:txBody>
          <a:bodyPr wrap="none" rtlCol="0">
            <a:spAutoFit/>
          </a:bodyPr>
          <a:lstStyle/>
          <a:p>
            <a:r>
              <a:rPr lang="en-US" sz="1200" dirty="0"/>
              <a:t>Observed:</a:t>
            </a:r>
          </a:p>
          <a:p>
            <a:r>
              <a:rPr lang="en-US" sz="1200" dirty="0"/>
              <a:t>Difference = 0.98</a:t>
            </a:r>
          </a:p>
          <a:p>
            <a:r>
              <a:rPr lang="en-US" sz="1200" dirty="0"/>
              <a:t>Rank = 885/1000</a:t>
            </a:r>
          </a:p>
          <a:p>
            <a:endParaRPr lang="en-US" sz="1200" dirty="0"/>
          </a:p>
          <a:p>
            <a:r>
              <a:rPr lang="en-US" sz="1200" dirty="0"/>
              <a:t>“p” value = 1-0.885 = 0.12</a:t>
            </a:r>
          </a:p>
        </p:txBody>
      </p:sp>
      <p:sp>
        <p:nvSpPr>
          <p:cNvPr id="8" name="TextBox 7">
            <a:extLst>
              <a:ext uri="{FF2B5EF4-FFF2-40B4-BE49-F238E27FC236}">
                <a16:creationId xmlns:a16="http://schemas.microsoft.com/office/drawing/2014/main" id="{A8909ED6-2B61-2AD6-7B8C-A0C5138A3EFA}"/>
              </a:ext>
            </a:extLst>
          </p:cNvPr>
          <p:cNvSpPr txBox="1"/>
          <p:nvPr/>
        </p:nvSpPr>
        <p:spPr>
          <a:xfrm>
            <a:off x="2841246" y="6998612"/>
            <a:ext cx="4477508" cy="276999"/>
          </a:xfrm>
          <a:prstGeom prst="rect">
            <a:avLst/>
          </a:prstGeom>
          <a:noFill/>
        </p:spPr>
        <p:txBody>
          <a:bodyPr wrap="none" rtlCol="0">
            <a:spAutoFit/>
          </a:bodyPr>
          <a:lstStyle/>
          <a:p>
            <a:r>
              <a:rPr lang="en-US" sz="1200" dirty="0"/>
              <a:t>Difference between means of first three and last three numbers</a:t>
            </a:r>
          </a:p>
        </p:txBody>
      </p:sp>
    </p:spTree>
    <p:extLst>
      <p:ext uri="{BB962C8B-B14F-4D97-AF65-F5344CB8AC3E}">
        <p14:creationId xmlns:p14="http://schemas.microsoft.com/office/powerpoint/2010/main" val="2405917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143A-93B2-A243-F71A-30AA8F01B560}"/>
              </a:ext>
            </a:extLst>
          </p:cNvPr>
          <p:cNvSpPr>
            <a:spLocks noGrp="1"/>
          </p:cNvSpPr>
          <p:nvPr>
            <p:ph type="title"/>
          </p:nvPr>
        </p:nvSpPr>
        <p:spPr/>
        <p:txBody>
          <a:bodyPr/>
          <a:lstStyle/>
          <a:p>
            <a:r>
              <a:rPr lang="en-US" dirty="0"/>
              <a:t>How might you simulate what these data would look like under the null hypothesis?</a:t>
            </a:r>
          </a:p>
        </p:txBody>
      </p:sp>
      <p:sp>
        <p:nvSpPr>
          <p:cNvPr id="3" name="Text Placeholder 2">
            <a:extLst>
              <a:ext uri="{FF2B5EF4-FFF2-40B4-BE49-F238E27FC236}">
                <a16:creationId xmlns:a16="http://schemas.microsoft.com/office/drawing/2014/main" id="{196344F5-417A-D909-67AD-4E4CBEAB6176}"/>
              </a:ext>
            </a:extLst>
          </p:cNvPr>
          <p:cNvSpPr>
            <a:spLocks noGrp="1"/>
          </p:cNvSpPr>
          <p:nvPr>
            <p:ph type="body" idx="1"/>
          </p:nvPr>
        </p:nvSpPr>
        <p:spPr>
          <a:xfrm>
            <a:off x="4871676" y="1974797"/>
            <a:ext cx="4589823" cy="4888495"/>
          </a:xfrm>
        </p:spPr>
        <p:txBody>
          <a:bodyPr/>
          <a:lstStyle/>
          <a:p>
            <a:r>
              <a:rPr lang="en-US" dirty="0"/>
              <a:t>Fit model parameters to data</a:t>
            </a:r>
          </a:p>
          <a:p>
            <a:pPr lvl="1"/>
            <a:r>
              <a:rPr lang="en-US" dirty="0"/>
              <a:t>Fit a single normal distribution to the survival numbers</a:t>
            </a:r>
            <a:r>
              <a:rPr lang="en-US" b="1" dirty="0"/>
              <a:t> (3)</a:t>
            </a:r>
          </a:p>
          <a:p>
            <a:pPr lvl="1"/>
            <a:r>
              <a:rPr lang="en-US" dirty="0"/>
              <a:t>Assume the sample is drawn from a single normally-distributed population (the z)</a:t>
            </a:r>
          </a:p>
          <a:p>
            <a:r>
              <a:rPr lang="en-US" dirty="0"/>
              <a:t>Make inferences about (how likely the data are under the) model</a:t>
            </a:r>
          </a:p>
          <a:p>
            <a:pPr lvl="1"/>
            <a:r>
              <a:rPr lang="en-US" dirty="0"/>
              <a:t>Figure out how often you would observe a result as or more extreme than the one we have by chance</a:t>
            </a:r>
          </a:p>
        </p:txBody>
      </p:sp>
      <p:pic>
        <p:nvPicPr>
          <p:cNvPr id="4" name="Picture 3">
            <a:extLst>
              <a:ext uri="{FF2B5EF4-FFF2-40B4-BE49-F238E27FC236}">
                <a16:creationId xmlns:a16="http://schemas.microsoft.com/office/drawing/2014/main" id="{47AA7C44-D09D-E951-73DF-86E74C2175B3}"/>
              </a:ext>
            </a:extLst>
          </p:cNvPr>
          <p:cNvPicPr>
            <a:picLocks noChangeAspect="1"/>
          </p:cNvPicPr>
          <p:nvPr/>
        </p:nvPicPr>
        <p:blipFill rotWithShape="1">
          <a:blip r:embed="rId2"/>
          <a:srcRect t="16509"/>
          <a:stretch/>
        </p:blipFill>
        <p:spPr>
          <a:xfrm>
            <a:off x="632868" y="2727831"/>
            <a:ext cx="4157058" cy="3125145"/>
          </a:xfrm>
          <a:prstGeom prst="rect">
            <a:avLst/>
          </a:prstGeom>
        </p:spPr>
      </p:pic>
    </p:spTree>
    <p:extLst>
      <p:ext uri="{BB962C8B-B14F-4D97-AF65-F5344CB8AC3E}">
        <p14:creationId xmlns:p14="http://schemas.microsoft.com/office/powerpoint/2010/main" val="1647873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143A-93B2-A243-F71A-30AA8F01B560}"/>
              </a:ext>
            </a:extLst>
          </p:cNvPr>
          <p:cNvSpPr>
            <a:spLocks noGrp="1"/>
          </p:cNvSpPr>
          <p:nvPr>
            <p:ph type="title"/>
          </p:nvPr>
        </p:nvSpPr>
        <p:spPr/>
        <p:txBody>
          <a:bodyPr/>
          <a:lstStyle/>
          <a:p>
            <a:r>
              <a:rPr lang="en-US" dirty="0"/>
              <a:t>How might you simulate what these data would look like under the null hypothesis?</a:t>
            </a:r>
          </a:p>
        </p:txBody>
      </p:sp>
      <p:pic>
        <p:nvPicPr>
          <p:cNvPr id="4" name="Picture 3">
            <a:extLst>
              <a:ext uri="{FF2B5EF4-FFF2-40B4-BE49-F238E27FC236}">
                <a16:creationId xmlns:a16="http://schemas.microsoft.com/office/drawing/2014/main" id="{D5B5A7F3-45CC-929D-AC6B-163C89FE37C9}"/>
              </a:ext>
            </a:extLst>
          </p:cNvPr>
          <p:cNvPicPr>
            <a:picLocks noChangeAspect="1"/>
          </p:cNvPicPr>
          <p:nvPr/>
        </p:nvPicPr>
        <p:blipFill>
          <a:blip r:embed="rId2"/>
          <a:stretch>
            <a:fillRect/>
          </a:stretch>
        </p:blipFill>
        <p:spPr>
          <a:xfrm>
            <a:off x="371919" y="2155543"/>
            <a:ext cx="9416161" cy="5058761"/>
          </a:xfrm>
          <a:prstGeom prst="rect">
            <a:avLst/>
          </a:prstGeom>
        </p:spPr>
      </p:pic>
      <p:sp>
        <p:nvSpPr>
          <p:cNvPr id="5" name="TextBox 4">
            <a:extLst>
              <a:ext uri="{FF2B5EF4-FFF2-40B4-BE49-F238E27FC236}">
                <a16:creationId xmlns:a16="http://schemas.microsoft.com/office/drawing/2014/main" id="{21DFEAF8-413D-69A3-7D81-5A09EADF2F63}"/>
              </a:ext>
            </a:extLst>
          </p:cNvPr>
          <p:cNvSpPr txBox="1"/>
          <p:nvPr/>
        </p:nvSpPr>
        <p:spPr>
          <a:xfrm>
            <a:off x="7510325" y="2794337"/>
            <a:ext cx="1358064" cy="1015663"/>
          </a:xfrm>
          <a:prstGeom prst="rect">
            <a:avLst/>
          </a:prstGeom>
          <a:noFill/>
        </p:spPr>
        <p:txBody>
          <a:bodyPr wrap="none" rtlCol="0">
            <a:spAutoFit/>
          </a:bodyPr>
          <a:lstStyle/>
          <a:p>
            <a:r>
              <a:rPr lang="en-US" sz="1200" dirty="0"/>
              <a:t>Observed:</a:t>
            </a:r>
          </a:p>
          <a:p>
            <a:r>
              <a:rPr lang="en-US" sz="1200" dirty="0"/>
              <a:t>Difference = 0.98</a:t>
            </a:r>
          </a:p>
          <a:p>
            <a:r>
              <a:rPr lang="en-US" sz="1200" dirty="0"/>
              <a:t>t = 2.43</a:t>
            </a:r>
          </a:p>
          <a:p>
            <a:endParaRPr lang="en-US" sz="1200" dirty="0"/>
          </a:p>
          <a:p>
            <a:r>
              <a:rPr lang="en-US" sz="1200" dirty="0"/>
              <a:t>“p” value = 0.14</a:t>
            </a:r>
          </a:p>
        </p:txBody>
      </p:sp>
    </p:spTree>
    <p:extLst>
      <p:ext uri="{BB962C8B-B14F-4D97-AF65-F5344CB8AC3E}">
        <p14:creationId xmlns:p14="http://schemas.microsoft.com/office/powerpoint/2010/main" val="995706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2BD74-E7D5-6065-EF74-BE747FD18C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C823D1-FD2B-6671-0BAD-88C35B128BDF}"/>
              </a:ext>
            </a:extLst>
          </p:cNvPr>
          <p:cNvSpPr>
            <a:spLocks noGrp="1"/>
          </p:cNvSpPr>
          <p:nvPr>
            <p:ph type="title"/>
          </p:nvPr>
        </p:nvSpPr>
        <p:spPr/>
        <p:txBody>
          <a:bodyPr/>
          <a:lstStyle/>
          <a:p>
            <a:r>
              <a:rPr lang="en-US" dirty="0"/>
              <a:t>Are the results that different?</a:t>
            </a:r>
          </a:p>
        </p:txBody>
      </p:sp>
      <p:pic>
        <p:nvPicPr>
          <p:cNvPr id="10" name="Picture 9" descr="A diagram of a function&#10;&#10;AI-generated content may be incorrect.">
            <a:extLst>
              <a:ext uri="{FF2B5EF4-FFF2-40B4-BE49-F238E27FC236}">
                <a16:creationId xmlns:a16="http://schemas.microsoft.com/office/drawing/2014/main" id="{ADFF4EB8-9EE7-828B-0077-FF41E48771BA}"/>
              </a:ext>
            </a:extLst>
          </p:cNvPr>
          <p:cNvPicPr>
            <a:picLocks noChangeAspect="1"/>
          </p:cNvPicPr>
          <p:nvPr/>
        </p:nvPicPr>
        <p:blipFill>
          <a:blip r:embed="rId2"/>
          <a:stretch>
            <a:fillRect/>
          </a:stretch>
        </p:blipFill>
        <p:spPr>
          <a:xfrm>
            <a:off x="5291824" y="3301596"/>
            <a:ext cx="4588586" cy="2573835"/>
          </a:xfrm>
          <a:prstGeom prst="rect">
            <a:avLst/>
          </a:prstGeom>
        </p:spPr>
      </p:pic>
      <p:pic>
        <p:nvPicPr>
          <p:cNvPr id="12" name="Picture 11" descr="A graph of a number of numbers&#10;&#10;AI-generated content may be incorrect.">
            <a:extLst>
              <a:ext uri="{FF2B5EF4-FFF2-40B4-BE49-F238E27FC236}">
                <a16:creationId xmlns:a16="http://schemas.microsoft.com/office/drawing/2014/main" id="{9EB47E41-062C-E683-A5CB-E4DFF34C63F3}"/>
              </a:ext>
            </a:extLst>
          </p:cNvPr>
          <p:cNvPicPr>
            <a:picLocks noChangeAspect="1"/>
          </p:cNvPicPr>
          <p:nvPr/>
        </p:nvPicPr>
        <p:blipFill>
          <a:blip r:embed="rId3"/>
          <a:stretch>
            <a:fillRect/>
          </a:stretch>
        </p:blipFill>
        <p:spPr>
          <a:xfrm>
            <a:off x="439479" y="4640469"/>
            <a:ext cx="4360953" cy="2477442"/>
          </a:xfrm>
          <a:prstGeom prst="rect">
            <a:avLst/>
          </a:prstGeom>
        </p:spPr>
      </p:pic>
      <p:pic>
        <p:nvPicPr>
          <p:cNvPr id="14" name="Picture 13" descr="A graph of a number of numbers&#10;&#10;AI-generated content may be incorrect.">
            <a:extLst>
              <a:ext uri="{FF2B5EF4-FFF2-40B4-BE49-F238E27FC236}">
                <a16:creationId xmlns:a16="http://schemas.microsoft.com/office/drawing/2014/main" id="{5BB726C0-0D6B-F4CC-8B88-11094F5B535E}"/>
              </a:ext>
            </a:extLst>
          </p:cNvPr>
          <p:cNvPicPr>
            <a:picLocks noChangeAspect="1"/>
          </p:cNvPicPr>
          <p:nvPr/>
        </p:nvPicPr>
        <p:blipFill>
          <a:blip r:embed="rId4"/>
          <a:stretch>
            <a:fillRect/>
          </a:stretch>
        </p:blipFill>
        <p:spPr>
          <a:xfrm>
            <a:off x="211823" y="1573877"/>
            <a:ext cx="5080001" cy="2962681"/>
          </a:xfrm>
          <a:prstGeom prst="rect">
            <a:avLst/>
          </a:prstGeom>
        </p:spPr>
      </p:pic>
    </p:spTree>
    <p:extLst>
      <p:ext uri="{BB962C8B-B14F-4D97-AF65-F5344CB8AC3E}">
        <p14:creationId xmlns:p14="http://schemas.microsoft.com/office/powerpoint/2010/main" val="2010050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r>
              <a:rPr lang="en-US" dirty="0"/>
              <a:t>Fundamental definitions</a:t>
            </a:r>
          </a:p>
          <a:p>
            <a:endParaRPr lang="en-US" dirty="0"/>
          </a:p>
          <a:p>
            <a:r>
              <a:rPr lang="en-US" dirty="0"/>
              <a:t>Types of measurements</a:t>
            </a:r>
          </a:p>
          <a:p>
            <a:endParaRPr lang="en-US" dirty="0"/>
          </a:p>
          <a:p>
            <a:r>
              <a:rPr lang="en-US" dirty="0"/>
              <a:t>A regression example</a:t>
            </a:r>
          </a:p>
        </p:txBody>
      </p:sp>
    </p:spTree>
    <p:extLst>
      <p:ext uri="{BB962C8B-B14F-4D97-AF65-F5344CB8AC3E}">
        <p14:creationId xmlns:p14="http://schemas.microsoft.com/office/powerpoint/2010/main" val="3668254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8B7A-94FF-F54D-8E00-7D4FC5A1C812}"/>
              </a:ext>
            </a:extLst>
          </p:cNvPr>
          <p:cNvSpPr>
            <a:spLocks noGrp="1"/>
          </p:cNvSpPr>
          <p:nvPr>
            <p:ph type="title"/>
          </p:nvPr>
        </p:nvSpPr>
        <p:spPr/>
        <p:txBody>
          <a:bodyPr/>
          <a:lstStyle/>
          <a:p>
            <a:r>
              <a:rPr lang="en-US" dirty="0"/>
              <a:t>Types of measurements</a:t>
            </a:r>
          </a:p>
        </p:txBody>
      </p:sp>
      <p:sp>
        <p:nvSpPr>
          <p:cNvPr id="3" name="Text Placeholder 2">
            <a:extLst>
              <a:ext uri="{FF2B5EF4-FFF2-40B4-BE49-F238E27FC236}">
                <a16:creationId xmlns:a16="http://schemas.microsoft.com/office/drawing/2014/main" id="{7D112F5C-1E87-F741-B6EE-4B2403D57B6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49944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8B7A-94FF-F54D-8E00-7D4FC5A1C812}"/>
              </a:ext>
            </a:extLst>
          </p:cNvPr>
          <p:cNvSpPr>
            <a:spLocks noGrp="1"/>
          </p:cNvSpPr>
          <p:nvPr>
            <p:ph type="title"/>
          </p:nvPr>
        </p:nvSpPr>
        <p:spPr/>
        <p:txBody>
          <a:bodyPr/>
          <a:lstStyle/>
          <a:p>
            <a:r>
              <a:rPr lang="en-US" dirty="0"/>
              <a:t>Biostatistics for machine learning</a:t>
            </a:r>
          </a:p>
        </p:txBody>
      </p:sp>
      <p:sp>
        <p:nvSpPr>
          <p:cNvPr id="3" name="Text Placeholder 2">
            <a:extLst>
              <a:ext uri="{FF2B5EF4-FFF2-40B4-BE49-F238E27FC236}">
                <a16:creationId xmlns:a16="http://schemas.microsoft.com/office/drawing/2014/main" id="{7D112F5C-1E87-F741-B6EE-4B2403D57B6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12286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We will use two types of measurements</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pPr marL="539750" indent="-457200">
              <a:buFont typeface="+mj-lt"/>
              <a:buAutoNum type="arabicPeriod"/>
            </a:pPr>
            <a:r>
              <a:rPr lang="en-US" dirty="0"/>
              <a:t>Individual-level</a:t>
            </a:r>
          </a:p>
          <a:p>
            <a:pPr marL="539750" indent="-457200">
              <a:buFont typeface="+mj-lt"/>
              <a:buAutoNum type="arabicPeriod"/>
            </a:pPr>
            <a:endParaRPr lang="en-US" dirty="0"/>
          </a:p>
          <a:p>
            <a:pPr marL="539750" indent="-457200">
              <a:buFont typeface="+mj-lt"/>
              <a:buAutoNum type="arabicPeriod"/>
            </a:pPr>
            <a:r>
              <a:rPr lang="en-US" dirty="0"/>
              <a:t>Sample- or population-level</a:t>
            </a:r>
          </a:p>
        </p:txBody>
      </p:sp>
    </p:spTree>
    <p:extLst>
      <p:ext uri="{BB962C8B-B14F-4D97-AF65-F5344CB8AC3E}">
        <p14:creationId xmlns:p14="http://schemas.microsoft.com/office/powerpoint/2010/main" val="875143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Measures at an </a:t>
            </a:r>
            <a:r>
              <a:rPr lang="en-US" i="1" dirty="0"/>
              <a:t>individual level</a:t>
            </a:r>
            <a:r>
              <a:rPr lang="en-US" dirty="0"/>
              <a:t> describe a single person or patient</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pPr marL="539750" indent="-457200">
              <a:buFont typeface="+mj-lt"/>
              <a:buAutoNum type="arabicPeriod"/>
            </a:pPr>
            <a:r>
              <a:rPr lang="en-US" dirty="0"/>
              <a:t>Qualitative</a:t>
            </a:r>
          </a:p>
          <a:p>
            <a:pPr marL="539750" indent="-457200">
              <a:buFont typeface="+mj-lt"/>
              <a:buAutoNum type="arabicPeriod"/>
            </a:pPr>
            <a:endParaRPr lang="en-US" dirty="0"/>
          </a:p>
          <a:p>
            <a:pPr marL="539750" indent="-457200">
              <a:buFont typeface="+mj-lt"/>
              <a:buAutoNum type="arabicPeriod"/>
            </a:pPr>
            <a:r>
              <a:rPr lang="en-US" dirty="0"/>
              <a:t>Quantitative</a:t>
            </a:r>
          </a:p>
        </p:txBody>
      </p:sp>
    </p:spTree>
    <p:extLst>
      <p:ext uri="{BB962C8B-B14F-4D97-AF65-F5344CB8AC3E}">
        <p14:creationId xmlns:p14="http://schemas.microsoft.com/office/powerpoint/2010/main" val="1174914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Measures at an </a:t>
            </a:r>
            <a:r>
              <a:rPr lang="en-US" i="1" dirty="0"/>
              <a:t>individual level</a:t>
            </a:r>
            <a:r>
              <a:rPr lang="en-US" dirty="0"/>
              <a:t> describe a single person or patient</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pPr marL="539750" indent="-457200">
              <a:buFont typeface="+mj-lt"/>
              <a:buAutoNum type="arabicPeriod"/>
            </a:pPr>
            <a:r>
              <a:rPr lang="en-US" dirty="0"/>
              <a:t>Qualitative. An example of qualitative data could be a natural language description of how a patient is doing, say:</a:t>
            </a:r>
          </a:p>
          <a:p>
            <a:pPr marL="539750" lvl="1" indent="0">
              <a:buNone/>
            </a:pPr>
            <a:endParaRPr lang="en-US" i="1" dirty="0"/>
          </a:p>
          <a:p>
            <a:pPr marL="539750" lvl="1" indent="0">
              <a:buNone/>
            </a:pPr>
            <a:r>
              <a:rPr lang="en-US" sz="1600" i="1" dirty="0"/>
              <a:t>“Mr. Redacted is a 74-year-old gentleman with Parkinson's disease since 2006. He is a patient of Dr. Elided, last seen in clinic by me 4 months ago. At his last visit, no changes were made to his Sinemet, but we did start </a:t>
            </a:r>
            <a:r>
              <a:rPr lang="en-US" sz="1600" i="1" dirty="0" err="1"/>
              <a:t>trospium</a:t>
            </a:r>
            <a:r>
              <a:rPr lang="en-US" sz="1600" i="1" dirty="0"/>
              <a:t> for urinary frequency. I also recommended that he follow up with his psychologist for treatment of anxiety. He tells me that he is unsure if the </a:t>
            </a:r>
            <a:r>
              <a:rPr lang="en-US" sz="1600" i="1" dirty="0" err="1"/>
              <a:t>trospium</a:t>
            </a:r>
            <a:r>
              <a:rPr lang="en-US" sz="1600" i="1" dirty="0"/>
              <a:t> is helping with his urinary frequency. He has not seen his psychologist yet. He tells me that his mood is about the same; still depressed. He does not socialize much. He has had several family members pass away in the last year. Sleep continues to be an issue. He usually goes to bed around 5 PM and wakes up around 3 AM (waking up several times to use bathroom). Thanking and memory are good; still driving. He's taking Sinemet 3 tabs QID. He has some off time about 15-30 mins before next dose. He has never tried taking a dose early. Tremors worst with stress and anxiety. Denies hallucinations. He endorses mild occasional dyskinesias (some swaying). Denies falls. Some FOG. Uses cane to walk sometimes.”</a:t>
            </a:r>
          </a:p>
        </p:txBody>
      </p:sp>
    </p:spTree>
    <p:extLst>
      <p:ext uri="{BB962C8B-B14F-4D97-AF65-F5344CB8AC3E}">
        <p14:creationId xmlns:p14="http://schemas.microsoft.com/office/powerpoint/2010/main" val="2519638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Measures at an </a:t>
            </a:r>
            <a:r>
              <a:rPr lang="en-US" i="1" dirty="0"/>
              <a:t>individual level</a:t>
            </a:r>
            <a:r>
              <a:rPr lang="en-US" dirty="0"/>
              <a:t> describe a single person or patient</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lstStyle/>
          <a:p>
            <a:pPr marL="539750" indent="-457200">
              <a:buFont typeface="+mj-lt"/>
              <a:buAutoNum type="arabicPeriod" startAt="2"/>
            </a:pPr>
            <a:r>
              <a:rPr lang="en-US" dirty="0"/>
              <a:t>Quantitative. We will primarily consider quantitative data:	</a:t>
            </a:r>
          </a:p>
        </p:txBody>
      </p:sp>
      <p:pic>
        <p:nvPicPr>
          <p:cNvPr id="6" name="Picture 5">
            <a:extLst>
              <a:ext uri="{FF2B5EF4-FFF2-40B4-BE49-F238E27FC236}">
                <a16:creationId xmlns:a16="http://schemas.microsoft.com/office/drawing/2014/main" id="{8E2B841D-CF24-074D-AB63-9921F9D0E4AC}"/>
              </a:ext>
            </a:extLst>
          </p:cNvPr>
          <p:cNvPicPr>
            <a:picLocks noChangeAspect="1"/>
          </p:cNvPicPr>
          <p:nvPr/>
        </p:nvPicPr>
        <p:blipFill>
          <a:blip r:embed="rId2"/>
          <a:stretch>
            <a:fillRect/>
          </a:stretch>
        </p:blipFill>
        <p:spPr>
          <a:xfrm>
            <a:off x="0" y="2914930"/>
            <a:ext cx="10160000" cy="4255043"/>
          </a:xfrm>
          <a:prstGeom prst="rect">
            <a:avLst/>
          </a:prstGeom>
        </p:spPr>
      </p:pic>
    </p:spTree>
    <p:extLst>
      <p:ext uri="{BB962C8B-B14F-4D97-AF65-F5344CB8AC3E}">
        <p14:creationId xmlns:p14="http://schemas.microsoft.com/office/powerpoint/2010/main" val="2709876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a:xfrm>
            <a:off x="698500" y="3215157"/>
            <a:ext cx="8763000" cy="1472848"/>
          </a:xfrm>
        </p:spPr>
        <p:txBody>
          <a:bodyPr/>
          <a:lstStyle/>
          <a:p>
            <a:r>
              <a:rPr lang="en-US" dirty="0"/>
              <a:t>What is the difference between a discrete numerical variable and an ordinal categorical variable?</a:t>
            </a:r>
          </a:p>
        </p:txBody>
      </p:sp>
    </p:spTree>
    <p:extLst>
      <p:ext uri="{BB962C8B-B14F-4D97-AF65-F5344CB8AC3E}">
        <p14:creationId xmlns:p14="http://schemas.microsoft.com/office/powerpoint/2010/main" val="4167718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What type of data does this instrument measure?</a:t>
            </a:r>
          </a:p>
        </p:txBody>
      </p:sp>
      <p:pic>
        <p:nvPicPr>
          <p:cNvPr id="8" name="Picture 7">
            <a:extLst>
              <a:ext uri="{FF2B5EF4-FFF2-40B4-BE49-F238E27FC236}">
                <a16:creationId xmlns:a16="http://schemas.microsoft.com/office/drawing/2014/main" id="{86A3FF2D-B7A3-3942-875A-FB9D512E7E44}"/>
              </a:ext>
            </a:extLst>
          </p:cNvPr>
          <p:cNvPicPr>
            <a:picLocks noChangeAspect="1"/>
          </p:cNvPicPr>
          <p:nvPr/>
        </p:nvPicPr>
        <p:blipFill>
          <a:blip r:embed="rId2"/>
          <a:stretch>
            <a:fillRect/>
          </a:stretch>
        </p:blipFill>
        <p:spPr>
          <a:xfrm>
            <a:off x="1244600" y="1943045"/>
            <a:ext cx="7670800" cy="5499100"/>
          </a:xfrm>
          <a:prstGeom prst="rect">
            <a:avLst/>
          </a:prstGeom>
        </p:spPr>
      </p:pic>
      <p:sp>
        <p:nvSpPr>
          <p:cNvPr id="9" name="Google Shape;597;p77">
            <a:extLst>
              <a:ext uri="{FF2B5EF4-FFF2-40B4-BE49-F238E27FC236}">
                <a16:creationId xmlns:a16="http://schemas.microsoft.com/office/drawing/2014/main" id="{CD19301B-CF2A-6B42-8EDA-8A8180AD38CD}"/>
              </a:ext>
            </a:extLst>
          </p:cNvPr>
          <p:cNvSpPr txBox="1"/>
          <p:nvPr/>
        </p:nvSpPr>
        <p:spPr>
          <a:xfrm>
            <a:off x="-50" y="7296900"/>
            <a:ext cx="10160100" cy="323100"/>
          </a:xfrm>
          <a:prstGeom prst="rect">
            <a:avLst/>
          </a:prstGeom>
          <a:noFill/>
          <a:ln>
            <a:noFill/>
          </a:ln>
        </p:spPr>
        <p:txBody>
          <a:bodyPr spcFirstLastPara="1" wrap="square" lIns="91425" tIns="91425" rIns="91425" bIns="91425" anchor="b" anchorCtr="0">
            <a:noAutofit/>
          </a:bodyPr>
          <a:lstStyle/>
          <a:p>
            <a:pPr lvl="0" algn="r"/>
            <a:r>
              <a:rPr lang="en-US" sz="900" dirty="0">
                <a:latin typeface="Calibri"/>
                <a:ea typeface="Calibri"/>
                <a:cs typeface="Calibri"/>
                <a:sym typeface="Calibri"/>
              </a:rPr>
              <a:t>https://</a:t>
            </a:r>
            <a:r>
              <a:rPr lang="en-US" sz="900" dirty="0" err="1">
                <a:latin typeface="Calibri"/>
                <a:ea typeface="Calibri"/>
                <a:cs typeface="Calibri"/>
                <a:sym typeface="Calibri"/>
              </a:rPr>
              <a:t>www.questionpro.com</a:t>
            </a:r>
            <a:r>
              <a:rPr lang="en-US" sz="900" dirty="0">
                <a:latin typeface="Calibri"/>
                <a:ea typeface="Calibri"/>
                <a:cs typeface="Calibri"/>
                <a:sym typeface="Calibri"/>
              </a:rPr>
              <a:t>/article/</a:t>
            </a:r>
            <a:r>
              <a:rPr lang="en-US" sz="900" dirty="0" err="1">
                <a:latin typeface="Calibri"/>
                <a:ea typeface="Calibri"/>
                <a:cs typeface="Calibri"/>
                <a:sym typeface="Calibri"/>
              </a:rPr>
              <a:t>likert</a:t>
            </a:r>
            <a:r>
              <a:rPr lang="en-US" sz="900" dirty="0">
                <a:latin typeface="Calibri"/>
                <a:ea typeface="Calibri"/>
                <a:cs typeface="Calibri"/>
                <a:sym typeface="Calibri"/>
              </a:rPr>
              <a:t>-scale-survey-</a:t>
            </a:r>
            <a:r>
              <a:rPr lang="en-US" sz="900" dirty="0" err="1">
                <a:latin typeface="Calibri"/>
                <a:ea typeface="Calibri"/>
                <a:cs typeface="Calibri"/>
                <a:sym typeface="Calibri"/>
              </a:rPr>
              <a:t>questions.html</a:t>
            </a:r>
            <a:endParaRPr sz="900" dirty="0">
              <a:latin typeface="Calibri"/>
              <a:ea typeface="Calibri"/>
              <a:cs typeface="Calibri"/>
              <a:sym typeface="Calibri"/>
            </a:endParaRPr>
          </a:p>
        </p:txBody>
      </p:sp>
    </p:spTree>
    <p:extLst>
      <p:ext uri="{BB962C8B-B14F-4D97-AF65-F5344CB8AC3E}">
        <p14:creationId xmlns:p14="http://schemas.microsoft.com/office/powerpoint/2010/main" val="4002375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Special note – Likert scales</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pPr marL="82550" indent="0">
              <a:buNone/>
            </a:pPr>
            <a:r>
              <a:rPr lang="en-US" dirty="0"/>
              <a:t>The </a:t>
            </a:r>
            <a:r>
              <a:rPr lang="en-US" b="1" dirty="0"/>
              <a:t>Likert Scale</a:t>
            </a:r>
            <a:r>
              <a:rPr lang="en-US" dirty="0"/>
              <a:t> (e.g., “on a scale of 1 to 10”) is a variable type created by </a:t>
            </a:r>
            <a:r>
              <a:rPr lang="en-US" dirty="0" err="1"/>
              <a:t>Rensis</a:t>
            </a:r>
            <a:r>
              <a:rPr lang="en-US" dirty="0"/>
              <a:t> Likert. It is the most common type of variable in social science research (e.g., questionnaires).</a:t>
            </a:r>
          </a:p>
          <a:p>
            <a:pPr marL="82550" indent="0">
              <a:buNone/>
            </a:pPr>
            <a:r>
              <a:rPr lang="en-US" dirty="0"/>
              <a:t>These variables are quantitative.</a:t>
            </a:r>
          </a:p>
          <a:p>
            <a:pPr marL="82550" indent="0">
              <a:buNone/>
            </a:pPr>
            <a:r>
              <a:rPr lang="en-US" dirty="0"/>
              <a:t>It is arguable that they may be "subjective," as they are based on individuals' experience rather than directly measurable phenomena. But they are quantitative and should be acknowledged as such.</a:t>
            </a:r>
          </a:p>
          <a:p>
            <a:pPr marL="82550" indent="0">
              <a:buNone/>
            </a:pPr>
            <a:r>
              <a:rPr lang="en-US" dirty="0"/>
              <a:t>They may be treated as nominal or continuous depending on the circumstances, usually with fairly similar results.</a:t>
            </a:r>
          </a:p>
          <a:p>
            <a:pPr marL="82550" indent="0">
              <a:buNone/>
            </a:pPr>
            <a:r>
              <a:rPr lang="en-US" dirty="0">
                <a:solidFill>
                  <a:schemeClr val="bg1"/>
                </a:solidFill>
              </a:rPr>
              <a:t>Note special case of special case:</a:t>
            </a:r>
          </a:p>
        </p:txBody>
      </p:sp>
    </p:spTree>
    <p:extLst>
      <p:ext uri="{BB962C8B-B14F-4D97-AF65-F5344CB8AC3E}">
        <p14:creationId xmlns:p14="http://schemas.microsoft.com/office/powerpoint/2010/main" val="993649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DB9A1-FD55-D653-1915-08491378F1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1860CC-4897-464D-00A8-B9ED291A9E12}"/>
              </a:ext>
            </a:extLst>
          </p:cNvPr>
          <p:cNvSpPr>
            <a:spLocks noGrp="1"/>
          </p:cNvSpPr>
          <p:nvPr>
            <p:ph type="title"/>
          </p:nvPr>
        </p:nvSpPr>
        <p:spPr/>
        <p:txBody>
          <a:bodyPr/>
          <a:lstStyle/>
          <a:p>
            <a:r>
              <a:rPr lang="en-US" dirty="0"/>
              <a:t>Special note – Likert scales</a:t>
            </a:r>
          </a:p>
        </p:txBody>
      </p:sp>
      <p:sp>
        <p:nvSpPr>
          <p:cNvPr id="3" name="Text Placeholder 2">
            <a:extLst>
              <a:ext uri="{FF2B5EF4-FFF2-40B4-BE49-F238E27FC236}">
                <a16:creationId xmlns:a16="http://schemas.microsoft.com/office/drawing/2014/main" id="{F17A14AB-20AE-1C80-A4C9-ADD4F90DB059}"/>
              </a:ext>
            </a:extLst>
          </p:cNvPr>
          <p:cNvSpPr>
            <a:spLocks noGrp="1"/>
          </p:cNvSpPr>
          <p:nvPr>
            <p:ph type="body" idx="1"/>
          </p:nvPr>
        </p:nvSpPr>
        <p:spPr/>
        <p:txBody>
          <a:bodyPr anchor="ctr"/>
          <a:lstStyle/>
          <a:p>
            <a:pPr marL="82550" indent="0">
              <a:buNone/>
            </a:pPr>
            <a:r>
              <a:rPr lang="en-US" dirty="0"/>
              <a:t>The </a:t>
            </a:r>
            <a:r>
              <a:rPr lang="en-US" b="1" dirty="0"/>
              <a:t>Likert Scale</a:t>
            </a:r>
            <a:r>
              <a:rPr lang="en-US" dirty="0"/>
              <a:t> (e.g., “on a scale of 1 to 10”) is a variable type created by </a:t>
            </a:r>
            <a:r>
              <a:rPr lang="en-US" dirty="0" err="1"/>
              <a:t>Rensis</a:t>
            </a:r>
            <a:r>
              <a:rPr lang="en-US" dirty="0"/>
              <a:t> Likert. It is the most common type of variable in social science research (e.g., questionnaires).</a:t>
            </a:r>
          </a:p>
          <a:p>
            <a:pPr marL="82550" indent="0">
              <a:buNone/>
            </a:pPr>
            <a:r>
              <a:rPr lang="en-US" dirty="0"/>
              <a:t>These variables are quantitative.</a:t>
            </a:r>
          </a:p>
          <a:p>
            <a:pPr marL="82550" indent="0">
              <a:buNone/>
            </a:pPr>
            <a:r>
              <a:rPr lang="en-US" dirty="0"/>
              <a:t>It is arguable that they may be "subjective," as they are based on individuals' experience rather than directly measurable phenomena. But they are quantitative and should be acknowledged as such.</a:t>
            </a:r>
          </a:p>
          <a:p>
            <a:pPr marL="82550" indent="0">
              <a:buNone/>
            </a:pPr>
            <a:r>
              <a:rPr lang="en-US" dirty="0"/>
              <a:t>They may be treated as nominal or continuous depending on the circumstances, usually with fairly similar results.</a:t>
            </a:r>
          </a:p>
          <a:p>
            <a:pPr marL="82550" indent="0">
              <a:buNone/>
            </a:pPr>
            <a:r>
              <a:rPr lang="en-US" dirty="0"/>
              <a:t>Note special case of special case:</a:t>
            </a:r>
          </a:p>
        </p:txBody>
      </p:sp>
      <p:pic>
        <p:nvPicPr>
          <p:cNvPr id="5" name="Picture 4" descr="A screenshot of a computer&#10;&#10;AI-generated content may be incorrect.">
            <a:extLst>
              <a:ext uri="{FF2B5EF4-FFF2-40B4-BE49-F238E27FC236}">
                <a16:creationId xmlns:a16="http://schemas.microsoft.com/office/drawing/2014/main" id="{0AE76DBA-A4ED-00EB-C21D-B8B238326EBD}"/>
              </a:ext>
            </a:extLst>
          </p:cNvPr>
          <p:cNvPicPr>
            <a:picLocks noChangeAspect="1"/>
          </p:cNvPicPr>
          <p:nvPr/>
        </p:nvPicPr>
        <p:blipFill>
          <a:blip r:embed="rId2"/>
          <a:stretch>
            <a:fillRect/>
          </a:stretch>
        </p:blipFill>
        <p:spPr>
          <a:xfrm>
            <a:off x="5332671" y="5629973"/>
            <a:ext cx="4456371" cy="1800255"/>
          </a:xfrm>
          <a:prstGeom prst="rect">
            <a:avLst/>
          </a:prstGeom>
          <a:ln>
            <a:solidFill>
              <a:schemeClr val="accent1"/>
            </a:solidFill>
          </a:ln>
        </p:spPr>
      </p:pic>
    </p:spTree>
    <p:extLst>
      <p:ext uri="{BB962C8B-B14F-4D97-AF65-F5344CB8AC3E}">
        <p14:creationId xmlns:p14="http://schemas.microsoft.com/office/powerpoint/2010/main" val="3140606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Measurements at the </a:t>
            </a:r>
            <a:r>
              <a:rPr lang="en-US" i="1" dirty="0"/>
              <a:t>population</a:t>
            </a:r>
            <a:r>
              <a:rPr lang="en-US" dirty="0"/>
              <a:t> level describe the distribution of the individual measurements</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pPr marL="82550" indent="0">
              <a:buNone/>
            </a:pPr>
            <a:r>
              <a:rPr lang="en-US" dirty="0"/>
              <a:t>For a given country, what measurements of center and spread could you use to describe:</a:t>
            </a:r>
          </a:p>
          <a:p>
            <a:pPr marL="539750" lvl="1" indent="0">
              <a:buNone/>
            </a:pPr>
            <a:endParaRPr lang="en-US" sz="1800" i="1" dirty="0"/>
          </a:p>
          <a:p>
            <a:pPr marL="539750" lvl="1" indent="0">
              <a:buNone/>
            </a:pPr>
            <a:r>
              <a:rPr lang="en-US" sz="1800" dirty="0"/>
              <a:t>How common cancer is</a:t>
            </a:r>
          </a:p>
          <a:p>
            <a:pPr marL="539750" lvl="1" indent="0">
              <a:buNone/>
            </a:pPr>
            <a:endParaRPr lang="en-US" sz="1800" dirty="0"/>
          </a:p>
          <a:p>
            <a:pPr marL="539750" lvl="1" indent="0">
              <a:buNone/>
            </a:pPr>
            <a:r>
              <a:rPr lang="en-US" sz="1800" dirty="0"/>
              <a:t>Typical income</a:t>
            </a:r>
          </a:p>
          <a:p>
            <a:pPr marL="539750" lvl="1" indent="0">
              <a:buNone/>
            </a:pPr>
            <a:endParaRPr lang="en-US" sz="1800" dirty="0"/>
          </a:p>
          <a:p>
            <a:pPr marL="539750" lvl="1" indent="0">
              <a:buNone/>
            </a:pPr>
            <a:r>
              <a:rPr lang="en-US" sz="1800" dirty="0"/>
              <a:t>Typical home value</a:t>
            </a:r>
          </a:p>
          <a:p>
            <a:pPr marL="539750" lvl="1" indent="0">
              <a:buNone/>
            </a:pPr>
            <a:endParaRPr lang="en-US" sz="1800" dirty="0"/>
          </a:p>
          <a:p>
            <a:pPr marL="539750" lvl="1" indent="0">
              <a:buNone/>
            </a:pPr>
            <a:r>
              <a:rPr lang="en-US" sz="1800" dirty="0"/>
              <a:t>Typical number of children in a family</a:t>
            </a:r>
          </a:p>
          <a:p>
            <a:pPr marL="539750" lvl="1" indent="0">
              <a:buNone/>
            </a:pPr>
            <a:endParaRPr lang="en-US" sz="1800" dirty="0"/>
          </a:p>
          <a:p>
            <a:pPr marL="539750" lvl="1" indent="0">
              <a:buNone/>
            </a:pPr>
            <a:r>
              <a:rPr lang="en-US" sz="1800" dirty="0"/>
              <a:t>The difference in assets between the wealthiest and least wealthy</a:t>
            </a:r>
          </a:p>
        </p:txBody>
      </p:sp>
    </p:spTree>
    <p:extLst>
      <p:ext uri="{BB962C8B-B14F-4D97-AF65-F5344CB8AC3E}">
        <p14:creationId xmlns:p14="http://schemas.microsoft.com/office/powerpoint/2010/main" val="4267533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r>
              <a:rPr lang="en-US" dirty="0"/>
              <a:t>Fundamental definitions</a:t>
            </a:r>
          </a:p>
          <a:p>
            <a:endParaRPr lang="en-US" dirty="0"/>
          </a:p>
          <a:p>
            <a:r>
              <a:rPr lang="en-US" dirty="0"/>
              <a:t>Types of measurements</a:t>
            </a:r>
          </a:p>
          <a:p>
            <a:endParaRPr lang="en-US" dirty="0"/>
          </a:p>
          <a:p>
            <a:r>
              <a:rPr lang="en-US" dirty="0"/>
              <a:t>A regression example</a:t>
            </a:r>
          </a:p>
        </p:txBody>
      </p:sp>
    </p:spTree>
    <p:extLst>
      <p:ext uri="{BB962C8B-B14F-4D97-AF65-F5344CB8AC3E}">
        <p14:creationId xmlns:p14="http://schemas.microsoft.com/office/powerpoint/2010/main" val="1783841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Biostatistics for machine learning</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lstStyle/>
          <a:p>
            <a:r>
              <a:rPr lang="en-US" dirty="0"/>
              <a:t>Statistics play a critical role in many areas of science, engineering, and medicine.</a:t>
            </a:r>
          </a:p>
          <a:p>
            <a:r>
              <a:rPr lang="en-US" dirty="0"/>
              <a:t>Here are some questions statistics can help answer:</a:t>
            </a:r>
          </a:p>
          <a:p>
            <a:pPr lvl="1"/>
            <a:r>
              <a:rPr lang="en-US" dirty="0"/>
              <a:t>How likely is a particular person to have a heart attack within 12 months, given that they have recently had one, and given what we know about them?</a:t>
            </a:r>
          </a:p>
          <a:p>
            <a:pPr lvl="1"/>
            <a:r>
              <a:rPr lang="en-US" dirty="0"/>
              <a:t>What are the most important factors in determining how long a person diagnosed with cancer will live?</a:t>
            </a:r>
          </a:p>
          <a:p>
            <a:pPr lvl="1"/>
            <a:r>
              <a:rPr lang="en-US" dirty="0"/>
              <a:t>Which cytokines are associated with a certain disease presentation?</a:t>
            </a:r>
          </a:p>
          <a:p>
            <a:pPr lvl="1"/>
            <a:r>
              <a:rPr lang="en-US" dirty="0"/>
              <a:t>Do two different treatments work differently?</a:t>
            </a:r>
          </a:p>
          <a:p>
            <a:pPr lvl="1"/>
            <a:r>
              <a:rPr lang="en-US" dirty="0"/>
              <a:t>What variables are associated with treatment success?</a:t>
            </a:r>
          </a:p>
        </p:txBody>
      </p:sp>
    </p:spTree>
    <p:extLst>
      <p:ext uri="{BB962C8B-B14F-4D97-AF65-F5344CB8AC3E}">
        <p14:creationId xmlns:p14="http://schemas.microsoft.com/office/powerpoint/2010/main" val="4167858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8B7A-94FF-F54D-8E00-7D4FC5A1C812}"/>
              </a:ext>
            </a:extLst>
          </p:cNvPr>
          <p:cNvSpPr>
            <a:spLocks noGrp="1"/>
          </p:cNvSpPr>
          <p:nvPr>
            <p:ph type="title"/>
          </p:nvPr>
        </p:nvSpPr>
        <p:spPr/>
        <p:txBody>
          <a:bodyPr/>
          <a:lstStyle/>
          <a:p>
            <a:r>
              <a:rPr lang="en-US" dirty="0"/>
              <a:t>A regression example</a:t>
            </a:r>
          </a:p>
        </p:txBody>
      </p:sp>
      <p:sp>
        <p:nvSpPr>
          <p:cNvPr id="3" name="Text Placeholder 2">
            <a:extLst>
              <a:ext uri="{FF2B5EF4-FFF2-40B4-BE49-F238E27FC236}">
                <a16:creationId xmlns:a16="http://schemas.microsoft.com/office/drawing/2014/main" id="{7D112F5C-1E87-F741-B6EE-4B2403D57B6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17821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18046E-87D9-604F-A420-83A6C361894F}"/>
              </a:ext>
            </a:extLst>
          </p:cNvPr>
          <p:cNvPicPr>
            <a:picLocks noChangeAspect="1"/>
          </p:cNvPicPr>
          <p:nvPr/>
        </p:nvPicPr>
        <p:blipFill>
          <a:blip r:embed="rId2"/>
          <a:stretch>
            <a:fillRect/>
          </a:stretch>
        </p:blipFill>
        <p:spPr>
          <a:xfrm>
            <a:off x="317500" y="1111250"/>
            <a:ext cx="9525000" cy="5397500"/>
          </a:xfrm>
          <a:prstGeom prst="rect">
            <a:avLst/>
          </a:prstGeom>
        </p:spPr>
      </p:pic>
      <p:sp>
        <p:nvSpPr>
          <p:cNvPr id="2" name="Title 1">
            <a:extLst>
              <a:ext uri="{FF2B5EF4-FFF2-40B4-BE49-F238E27FC236}">
                <a16:creationId xmlns:a16="http://schemas.microsoft.com/office/drawing/2014/main" id="{AE226E3C-866E-1B42-BA84-DB405469DF0B}"/>
              </a:ext>
            </a:extLst>
          </p:cNvPr>
          <p:cNvSpPr>
            <a:spLocks noGrp="1"/>
          </p:cNvSpPr>
          <p:nvPr>
            <p:ph type="title"/>
          </p:nvPr>
        </p:nvSpPr>
        <p:spPr/>
        <p:txBody>
          <a:bodyPr/>
          <a:lstStyle/>
          <a:p>
            <a:r>
              <a:rPr lang="en-US" dirty="0"/>
              <a:t>(Bad) Cholesterol vs. Exercise</a:t>
            </a:r>
          </a:p>
        </p:txBody>
      </p:sp>
    </p:spTree>
    <p:extLst>
      <p:ext uri="{BB962C8B-B14F-4D97-AF65-F5344CB8AC3E}">
        <p14:creationId xmlns:p14="http://schemas.microsoft.com/office/powerpoint/2010/main" val="4258110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564802-ED2C-804D-A228-F2B0C9BFBD2F}"/>
              </a:ext>
            </a:extLst>
          </p:cNvPr>
          <p:cNvPicPr>
            <a:picLocks noChangeAspect="1"/>
          </p:cNvPicPr>
          <p:nvPr/>
        </p:nvPicPr>
        <p:blipFill>
          <a:blip r:embed="rId2"/>
          <a:stretch>
            <a:fillRect/>
          </a:stretch>
        </p:blipFill>
        <p:spPr>
          <a:xfrm>
            <a:off x="317500" y="1111250"/>
            <a:ext cx="9525000" cy="5397500"/>
          </a:xfrm>
          <a:prstGeom prst="rect">
            <a:avLst/>
          </a:prstGeom>
        </p:spPr>
      </p:pic>
      <p:sp>
        <p:nvSpPr>
          <p:cNvPr id="2" name="Title 1">
            <a:extLst>
              <a:ext uri="{FF2B5EF4-FFF2-40B4-BE49-F238E27FC236}">
                <a16:creationId xmlns:a16="http://schemas.microsoft.com/office/drawing/2014/main" id="{AE226E3C-866E-1B42-BA84-DB405469DF0B}"/>
              </a:ext>
            </a:extLst>
          </p:cNvPr>
          <p:cNvSpPr>
            <a:spLocks noGrp="1"/>
          </p:cNvSpPr>
          <p:nvPr>
            <p:ph type="title"/>
          </p:nvPr>
        </p:nvSpPr>
        <p:spPr/>
        <p:txBody>
          <a:bodyPr/>
          <a:lstStyle/>
          <a:p>
            <a:r>
              <a:rPr lang="en-US" dirty="0"/>
              <a:t>(Bad) Cholesterol vs. Exercise</a:t>
            </a:r>
          </a:p>
        </p:txBody>
      </p:sp>
    </p:spTree>
    <p:extLst>
      <p:ext uri="{BB962C8B-B14F-4D97-AF65-F5344CB8AC3E}">
        <p14:creationId xmlns:p14="http://schemas.microsoft.com/office/powerpoint/2010/main" val="2752069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Key definitions</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r>
              <a:rPr lang="en-US" dirty="0"/>
              <a:t>Null hypothesis</a:t>
            </a:r>
          </a:p>
          <a:p>
            <a:pPr lvl="1"/>
            <a:r>
              <a:rPr lang="en-US" dirty="0"/>
              <a:t>The conditions under which an analyst proposes chance alone might generate (or have generated) a group of observations</a:t>
            </a:r>
          </a:p>
          <a:p>
            <a:pPr lvl="1"/>
            <a:endParaRPr lang="en-US" dirty="0"/>
          </a:p>
          <a:p>
            <a:r>
              <a:rPr lang="en-US" dirty="0"/>
              <a:t>Statistical test</a:t>
            </a:r>
          </a:p>
          <a:p>
            <a:pPr lvl="1"/>
            <a:r>
              <a:rPr lang="en-US" dirty="0"/>
              <a:t>A tool used to help make a decision about a null hypothesis</a:t>
            </a:r>
          </a:p>
          <a:p>
            <a:pPr lvl="1"/>
            <a:r>
              <a:rPr lang="en-US" dirty="0"/>
              <a:t>Permutation and simulation tests</a:t>
            </a:r>
          </a:p>
          <a:p>
            <a:pPr lvl="1"/>
            <a:r>
              <a:rPr lang="en-US" dirty="0"/>
              <a:t>“Non parametric” tests: Kruskal-Wallis, ranked sums</a:t>
            </a:r>
          </a:p>
          <a:p>
            <a:pPr lvl="1"/>
            <a:r>
              <a:rPr lang="en-US" dirty="0"/>
              <a:t>“Parametric” tests: t, chi-squared, F, likelihood ratio, Wald, score</a:t>
            </a:r>
          </a:p>
          <a:p>
            <a:pPr lvl="1"/>
            <a:endParaRPr lang="en-US" dirty="0"/>
          </a:p>
          <a:p>
            <a:r>
              <a:rPr lang="en-US" dirty="0"/>
              <a:t>Confound</a:t>
            </a:r>
          </a:p>
          <a:p>
            <a:pPr lvl="1"/>
            <a:r>
              <a:rPr lang="en-US" b="1" i="1" dirty="0"/>
              <a:t>A variable that is associated with the exposure and the outcome that is not a consequence of the outcome</a:t>
            </a:r>
          </a:p>
        </p:txBody>
      </p:sp>
    </p:spTree>
    <p:extLst>
      <p:ext uri="{BB962C8B-B14F-4D97-AF65-F5344CB8AC3E}">
        <p14:creationId xmlns:p14="http://schemas.microsoft.com/office/powerpoint/2010/main" val="598158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Confounding in this case</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r>
              <a:rPr lang="en-US" dirty="0"/>
              <a:t>The association between exercise and (good) cholesterol is confounded by age. Why?</a:t>
            </a:r>
          </a:p>
          <a:p>
            <a:r>
              <a:rPr lang="en-US" dirty="0"/>
              <a:t>Confound</a:t>
            </a:r>
          </a:p>
          <a:p>
            <a:pPr lvl="1"/>
            <a:r>
              <a:rPr lang="en-US" b="1" i="1" dirty="0"/>
              <a:t>A variable that is associated with the exposure and the outcome that is not a consequence of the outcome</a:t>
            </a:r>
            <a:endParaRPr lang="en-US" dirty="0"/>
          </a:p>
          <a:p>
            <a:r>
              <a:rPr lang="en-US" dirty="0"/>
              <a:t>Older people exercise more (these data must be from Oregon)</a:t>
            </a:r>
          </a:p>
          <a:p>
            <a:r>
              <a:rPr lang="en-US" dirty="0"/>
              <a:t>Older people have higher cholesterol</a:t>
            </a:r>
          </a:p>
          <a:p>
            <a:r>
              <a:rPr lang="en-US" dirty="0"/>
              <a:t>As age increases, cholesterol increases, even though for a given age (within a “stratum” of age) the slope is opposite!</a:t>
            </a:r>
          </a:p>
          <a:p>
            <a:r>
              <a:rPr lang="en-US" dirty="0"/>
              <a:t>This is called Simpson’s paradox.</a:t>
            </a:r>
          </a:p>
          <a:p>
            <a:r>
              <a:rPr lang="en-US" dirty="0"/>
              <a:t>It occurs all the time in medical data.</a:t>
            </a:r>
          </a:p>
        </p:txBody>
      </p:sp>
    </p:spTree>
    <p:extLst>
      <p:ext uri="{BB962C8B-B14F-4D97-AF65-F5344CB8AC3E}">
        <p14:creationId xmlns:p14="http://schemas.microsoft.com/office/powerpoint/2010/main" val="4273344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26E3C-866E-1B42-BA84-DB405469DF0B}"/>
              </a:ext>
            </a:extLst>
          </p:cNvPr>
          <p:cNvSpPr>
            <a:spLocks noGrp="1"/>
          </p:cNvSpPr>
          <p:nvPr>
            <p:ph type="title"/>
          </p:nvPr>
        </p:nvSpPr>
        <p:spPr/>
        <p:txBody>
          <a:bodyPr/>
          <a:lstStyle/>
          <a:p>
            <a:r>
              <a:rPr lang="en-US" dirty="0"/>
              <a:t>(Bad) Cholesterol vs. Exercise</a:t>
            </a:r>
          </a:p>
        </p:txBody>
      </p:sp>
      <p:pic>
        <p:nvPicPr>
          <p:cNvPr id="4" name="Picture 3">
            <a:extLst>
              <a:ext uri="{FF2B5EF4-FFF2-40B4-BE49-F238E27FC236}">
                <a16:creationId xmlns:a16="http://schemas.microsoft.com/office/drawing/2014/main" id="{F76977C3-0402-264B-8D7C-990BA480A1DE}"/>
              </a:ext>
            </a:extLst>
          </p:cNvPr>
          <p:cNvPicPr>
            <a:picLocks noChangeAspect="1"/>
          </p:cNvPicPr>
          <p:nvPr/>
        </p:nvPicPr>
        <p:blipFill>
          <a:blip r:embed="rId2"/>
          <a:stretch>
            <a:fillRect/>
          </a:stretch>
        </p:blipFill>
        <p:spPr>
          <a:xfrm>
            <a:off x="317500" y="1991924"/>
            <a:ext cx="9525000" cy="4762500"/>
          </a:xfrm>
          <a:prstGeom prst="rect">
            <a:avLst/>
          </a:prstGeom>
        </p:spPr>
      </p:pic>
    </p:spTree>
    <p:extLst>
      <p:ext uri="{BB962C8B-B14F-4D97-AF65-F5344CB8AC3E}">
        <p14:creationId xmlns:p14="http://schemas.microsoft.com/office/powerpoint/2010/main" val="24135960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26E3C-866E-1B42-BA84-DB405469DF0B}"/>
              </a:ext>
            </a:extLst>
          </p:cNvPr>
          <p:cNvSpPr>
            <a:spLocks noGrp="1"/>
          </p:cNvSpPr>
          <p:nvPr>
            <p:ph type="title"/>
          </p:nvPr>
        </p:nvSpPr>
        <p:spPr/>
        <p:txBody>
          <a:bodyPr/>
          <a:lstStyle/>
          <a:p>
            <a:r>
              <a:rPr lang="en-US" dirty="0"/>
              <a:t>(Bad) Cholesterol vs. Exercise</a:t>
            </a:r>
          </a:p>
        </p:txBody>
      </p:sp>
      <p:pic>
        <p:nvPicPr>
          <p:cNvPr id="4" name="Picture 3">
            <a:extLst>
              <a:ext uri="{FF2B5EF4-FFF2-40B4-BE49-F238E27FC236}">
                <a16:creationId xmlns:a16="http://schemas.microsoft.com/office/drawing/2014/main" id="{F76977C3-0402-264B-8D7C-990BA480A1DE}"/>
              </a:ext>
            </a:extLst>
          </p:cNvPr>
          <p:cNvPicPr>
            <a:picLocks noChangeAspect="1"/>
          </p:cNvPicPr>
          <p:nvPr/>
        </p:nvPicPr>
        <p:blipFill>
          <a:blip r:embed="rId2"/>
          <a:stretch>
            <a:fillRect/>
          </a:stretch>
        </p:blipFill>
        <p:spPr>
          <a:xfrm>
            <a:off x="1162627" y="2840182"/>
            <a:ext cx="5736448" cy="286822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17BEEB1-EB1A-97F5-D4A9-1B9339E3B843}"/>
                  </a:ext>
                </a:extLst>
              </p:cNvPr>
              <p:cNvSpPr txBox="1"/>
              <p:nvPr/>
            </p:nvSpPr>
            <p:spPr>
              <a:xfrm>
                <a:off x="3428178" y="5952990"/>
                <a:ext cx="627611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𝐶h𝑜𝑙𝑒𝑠𝑡𝑒𝑟𝑜𝑙</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𝐶</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𝐸𝑥𝑒𝑟𝑐𝑖𝑠𝑒</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𝜖</m:t>
                          </m:r>
                        </m:e>
                        <m:sub>
                          <m:r>
                            <a:rPr lang="en-US" sz="2400" b="0" i="1" smtClean="0">
                              <a:latin typeface="Cambria Math" panose="02040503050406030204" pitchFamily="18" charset="0"/>
                            </a:rPr>
                            <m:t>𝑖</m:t>
                          </m:r>
                        </m:sub>
                      </m:sSub>
                    </m:oMath>
                  </m:oMathPara>
                </a14:m>
                <a:endParaRPr lang="en-US" sz="2400" dirty="0"/>
              </a:p>
            </p:txBody>
          </p:sp>
        </mc:Choice>
        <mc:Fallback xmlns="">
          <p:sp>
            <p:nvSpPr>
              <p:cNvPr id="3" name="TextBox 2">
                <a:extLst>
                  <a:ext uri="{FF2B5EF4-FFF2-40B4-BE49-F238E27FC236}">
                    <a16:creationId xmlns:a16="http://schemas.microsoft.com/office/drawing/2014/main" id="{417BEEB1-EB1A-97F5-D4A9-1B9339E3B843}"/>
                  </a:ext>
                </a:extLst>
              </p:cNvPr>
              <p:cNvSpPr txBox="1">
                <a:spLocks noRot="1" noChangeAspect="1" noMove="1" noResize="1" noEditPoints="1" noAdjustHandles="1" noChangeArrowheads="1" noChangeShapeType="1" noTextEdit="1"/>
              </p:cNvSpPr>
              <p:nvPr/>
            </p:nvSpPr>
            <p:spPr>
              <a:xfrm>
                <a:off x="3428178" y="5952990"/>
                <a:ext cx="6276110" cy="461665"/>
              </a:xfrm>
              <a:prstGeom prst="rect">
                <a:avLst/>
              </a:prstGeom>
              <a:blipFill>
                <a:blip r:embed="rId3"/>
                <a:stretch>
                  <a:fillRect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386B7FD-757D-0516-3493-600D96589296}"/>
                  </a:ext>
                </a:extLst>
              </p:cNvPr>
              <p:cNvSpPr txBox="1"/>
              <p:nvPr/>
            </p:nvSpPr>
            <p:spPr>
              <a:xfrm>
                <a:off x="7405254" y="6659239"/>
                <a:ext cx="256227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bg1">
                                  <a:lumMod val="75000"/>
                                </a:schemeClr>
                              </a:solidFill>
                              <a:latin typeface="Cambria Math" panose="02040503050406030204" pitchFamily="18" charset="0"/>
                            </a:rPr>
                          </m:ctrlPr>
                        </m:sSubPr>
                        <m:e>
                          <m:r>
                            <a:rPr lang="en-US" sz="2400" b="0" i="1" smtClean="0">
                              <a:solidFill>
                                <a:schemeClr val="bg1">
                                  <a:lumMod val="75000"/>
                                </a:schemeClr>
                              </a:solidFill>
                              <a:latin typeface="Cambria Math" panose="02040503050406030204" pitchFamily="18" charset="0"/>
                              <a:ea typeface="Cambria Math" panose="02040503050406030204" pitchFamily="18" charset="0"/>
                            </a:rPr>
                            <m:t>𝜖</m:t>
                          </m:r>
                        </m:e>
                        <m:sub>
                          <m:r>
                            <a:rPr lang="en-US" sz="2400" b="0" i="1" smtClean="0">
                              <a:solidFill>
                                <a:schemeClr val="bg1">
                                  <a:lumMod val="75000"/>
                                </a:schemeClr>
                              </a:solidFill>
                              <a:latin typeface="Cambria Math" panose="02040503050406030204" pitchFamily="18" charset="0"/>
                            </a:rPr>
                            <m:t>𝑖</m:t>
                          </m:r>
                        </m:sub>
                      </m:sSub>
                      <m:r>
                        <a:rPr lang="en-US" sz="2400" b="0" i="1" smtClean="0">
                          <a:solidFill>
                            <a:schemeClr val="bg1">
                              <a:lumMod val="75000"/>
                            </a:schemeClr>
                          </a:solidFill>
                          <a:latin typeface="Cambria Math" panose="02040503050406030204" pitchFamily="18" charset="0"/>
                        </a:rPr>
                        <m:t>~</m:t>
                      </m:r>
                      <m:r>
                        <a:rPr lang="en-US" sz="2400" b="0" i="1" smtClean="0">
                          <a:solidFill>
                            <a:schemeClr val="bg1">
                              <a:lumMod val="75000"/>
                            </a:schemeClr>
                          </a:solidFill>
                          <a:latin typeface="Cambria Math" panose="02040503050406030204" pitchFamily="18" charset="0"/>
                        </a:rPr>
                        <m:t>𝑁</m:t>
                      </m:r>
                      <m:r>
                        <a:rPr lang="en-US" sz="2400" b="0" i="1" smtClean="0">
                          <a:solidFill>
                            <a:schemeClr val="bg1">
                              <a:lumMod val="75000"/>
                            </a:schemeClr>
                          </a:solidFill>
                          <a:latin typeface="Cambria Math" panose="02040503050406030204" pitchFamily="18" charset="0"/>
                        </a:rPr>
                        <m:t>(0,</m:t>
                      </m:r>
                      <m:sSup>
                        <m:sSupPr>
                          <m:ctrlPr>
                            <a:rPr lang="en-US" sz="2400" b="0" i="1" smtClean="0">
                              <a:solidFill>
                                <a:schemeClr val="bg1">
                                  <a:lumMod val="75000"/>
                                </a:schemeClr>
                              </a:solidFill>
                              <a:latin typeface="Cambria Math" panose="02040503050406030204" pitchFamily="18" charset="0"/>
                            </a:rPr>
                          </m:ctrlPr>
                        </m:sSupPr>
                        <m:e>
                          <m:r>
                            <a:rPr lang="en-US" sz="2400" b="0" i="1" smtClean="0">
                              <a:solidFill>
                                <a:schemeClr val="bg1">
                                  <a:lumMod val="75000"/>
                                </a:schemeClr>
                              </a:solidFill>
                              <a:latin typeface="Cambria Math" panose="02040503050406030204" pitchFamily="18" charset="0"/>
                              <a:ea typeface="Cambria Math" panose="02040503050406030204" pitchFamily="18" charset="0"/>
                            </a:rPr>
                            <m:t>𝜎</m:t>
                          </m:r>
                        </m:e>
                        <m:sup>
                          <m:r>
                            <a:rPr lang="en-US" sz="2400" b="0" i="1" smtClean="0">
                              <a:solidFill>
                                <a:schemeClr val="bg1">
                                  <a:lumMod val="75000"/>
                                </a:schemeClr>
                              </a:solidFill>
                              <a:latin typeface="Cambria Math" panose="02040503050406030204" pitchFamily="18" charset="0"/>
                            </a:rPr>
                            <m:t>2</m:t>
                          </m:r>
                        </m:sup>
                      </m:sSup>
                      <m:r>
                        <a:rPr lang="en-US" sz="2400" b="0" i="1" smtClean="0">
                          <a:solidFill>
                            <a:schemeClr val="bg1">
                              <a:lumMod val="75000"/>
                            </a:schemeClr>
                          </a:solidFill>
                          <a:latin typeface="Cambria Math" panose="02040503050406030204" pitchFamily="18" charset="0"/>
                        </a:rPr>
                        <m:t>)</m:t>
                      </m:r>
                    </m:oMath>
                  </m:oMathPara>
                </a14:m>
                <a:endParaRPr lang="en-US" sz="2400" i="1" dirty="0">
                  <a:solidFill>
                    <a:schemeClr val="bg1">
                      <a:lumMod val="75000"/>
                    </a:schemeClr>
                  </a:solidFill>
                </a:endParaRPr>
              </a:p>
            </p:txBody>
          </p:sp>
        </mc:Choice>
        <mc:Fallback xmlns="">
          <p:sp>
            <p:nvSpPr>
              <p:cNvPr id="5" name="TextBox 4">
                <a:extLst>
                  <a:ext uri="{FF2B5EF4-FFF2-40B4-BE49-F238E27FC236}">
                    <a16:creationId xmlns:a16="http://schemas.microsoft.com/office/drawing/2014/main" id="{D386B7FD-757D-0516-3493-600D96589296}"/>
                  </a:ext>
                </a:extLst>
              </p:cNvPr>
              <p:cNvSpPr txBox="1">
                <a:spLocks noRot="1" noChangeAspect="1" noMove="1" noResize="1" noEditPoints="1" noAdjustHandles="1" noChangeArrowheads="1" noChangeShapeType="1" noTextEdit="1"/>
              </p:cNvSpPr>
              <p:nvPr/>
            </p:nvSpPr>
            <p:spPr>
              <a:xfrm>
                <a:off x="7405254" y="6659239"/>
                <a:ext cx="2562270" cy="461665"/>
              </a:xfrm>
              <a:prstGeom prst="rect">
                <a:avLst/>
              </a:prstGeom>
              <a:blipFill>
                <a:blip r:embed="rId4"/>
                <a:stretch>
                  <a:fillRect b="-18919"/>
                </a:stretch>
              </a:blipFill>
            </p:spPr>
            <p:txBody>
              <a:bodyPr/>
              <a:lstStyle/>
              <a:p>
                <a:r>
                  <a:rPr lang="en-US">
                    <a:noFill/>
                  </a:rPr>
                  <a:t> </a:t>
                </a:r>
              </a:p>
            </p:txBody>
          </p:sp>
        </mc:Fallback>
      </mc:AlternateContent>
    </p:spTree>
    <p:extLst>
      <p:ext uri="{BB962C8B-B14F-4D97-AF65-F5344CB8AC3E}">
        <p14:creationId xmlns:p14="http://schemas.microsoft.com/office/powerpoint/2010/main" val="3886582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E226E3C-866E-1B42-BA84-DB405469DF0B}"/>
                  </a:ext>
                </a:extLst>
              </p:cNvPr>
              <p:cNvSpPr>
                <a:spLocks noGrp="1"/>
              </p:cNvSpPr>
              <p:nvPr>
                <p:ph type="title"/>
              </p:nvPr>
            </p:nvSpPr>
            <p:spPr/>
            <p:txBody>
              <a:bodyPr/>
              <a:lstStyle/>
              <a:p>
                <a:r>
                  <a:rPr lang="en-US" dirty="0"/>
                  <a:t>How to identify the best-fit slope </a:t>
                </a:r>
                <a14:m>
                  <m:oMath xmlns:m="http://schemas.openxmlformats.org/officeDocument/2006/math">
                    <m:r>
                      <a:rPr lang="en-US" i="1" smtClean="0">
                        <a:latin typeface="Cambria Math" panose="02040503050406030204" pitchFamily="18" charset="0"/>
                        <a:ea typeface="Cambria Math" panose="02040503050406030204" pitchFamily="18" charset="0"/>
                      </a:rPr>
                      <m:t>𝛽</m:t>
                    </m:r>
                  </m:oMath>
                </a14:m>
                <a:r>
                  <a:rPr lang="en-US" dirty="0"/>
                  <a:t>? One way is to find the value that minimizes the </a:t>
                </a:r>
                <a:r>
                  <a:rPr lang="en-US" i="1" dirty="0"/>
                  <a:t>error</a:t>
                </a:r>
                <a:r>
                  <a:rPr lang="en-US" dirty="0"/>
                  <a:t> between model predictions and data.</a:t>
                </a:r>
              </a:p>
            </p:txBody>
          </p:sp>
        </mc:Choice>
        <mc:Fallback xmlns="">
          <p:sp>
            <p:nvSpPr>
              <p:cNvPr id="2" name="Title 1">
                <a:extLst>
                  <a:ext uri="{FF2B5EF4-FFF2-40B4-BE49-F238E27FC236}">
                    <a16:creationId xmlns:a16="http://schemas.microsoft.com/office/drawing/2014/main" id="{AE226E3C-866E-1B42-BA84-DB405469DF0B}"/>
                  </a:ext>
                </a:extLst>
              </p:cNvPr>
              <p:cNvSpPr>
                <a:spLocks noGrp="1" noRot="1" noChangeAspect="1" noMove="1" noResize="1" noEditPoints="1" noAdjustHandles="1" noChangeArrowheads="1" noChangeShapeType="1" noTextEdit="1"/>
              </p:cNvSpPr>
              <p:nvPr>
                <p:ph type="title"/>
              </p:nvPr>
            </p:nvSpPr>
            <p:spPr>
              <a:blipFill>
                <a:blip r:embed="rId2"/>
                <a:stretch>
                  <a:fillRect l="-2026" t="-15385" b="-20513"/>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25155318-5D74-AD42-BB0B-C836C2544954}"/>
              </a:ext>
            </a:extLst>
          </p:cNvPr>
          <p:cNvPicPr>
            <a:picLocks noChangeAspect="1"/>
          </p:cNvPicPr>
          <p:nvPr/>
        </p:nvPicPr>
        <p:blipFill>
          <a:blip r:embed="rId3"/>
          <a:stretch>
            <a:fillRect/>
          </a:stretch>
        </p:blipFill>
        <p:spPr>
          <a:xfrm>
            <a:off x="317500" y="2355261"/>
            <a:ext cx="9525000" cy="4762500"/>
          </a:xfrm>
          <a:prstGeom prst="rect">
            <a:avLst/>
          </a:prstGeom>
        </p:spPr>
      </p:pic>
      <p:sp>
        <p:nvSpPr>
          <p:cNvPr id="4" name="TextBox 3">
            <a:extLst>
              <a:ext uri="{FF2B5EF4-FFF2-40B4-BE49-F238E27FC236}">
                <a16:creationId xmlns:a16="http://schemas.microsoft.com/office/drawing/2014/main" id="{78083BB5-1F88-7A4F-A6A8-31DC2C8C91DB}"/>
              </a:ext>
            </a:extLst>
          </p:cNvPr>
          <p:cNvSpPr txBox="1"/>
          <p:nvPr/>
        </p:nvSpPr>
        <p:spPr>
          <a:xfrm>
            <a:off x="5436394" y="5800725"/>
            <a:ext cx="492443" cy="307777"/>
          </a:xfrm>
          <a:prstGeom prst="rect">
            <a:avLst/>
          </a:prstGeom>
          <a:noFill/>
        </p:spPr>
        <p:txBody>
          <a:bodyPr wrap="none" rtlCol="0">
            <a:spAutoFit/>
          </a:bodyPr>
          <a:lstStyle/>
          <a:p>
            <a:r>
              <a:rPr lang="en-US" dirty="0">
                <a:solidFill>
                  <a:srgbClr val="C00000"/>
                </a:solidFill>
              </a:rPr>
              <a:t>-0.8</a:t>
            </a:r>
          </a:p>
        </p:txBody>
      </p:sp>
    </p:spTree>
    <p:extLst>
      <p:ext uri="{BB962C8B-B14F-4D97-AF65-F5344CB8AC3E}">
        <p14:creationId xmlns:p14="http://schemas.microsoft.com/office/powerpoint/2010/main" val="2946583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26E3C-866E-1B42-BA84-DB405469DF0B}"/>
              </a:ext>
            </a:extLst>
          </p:cNvPr>
          <p:cNvSpPr>
            <a:spLocks noGrp="1"/>
          </p:cNvSpPr>
          <p:nvPr>
            <p:ph type="title"/>
          </p:nvPr>
        </p:nvSpPr>
        <p:spPr/>
        <p:txBody>
          <a:bodyPr/>
          <a:lstStyle/>
          <a:p>
            <a:r>
              <a:rPr lang="en-US" dirty="0"/>
              <a:t>A second way is to find the value that maximizes the </a:t>
            </a:r>
            <a:r>
              <a:rPr lang="en-US" i="1" dirty="0"/>
              <a:t>likelihood</a:t>
            </a:r>
            <a:r>
              <a:rPr lang="en-US" dirty="0"/>
              <a:t> of the data given the model.</a:t>
            </a:r>
          </a:p>
        </p:txBody>
      </p:sp>
      <p:pic>
        <p:nvPicPr>
          <p:cNvPr id="4" name="Picture 3">
            <a:extLst>
              <a:ext uri="{FF2B5EF4-FFF2-40B4-BE49-F238E27FC236}">
                <a16:creationId xmlns:a16="http://schemas.microsoft.com/office/drawing/2014/main" id="{C1369FD2-2722-C040-A740-E25882A626F5}"/>
              </a:ext>
            </a:extLst>
          </p:cNvPr>
          <p:cNvPicPr>
            <a:picLocks noChangeAspect="1"/>
          </p:cNvPicPr>
          <p:nvPr/>
        </p:nvPicPr>
        <p:blipFill>
          <a:blip r:embed="rId2"/>
          <a:stretch>
            <a:fillRect/>
          </a:stretch>
        </p:blipFill>
        <p:spPr>
          <a:xfrm>
            <a:off x="317500" y="2215982"/>
            <a:ext cx="9525000" cy="4762500"/>
          </a:xfrm>
          <a:prstGeom prst="rect">
            <a:avLst/>
          </a:prstGeom>
        </p:spPr>
      </p:pic>
      <p:sp>
        <p:nvSpPr>
          <p:cNvPr id="5" name="TextBox 4">
            <a:extLst>
              <a:ext uri="{FF2B5EF4-FFF2-40B4-BE49-F238E27FC236}">
                <a16:creationId xmlns:a16="http://schemas.microsoft.com/office/drawing/2014/main" id="{FDF2CE7F-466F-D042-892D-9ED968C5AA08}"/>
              </a:ext>
            </a:extLst>
          </p:cNvPr>
          <p:cNvSpPr txBox="1"/>
          <p:nvPr/>
        </p:nvSpPr>
        <p:spPr>
          <a:xfrm>
            <a:off x="5450681" y="6293644"/>
            <a:ext cx="492443" cy="307777"/>
          </a:xfrm>
          <a:prstGeom prst="rect">
            <a:avLst/>
          </a:prstGeom>
          <a:noFill/>
        </p:spPr>
        <p:txBody>
          <a:bodyPr wrap="none" rtlCol="0">
            <a:spAutoFit/>
          </a:bodyPr>
          <a:lstStyle/>
          <a:p>
            <a:r>
              <a:rPr lang="en-US" dirty="0">
                <a:solidFill>
                  <a:srgbClr val="C00000"/>
                </a:solidFill>
              </a:rPr>
              <a:t>-0.8</a:t>
            </a:r>
          </a:p>
        </p:txBody>
      </p:sp>
    </p:spTree>
    <p:extLst>
      <p:ext uri="{BB962C8B-B14F-4D97-AF65-F5344CB8AC3E}">
        <p14:creationId xmlns:p14="http://schemas.microsoft.com/office/powerpoint/2010/main" val="24741233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We will discuss two fundamental statistical modeling steps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pPr marL="539750" indent="-457200">
                  <a:buFont typeface="+mj-lt"/>
                  <a:buAutoNum type="arabicPeriod"/>
                </a:pPr>
                <a:r>
                  <a:rPr lang="en-US" dirty="0"/>
                  <a:t>Fit model parameters to data – </a:t>
                </a:r>
                <a:r>
                  <a:rPr lang="en-US" b="1" dirty="0"/>
                  <a:t>our best estimate of the slope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𝜷</m:t>
                        </m:r>
                      </m:e>
                      <m:sub>
                        <m:r>
                          <a:rPr lang="en-US" b="1" i="1" smtClean="0">
                            <a:latin typeface="Cambria Math" panose="02040503050406030204" pitchFamily="18" charset="0"/>
                          </a:rPr>
                          <m:t>𝑪</m:t>
                        </m:r>
                      </m:sub>
                    </m:sSub>
                    <m:r>
                      <a:rPr lang="en-US" b="1" i="1" smtClean="0">
                        <a:latin typeface="Cambria Math" panose="02040503050406030204" pitchFamily="18" charset="0"/>
                      </a:rPr>
                      <m:t> </m:t>
                    </m:r>
                  </m:oMath>
                </a14:m>
                <a:r>
                  <a:rPr lang="en-US" b="1" dirty="0"/>
                  <a:t>is -0.8. You can get this by minimizing error or maximizing likelihood. The second method doesn't require normally-distributed errors.</a:t>
                </a:r>
              </a:p>
              <a:p>
                <a:pPr marL="539750" indent="-457200">
                  <a:buFont typeface="+mj-lt"/>
                  <a:buAutoNum type="arabicPeriod"/>
                </a:pPr>
                <a:endParaRPr lang="en-US" dirty="0"/>
              </a:p>
              <a:p>
                <a:pPr marL="539750" indent="-457200">
                  <a:buFont typeface="+mj-lt"/>
                  <a:buAutoNum type="arabicPeriod"/>
                </a:pPr>
                <a:r>
                  <a:rPr lang="en-US" dirty="0"/>
                  <a:t>Make inferences about models – </a:t>
                </a:r>
                <a:r>
                  <a:rPr lang="en-US" b="1" dirty="0"/>
                  <a:t>the null hypothesis is that the slope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𝜷</m:t>
                        </m:r>
                      </m:e>
                      <m:sub>
                        <m:r>
                          <a:rPr lang="en-US" b="1" i="1" smtClean="0">
                            <a:latin typeface="Cambria Math" panose="02040503050406030204" pitchFamily="18" charset="0"/>
                          </a:rPr>
                          <m:t>𝑪</m:t>
                        </m:r>
                      </m:sub>
                    </m:sSub>
                    <m:r>
                      <a:rPr lang="en-US" b="1" i="1" smtClean="0">
                        <a:latin typeface="Cambria Math" panose="02040503050406030204" pitchFamily="18" charset="0"/>
                      </a:rPr>
                      <m:t> </m:t>
                    </m:r>
                  </m:oMath>
                </a14:m>
                <a:r>
                  <a:rPr lang="en-US" b="1" dirty="0"/>
                  <a:t>is zero.</a:t>
                </a:r>
              </a:p>
            </p:txBody>
          </p:sp>
        </mc:Choice>
        <mc:Fallback xmlns="">
          <p:sp>
            <p:nvSpPr>
              <p:cNvPr id="3" name="Text Placeholder 2">
                <a:extLst>
                  <a:ext uri="{FF2B5EF4-FFF2-40B4-BE49-F238E27FC236}">
                    <a16:creationId xmlns:a16="http://schemas.microsoft.com/office/drawing/2014/main" id="{641D1BE7-2BEA-A249-B0B1-8C2BE4799DFD}"/>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15201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Data science workflow</a:t>
            </a:r>
          </a:p>
        </p:txBody>
      </p:sp>
      <p:sp>
        <p:nvSpPr>
          <p:cNvPr id="8" name="Google Shape;597;p77">
            <a:extLst>
              <a:ext uri="{FF2B5EF4-FFF2-40B4-BE49-F238E27FC236}">
                <a16:creationId xmlns:a16="http://schemas.microsoft.com/office/drawing/2014/main" id="{7E43E5F8-2C2D-F54D-A021-25F92E00CA22}"/>
              </a:ext>
            </a:extLst>
          </p:cNvPr>
          <p:cNvSpPr txBox="1"/>
          <p:nvPr/>
        </p:nvSpPr>
        <p:spPr>
          <a:xfrm>
            <a:off x="-50" y="7296900"/>
            <a:ext cx="10160100" cy="323100"/>
          </a:xfrm>
          <a:prstGeom prst="rect">
            <a:avLst/>
          </a:prstGeom>
          <a:noFill/>
          <a:ln>
            <a:noFill/>
          </a:ln>
        </p:spPr>
        <p:txBody>
          <a:bodyPr spcFirstLastPara="1" wrap="square" lIns="91425" tIns="91425" rIns="91425" bIns="91425" anchor="b" anchorCtr="0">
            <a:noAutofit/>
          </a:bodyPr>
          <a:lstStyle/>
          <a:p>
            <a:pPr lvl="0" algn="r"/>
            <a:r>
              <a:rPr lang="en-US" sz="900" dirty="0">
                <a:latin typeface="Calibri"/>
                <a:ea typeface="Calibri"/>
                <a:cs typeface="Calibri"/>
                <a:sym typeface="Calibri"/>
              </a:rPr>
              <a:t>Adapted from https://r4ds.had.co.nz/explore-</a:t>
            </a:r>
            <a:r>
              <a:rPr lang="en-US" sz="900" dirty="0" err="1">
                <a:latin typeface="Calibri"/>
                <a:ea typeface="Calibri"/>
                <a:cs typeface="Calibri"/>
                <a:sym typeface="Calibri"/>
              </a:rPr>
              <a:t>intro.html</a:t>
            </a:r>
            <a:endParaRPr sz="900" dirty="0">
              <a:latin typeface="Calibri"/>
              <a:ea typeface="Calibri"/>
              <a:cs typeface="Calibri"/>
              <a:sym typeface="Calibri"/>
            </a:endParaRPr>
          </a:p>
        </p:txBody>
      </p:sp>
      <p:pic>
        <p:nvPicPr>
          <p:cNvPr id="9" name="Picture 8">
            <a:extLst>
              <a:ext uri="{FF2B5EF4-FFF2-40B4-BE49-F238E27FC236}">
                <a16:creationId xmlns:a16="http://schemas.microsoft.com/office/drawing/2014/main" id="{DAC30A38-10FB-B446-BF4C-80ED386FA0C5}"/>
              </a:ext>
            </a:extLst>
          </p:cNvPr>
          <p:cNvPicPr>
            <a:picLocks noChangeAspect="1"/>
          </p:cNvPicPr>
          <p:nvPr/>
        </p:nvPicPr>
        <p:blipFill>
          <a:blip r:embed="rId2"/>
          <a:stretch>
            <a:fillRect/>
          </a:stretch>
        </p:blipFill>
        <p:spPr>
          <a:xfrm>
            <a:off x="448056" y="3146668"/>
            <a:ext cx="9263888" cy="1990807"/>
          </a:xfrm>
          <a:prstGeom prst="rect">
            <a:avLst/>
          </a:prstGeom>
        </p:spPr>
      </p:pic>
    </p:spTree>
    <p:extLst>
      <p:ext uri="{BB962C8B-B14F-4D97-AF65-F5344CB8AC3E}">
        <p14:creationId xmlns:p14="http://schemas.microsoft.com/office/powerpoint/2010/main" val="948541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What do you think the p-value is?</a:t>
            </a:r>
          </a:p>
        </p:txBody>
      </p:sp>
      <p:pic>
        <p:nvPicPr>
          <p:cNvPr id="7" name="Picture 6">
            <a:extLst>
              <a:ext uri="{FF2B5EF4-FFF2-40B4-BE49-F238E27FC236}">
                <a16:creationId xmlns:a16="http://schemas.microsoft.com/office/drawing/2014/main" id="{05AA15A6-BA40-4B5D-4431-2E84C204F097}"/>
              </a:ext>
            </a:extLst>
          </p:cNvPr>
          <p:cNvPicPr>
            <a:picLocks noChangeAspect="1"/>
          </p:cNvPicPr>
          <p:nvPr/>
        </p:nvPicPr>
        <p:blipFill>
          <a:blip r:embed="rId2"/>
          <a:stretch>
            <a:fillRect/>
          </a:stretch>
        </p:blipFill>
        <p:spPr>
          <a:xfrm>
            <a:off x="584410" y="2161648"/>
            <a:ext cx="8991180" cy="4793335"/>
          </a:xfrm>
          <a:prstGeom prst="rect">
            <a:avLst/>
          </a:prstGeom>
        </p:spPr>
      </p:pic>
      <p:sp>
        <p:nvSpPr>
          <p:cNvPr id="8" name="TextBox 7">
            <a:extLst>
              <a:ext uri="{FF2B5EF4-FFF2-40B4-BE49-F238E27FC236}">
                <a16:creationId xmlns:a16="http://schemas.microsoft.com/office/drawing/2014/main" id="{3147F22C-A066-95A4-8CE9-1C10E24A153F}"/>
              </a:ext>
            </a:extLst>
          </p:cNvPr>
          <p:cNvSpPr txBox="1"/>
          <p:nvPr/>
        </p:nvSpPr>
        <p:spPr>
          <a:xfrm>
            <a:off x="2384143" y="2815119"/>
            <a:ext cx="1016625" cy="461665"/>
          </a:xfrm>
          <a:prstGeom prst="rect">
            <a:avLst/>
          </a:prstGeom>
          <a:noFill/>
        </p:spPr>
        <p:txBody>
          <a:bodyPr wrap="none" rtlCol="0">
            <a:spAutoFit/>
          </a:bodyPr>
          <a:lstStyle/>
          <a:p>
            <a:r>
              <a:rPr lang="en-US" sz="1200" dirty="0"/>
              <a:t>Observed:</a:t>
            </a:r>
          </a:p>
          <a:p>
            <a:r>
              <a:rPr lang="en-US" sz="1200" dirty="0"/>
              <a:t>Slope = -0.8</a:t>
            </a:r>
          </a:p>
        </p:txBody>
      </p:sp>
    </p:spTree>
    <p:extLst>
      <p:ext uri="{BB962C8B-B14F-4D97-AF65-F5344CB8AC3E}">
        <p14:creationId xmlns:p14="http://schemas.microsoft.com/office/powerpoint/2010/main" val="12952857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r>
              <a:rPr lang="en-US" dirty="0"/>
              <a:t>Fundamental definitions</a:t>
            </a:r>
          </a:p>
          <a:p>
            <a:endParaRPr lang="en-US" dirty="0"/>
          </a:p>
          <a:p>
            <a:r>
              <a:rPr lang="en-US" dirty="0"/>
              <a:t>Types of measurements</a:t>
            </a:r>
          </a:p>
          <a:p>
            <a:endParaRPr lang="en-US" dirty="0"/>
          </a:p>
          <a:p>
            <a:r>
              <a:rPr lang="en-US" dirty="0"/>
              <a:t>A regression example</a:t>
            </a:r>
          </a:p>
        </p:txBody>
      </p:sp>
    </p:spTree>
    <p:extLst>
      <p:ext uri="{BB962C8B-B14F-4D97-AF65-F5344CB8AC3E}">
        <p14:creationId xmlns:p14="http://schemas.microsoft.com/office/powerpoint/2010/main" val="22082888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Housekeeping</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r>
              <a:rPr lang="en-US" dirty="0"/>
              <a:t>HW0 is due Today at 5</a:t>
            </a:r>
          </a:p>
          <a:p>
            <a:r>
              <a:rPr lang="en-US" dirty="0"/>
              <a:t>We will discuss </a:t>
            </a:r>
            <a:r>
              <a:rPr lang="en-US" i="1" dirty="0"/>
              <a:t>Fairness Definitions Explained</a:t>
            </a:r>
            <a:r>
              <a:rPr lang="en-US" dirty="0"/>
              <a:t> Thursday at noon</a:t>
            </a:r>
          </a:p>
          <a:p>
            <a:r>
              <a:rPr lang="en-US" dirty="0"/>
              <a:t>HW1 is due Wednesday, 5 PM</a:t>
            </a:r>
          </a:p>
        </p:txBody>
      </p:sp>
    </p:spTree>
    <p:extLst>
      <p:ext uri="{BB962C8B-B14F-4D97-AF65-F5344CB8AC3E}">
        <p14:creationId xmlns:p14="http://schemas.microsoft.com/office/powerpoint/2010/main" val="35371650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38882-CE44-F847-EFAC-106A0DB0A7B3}"/>
              </a:ext>
            </a:extLst>
          </p:cNvPr>
          <p:cNvSpPr>
            <a:spLocks noGrp="1"/>
          </p:cNvSpPr>
          <p:nvPr>
            <p:ph type="title"/>
          </p:nvPr>
        </p:nvSpPr>
        <p:spPr>
          <a:xfrm>
            <a:off x="698500" y="3073576"/>
            <a:ext cx="8763000" cy="1472848"/>
          </a:xfrm>
        </p:spPr>
        <p:txBody>
          <a:bodyPr/>
          <a:lstStyle/>
          <a:p>
            <a:r>
              <a:rPr lang="en-US" dirty="0" err="1"/>
              <a:t>Amolodipine</a:t>
            </a:r>
            <a:r>
              <a:rPr lang="en-US" dirty="0"/>
              <a:t> trial example</a:t>
            </a:r>
          </a:p>
        </p:txBody>
      </p:sp>
    </p:spTree>
    <p:extLst>
      <p:ext uri="{BB962C8B-B14F-4D97-AF65-F5344CB8AC3E}">
        <p14:creationId xmlns:p14="http://schemas.microsoft.com/office/powerpoint/2010/main" val="19874451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What null hypothesis might be of interest here?</a:t>
            </a:r>
          </a:p>
        </p:txBody>
      </p:sp>
      <p:sp>
        <p:nvSpPr>
          <p:cNvPr id="6" name="TextBox 5">
            <a:extLst>
              <a:ext uri="{FF2B5EF4-FFF2-40B4-BE49-F238E27FC236}">
                <a16:creationId xmlns:a16="http://schemas.microsoft.com/office/drawing/2014/main" id="{16B91289-2DA5-E84D-AC6C-870AA8C7526D}"/>
              </a:ext>
            </a:extLst>
          </p:cNvPr>
          <p:cNvSpPr txBox="1"/>
          <p:nvPr/>
        </p:nvSpPr>
        <p:spPr>
          <a:xfrm>
            <a:off x="2452348" y="3910691"/>
            <a:ext cx="1409360" cy="738664"/>
          </a:xfrm>
          <a:prstGeom prst="rect">
            <a:avLst/>
          </a:prstGeom>
          <a:noFill/>
        </p:spPr>
        <p:txBody>
          <a:bodyPr wrap="none" rtlCol="0">
            <a:spAutoFit/>
          </a:bodyPr>
          <a:lstStyle/>
          <a:p>
            <a:pPr algn="ctr"/>
            <a:r>
              <a:rPr lang="en-US" dirty="0"/>
              <a:t>Change in</a:t>
            </a:r>
          </a:p>
          <a:p>
            <a:pPr algn="ctr"/>
            <a:r>
              <a:rPr lang="en-US" dirty="0"/>
              <a:t>Systolic</a:t>
            </a:r>
          </a:p>
          <a:p>
            <a:pPr algn="ctr"/>
            <a:r>
              <a:rPr lang="en-US" dirty="0"/>
              <a:t>Blood Pressure</a:t>
            </a:r>
          </a:p>
        </p:txBody>
      </p:sp>
      <p:sp>
        <p:nvSpPr>
          <p:cNvPr id="7" name="Rectangle 6">
            <a:extLst>
              <a:ext uri="{FF2B5EF4-FFF2-40B4-BE49-F238E27FC236}">
                <a16:creationId xmlns:a16="http://schemas.microsoft.com/office/drawing/2014/main" id="{DBD1FE35-0B12-204E-B97A-AA82FEBD9B5E}"/>
              </a:ext>
            </a:extLst>
          </p:cNvPr>
          <p:cNvSpPr/>
          <p:nvPr/>
        </p:nvSpPr>
        <p:spPr>
          <a:xfrm>
            <a:off x="4269921" y="3218490"/>
            <a:ext cx="726622" cy="5044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2BF531D-1610-BF49-AD24-3481B8310885}"/>
              </a:ext>
            </a:extLst>
          </p:cNvPr>
          <p:cNvSpPr/>
          <p:nvPr/>
        </p:nvSpPr>
        <p:spPr>
          <a:xfrm>
            <a:off x="5392750" y="3218490"/>
            <a:ext cx="726622" cy="21230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B23CC65-34CD-7D4C-BA18-17ACA1E8544B}"/>
              </a:ext>
            </a:extLst>
          </p:cNvPr>
          <p:cNvSpPr txBox="1"/>
          <p:nvPr/>
        </p:nvSpPr>
        <p:spPr>
          <a:xfrm>
            <a:off x="4164263" y="5853790"/>
            <a:ext cx="832279" cy="738664"/>
          </a:xfrm>
          <a:prstGeom prst="rect">
            <a:avLst/>
          </a:prstGeom>
          <a:noFill/>
        </p:spPr>
        <p:txBody>
          <a:bodyPr wrap="none" rtlCol="0">
            <a:spAutoFit/>
          </a:bodyPr>
          <a:lstStyle/>
          <a:p>
            <a:pPr algn="ctr"/>
            <a:r>
              <a:rPr lang="en-US" dirty="0"/>
              <a:t>Placebo</a:t>
            </a:r>
          </a:p>
          <a:p>
            <a:pPr algn="ctr"/>
            <a:endParaRPr lang="en-US" dirty="0"/>
          </a:p>
          <a:p>
            <a:pPr algn="ctr"/>
            <a:r>
              <a:rPr lang="en-US" dirty="0"/>
              <a:t>(-0.2)</a:t>
            </a:r>
          </a:p>
        </p:txBody>
      </p:sp>
      <p:sp>
        <p:nvSpPr>
          <p:cNvPr id="10" name="TextBox 9">
            <a:extLst>
              <a:ext uri="{FF2B5EF4-FFF2-40B4-BE49-F238E27FC236}">
                <a16:creationId xmlns:a16="http://schemas.microsoft.com/office/drawing/2014/main" id="{B4766833-869E-A74A-A4C7-57113AA94BC6}"/>
              </a:ext>
            </a:extLst>
          </p:cNvPr>
          <p:cNvSpPr txBox="1"/>
          <p:nvPr/>
        </p:nvSpPr>
        <p:spPr>
          <a:xfrm>
            <a:off x="5220498" y="5853790"/>
            <a:ext cx="1071126" cy="738664"/>
          </a:xfrm>
          <a:prstGeom prst="rect">
            <a:avLst/>
          </a:prstGeom>
          <a:noFill/>
        </p:spPr>
        <p:txBody>
          <a:bodyPr wrap="none" rtlCol="0">
            <a:spAutoFit/>
          </a:bodyPr>
          <a:lstStyle/>
          <a:p>
            <a:pPr algn="ctr"/>
            <a:r>
              <a:rPr lang="en-US" dirty="0"/>
              <a:t>Amlodipine</a:t>
            </a:r>
          </a:p>
          <a:p>
            <a:pPr algn="ctr"/>
            <a:endParaRPr lang="en-US" dirty="0"/>
          </a:p>
          <a:p>
            <a:pPr algn="ctr"/>
            <a:r>
              <a:rPr lang="en-US" dirty="0"/>
              <a:t>(-5.2)</a:t>
            </a:r>
          </a:p>
        </p:txBody>
      </p:sp>
    </p:spTree>
    <p:extLst>
      <p:ext uri="{BB962C8B-B14F-4D97-AF65-F5344CB8AC3E}">
        <p14:creationId xmlns:p14="http://schemas.microsoft.com/office/powerpoint/2010/main" val="14762420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Amlodipine clinical trial</a:t>
            </a:r>
          </a:p>
        </p:txBody>
      </p:sp>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lstStyle/>
          <a:p>
            <a:pPr marL="82550" indent="0">
              <a:buNone/>
            </a:pPr>
            <a:r>
              <a:rPr lang="en-US" i="1" dirty="0"/>
              <a:t>H</a:t>
            </a:r>
            <a:r>
              <a:rPr lang="en-US" i="1" baseline="-25000" dirty="0"/>
              <a:t>0</a:t>
            </a:r>
            <a:r>
              <a:rPr lang="en-US" dirty="0"/>
              <a:t>: The average difference in systolic blood pressure between hypertensive patients randomized to amlodipine and those randomized to placebo is 0.</a:t>
            </a:r>
          </a:p>
          <a:p>
            <a:pPr marL="82550" indent="0">
              <a:buNone/>
            </a:pPr>
            <a:endParaRPr lang="en-US" dirty="0"/>
          </a:p>
          <a:p>
            <a:pPr marL="82550" indent="0">
              <a:buNone/>
            </a:pPr>
            <a:r>
              <a:rPr lang="en-US" dirty="0"/>
              <a:t>Steps to test:</a:t>
            </a:r>
          </a:p>
          <a:p>
            <a:pPr marL="539750" indent="-457200">
              <a:buFont typeface="+mj-lt"/>
              <a:buAutoNum type="arabicPeriod"/>
            </a:pPr>
            <a:r>
              <a:rPr lang="en-US" dirty="0"/>
              <a:t>Find the difference in average blood pressure between the two groups</a:t>
            </a:r>
          </a:p>
          <a:p>
            <a:pPr marL="539750" indent="-457200">
              <a:buFont typeface="+mj-lt"/>
              <a:buAutoNum type="arabicPeriod"/>
            </a:pPr>
            <a:r>
              <a:rPr lang="en-US" dirty="0"/>
              <a:t>Find an estimate of the typical difference in averages expected by chance alone (under the null)</a:t>
            </a:r>
          </a:p>
          <a:p>
            <a:pPr marL="539750" indent="-457200">
              <a:buFont typeface="+mj-lt"/>
              <a:buAutoNum type="arabicPeriod"/>
            </a:pPr>
            <a:r>
              <a:rPr lang="en-US" dirty="0"/>
              <a:t>Divide (1) by (2) – what units is it in?</a:t>
            </a:r>
          </a:p>
          <a:p>
            <a:pPr marL="539750" indent="-457200">
              <a:buFont typeface="+mj-lt"/>
              <a:buAutoNum type="arabicPeriod"/>
            </a:pPr>
            <a:r>
              <a:rPr lang="en-US" dirty="0"/>
              <a:t>See how likely it is to find a difference that size or larger under the null, assuming that (3) follows some distribution</a:t>
            </a:r>
          </a:p>
          <a:p>
            <a:pPr marL="539750" indent="-457200">
              <a:buFont typeface="+mj-lt"/>
              <a:buAutoNum type="arabicPeriod"/>
            </a:pPr>
            <a:endParaRPr lang="en-US" dirty="0"/>
          </a:p>
          <a:p>
            <a:endParaRPr lang="en-US" dirty="0"/>
          </a:p>
          <a:p>
            <a:endParaRPr lang="en-US" dirty="0"/>
          </a:p>
        </p:txBody>
      </p:sp>
    </p:spTree>
    <p:extLst>
      <p:ext uri="{BB962C8B-B14F-4D97-AF65-F5344CB8AC3E}">
        <p14:creationId xmlns:p14="http://schemas.microsoft.com/office/powerpoint/2010/main" val="2724220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difference in average blood pressure between groups?</a:t>
            </a:r>
          </a:p>
        </p:txBody>
      </p:sp>
      <p:sp>
        <p:nvSpPr>
          <p:cNvPr id="6" name="TextBox 5">
            <a:extLst>
              <a:ext uri="{FF2B5EF4-FFF2-40B4-BE49-F238E27FC236}">
                <a16:creationId xmlns:a16="http://schemas.microsoft.com/office/drawing/2014/main" id="{7F988F60-789E-E214-080A-21E736894ECF}"/>
              </a:ext>
            </a:extLst>
          </p:cNvPr>
          <p:cNvSpPr txBox="1"/>
          <p:nvPr/>
        </p:nvSpPr>
        <p:spPr>
          <a:xfrm>
            <a:off x="2452348" y="3910691"/>
            <a:ext cx="1409360" cy="954107"/>
          </a:xfrm>
          <a:prstGeom prst="rect">
            <a:avLst/>
          </a:prstGeom>
          <a:noFill/>
        </p:spPr>
        <p:txBody>
          <a:bodyPr wrap="none" rtlCol="0">
            <a:spAutoFit/>
          </a:bodyPr>
          <a:lstStyle/>
          <a:p>
            <a:pPr algn="ctr"/>
            <a:r>
              <a:rPr lang="en-US" dirty="0"/>
              <a:t>Change in</a:t>
            </a:r>
          </a:p>
          <a:p>
            <a:pPr algn="ctr"/>
            <a:r>
              <a:rPr lang="en-US" dirty="0"/>
              <a:t>Systolic</a:t>
            </a:r>
          </a:p>
          <a:p>
            <a:pPr algn="ctr"/>
            <a:r>
              <a:rPr lang="en-US" dirty="0"/>
              <a:t>Blood Pressure</a:t>
            </a:r>
          </a:p>
          <a:p>
            <a:pPr algn="ctr"/>
            <a:r>
              <a:rPr lang="en-US" dirty="0"/>
              <a:t>(mmHg)</a:t>
            </a:r>
          </a:p>
        </p:txBody>
      </p:sp>
      <p:sp>
        <p:nvSpPr>
          <p:cNvPr id="7" name="Rectangle 6">
            <a:extLst>
              <a:ext uri="{FF2B5EF4-FFF2-40B4-BE49-F238E27FC236}">
                <a16:creationId xmlns:a16="http://schemas.microsoft.com/office/drawing/2014/main" id="{AE146F6A-9E92-000C-69AC-05896A52A16E}"/>
              </a:ext>
            </a:extLst>
          </p:cNvPr>
          <p:cNvSpPr/>
          <p:nvPr/>
        </p:nvSpPr>
        <p:spPr>
          <a:xfrm>
            <a:off x="4269921" y="3218490"/>
            <a:ext cx="726622" cy="5044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120B07-7FF1-764E-B600-2B50FDB7CF92}"/>
              </a:ext>
            </a:extLst>
          </p:cNvPr>
          <p:cNvSpPr/>
          <p:nvPr/>
        </p:nvSpPr>
        <p:spPr>
          <a:xfrm>
            <a:off x="5392750" y="3218490"/>
            <a:ext cx="726622" cy="21230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3E5906-FCD3-CD7E-D030-21711DA27438}"/>
              </a:ext>
            </a:extLst>
          </p:cNvPr>
          <p:cNvSpPr txBox="1"/>
          <p:nvPr/>
        </p:nvSpPr>
        <p:spPr>
          <a:xfrm>
            <a:off x="4164263" y="5853790"/>
            <a:ext cx="832279" cy="738664"/>
          </a:xfrm>
          <a:prstGeom prst="rect">
            <a:avLst/>
          </a:prstGeom>
          <a:noFill/>
        </p:spPr>
        <p:txBody>
          <a:bodyPr wrap="none" rtlCol="0">
            <a:spAutoFit/>
          </a:bodyPr>
          <a:lstStyle/>
          <a:p>
            <a:pPr algn="ctr"/>
            <a:r>
              <a:rPr lang="en-US" dirty="0"/>
              <a:t>Placebo</a:t>
            </a:r>
          </a:p>
          <a:p>
            <a:pPr algn="ctr"/>
            <a:endParaRPr lang="en-US" dirty="0"/>
          </a:p>
          <a:p>
            <a:pPr algn="ctr"/>
            <a:r>
              <a:rPr lang="en-US" dirty="0"/>
              <a:t>(-0.2)</a:t>
            </a:r>
          </a:p>
        </p:txBody>
      </p:sp>
      <p:sp>
        <p:nvSpPr>
          <p:cNvPr id="10" name="TextBox 9">
            <a:extLst>
              <a:ext uri="{FF2B5EF4-FFF2-40B4-BE49-F238E27FC236}">
                <a16:creationId xmlns:a16="http://schemas.microsoft.com/office/drawing/2014/main" id="{CD847846-DC73-D676-F9D2-C508CFA3773B}"/>
              </a:ext>
            </a:extLst>
          </p:cNvPr>
          <p:cNvSpPr txBox="1"/>
          <p:nvPr/>
        </p:nvSpPr>
        <p:spPr>
          <a:xfrm>
            <a:off x="5220498" y="5853790"/>
            <a:ext cx="1071126" cy="738664"/>
          </a:xfrm>
          <a:prstGeom prst="rect">
            <a:avLst/>
          </a:prstGeom>
          <a:noFill/>
        </p:spPr>
        <p:txBody>
          <a:bodyPr wrap="none" rtlCol="0">
            <a:spAutoFit/>
          </a:bodyPr>
          <a:lstStyle/>
          <a:p>
            <a:pPr algn="ctr"/>
            <a:r>
              <a:rPr lang="en-US" dirty="0"/>
              <a:t>Amlodipine</a:t>
            </a:r>
          </a:p>
          <a:p>
            <a:pPr algn="ctr"/>
            <a:endParaRPr lang="en-US" dirty="0"/>
          </a:p>
          <a:p>
            <a:pPr algn="ctr"/>
            <a:r>
              <a:rPr lang="en-US" dirty="0"/>
              <a:t>(-5.2)</a:t>
            </a:r>
          </a:p>
        </p:txBody>
      </p:sp>
      <p:sp>
        <p:nvSpPr>
          <p:cNvPr id="14" name="TextBox 13">
            <a:extLst>
              <a:ext uri="{FF2B5EF4-FFF2-40B4-BE49-F238E27FC236}">
                <a16:creationId xmlns:a16="http://schemas.microsoft.com/office/drawing/2014/main" id="{542052E9-05C5-F3B3-ECAF-9E82357A3D0C}"/>
              </a:ext>
            </a:extLst>
          </p:cNvPr>
          <p:cNvSpPr txBox="1"/>
          <p:nvPr/>
        </p:nvSpPr>
        <p:spPr>
          <a:xfrm>
            <a:off x="6019800" y="6789003"/>
            <a:ext cx="4140200" cy="830997"/>
          </a:xfrm>
          <a:prstGeom prst="rect">
            <a:avLst/>
          </a:prstGeom>
          <a:noFill/>
        </p:spPr>
        <p:txBody>
          <a:bodyPr wrap="square" rtlCol="0">
            <a:spAutoFit/>
          </a:bodyPr>
          <a:lstStyle/>
          <a:p>
            <a:pPr algn="r"/>
            <a:r>
              <a:rPr lang="en-US" sz="4800" i="1" dirty="0">
                <a:solidFill>
                  <a:schemeClr val="accent5"/>
                </a:solidFill>
                <a:latin typeface="Goudy Old Style" panose="02020502050305020303" pitchFamily="18" charset="77"/>
              </a:rPr>
              <a:t>-5.2 – -0.2 = -5</a:t>
            </a:r>
          </a:p>
        </p:txBody>
      </p:sp>
    </p:spTree>
    <p:extLst>
      <p:ext uri="{BB962C8B-B14F-4D97-AF65-F5344CB8AC3E}">
        <p14:creationId xmlns:p14="http://schemas.microsoft.com/office/powerpoint/2010/main" val="6907511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nchor="ctr"/>
              <a:lstStyle/>
              <a:p>
                <a:pPr marL="82550" indent="0">
                  <a:buNone/>
                </a:pPr>
                <a:r>
                  <a:rPr lang="en-US" dirty="0"/>
                  <a:t>Assume </a:t>
                </a:r>
                <a:r>
                  <a:rPr lang="en-US" i="1" dirty="0"/>
                  <a:t>n</a:t>
                </a:r>
                <a:r>
                  <a:rPr lang="en-US" dirty="0"/>
                  <a:t> is large, so that </a:t>
                </a:r>
                <a:r>
                  <a:rPr lang="en-US" i="1" dirty="0"/>
                  <a:t>n ≈ n-1 ≈ n-2. </a:t>
                </a:r>
                <a:r>
                  <a:rPr lang="en-US" dirty="0"/>
                  <a:t>(In practice software will keep track of degrees of freedom for you.)</a:t>
                </a:r>
                <a:endParaRPr lang="en-US" i="1" dirty="0"/>
              </a:p>
              <a:p>
                <a:pPr marL="82550" indent="0">
                  <a:buNone/>
                </a:pPr>
                <a:endParaRPr lang="en-US" dirty="0"/>
              </a:p>
              <a:p>
                <a:pPr marL="82550" indent="0">
                  <a:buNone/>
                </a:pPr>
                <a:r>
                  <a:rPr lang="en-US" b="1" dirty="0"/>
                  <a:t>We assume, under the null:</a:t>
                </a:r>
              </a:p>
              <a:p>
                <a:pPr marL="82550" indent="0">
                  <a:buNone/>
                </a:pPr>
                <a:r>
                  <a:rPr lang="en-US" dirty="0"/>
                  <a:t>	The average difference between groups = 0</a:t>
                </a:r>
                <a:endParaRPr lang="en-US" i="1" dirty="0">
                  <a:latin typeface="Cambria Math" panose="02040503050406030204" pitchFamily="18" charset="0"/>
                  <a:ea typeface="Cambria Math" panose="02040503050406030204" pitchFamily="18" charset="0"/>
                </a:endParaRPr>
              </a:p>
              <a:p>
                <a:pPr marL="82550" indent="0">
                  <a:buNone/>
                </a:pPr>
                <a:r>
                  <a:rPr lang="en-US" i="1" dirty="0">
                    <a:latin typeface="Cambria Math" panose="02040503050406030204" pitchFamily="18" charset="0"/>
                    <a:ea typeface="Cambria Math" panose="02040503050406030204" pitchFamily="18" charset="0"/>
                  </a:rPr>
                  <a:t>	</a:t>
                </a:r>
                <a:r>
                  <a:rPr lang="en-US" dirty="0"/>
                  <a:t>The variability within each group =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oMath>
                </a14:m>
                <a:endParaRPr lang="en-US" dirty="0"/>
              </a:p>
              <a:p>
                <a:pPr marL="82550" indent="0">
                  <a:buNone/>
                </a:pPr>
                <a:endParaRPr lang="en-US" dirty="0"/>
              </a:p>
              <a:p>
                <a:pPr marL="82550" indent="0">
                  <a:buNone/>
                </a:pPr>
                <a:r>
                  <a:rPr lang="en-US" dirty="0"/>
                  <a:t>What are the units of each?</a:t>
                </a:r>
              </a:p>
            </p:txBody>
          </p:sp>
        </mc:Choice>
        <mc:Fallback xmlns="">
          <p:sp>
            <p:nvSpPr>
              <p:cNvPr id="3" name="Text Placeholder 2">
                <a:extLst>
                  <a:ext uri="{FF2B5EF4-FFF2-40B4-BE49-F238E27FC236}">
                    <a16:creationId xmlns:a16="http://schemas.microsoft.com/office/drawing/2014/main" id="{0E30731A-FD63-374E-8ADC-0C56E3B6163F}"/>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752369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nchor="ctr"/>
              <a:lstStyle/>
              <a:p>
                <a:pPr marL="82550" indent="0">
                  <a:buNone/>
                </a:pPr>
                <a:r>
                  <a:rPr lang="en-US" dirty="0"/>
                  <a:t>One of the few pieces of math that will come up is as follows. For independent random variables </a:t>
                </a:r>
                <a14:m>
                  <m:oMath xmlns:m="http://schemas.openxmlformats.org/officeDocument/2006/math">
                    <m:r>
                      <a:rPr lang="en-US" b="0" i="1" smtClean="0">
                        <a:latin typeface="Cambria Math" panose="02040503050406030204" pitchFamily="18" charset="0"/>
                      </a:rPr>
                      <m:t>𝑋</m:t>
                    </m:r>
                  </m:oMath>
                </a14:m>
                <a:r>
                  <a:rPr lang="en-US" dirty="0"/>
                  <a:t>, </a:t>
                </a:r>
                <a14:m>
                  <m:oMath xmlns:m="http://schemas.openxmlformats.org/officeDocument/2006/math">
                    <m:r>
                      <a:rPr lang="en-US" b="0" i="1" smtClean="0">
                        <a:latin typeface="Cambria Math" panose="02040503050406030204" pitchFamily="18" charset="0"/>
                      </a:rPr>
                      <m:t>𝑌</m:t>
                    </m:r>
                  </m:oMath>
                </a14:m>
                <a:r>
                  <a:rPr lang="en-US" dirty="0"/>
                  <a:t>, and </a:t>
                </a:r>
                <a14:m>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oMath>
                </a14:m>
                <a:endParaRPr lang="en-US" dirty="0">
                  <a:solidFill>
                    <a:schemeClr val="bg1"/>
                  </a:solidFill>
                </a:endParaRPr>
              </a:p>
              <a:p>
                <a:pPr marL="82550" indent="0">
                  <a:buNone/>
                </a:pPr>
                <a:endParaRPr lang="en-US" dirty="0">
                  <a:solidFill>
                    <a:schemeClr val="bg1"/>
                  </a:solidFill>
                </a:endParaRPr>
              </a:p>
              <a:p>
                <a:pPr marL="82550" indent="0">
                  <a:buNone/>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𝑣𝑎𝑟</m:t>
                      </m:r>
                      <m:d>
                        <m:dPr>
                          <m:ctrlPr>
                            <a:rPr lang="en-U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𝑋</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𝑌</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𝑍</m:t>
                          </m:r>
                        </m:e>
                      </m:d>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𝑣𝑎𝑟</m:t>
                      </m:r>
                      <m:d>
                        <m:dPr>
                          <m:ctrlPr>
                            <a:rPr lang="en-U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𝑋</m:t>
                          </m:r>
                        </m:e>
                      </m:d>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𝑣𝑎𝑟</m:t>
                      </m:r>
                      <m:d>
                        <m:dPr>
                          <m:ctrlPr>
                            <a:rPr lang="en-U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𝑌</m:t>
                          </m:r>
                        </m:e>
                      </m:d>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𝑣𝑎𝑟</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𝑍</m:t>
                      </m:r>
                      <m:r>
                        <a:rPr lang="en-US" b="0" i="1" smtClean="0">
                          <a:solidFill>
                            <a:schemeClr val="bg1"/>
                          </a:solidFill>
                          <a:latin typeface="Cambria Math" panose="02040503050406030204" pitchFamily="18" charset="0"/>
                        </a:rPr>
                        <m:t>)</m:t>
                      </m:r>
                    </m:oMath>
                  </m:oMathPara>
                </a14:m>
                <a:endParaRPr lang="en-US" dirty="0">
                  <a:solidFill>
                    <a:schemeClr val="bg1"/>
                  </a:solidFill>
                </a:endParaRPr>
              </a:p>
              <a:p>
                <a:pPr marL="82550" indent="0">
                  <a:buNone/>
                </a:pPr>
                <a:endParaRPr lang="en-US" dirty="0">
                  <a:solidFill>
                    <a:schemeClr val="bg1"/>
                  </a:solidFill>
                </a:endParaRPr>
              </a:p>
              <a:p>
                <a:pPr marL="82550" indent="0">
                  <a:buNone/>
                </a:pPr>
                <a:r>
                  <a:rPr lang="en-US" dirty="0">
                    <a:solidFill>
                      <a:schemeClr val="bg1"/>
                    </a:solidFill>
                  </a:rPr>
                  <a:t>…and so on, when the number of variables increases to </a:t>
                </a:r>
                <a14:m>
                  <m:oMath xmlns:m="http://schemas.openxmlformats.org/officeDocument/2006/math">
                    <m:r>
                      <a:rPr lang="en-US" b="0" i="1" smtClean="0">
                        <a:solidFill>
                          <a:schemeClr val="bg1"/>
                        </a:solidFill>
                        <a:latin typeface="Cambria Math" panose="02040503050406030204" pitchFamily="18" charset="0"/>
                      </a:rPr>
                      <m:t>𝑛</m:t>
                    </m:r>
                  </m:oMath>
                </a14:m>
                <a:r>
                  <a:rPr lang="en-US" dirty="0">
                    <a:solidFill>
                      <a:schemeClr val="bg1"/>
                    </a:solidFill>
                  </a:rPr>
                  <a:t>:</a:t>
                </a:r>
              </a:p>
              <a:p>
                <a:pPr marL="82550" indent="0">
                  <a:buNone/>
                </a:pPr>
                <a:endParaRPr lang="en-US" dirty="0">
                  <a:solidFill>
                    <a:schemeClr val="bg1"/>
                  </a:solidFill>
                </a:endParaRPr>
              </a:p>
              <a:p>
                <a:pPr marL="82550" indent="0">
                  <a:buNone/>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𝑣𝑎𝑟</m:t>
                      </m:r>
                      <m:d>
                        <m:dPr>
                          <m:ctrlPr>
                            <a:rPr lang="en-US" b="0" i="1" smtClean="0">
                              <a:solidFill>
                                <a:schemeClr val="bg1"/>
                              </a:solidFill>
                              <a:latin typeface="Cambria Math" panose="02040503050406030204" pitchFamily="18" charset="0"/>
                            </a:rPr>
                          </m:ctrlPr>
                        </m:dPr>
                        <m:e>
                          <m:nary>
                            <m:naryPr>
                              <m:chr m:val="∑"/>
                              <m:ctrlPr>
                                <a:rPr lang="en-US" b="0" i="1" smtClean="0">
                                  <a:solidFill>
                                    <a:schemeClr val="bg1"/>
                                  </a:solidFill>
                                  <a:latin typeface="Cambria Math" panose="02040503050406030204" pitchFamily="18" charset="0"/>
                                </a:rPr>
                              </m:ctrlPr>
                            </m:naryPr>
                            <m:sub>
                              <m:r>
                                <m:rPr>
                                  <m:brk m:alnAt="23"/>
                                </m:rPr>
                                <a:rPr lang="en-US" b="0" i="1" smtClean="0">
                                  <a:solidFill>
                                    <a:schemeClr val="bg1"/>
                                  </a:solidFill>
                                  <a:latin typeface="Cambria Math" panose="02040503050406030204" pitchFamily="18" charset="0"/>
                                </a:rPr>
                                <m:t>𝑖</m:t>
                              </m:r>
                              <m:r>
                                <a:rPr lang="en-US" b="0" i="1" smtClean="0">
                                  <a:solidFill>
                                    <a:schemeClr val="bg1"/>
                                  </a:solidFill>
                                  <a:latin typeface="Cambria Math" panose="02040503050406030204" pitchFamily="18" charset="0"/>
                                </a:rPr>
                                <m:t>=1</m:t>
                              </m:r>
                            </m:sub>
                            <m:sup>
                              <m:r>
                                <a:rPr lang="en-US" b="0" i="1" smtClean="0">
                                  <a:solidFill>
                                    <a:schemeClr val="bg1"/>
                                  </a:solidFill>
                                  <a:latin typeface="Cambria Math" panose="02040503050406030204" pitchFamily="18" charset="0"/>
                                </a:rPr>
                                <m:t>𝑛</m:t>
                              </m:r>
                            </m:sup>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𝑋</m:t>
                                  </m:r>
                                </m:e>
                                <m:sub>
                                  <m:r>
                                    <a:rPr lang="en-US" b="0" i="1" smtClean="0">
                                      <a:solidFill>
                                        <a:schemeClr val="bg1"/>
                                      </a:solidFill>
                                      <a:latin typeface="Cambria Math" panose="02040503050406030204" pitchFamily="18" charset="0"/>
                                    </a:rPr>
                                    <m:t>𝑖</m:t>
                                  </m:r>
                                </m:sub>
                              </m:sSub>
                            </m:e>
                          </m:nary>
                        </m:e>
                      </m:d>
                      <m:r>
                        <a:rPr lang="en-US" b="0" i="1" smtClean="0">
                          <a:solidFill>
                            <a:schemeClr val="bg1"/>
                          </a:solidFill>
                          <a:latin typeface="Cambria Math" panose="02040503050406030204" pitchFamily="18" charset="0"/>
                        </a:rPr>
                        <m:t>=</m:t>
                      </m:r>
                      <m:nary>
                        <m:naryPr>
                          <m:chr m:val="∑"/>
                          <m:ctrlPr>
                            <a:rPr lang="en-US" b="0" i="1" smtClean="0">
                              <a:solidFill>
                                <a:schemeClr val="bg1"/>
                              </a:solidFill>
                              <a:latin typeface="Cambria Math" panose="02040503050406030204" pitchFamily="18" charset="0"/>
                            </a:rPr>
                          </m:ctrlPr>
                        </m:naryPr>
                        <m:sub>
                          <m:r>
                            <m:rPr>
                              <m:brk m:alnAt="23"/>
                            </m:rPr>
                            <a:rPr lang="en-US" b="0" i="1" smtClean="0">
                              <a:solidFill>
                                <a:schemeClr val="bg1"/>
                              </a:solidFill>
                              <a:latin typeface="Cambria Math" panose="02040503050406030204" pitchFamily="18" charset="0"/>
                            </a:rPr>
                            <m:t>𝑖</m:t>
                          </m:r>
                          <m:r>
                            <a:rPr lang="en-US" b="0" i="1" smtClean="0">
                              <a:solidFill>
                                <a:schemeClr val="bg1"/>
                              </a:solidFill>
                              <a:latin typeface="Cambria Math" panose="02040503050406030204" pitchFamily="18" charset="0"/>
                            </a:rPr>
                            <m:t>=1</m:t>
                          </m:r>
                        </m:sub>
                        <m:sup>
                          <m:r>
                            <a:rPr lang="en-US" b="0" i="1" smtClean="0">
                              <a:solidFill>
                                <a:schemeClr val="bg1"/>
                              </a:solidFill>
                              <a:latin typeface="Cambria Math" panose="02040503050406030204" pitchFamily="18" charset="0"/>
                            </a:rPr>
                            <m:t>𝑛</m:t>
                          </m:r>
                        </m:sup>
                        <m:e>
                          <m:r>
                            <a:rPr lang="en-US" b="0" i="1" smtClean="0">
                              <a:solidFill>
                                <a:schemeClr val="bg1"/>
                              </a:solidFill>
                              <a:latin typeface="Cambria Math" panose="02040503050406030204" pitchFamily="18" charset="0"/>
                            </a:rPr>
                            <m:t>𝑣𝑎𝑟</m:t>
                          </m:r>
                          <m: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𝑋</m:t>
                              </m:r>
                            </m:e>
                            <m:sub>
                              <m:r>
                                <a:rPr lang="en-US" b="0" i="1" smtClean="0">
                                  <a:solidFill>
                                    <a:schemeClr val="bg1"/>
                                  </a:solidFill>
                                  <a:latin typeface="Cambria Math" panose="02040503050406030204" pitchFamily="18" charset="0"/>
                                </a:rPr>
                                <m:t>𝑖</m:t>
                              </m:r>
                            </m:sub>
                          </m:sSub>
                          <m:r>
                            <a:rPr lang="en-US" b="0" i="1" smtClean="0">
                              <a:solidFill>
                                <a:schemeClr val="bg1"/>
                              </a:solidFill>
                              <a:latin typeface="Cambria Math" panose="02040503050406030204" pitchFamily="18" charset="0"/>
                            </a:rPr>
                            <m:t>)</m:t>
                          </m:r>
                        </m:e>
                      </m:nary>
                    </m:oMath>
                  </m:oMathPara>
                </a14:m>
                <a:endParaRPr lang="en-US" dirty="0">
                  <a:solidFill>
                    <a:schemeClr val="bg1"/>
                  </a:solidFill>
                </a:endParaRPr>
              </a:p>
            </p:txBody>
          </p:sp>
        </mc:Choice>
        <mc:Fallback xmlns="">
          <p:sp>
            <p:nvSpPr>
              <p:cNvPr id="3" name="Text Placeholder 2">
                <a:extLst>
                  <a:ext uri="{FF2B5EF4-FFF2-40B4-BE49-F238E27FC236}">
                    <a16:creationId xmlns:a16="http://schemas.microsoft.com/office/drawing/2014/main" id="{0E30731A-FD63-374E-8ADC-0C56E3B6163F}"/>
                  </a:ext>
                </a:extLst>
              </p:cNvPr>
              <p:cNvSpPr>
                <a:spLocks noGrp="1" noRot="1" noChangeAspect="1" noMove="1" noResize="1" noEditPoints="1" noAdjustHandles="1" noChangeArrowheads="1" noChangeShapeType="1" noTextEdit="1"/>
              </p:cNvSpPr>
              <p:nvPr>
                <p:ph type="body" idx="1"/>
              </p:nvPr>
            </p:nvSpPr>
            <p:spPr>
              <a:blipFill>
                <a:blip r:embed="rId2"/>
                <a:stretch>
                  <a:fillRect b="-24084"/>
                </a:stretch>
              </a:blipFill>
            </p:spPr>
            <p:txBody>
              <a:bodyPr/>
              <a:lstStyle/>
              <a:p>
                <a:r>
                  <a:rPr lang="en-US">
                    <a:noFill/>
                  </a:rPr>
                  <a:t> </a:t>
                </a:r>
              </a:p>
            </p:txBody>
          </p:sp>
        </mc:Fallback>
      </mc:AlternateContent>
    </p:spTree>
    <p:extLst>
      <p:ext uri="{BB962C8B-B14F-4D97-AF65-F5344CB8AC3E}">
        <p14:creationId xmlns:p14="http://schemas.microsoft.com/office/powerpoint/2010/main" val="39955685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nchor="ctr"/>
              <a:lstStyle/>
              <a:p>
                <a:pPr marL="82550" indent="0">
                  <a:buNone/>
                </a:pPr>
                <a:r>
                  <a:rPr lang="en-US" dirty="0"/>
                  <a:t>One of the few pieces of math that will come up is as follows. For independent random variables </a:t>
                </a:r>
                <a14:m>
                  <m:oMath xmlns:m="http://schemas.openxmlformats.org/officeDocument/2006/math">
                    <m:r>
                      <a:rPr lang="en-US" b="0" i="1" smtClean="0">
                        <a:latin typeface="Cambria Math" panose="02040503050406030204" pitchFamily="18" charset="0"/>
                      </a:rPr>
                      <m:t>𝑋</m:t>
                    </m:r>
                  </m:oMath>
                </a14:m>
                <a:r>
                  <a:rPr lang="en-US" dirty="0"/>
                  <a:t>, </a:t>
                </a:r>
                <a14:m>
                  <m:oMath xmlns:m="http://schemas.openxmlformats.org/officeDocument/2006/math">
                    <m:r>
                      <a:rPr lang="en-US" b="0" i="1" smtClean="0">
                        <a:latin typeface="Cambria Math" panose="02040503050406030204" pitchFamily="18" charset="0"/>
                      </a:rPr>
                      <m:t>𝑌</m:t>
                    </m:r>
                  </m:oMath>
                </a14:m>
                <a:r>
                  <a:rPr lang="en-US" dirty="0"/>
                  <a:t>, and </a:t>
                </a:r>
                <a14:m>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oMath>
                </a14:m>
                <a:endParaRPr lang="en-US" dirty="0"/>
              </a:p>
              <a:p>
                <a:pPr marL="82550" indent="0">
                  <a:buNone/>
                </a:pPr>
                <a:endParaRPr lang="en-US" dirty="0"/>
              </a:p>
              <a:p>
                <a:pPr marL="8255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𝑍</m:t>
                          </m:r>
                        </m:e>
                      </m:d>
                      <m:r>
                        <a:rPr lang="en-US" b="0" i="1" smtClean="0">
                          <a:latin typeface="Cambria Math" panose="02040503050406030204" pitchFamily="18" charset="0"/>
                        </a:rPr>
                        <m:t>=</m:t>
                      </m:r>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r>
                        <a:rPr lang="en-US" b="0" i="1" smtClean="0">
                          <a:latin typeface="Cambria Math" panose="02040503050406030204" pitchFamily="18" charset="0"/>
                        </a:rPr>
                        <m:t>+</m:t>
                      </m:r>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r>
                            <a:rPr lang="en-US" b="0" i="1" smtClean="0">
                              <a:latin typeface="Cambria Math" panose="02040503050406030204" pitchFamily="18" charset="0"/>
                            </a:rPr>
                            <m:t>𝑌</m:t>
                          </m:r>
                        </m:e>
                      </m:d>
                      <m:r>
                        <a:rPr lang="en-US" b="0" i="1" smtClean="0">
                          <a:latin typeface="Cambria Math" panose="02040503050406030204" pitchFamily="18" charset="0"/>
                        </a:rPr>
                        <m:t>+</m:t>
                      </m:r>
                      <m:r>
                        <a:rPr lang="en-US" b="0" i="1" smtClean="0">
                          <a:latin typeface="Cambria Math" panose="02040503050406030204" pitchFamily="18" charset="0"/>
                        </a:rPr>
                        <m:t>𝑣𝑎𝑟</m:t>
                      </m:r>
                      <m:r>
                        <a:rPr lang="en-US" b="0" i="1" smtClean="0">
                          <a:latin typeface="Cambria Math" panose="02040503050406030204" pitchFamily="18" charset="0"/>
                        </a:rPr>
                        <m:t>(</m:t>
                      </m:r>
                      <m:r>
                        <a:rPr lang="en-US" b="0" i="1" smtClean="0">
                          <a:latin typeface="Cambria Math" panose="02040503050406030204" pitchFamily="18" charset="0"/>
                        </a:rPr>
                        <m:t>𝑍</m:t>
                      </m:r>
                      <m:r>
                        <a:rPr lang="en-US" b="0" i="1" smtClean="0">
                          <a:latin typeface="Cambria Math" panose="02040503050406030204" pitchFamily="18" charset="0"/>
                        </a:rPr>
                        <m:t>)</m:t>
                      </m:r>
                    </m:oMath>
                  </m:oMathPara>
                </a14:m>
                <a:endParaRPr lang="en-US" dirty="0"/>
              </a:p>
              <a:p>
                <a:pPr marL="82550" indent="0">
                  <a:buNone/>
                </a:pPr>
                <a:endParaRPr lang="en-US" dirty="0"/>
              </a:p>
              <a:p>
                <a:pPr marL="82550" indent="0">
                  <a:buNone/>
                </a:pPr>
                <a:r>
                  <a:rPr lang="en-US" dirty="0"/>
                  <a:t>…and so on, when the number of variables increases to </a:t>
                </a:r>
                <a14:m>
                  <m:oMath xmlns:m="http://schemas.openxmlformats.org/officeDocument/2006/math">
                    <m:r>
                      <a:rPr lang="en-US" b="0" i="1" smtClean="0">
                        <a:latin typeface="Cambria Math" panose="02040503050406030204" pitchFamily="18" charset="0"/>
                      </a:rPr>
                      <m:t>𝑛</m:t>
                    </m:r>
                  </m:oMath>
                </a14:m>
                <a:r>
                  <a:rPr lang="en-US" dirty="0"/>
                  <a:t>:</a:t>
                </a:r>
              </a:p>
              <a:p>
                <a:pPr marL="82550" indent="0">
                  <a:buNone/>
                </a:pPr>
                <a:endParaRPr lang="en-US" dirty="0"/>
              </a:p>
              <a:p>
                <a:pPr marL="8255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e>
                          </m:nary>
                        </m:e>
                      </m:d>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e>
                          </m:d>
                        </m:e>
                      </m:nary>
                    </m:oMath>
                  </m:oMathPara>
                </a14:m>
                <a:endParaRPr lang="en-US" dirty="0"/>
              </a:p>
            </p:txBody>
          </p:sp>
        </mc:Choice>
        <mc:Fallback xmlns="">
          <p:sp>
            <p:nvSpPr>
              <p:cNvPr id="3" name="Text Placeholder 2">
                <a:extLst>
                  <a:ext uri="{FF2B5EF4-FFF2-40B4-BE49-F238E27FC236}">
                    <a16:creationId xmlns:a16="http://schemas.microsoft.com/office/drawing/2014/main" id="{0E30731A-FD63-374E-8ADC-0C56E3B6163F}"/>
                  </a:ext>
                </a:extLst>
              </p:cNvPr>
              <p:cNvSpPr>
                <a:spLocks noGrp="1" noRot="1" noChangeAspect="1" noMove="1" noResize="1" noEditPoints="1" noAdjustHandles="1" noChangeArrowheads="1" noChangeShapeType="1" noTextEdit="1"/>
              </p:cNvSpPr>
              <p:nvPr>
                <p:ph type="body" idx="1"/>
              </p:nvPr>
            </p:nvSpPr>
            <p:spPr>
              <a:blipFill>
                <a:blip r:embed="rId2"/>
                <a:stretch>
                  <a:fillRect b="-24084"/>
                </a:stretch>
              </a:blipFill>
            </p:spPr>
            <p:txBody>
              <a:bodyPr/>
              <a:lstStyle/>
              <a:p>
                <a:r>
                  <a:rPr lang="en-US">
                    <a:noFill/>
                  </a:rPr>
                  <a:t> </a:t>
                </a:r>
              </a:p>
            </p:txBody>
          </p:sp>
        </mc:Fallback>
      </mc:AlternateContent>
    </p:spTree>
    <p:extLst>
      <p:ext uri="{BB962C8B-B14F-4D97-AF65-F5344CB8AC3E}">
        <p14:creationId xmlns:p14="http://schemas.microsoft.com/office/powerpoint/2010/main" val="1860849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Data science workflow</a:t>
            </a:r>
          </a:p>
        </p:txBody>
      </p:sp>
      <p:sp>
        <p:nvSpPr>
          <p:cNvPr id="8" name="Google Shape;597;p77">
            <a:extLst>
              <a:ext uri="{FF2B5EF4-FFF2-40B4-BE49-F238E27FC236}">
                <a16:creationId xmlns:a16="http://schemas.microsoft.com/office/drawing/2014/main" id="{7E43E5F8-2C2D-F54D-A021-25F92E00CA22}"/>
              </a:ext>
            </a:extLst>
          </p:cNvPr>
          <p:cNvSpPr txBox="1"/>
          <p:nvPr/>
        </p:nvSpPr>
        <p:spPr>
          <a:xfrm>
            <a:off x="-50" y="7296900"/>
            <a:ext cx="10160100" cy="323100"/>
          </a:xfrm>
          <a:prstGeom prst="rect">
            <a:avLst/>
          </a:prstGeom>
          <a:noFill/>
          <a:ln>
            <a:noFill/>
          </a:ln>
        </p:spPr>
        <p:txBody>
          <a:bodyPr spcFirstLastPara="1" wrap="square" lIns="91425" tIns="91425" rIns="91425" bIns="91425" anchor="b" anchorCtr="0">
            <a:noAutofit/>
          </a:bodyPr>
          <a:lstStyle/>
          <a:p>
            <a:pPr lvl="0" algn="r"/>
            <a:r>
              <a:rPr lang="en-US" sz="900" dirty="0">
                <a:latin typeface="Calibri"/>
                <a:ea typeface="Calibri"/>
                <a:cs typeface="Calibri"/>
                <a:sym typeface="Calibri"/>
              </a:rPr>
              <a:t>Adapted from https://r4ds.had.co.nz/explore-</a:t>
            </a:r>
            <a:r>
              <a:rPr lang="en-US" sz="900" dirty="0" err="1">
                <a:latin typeface="Calibri"/>
                <a:ea typeface="Calibri"/>
                <a:cs typeface="Calibri"/>
                <a:sym typeface="Calibri"/>
              </a:rPr>
              <a:t>intro.html</a:t>
            </a:r>
            <a:endParaRPr sz="900" dirty="0">
              <a:latin typeface="Calibri"/>
              <a:ea typeface="Calibri"/>
              <a:cs typeface="Calibri"/>
              <a:sym typeface="Calibri"/>
            </a:endParaRPr>
          </a:p>
        </p:txBody>
      </p:sp>
      <p:pic>
        <p:nvPicPr>
          <p:cNvPr id="9" name="Picture 8">
            <a:extLst>
              <a:ext uri="{FF2B5EF4-FFF2-40B4-BE49-F238E27FC236}">
                <a16:creationId xmlns:a16="http://schemas.microsoft.com/office/drawing/2014/main" id="{DAC30A38-10FB-B446-BF4C-80ED386FA0C5}"/>
              </a:ext>
            </a:extLst>
          </p:cNvPr>
          <p:cNvPicPr>
            <a:picLocks noChangeAspect="1"/>
          </p:cNvPicPr>
          <p:nvPr/>
        </p:nvPicPr>
        <p:blipFill>
          <a:blip r:embed="rId2"/>
          <a:stretch>
            <a:fillRect/>
          </a:stretch>
        </p:blipFill>
        <p:spPr>
          <a:xfrm>
            <a:off x="448056" y="3146668"/>
            <a:ext cx="9263888" cy="1990807"/>
          </a:xfrm>
          <a:prstGeom prst="rect">
            <a:avLst/>
          </a:prstGeom>
        </p:spPr>
      </p:pic>
      <p:sp>
        <p:nvSpPr>
          <p:cNvPr id="4" name="Left Brace 3">
            <a:extLst>
              <a:ext uri="{FF2B5EF4-FFF2-40B4-BE49-F238E27FC236}">
                <a16:creationId xmlns:a16="http://schemas.microsoft.com/office/drawing/2014/main" id="{2ADBE1F3-DC83-0246-98B6-1444A75832D8}"/>
              </a:ext>
            </a:extLst>
          </p:cNvPr>
          <p:cNvSpPr/>
          <p:nvPr/>
        </p:nvSpPr>
        <p:spPr>
          <a:xfrm rot="5400000">
            <a:off x="4780845" y="-1226257"/>
            <a:ext cx="347940" cy="81334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solidFill>
            </a:endParaRPr>
          </a:p>
        </p:txBody>
      </p:sp>
      <p:sp>
        <p:nvSpPr>
          <p:cNvPr id="7" name="TextBox 6">
            <a:extLst>
              <a:ext uri="{FF2B5EF4-FFF2-40B4-BE49-F238E27FC236}">
                <a16:creationId xmlns:a16="http://schemas.microsoft.com/office/drawing/2014/main" id="{5A9EB76C-E3C8-FB4B-9EB2-6064F9CD541C}"/>
              </a:ext>
            </a:extLst>
          </p:cNvPr>
          <p:cNvSpPr txBox="1"/>
          <p:nvPr/>
        </p:nvSpPr>
        <p:spPr>
          <a:xfrm>
            <a:off x="5608706" y="5180817"/>
            <a:ext cx="2343911" cy="307777"/>
          </a:xfrm>
          <a:prstGeom prst="rect">
            <a:avLst/>
          </a:prstGeom>
          <a:noFill/>
        </p:spPr>
        <p:txBody>
          <a:bodyPr wrap="none" rtlCol="0">
            <a:spAutoFit/>
          </a:bodyPr>
          <a:lstStyle/>
          <a:p>
            <a:r>
              <a:rPr lang="en-US" dirty="0">
                <a:solidFill>
                  <a:schemeClr val="accent2"/>
                </a:solidFill>
              </a:rPr>
              <a:t>Mondays and Wednesdays</a:t>
            </a:r>
          </a:p>
        </p:txBody>
      </p:sp>
      <p:sp>
        <p:nvSpPr>
          <p:cNvPr id="6" name="Oval 5">
            <a:extLst>
              <a:ext uri="{FF2B5EF4-FFF2-40B4-BE49-F238E27FC236}">
                <a16:creationId xmlns:a16="http://schemas.microsoft.com/office/drawing/2014/main" id="{7476667A-AF8E-054E-A74A-14A92C6D7436}"/>
              </a:ext>
            </a:extLst>
          </p:cNvPr>
          <p:cNvSpPr/>
          <p:nvPr/>
        </p:nvSpPr>
        <p:spPr>
          <a:xfrm>
            <a:off x="5225143" y="4101251"/>
            <a:ext cx="767126" cy="76712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1E99C44-C453-EC2E-5496-6349DB58E35C}"/>
              </a:ext>
            </a:extLst>
          </p:cNvPr>
          <p:cNvSpPr txBox="1"/>
          <p:nvPr/>
        </p:nvSpPr>
        <p:spPr>
          <a:xfrm>
            <a:off x="2540000" y="3656112"/>
            <a:ext cx="5080000" cy="307777"/>
          </a:xfrm>
          <a:prstGeom prst="rect">
            <a:avLst/>
          </a:prstGeom>
          <a:noFill/>
        </p:spPr>
        <p:txBody>
          <a:bodyPr wrap="square">
            <a:spAutoFit/>
          </a:bodyPr>
          <a:lstStyle/>
          <a:p>
            <a:r>
              <a:rPr lang="en-US" b="0" dirty="0">
                <a:effectLst/>
              </a:rPr>
              <a:t> </a:t>
            </a:r>
            <a:endParaRPr lang="en-US" dirty="0"/>
          </a:p>
        </p:txBody>
      </p:sp>
      <p:sp>
        <p:nvSpPr>
          <p:cNvPr id="5" name="TextBox 4">
            <a:extLst>
              <a:ext uri="{FF2B5EF4-FFF2-40B4-BE49-F238E27FC236}">
                <a16:creationId xmlns:a16="http://schemas.microsoft.com/office/drawing/2014/main" id="{01E263FD-CD9A-9151-3A8F-CF99B281D28D}"/>
              </a:ext>
            </a:extLst>
          </p:cNvPr>
          <p:cNvSpPr txBox="1"/>
          <p:nvPr/>
        </p:nvSpPr>
        <p:spPr>
          <a:xfrm>
            <a:off x="3576464" y="2358719"/>
            <a:ext cx="2752677" cy="307777"/>
          </a:xfrm>
          <a:prstGeom prst="rect">
            <a:avLst/>
          </a:prstGeom>
          <a:noFill/>
        </p:spPr>
        <p:txBody>
          <a:bodyPr wrap="none" rtlCol="0">
            <a:spAutoFit/>
          </a:bodyPr>
          <a:lstStyle/>
          <a:p>
            <a:r>
              <a:rPr lang="en-US" dirty="0">
                <a:solidFill>
                  <a:schemeClr val="accent1"/>
                </a:solidFill>
              </a:rPr>
              <a:t>Some Wednesdays, </a:t>
            </a:r>
            <a:r>
              <a:rPr lang="en-US" dirty="0" err="1">
                <a:solidFill>
                  <a:schemeClr val="accent1"/>
                </a:solidFill>
              </a:rPr>
              <a:t>homeworks</a:t>
            </a:r>
            <a:endParaRPr lang="en-US" dirty="0">
              <a:solidFill>
                <a:schemeClr val="accent1"/>
              </a:solidFill>
            </a:endParaRPr>
          </a:p>
        </p:txBody>
      </p:sp>
    </p:spTree>
    <p:extLst>
      <p:ext uri="{BB962C8B-B14F-4D97-AF65-F5344CB8AC3E}">
        <p14:creationId xmlns:p14="http://schemas.microsoft.com/office/powerpoint/2010/main" val="33085104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nchor="ctr"/>
              <a:lstStyle/>
              <a:p>
                <a:pPr marL="82550" indent="0">
                  <a:buNone/>
                </a:pPr>
                <a:r>
                  <a:rPr lang="en-US" dirty="0"/>
                  <a:t>When all of the variables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oMath>
                </a14:m>
                <a:r>
                  <a:rPr lang="en-US" dirty="0"/>
                  <a:t> have the same variance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oMath>
                </a14:m>
                <a:r>
                  <a:rPr lang="en-US" dirty="0"/>
                  <a:t>:</a:t>
                </a:r>
              </a:p>
              <a:p>
                <a:pPr marL="82550" indent="0">
                  <a:buNone/>
                </a:pPr>
                <a:endParaRPr lang="en-US" dirty="0"/>
              </a:p>
              <a:p>
                <a:pPr marL="8255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e>
                          </m:nary>
                        </m:e>
                      </m:d>
                      <m:r>
                        <a:rPr lang="en-US" b="0" i="1" smtClean="0">
                          <a:latin typeface="Cambria Math" panose="02040503050406030204" pitchFamily="18" charset="0"/>
                        </a:rPr>
                        <m:t>=</m:t>
                      </m:r>
                      <m:r>
                        <a:rPr lang="en-US" b="0" i="1" smtClean="0">
                          <a:latin typeface="Cambria Math" panose="02040503050406030204" pitchFamily="18" charset="0"/>
                        </a:rPr>
                        <m:t>𝑛</m:t>
                      </m:r>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oMath>
                  </m:oMathPara>
                </a14:m>
                <a:endParaRPr lang="en-US" dirty="0"/>
              </a:p>
              <a:p>
                <a:pPr marL="82550" indent="0">
                  <a:buNone/>
                </a:pPr>
                <a:endParaRPr lang="en-US" dirty="0"/>
              </a:p>
              <a:p>
                <a:pPr marL="82550" indent="0">
                  <a:buNone/>
                </a:pPr>
                <a:r>
                  <a:rPr lang="en-US" dirty="0">
                    <a:solidFill>
                      <a:schemeClr val="bg1"/>
                    </a:solidFill>
                  </a:rPr>
                  <a:t>(This holds when variables are </a:t>
                </a:r>
                <a:r>
                  <a:rPr lang="en-US" i="1" dirty="0">
                    <a:solidFill>
                      <a:schemeClr val="bg1"/>
                    </a:solidFill>
                  </a:rPr>
                  <a:t>“independent and identically distributed”.</a:t>
                </a:r>
                <a:r>
                  <a:rPr lang="en-US" dirty="0">
                    <a:solidFill>
                      <a:schemeClr val="bg1"/>
                    </a:solidFill>
                  </a:rPr>
                  <a:t>)</a:t>
                </a:r>
              </a:p>
            </p:txBody>
          </p:sp>
        </mc:Choice>
        <mc:Fallback xmlns="">
          <p:sp>
            <p:nvSpPr>
              <p:cNvPr id="3" name="Text Placeholder 2">
                <a:extLst>
                  <a:ext uri="{FF2B5EF4-FFF2-40B4-BE49-F238E27FC236}">
                    <a16:creationId xmlns:a16="http://schemas.microsoft.com/office/drawing/2014/main" id="{0E30731A-FD63-374E-8ADC-0C56E3B6163F}"/>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154981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nchor="ctr"/>
              <a:lstStyle/>
              <a:p>
                <a:pPr marL="82550" indent="0">
                  <a:buNone/>
                </a:pPr>
                <a:r>
                  <a:rPr lang="en-US" dirty="0"/>
                  <a:t>When all of the variables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oMath>
                </a14:m>
                <a:r>
                  <a:rPr lang="en-US" dirty="0"/>
                  <a:t> have the same variance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oMath>
                </a14:m>
                <a:r>
                  <a:rPr lang="en-US" dirty="0"/>
                  <a:t>:</a:t>
                </a:r>
              </a:p>
              <a:p>
                <a:pPr marL="82550" indent="0">
                  <a:buNone/>
                </a:pPr>
                <a:endParaRPr lang="en-US" dirty="0"/>
              </a:p>
              <a:p>
                <a:pPr marL="8255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e>
                          </m:nary>
                        </m:e>
                      </m:d>
                      <m:r>
                        <a:rPr lang="en-US" b="0" i="1" smtClean="0">
                          <a:latin typeface="Cambria Math" panose="02040503050406030204" pitchFamily="18" charset="0"/>
                        </a:rPr>
                        <m:t>=</m:t>
                      </m:r>
                      <m:r>
                        <a:rPr lang="en-US" b="0" i="1" smtClean="0">
                          <a:latin typeface="Cambria Math" panose="02040503050406030204" pitchFamily="18" charset="0"/>
                        </a:rPr>
                        <m:t>𝑛</m:t>
                      </m:r>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oMath>
                  </m:oMathPara>
                </a14:m>
                <a:endParaRPr lang="en-US" dirty="0"/>
              </a:p>
              <a:p>
                <a:pPr marL="82550" indent="0">
                  <a:buNone/>
                </a:pPr>
                <a:endParaRPr lang="en-US" dirty="0"/>
              </a:p>
              <a:p>
                <a:pPr marL="82550" indent="0">
                  <a:buNone/>
                </a:pPr>
                <a:r>
                  <a:rPr lang="en-US" dirty="0"/>
                  <a:t>(This holds when variables are </a:t>
                </a:r>
                <a:r>
                  <a:rPr lang="en-US" i="1" dirty="0"/>
                  <a:t>“independent and identically distributed”.</a:t>
                </a:r>
                <a:r>
                  <a:rPr lang="en-US" dirty="0"/>
                  <a:t>)</a:t>
                </a:r>
              </a:p>
            </p:txBody>
          </p:sp>
        </mc:Choice>
        <mc:Fallback xmlns="">
          <p:sp>
            <p:nvSpPr>
              <p:cNvPr id="3" name="Text Placeholder 2">
                <a:extLst>
                  <a:ext uri="{FF2B5EF4-FFF2-40B4-BE49-F238E27FC236}">
                    <a16:creationId xmlns:a16="http://schemas.microsoft.com/office/drawing/2014/main" id="{0E30731A-FD63-374E-8ADC-0C56E3B6163F}"/>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894172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nchor="ctr"/>
              <a:lstStyle/>
              <a:p>
                <a:pPr marL="82550" indent="0">
                  <a:buNone/>
                </a:pPr>
                <a:r>
                  <a:rPr lang="en-US" dirty="0"/>
                  <a:t>Another thing for </a:t>
                </a:r>
                <a:r>
                  <a:rPr lang="en-US" b="1" i="1" dirty="0"/>
                  <a:t>independent random variables</a:t>
                </a:r>
                <a:r>
                  <a:rPr lang="en-US" dirty="0"/>
                  <a:t>; variances always add. (They are not very likely to cancel out if they are independent, right?)</a:t>
                </a:r>
              </a:p>
              <a:p>
                <a:pPr marL="82550" indent="0">
                  <a:buNone/>
                </a:pPr>
                <a:endParaRPr lang="en-US" dirty="0"/>
              </a:p>
              <a:p>
                <a:pPr marL="8255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𝑌</m:t>
                          </m:r>
                        </m:e>
                      </m:d>
                      <m:r>
                        <a:rPr lang="en-US" b="0" i="1" smtClean="0">
                          <a:latin typeface="Cambria Math" panose="02040503050406030204" pitchFamily="18" charset="0"/>
                        </a:rPr>
                        <m:t>=</m:t>
                      </m:r>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r>
                        <a:rPr lang="en-US" b="0" i="1" smtClean="0">
                          <a:latin typeface="Cambria Math" panose="02040503050406030204" pitchFamily="18" charset="0"/>
                        </a:rPr>
                        <m:t>+</m:t>
                      </m:r>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r>
                            <a:rPr lang="en-US" b="0" i="1" smtClean="0">
                              <a:latin typeface="Cambria Math" panose="02040503050406030204" pitchFamily="18" charset="0"/>
                            </a:rPr>
                            <m:t>𝑌</m:t>
                          </m:r>
                        </m:e>
                      </m:d>
                      <m:r>
                        <a:rPr lang="en-US" b="0" i="1" smtClean="0">
                          <a:latin typeface="Cambria Math" panose="02040503050406030204" pitchFamily="18" charset="0"/>
                        </a:rPr>
                        <m:t>=</m:t>
                      </m:r>
                      <m:r>
                        <a:rPr lang="en-US" i="1">
                          <a:latin typeface="Cambria Math" panose="02040503050406030204" pitchFamily="18" charset="0"/>
                        </a:rPr>
                        <m:t>𝑣𝑎𝑟</m:t>
                      </m:r>
                      <m:d>
                        <m:dPr>
                          <m:ctrlPr>
                            <a:rPr lang="en-US" i="1">
                              <a:latin typeface="Cambria Math" panose="02040503050406030204" pitchFamily="18" charset="0"/>
                            </a:rPr>
                          </m:ctrlPr>
                        </m:dPr>
                        <m:e>
                          <m:r>
                            <a:rPr lang="en-US" i="1">
                              <a:latin typeface="Cambria Math" panose="02040503050406030204" pitchFamily="18" charset="0"/>
                            </a:rPr>
                            <m:t>𝑋</m:t>
                          </m:r>
                          <m:r>
                            <a:rPr lang="en-US" b="0" i="1" smtClean="0">
                              <a:latin typeface="Cambria Math" panose="02040503050406030204" pitchFamily="18" charset="0"/>
                            </a:rPr>
                            <m:t>−</m:t>
                          </m:r>
                          <m:r>
                            <a:rPr lang="en-US" i="1">
                              <a:latin typeface="Cambria Math" panose="02040503050406030204" pitchFamily="18" charset="0"/>
                            </a:rPr>
                            <m:t>𝑌</m:t>
                          </m:r>
                        </m:e>
                      </m:d>
                    </m:oMath>
                  </m:oMathPara>
                </a14:m>
                <a:endParaRPr lang="en-US" dirty="0"/>
              </a:p>
            </p:txBody>
          </p:sp>
        </mc:Choice>
        <mc:Fallback xmlns="">
          <p:sp>
            <p:nvSpPr>
              <p:cNvPr id="3" name="Text Placeholder 2">
                <a:extLst>
                  <a:ext uri="{FF2B5EF4-FFF2-40B4-BE49-F238E27FC236}">
                    <a16:creationId xmlns:a16="http://schemas.microsoft.com/office/drawing/2014/main" id="{0E30731A-FD63-374E-8ADC-0C56E3B6163F}"/>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911226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p:sp>
        <p:nvSpPr>
          <p:cNvPr id="6" name="TextBox 5">
            <a:extLst>
              <a:ext uri="{FF2B5EF4-FFF2-40B4-BE49-F238E27FC236}">
                <a16:creationId xmlns:a16="http://schemas.microsoft.com/office/drawing/2014/main" id="{7F988F60-789E-E214-080A-21E736894ECF}"/>
              </a:ext>
            </a:extLst>
          </p:cNvPr>
          <p:cNvSpPr txBox="1"/>
          <p:nvPr/>
        </p:nvSpPr>
        <p:spPr>
          <a:xfrm>
            <a:off x="2452348" y="3910691"/>
            <a:ext cx="1409360" cy="954107"/>
          </a:xfrm>
          <a:prstGeom prst="rect">
            <a:avLst/>
          </a:prstGeom>
          <a:noFill/>
        </p:spPr>
        <p:txBody>
          <a:bodyPr wrap="none" rtlCol="0">
            <a:spAutoFit/>
          </a:bodyPr>
          <a:lstStyle/>
          <a:p>
            <a:pPr algn="ctr"/>
            <a:r>
              <a:rPr lang="en-US" dirty="0"/>
              <a:t>Change in</a:t>
            </a:r>
          </a:p>
          <a:p>
            <a:pPr algn="ctr"/>
            <a:r>
              <a:rPr lang="en-US" dirty="0"/>
              <a:t>Systolic</a:t>
            </a:r>
          </a:p>
          <a:p>
            <a:pPr algn="ctr"/>
            <a:r>
              <a:rPr lang="en-US" dirty="0"/>
              <a:t>Blood Pressure</a:t>
            </a:r>
          </a:p>
          <a:p>
            <a:pPr algn="ctr"/>
            <a:r>
              <a:rPr lang="en-US" dirty="0"/>
              <a:t>(mmHg)</a:t>
            </a:r>
          </a:p>
        </p:txBody>
      </p:sp>
      <p:sp>
        <p:nvSpPr>
          <p:cNvPr id="7" name="Rectangle 6">
            <a:extLst>
              <a:ext uri="{FF2B5EF4-FFF2-40B4-BE49-F238E27FC236}">
                <a16:creationId xmlns:a16="http://schemas.microsoft.com/office/drawing/2014/main" id="{AE146F6A-9E92-000C-69AC-05896A52A16E}"/>
              </a:ext>
            </a:extLst>
          </p:cNvPr>
          <p:cNvSpPr/>
          <p:nvPr/>
        </p:nvSpPr>
        <p:spPr>
          <a:xfrm>
            <a:off x="4269921" y="3218490"/>
            <a:ext cx="726622" cy="5044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120B07-7FF1-764E-B600-2B50FDB7CF92}"/>
              </a:ext>
            </a:extLst>
          </p:cNvPr>
          <p:cNvSpPr/>
          <p:nvPr/>
        </p:nvSpPr>
        <p:spPr>
          <a:xfrm>
            <a:off x="5392750" y="3218490"/>
            <a:ext cx="726622" cy="21230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3E5906-FCD3-CD7E-D030-21711DA27438}"/>
              </a:ext>
            </a:extLst>
          </p:cNvPr>
          <p:cNvSpPr txBox="1"/>
          <p:nvPr/>
        </p:nvSpPr>
        <p:spPr>
          <a:xfrm>
            <a:off x="4164263" y="5853790"/>
            <a:ext cx="832279" cy="738664"/>
          </a:xfrm>
          <a:prstGeom prst="rect">
            <a:avLst/>
          </a:prstGeom>
          <a:noFill/>
        </p:spPr>
        <p:txBody>
          <a:bodyPr wrap="none" rtlCol="0">
            <a:spAutoFit/>
          </a:bodyPr>
          <a:lstStyle/>
          <a:p>
            <a:pPr algn="ctr"/>
            <a:r>
              <a:rPr lang="en-US" dirty="0"/>
              <a:t>Placebo</a:t>
            </a:r>
          </a:p>
          <a:p>
            <a:pPr algn="ctr"/>
            <a:endParaRPr lang="en-US" dirty="0"/>
          </a:p>
          <a:p>
            <a:pPr algn="ctr"/>
            <a:r>
              <a:rPr lang="en-US" dirty="0"/>
              <a:t>(-0.2)</a:t>
            </a:r>
          </a:p>
        </p:txBody>
      </p:sp>
      <p:sp>
        <p:nvSpPr>
          <p:cNvPr id="10" name="TextBox 9">
            <a:extLst>
              <a:ext uri="{FF2B5EF4-FFF2-40B4-BE49-F238E27FC236}">
                <a16:creationId xmlns:a16="http://schemas.microsoft.com/office/drawing/2014/main" id="{CD847846-DC73-D676-F9D2-C508CFA3773B}"/>
              </a:ext>
            </a:extLst>
          </p:cNvPr>
          <p:cNvSpPr txBox="1"/>
          <p:nvPr/>
        </p:nvSpPr>
        <p:spPr>
          <a:xfrm>
            <a:off x="5220498" y="5853790"/>
            <a:ext cx="1071126" cy="738664"/>
          </a:xfrm>
          <a:prstGeom prst="rect">
            <a:avLst/>
          </a:prstGeom>
          <a:noFill/>
        </p:spPr>
        <p:txBody>
          <a:bodyPr wrap="none" rtlCol="0">
            <a:spAutoFit/>
          </a:bodyPr>
          <a:lstStyle/>
          <a:p>
            <a:pPr algn="ctr"/>
            <a:r>
              <a:rPr lang="en-US" dirty="0"/>
              <a:t>Amlodipine</a:t>
            </a:r>
          </a:p>
          <a:p>
            <a:pPr algn="ctr"/>
            <a:endParaRPr lang="en-US" dirty="0"/>
          </a:p>
          <a:p>
            <a:pPr algn="ctr"/>
            <a:r>
              <a:rPr lang="en-US" dirty="0"/>
              <a:t>(-5.2)</a:t>
            </a:r>
          </a:p>
        </p:txBody>
      </p:sp>
      <p:sp>
        <p:nvSpPr>
          <p:cNvPr id="14" name="TextBox 13">
            <a:extLst>
              <a:ext uri="{FF2B5EF4-FFF2-40B4-BE49-F238E27FC236}">
                <a16:creationId xmlns:a16="http://schemas.microsoft.com/office/drawing/2014/main" id="{542052E9-05C5-F3B3-ECAF-9E82357A3D0C}"/>
              </a:ext>
            </a:extLst>
          </p:cNvPr>
          <p:cNvSpPr txBox="1"/>
          <p:nvPr/>
        </p:nvSpPr>
        <p:spPr>
          <a:xfrm>
            <a:off x="0" y="6789003"/>
            <a:ext cx="10160000" cy="830997"/>
          </a:xfrm>
          <a:prstGeom prst="rect">
            <a:avLst/>
          </a:prstGeom>
          <a:noFill/>
        </p:spPr>
        <p:txBody>
          <a:bodyPr wrap="square" rtlCol="0">
            <a:spAutoFit/>
          </a:bodyPr>
          <a:lstStyle/>
          <a:p>
            <a:pPr algn="ctr"/>
            <a:r>
              <a:rPr lang="en-US" sz="4800" i="1" dirty="0">
                <a:solidFill>
                  <a:schemeClr val="accent5"/>
                </a:solidFill>
                <a:latin typeface="Goudy Old Style" panose="02020502050305020303" pitchFamily="18" charset="77"/>
              </a:rPr>
              <a:t>We saw the difference: -5.2 – -0.2 = -5</a:t>
            </a:r>
          </a:p>
        </p:txBody>
      </p:sp>
    </p:spTree>
    <p:extLst>
      <p:ext uri="{BB962C8B-B14F-4D97-AF65-F5344CB8AC3E}">
        <p14:creationId xmlns:p14="http://schemas.microsoft.com/office/powerpoint/2010/main" val="34353787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p:sp>
        <p:nvSpPr>
          <p:cNvPr id="6" name="TextBox 5">
            <a:extLst>
              <a:ext uri="{FF2B5EF4-FFF2-40B4-BE49-F238E27FC236}">
                <a16:creationId xmlns:a16="http://schemas.microsoft.com/office/drawing/2014/main" id="{7F988F60-789E-E214-080A-21E736894ECF}"/>
              </a:ext>
            </a:extLst>
          </p:cNvPr>
          <p:cNvSpPr txBox="1"/>
          <p:nvPr/>
        </p:nvSpPr>
        <p:spPr>
          <a:xfrm>
            <a:off x="2452348" y="3910691"/>
            <a:ext cx="1409360" cy="954107"/>
          </a:xfrm>
          <a:prstGeom prst="rect">
            <a:avLst/>
          </a:prstGeom>
          <a:noFill/>
        </p:spPr>
        <p:txBody>
          <a:bodyPr wrap="none" rtlCol="0">
            <a:spAutoFit/>
          </a:bodyPr>
          <a:lstStyle/>
          <a:p>
            <a:pPr algn="ctr"/>
            <a:r>
              <a:rPr lang="en-US" dirty="0"/>
              <a:t>Change in</a:t>
            </a:r>
          </a:p>
          <a:p>
            <a:pPr algn="ctr"/>
            <a:r>
              <a:rPr lang="en-US" dirty="0"/>
              <a:t>Systolic</a:t>
            </a:r>
          </a:p>
          <a:p>
            <a:pPr algn="ctr"/>
            <a:r>
              <a:rPr lang="en-US" dirty="0"/>
              <a:t>Blood Pressure</a:t>
            </a:r>
          </a:p>
          <a:p>
            <a:pPr algn="ctr"/>
            <a:r>
              <a:rPr lang="en-US" dirty="0"/>
              <a:t>(mmHg)</a:t>
            </a:r>
          </a:p>
        </p:txBody>
      </p:sp>
      <p:sp>
        <p:nvSpPr>
          <p:cNvPr id="7" name="Rectangle 6">
            <a:extLst>
              <a:ext uri="{FF2B5EF4-FFF2-40B4-BE49-F238E27FC236}">
                <a16:creationId xmlns:a16="http://schemas.microsoft.com/office/drawing/2014/main" id="{AE146F6A-9E92-000C-69AC-05896A52A16E}"/>
              </a:ext>
            </a:extLst>
          </p:cNvPr>
          <p:cNvSpPr/>
          <p:nvPr/>
        </p:nvSpPr>
        <p:spPr>
          <a:xfrm>
            <a:off x="4269921" y="3218490"/>
            <a:ext cx="726622" cy="5044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120B07-7FF1-764E-B600-2B50FDB7CF92}"/>
              </a:ext>
            </a:extLst>
          </p:cNvPr>
          <p:cNvSpPr/>
          <p:nvPr/>
        </p:nvSpPr>
        <p:spPr>
          <a:xfrm>
            <a:off x="5392750" y="3218490"/>
            <a:ext cx="726622" cy="21230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3E5906-FCD3-CD7E-D030-21711DA27438}"/>
              </a:ext>
            </a:extLst>
          </p:cNvPr>
          <p:cNvSpPr txBox="1"/>
          <p:nvPr/>
        </p:nvSpPr>
        <p:spPr>
          <a:xfrm>
            <a:off x="4164263" y="5853790"/>
            <a:ext cx="832279" cy="738664"/>
          </a:xfrm>
          <a:prstGeom prst="rect">
            <a:avLst/>
          </a:prstGeom>
          <a:noFill/>
        </p:spPr>
        <p:txBody>
          <a:bodyPr wrap="none" rtlCol="0">
            <a:spAutoFit/>
          </a:bodyPr>
          <a:lstStyle/>
          <a:p>
            <a:pPr algn="ctr"/>
            <a:r>
              <a:rPr lang="en-US" dirty="0"/>
              <a:t>Placebo</a:t>
            </a:r>
          </a:p>
          <a:p>
            <a:pPr algn="ctr"/>
            <a:endParaRPr lang="en-US" dirty="0"/>
          </a:p>
          <a:p>
            <a:pPr algn="ctr"/>
            <a:r>
              <a:rPr lang="en-US" dirty="0"/>
              <a:t>(-0.2)</a:t>
            </a:r>
          </a:p>
        </p:txBody>
      </p:sp>
      <p:sp>
        <p:nvSpPr>
          <p:cNvPr id="10" name="TextBox 9">
            <a:extLst>
              <a:ext uri="{FF2B5EF4-FFF2-40B4-BE49-F238E27FC236}">
                <a16:creationId xmlns:a16="http://schemas.microsoft.com/office/drawing/2014/main" id="{CD847846-DC73-D676-F9D2-C508CFA3773B}"/>
              </a:ext>
            </a:extLst>
          </p:cNvPr>
          <p:cNvSpPr txBox="1"/>
          <p:nvPr/>
        </p:nvSpPr>
        <p:spPr>
          <a:xfrm>
            <a:off x="5220498" y="5853790"/>
            <a:ext cx="1071126" cy="738664"/>
          </a:xfrm>
          <a:prstGeom prst="rect">
            <a:avLst/>
          </a:prstGeom>
          <a:noFill/>
        </p:spPr>
        <p:txBody>
          <a:bodyPr wrap="none" rtlCol="0">
            <a:spAutoFit/>
          </a:bodyPr>
          <a:lstStyle/>
          <a:p>
            <a:pPr algn="ctr"/>
            <a:r>
              <a:rPr lang="en-US" dirty="0"/>
              <a:t>Amlodipine</a:t>
            </a:r>
          </a:p>
          <a:p>
            <a:pPr algn="ctr"/>
            <a:endParaRPr lang="en-US" dirty="0"/>
          </a:p>
          <a:p>
            <a:pPr algn="ctr"/>
            <a:r>
              <a:rPr lang="en-US" dirty="0"/>
              <a:t>(-5.2)</a:t>
            </a:r>
          </a:p>
        </p:txBody>
      </p:sp>
      <p:sp>
        <p:nvSpPr>
          <p:cNvPr id="14" name="TextBox 13">
            <a:extLst>
              <a:ext uri="{FF2B5EF4-FFF2-40B4-BE49-F238E27FC236}">
                <a16:creationId xmlns:a16="http://schemas.microsoft.com/office/drawing/2014/main" id="{542052E9-05C5-F3B3-ECAF-9E82357A3D0C}"/>
              </a:ext>
            </a:extLst>
          </p:cNvPr>
          <p:cNvSpPr txBox="1"/>
          <p:nvPr/>
        </p:nvSpPr>
        <p:spPr>
          <a:xfrm>
            <a:off x="0" y="6789003"/>
            <a:ext cx="10160000" cy="830997"/>
          </a:xfrm>
          <a:prstGeom prst="rect">
            <a:avLst/>
          </a:prstGeom>
          <a:noFill/>
        </p:spPr>
        <p:txBody>
          <a:bodyPr wrap="square" rtlCol="0">
            <a:spAutoFit/>
          </a:bodyPr>
          <a:lstStyle/>
          <a:p>
            <a:pPr algn="ctr"/>
            <a:r>
              <a:rPr lang="en-US" sz="4800" i="1" dirty="0">
                <a:solidFill>
                  <a:schemeClr val="accent5"/>
                </a:solidFill>
                <a:latin typeface="Goudy Old Style" panose="02020502050305020303" pitchFamily="18" charset="77"/>
              </a:rPr>
              <a:t>What difference is expected under the null?</a:t>
            </a:r>
          </a:p>
        </p:txBody>
      </p:sp>
    </p:spTree>
    <p:extLst>
      <p:ext uri="{BB962C8B-B14F-4D97-AF65-F5344CB8AC3E}">
        <p14:creationId xmlns:p14="http://schemas.microsoft.com/office/powerpoint/2010/main" val="1731258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p:sp>
        <p:nvSpPr>
          <p:cNvPr id="6" name="TextBox 5">
            <a:extLst>
              <a:ext uri="{FF2B5EF4-FFF2-40B4-BE49-F238E27FC236}">
                <a16:creationId xmlns:a16="http://schemas.microsoft.com/office/drawing/2014/main" id="{7F988F60-789E-E214-080A-21E736894ECF}"/>
              </a:ext>
            </a:extLst>
          </p:cNvPr>
          <p:cNvSpPr txBox="1"/>
          <p:nvPr/>
        </p:nvSpPr>
        <p:spPr>
          <a:xfrm>
            <a:off x="2452348" y="3910691"/>
            <a:ext cx="1409360" cy="954107"/>
          </a:xfrm>
          <a:prstGeom prst="rect">
            <a:avLst/>
          </a:prstGeom>
          <a:noFill/>
        </p:spPr>
        <p:txBody>
          <a:bodyPr wrap="none" rtlCol="0">
            <a:spAutoFit/>
          </a:bodyPr>
          <a:lstStyle/>
          <a:p>
            <a:pPr algn="ctr"/>
            <a:r>
              <a:rPr lang="en-US" dirty="0"/>
              <a:t>Change in</a:t>
            </a:r>
          </a:p>
          <a:p>
            <a:pPr algn="ctr"/>
            <a:r>
              <a:rPr lang="en-US" dirty="0"/>
              <a:t>Systolic</a:t>
            </a:r>
          </a:p>
          <a:p>
            <a:pPr algn="ctr"/>
            <a:r>
              <a:rPr lang="en-US" dirty="0"/>
              <a:t>Blood Pressure</a:t>
            </a:r>
          </a:p>
          <a:p>
            <a:pPr algn="ctr"/>
            <a:r>
              <a:rPr lang="en-US" dirty="0"/>
              <a:t>(mmHg)</a:t>
            </a:r>
          </a:p>
        </p:txBody>
      </p:sp>
      <p:sp>
        <p:nvSpPr>
          <p:cNvPr id="7" name="Rectangle 6">
            <a:extLst>
              <a:ext uri="{FF2B5EF4-FFF2-40B4-BE49-F238E27FC236}">
                <a16:creationId xmlns:a16="http://schemas.microsoft.com/office/drawing/2014/main" id="{AE146F6A-9E92-000C-69AC-05896A52A16E}"/>
              </a:ext>
            </a:extLst>
          </p:cNvPr>
          <p:cNvSpPr/>
          <p:nvPr/>
        </p:nvSpPr>
        <p:spPr>
          <a:xfrm>
            <a:off x="4269921" y="3218490"/>
            <a:ext cx="726622" cy="5044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120B07-7FF1-764E-B600-2B50FDB7CF92}"/>
              </a:ext>
            </a:extLst>
          </p:cNvPr>
          <p:cNvSpPr/>
          <p:nvPr/>
        </p:nvSpPr>
        <p:spPr>
          <a:xfrm>
            <a:off x="5392750" y="3218490"/>
            <a:ext cx="726622" cy="21230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3E5906-FCD3-CD7E-D030-21711DA27438}"/>
              </a:ext>
            </a:extLst>
          </p:cNvPr>
          <p:cNvSpPr txBox="1"/>
          <p:nvPr/>
        </p:nvSpPr>
        <p:spPr>
          <a:xfrm>
            <a:off x="4164263" y="5853790"/>
            <a:ext cx="832279" cy="738664"/>
          </a:xfrm>
          <a:prstGeom prst="rect">
            <a:avLst/>
          </a:prstGeom>
          <a:noFill/>
        </p:spPr>
        <p:txBody>
          <a:bodyPr wrap="none" rtlCol="0">
            <a:spAutoFit/>
          </a:bodyPr>
          <a:lstStyle/>
          <a:p>
            <a:pPr algn="ctr"/>
            <a:r>
              <a:rPr lang="en-US" dirty="0"/>
              <a:t>Placebo</a:t>
            </a:r>
          </a:p>
          <a:p>
            <a:pPr algn="ctr"/>
            <a:endParaRPr lang="en-US" dirty="0"/>
          </a:p>
          <a:p>
            <a:pPr algn="ctr"/>
            <a:r>
              <a:rPr lang="en-US" dirty="0"/>
              <a:t>(-0.2)</a:t>
            </a:r>
          </a:p>
        </p:txBody>
      </p:sp>
      <p:sp>
        <p:nvSpPr>
          <p:cNvPr id="10" name="TextBox 9">
            <a:extLst>
              <a:ext uri="{FF2B5EF4-FFF2-40B4-BE49-F238E27FC236}">
                <a16:creationId xmlns:a16="http://schemas.microsoft.com/office/drawing/2014/main" id="{CD847846-DC73-D676-F9D2-C508CFA3773B}"/>
              </a:ext>
            </a:extLst>
          </p:cNvPr>
          <p:cNvSpPr txBox="1"/>
          <p:nvPr/>
        </p:nvSpPr>
        <p:spPr>
          <a:xfrm>
            <a:off x="5220498" y="5853790"/>
            <a:ext cx="1071126" cy="738664"/>
          </a:xfrm>
          <a:prstGeom prst="rect">
            <a:avLst/>
          </a:prstGeom>
          <a:noFill/>
        </p:spPr>
        <p:txBody>
          <a:bodyPr wrap="none" rtlCol="0">
            <a:spAutoFit/>
          </a:bodyPr>
          <a:lstStyle/>
          <a:p>
            <a:pPr algn="ctr"/>
            <a:r>
              <a:rPr lang="en-US" dirty="0"/>
              <a:t>Amlodipine</a:t>
            </a:r>
          </a:p>
          <a:p>
            <a:pPr algn="ctr"/>
            <a:endParaRPr lang="en-US" dirty="0"/>
          </a:p>
          <a:p>
            <a:pPr algn="ctr"/>
            <a:r>
              <a:rPr lang="en-US" dirty="0"/>
              <a:t>(-5.2)</a:t>
            </a:r>
          </a:p>
        </p:txBody>
      </p:sp>
      <p:sp>
        <p:nvSpPr>
          <p:cNvPr id="14" name="TextBox 13">
            <a:extLst>
              <a:ext uri="{FF2B5EF4-FFF2-40B4-BE49-F238E27FC236}">
                <a16:creationId xmlns:a16="http://schemas.microsoft.com/office/drawing/2014/main" id="{542052E9-05C5-F3B3-ECAF-9E82357A3D0C}"/>
              </a:ext>
            </a:extLst>
          </p:cNvPr>
          <p:cNvSpPr txBox="1"/>
          <p:nvPr/>
        </p:nvSpPr>
        <p:spPr>
          <a:xfrm>
            <a:off x="0" y="6789003"/>
            <a:ext cx="10160000" cy="830997"/>
          </a:xfrm>
          <a:prstGeom prst="rect">
            <a:avLst/>
          </a:prstGeom>
          <a:noFill/>
        </p:spPr>
        <p:txBody>
          <a:bodyPr wrap="square" rtlCol="0">
            <a:spAutoFit/>
          </a:bodyPr>
          <a:lstStyle/>
          <a:p>
            <a:pPr algn="ctr"/>
            <a:r>
              <a:rPr lang="en-US" sz="4800" i="1" dirty="0">
                <a:solidFill>
                  <a:schemeClr val="accent5"/>
                </a:solidFill>
                <a:latin typeface="Goudy Old Style" panose="02020502050305020303" pitchFamily="18" charset="77"/>
              </a:rPr>
              <a:t>What variance is expected under the null?</a:t>
            </a:r>
          </a:p>
        </p:txBody>
      </p:sp>
    </p:spTree>
    <p:extLst>
      <p:ext uri="{BB962C8B-B14F-4D97-AF65-F5344CB8AC3E}">
        <p14:creationId xmlns:p14="http://schemas.microsoft.com/office/powerpoint/2010/main" val="33913935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p:sp>
        <p:nvSpPr>
          <p:cNvPr id="6" name="TextBox 5">
            <a:extLst>
              <a:ext uri="{FF2B5EF4-FFF2-40B4-BE49-F238E27FC236}">
                <a16:creationId xmlns:a16="http://schemas.microsoft.com/office/drawing/2014/main" id="{7F988F60-789E-E214-080A-21E736894ECF}"/>
              </a:ext>
            </a:extLst>
          </p:cNvPr>
          <p:cNvSpPr txBox="1"/>
          <p:nvPr/>
        </p:nvSpPr>
        <p:spPr>
          <a:xfrm>
            <a:off x="2452348" y="3910691"/>
            <a:ext cx="1409360" cy="954107"/>
          </a:xfrm>
          <a:prstGeom prst="rect">
            <a:avLst/>
          </a:prstGeom>
          <a:noFill/>
        </p:spPr>
        <p:txBody>
          <a:bodyPr wrap="none" rtlCol="0">
            <a:spAutoFit/>
          </a:bodyPr>
          <a:lstStyle/>
          <a:p>
            <a:pPr algn="ctr"/>
            <a:r>
              <a:rPr lang="en-US" dirty="0"/>
              <a:t>Change in</a:t>
            </a:r>
          </a:p>
          <a:p>
            <a:pPr algn="ctr"/>
            <a:r>
              <a:rPr lang="en-US" dirty="0"/>
              <a:t>Systolic</a:t>
            </a:r>
          </a:p>
          <a:p>
            <a:pPr algn="ctr"/>
            <a:r>
              <a:rPr lang="en-US" dirty="0"/>
              <a:t>Blood Pressure</a:t>
            </a:r>
          </a:p>
          <a:p>
            <a:pPr algn="ctr"/>
            <a:r>
              <a:rPr lang="en-US" dirty="0"/>
              <a:t>(mmHg)</a:t>
            </a:r>
          </a:p>
        </p:txBody>
      </p:sp>
      <p:sp>
        <p:nvSpPr>
          <p:cNvPr id="7" name="Rectangle 6">
            <a:extLst>
              <a:ext uri="{FF2B5EF4-FFF2-40B4-BE49-F238E27FC236}">
                <a16:creationId xmlns:a16="http://schemas.microsoft.com/office/drawing/2014/main" id="{AE146F6A-9E92-000C-69AC-05896A52A16E}"/>
              </a:ext>
            </a:extLst>
          </p:cNvPr>
          <p:cNvSpPr/>
          <p:nvPr/>
        </p:nvSpPr>
        <p:spPr>
          <a:xfrm>
            <a:off x="4269921" y="3218490"/>
            <a:ext cx="726622" cy="5044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120B07-7FF1-764E-B600-2B50FDB7CF92}"/>
              </a:ext>
            </a:extLst>
          </p:cNvPr>
          <p:cNvSpPr/>
          <p:nvPr/>
        </p:nvSpPr>
        <p:spPr>
          <a:xfrm>
            <a:off x="5392750" y="3218490"/>
            <a:ext cx="726622" cy="21230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3E5906-FCD3-CD7E-D030-21711DA27438}"/>
              </a:ext>
            </a:extLst>
          </p:cNvPr>
          <p:cNvSpPr txBox="1"/>
          <p:nvPr/>
        </p:nvSpPr>
        <p:spPr>
          <a:xfrm>
            <a:off x="4164263" y="5853790"/>
            <a:ext cx="832279" cy="738664"/>
          </a:xfrm>
          <a:prstGeom prst="rect">
            <a:avLst/>
          </a:prstGeom>
          <a:noFill/>
        </p:spPr>
        <p:txBody>
          <a:bodyPr wrap="none" rtlCol="0">
            <a:spAutoFit/>
          </a:bodyPr>
          <a:lstStyle/>
          <a:p>
            <a:pPr algn="ctr"/>
            <a:r>
              <a:rPr lang="en-US" dirty="0"/>
              <a:t>Placebo</a:t>
            </a:r>
          </a:p>
          <a:p>
            <a:pPr algn="ctr"/>
            <a:endParaRPr lang="en-US" dirty="0"/>
          </a:p>
          <a:p>
            <a:pPr algn="ctr"/>
            <a:r>
              <a:rPr lang="en-US" dirty="0"/>
              <a:t>(-0.2)</a:t>
            </a:r>
          </a:p>
        </p:txBody>
      </p:sp>
      <p:sp>
        <p:nvSpPr>
          <p:cNvPr id="10" name="TextBox 9">
            <a:extLst>
              <a:ext uri="{FF2B5EF4-FFF2-40B4-BE49-F238E27FC236}">
                <a16:creationId xmlns:a16="http://schemas.microsoft.com/office/drawing/2014/main" id="{CD847846-DC73-D676-F9D2-C508CFA3773B}"/>
              </a:ext>
            </a:extLst>
          </p:cNvPr>
          <p:cNvSpPr txBox="1"/>
          <p:nvPr/>
        </p:nvSpPr>
        <p:spPr>
          <a:xfrm>
            <a:off x="5220498" y="5853790"/>
            <a:ext cx="1071126" cy="738664"/>
          </a:xfrm>
          <a:prstGeom prst="rect">
            <a:avLst/>
          </a:prstGeom>
          <a:noFill/>
        </p:spPr>
        <p:txBody>
          <a:bodyPr wrap="none" rtlCol="0">
            <a:spAutoFit/>
          </a:bodyPr>
          <a:lstStyle/>
          <a:p>
            <a:pPr algn="ctr"/>
            <a:r>
              <a:rPr lang="en-US" dirty="0"/>
              <a:t>Amlodipine</a:t>
            </a:r>
          </a:p>
          <a:p>
            <a:pPr algn="ctr"/>
            <a:endParaRPr lang="en-US" dirty="0"/>
          </a:p>
          <a:p>
            <a:pPr algn="ctr"/>
            <a:r>
              <a:rPr lang="en-US" dirty="0"/>
              <a:t>(-5.2)</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DE75D8C-DF31-E5FB-5B87-CE180A36FE93}"/>
                  </a:ext>
                </a:extLst>
              </p:cNvPr>
              <p:cNvSpPr txBox="1"/>
              <p:nvPr/>
            </p:nvSpPr>
            <p:spPr>
              <a:xfrm>
                <a:off x="546593" y="3709309"/>
                <a:ext cx="2280469" cy="882293"/>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US" sz="1800" i="1" smtClean="0">
                              <a:solidFill>
                                <a:schemeClr val="accent5"/>
                              </a:solidFill>
                              <a:latin typeface="Cambria Math" panose="02040503050406030204" pitchFamily="18" charset="0"/>
                            </a:rPr>
                          </m:ctrlPr>
                        </m:fPr>
                        <m:num>
                          <m:r>
                            <a:rPr lang="en-US" sz="1800" b="0" i="1" smtClean="0">
                              <a:solidFill>
                                <a:schemeClr val="accent5"/>
                              </a:solidFill>
                              <a:latin typeface="Cambria Math" panose="02040503050406030204" pitchFamily="18" charset="0"/>
                            </a:rPr>
                            <m:t>1</m:t>
                          </m:r>
                        </m:num>
                        <m:den>
                          <m:r>
                            <a:rPr lang="en-US" sz="1800" b="0" i="1" smtClean="0">
                              <a:solidFill>
                                <a:schemeClr val="accent5"/>
                              </a:solidFill>
                              <a:latin typeface="Cambria Math" panose="02040503050406030204" pitchFamily="18" charset="0"/>
                            </a:rPr>
                            <m:t>𝑛</m:t>
                          </m:r>
                        </m:den>
                      </m:f>
                      <m:nary>
                        <m:naryPr>
                          <m:chr m:val="∑"/>
                          <m:ctrlPr>
                            <a:rPr lang="en-US" sz="1800" i="1" smtClean="0">
                              <a:solidFill>
                                <a:schemeClr val="accent5"/>
                              </a:solidFill>
                              <a:latin typeface="Cambria Math" panose="02040503050406030204" pitchFamily="18" charset="0"/>
                            </a:rPr>
                          </m:ctrlPr>
                        </m:naryPr>
                        <m:sub>
                          <m:r>
                            <m:rPr>
                              <m:brk m:alnAt="23"/>
                            </m:rPr>
                            <a:rPr lang="en-US" sz="1800" b="0" i="1" smtClean="0">
                              <a:solidFill>
                                <a:schemeClr val="accent5"/>
                              </a:solidFill>
                              <a:latin typeface="Cambria Math" panose="02040503050406030204" pitchFamily="18" charset="0"/>
                            </a:rPr>
                            <m:t>𝑖</m:t>
                          </m:r>
                          <m:r>
                            <a:rPr lang="en-US" sz="1800" b="0" i="1" smtClean="0">
                              <a:solidFill>
                                <a:schemeClr val="accent5"/>
                              </a:solidFill>
                              <a:latin typeface="Cambria Math" panose="02040503050406030204" pitchFamily="18" charset="0"/>
                            </a:rPr>
                            <m:t>=1</m:t>
                          </m:r>
                        </m:sub>
                        <m:sup>
                          <m:r>
                            <a:rPr lang="en-US" sz="1800" b="0" i="1" smtClean="0">
                              <a:solidFill>
                                <a:schemeClr val="accent5"/>
                              </a:solidFill>
                              <a:latin typeface="Cambria Math" panose="02040503050406030204" pitchFamily="18" charset="0"/>
                            </a:rPr>
                            <m:t>𝑛</m:t>
                          </m:r>
                        </m:sup>
                        <m:e>
                          <m:sSub>
                            <m:sSubPr>
                              <m:ctrlPr>
                                <a:rPr lang="en-US" sz="1800" i="1" smtClean="0">
                                  <a:solidFill>
                                    <a:schemeClr val="accent5"/>
                                  </a:solidFill>
                                  <a:latin typeface="Cambria Math" panose="02040503050406030204" pitchFamily="18" charset="0"/>
                                </a:rPr>
                              </m:ctrlPr>
                            </m:sSubPr>
                            <m:e>
                              <m:r>
                                <a:rPr lang="en-US" sz="1800" b="0" i="1" smtClean="0">
                                  <a:solidFill>
                                    <a:schemeClr val="accent5"/>
                                  </a:solidFill>
                                  <a:latin typeface="Cambria Math" panose="02040503050406030204" pitchFamily="18" charset="0"/>
                                </a:rPr>
                                <m:t>𝑥</m:t>
                              </m:r>
                            </m:e>
                            <m:sub>
                              <m:r>
                                <a:rPr lang="en-US" sz="1800" b="0" i="1" smtClean="0">
                                  <a:solidFill>
                                    <a:schemeClr val="accent5"/>
                                  </a:solidFill>
                                  <a:latin typeface="Cambria Math" panose="02040503050406030204" pitchFamily="18" charset="0"/>
                                </a:rPr>
                                <m:t>𝑖</m:t>
                              </m:r>
                            </m:sub>
                          </m:sSub>
                        </m:e>
                      </m:nary>
                    </m:oMath>
                  </m:oMathPara>
                </a14:m>
                <a:endParaRPr lang="en-US" sz="1800" dirty="0">
                  <a:solidFill>
                    <a:schemeClr val="accent5"/>
                  </a:solidFill>
                </a:endParaRPr>
              </a:p>
            </p:txBody>
          </p:sp>
        </mc:Choice>
        <mc:Fallback xmlns="">
          <p:sp>
            <p:nvSpPr>
              <p:cNvPr id="4" name="TextBox 3">
                <a:extLst>
                  <a:ext uri="{FF2B5EF4-FFF2-40B4-BE49-F238E27FC236}">
                    <a16:creationId xmlns:a16="http://schemas.microsoft.com/office/drawing/2014/main" id="{ADE75D8C-DF31-E5FB-5B87-CE180A36FE93}"/>
                  </a:ext>
                </a:extLst>
              </p:cNvPr>
              <p:cNvSpPr txBox="1">
                <a:spLocks noRot="1" noChangeAspect="1" noMove="1" noResize="1" noEditPoints="1" noAdjustHandles="1" noChangeArrowheads="1" noChangeShapeType="1" noTextEdit="1"/>
              </p:cNvSpPr>
              <p:nvPr/>
            </p:nvSpPr>
            <p:spPr>
              <a:xfrm>
                <a:off x="546593" y="3709309"/>
                <a:ext cx="2280469" cy="882293"/>
              </a:xfrm>
              <a:prstGeom prst="rect">
                <a:avLst/>
              </a:prstGeom>
              <a:blipFill>
                <a:blip r:embed="rId2"/>
                <a:stretch>
                  <a:fillRect t="-94366" b="-142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59E36BD-1B41-A39D-7065-D9E3BBDD0F30}"/>
                  </a:ext>
                </a:extLst>
              </p:cNvPr>
              <p:cNvSpPr txBox="1"/>
              <p:nvPr/>
            </p:nvSpPr>
            <p:spPr>
              <a:xfrm>
                <a:off x="6121893" y="3709309"/>
                <a:ext cx="2280469" cy="913583"/>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US" sz="1800" i="1" smtClean="0">
                              <a:solidFill>
                                <a:schemeClr val="accent5"/>
                              </a:solidFill>
                              <a:latin typeface="Cambria Math" panose="02040503050406030204" pitchFamily="18" charset="0"/>
                            </a:rPr>
                          </m:ctrlPr>
                        </m:fPr>
                        <m:num>
                          <m:r>
                            <a:rPr lang="en-US" sz="1800" b="0" i="1" smtClean="0">
                              <a:solidFill>
                                <a:schemeClr val="accent5"/>
                              </a:solidFill>
                              <a:latin typeface="Cambria Math" panose="02040503050406030204" pitchFamily="18" charset="0"/>
                            </a:rPr>
                            <m:t>1</m:t>
                          </m:r>
                        </m:num>
                        <m:den>
                          <m:r>
                            <a:rPr lang="en-US" sz="1800" b="0" i="1" smtClean="0">
                              <a:solidFill>
                                <a:schemeClr val="accent5"/>
                              </a:solidFill>
                              <a:latin typeface="Cambria Math" panose="02040503050406030204" pitchFamily="18" charset="0"/>
                            </a:rPr>
                            <m:t>𝑛</m:t>
                          </m:r>
                        </m:den>
                      </m:f>
                      <m:nary>
                        <m:naryPr>
                          <m:chr m:val="∑"/>
                          <m:ctrlPr>
                            <a:rPr lang="en-US" sz="1800" i="1" smtClean="0">
                              <a:solidFill>
                                <a:schemeClr val="accent5"/>
                              </a:solidFill>
                              <a:latin typeface="Cambria Math" panose="02040503050406030204" pitchFamily="18" charset="0"/>
                            </a:rPr>
                          </m:ctrlPr>
                        </m:naryPr>
                        <m:sub>
                          <m:r>
                            <m:rPr>
                              <m:brk m:alnAt="23"/>
                            </m:rPr>
                            <a:rPr lang="en-US" sz="1800" b="0" i="1" smtClean="0">
                              <a:solidFill>
                                <a:schemeClr val="accent5"/>
                              </a:solidFill>
                              <a:latin typeface="Cambria Math" panose="02040503050406030204" pitchFamily="18" charset="0"/>
                            </a:rPr>
                            <m:t>𝑗</m:t>
                          </m:r>
                          <m:r>
                            <a:rPr lang="en-US" sz="1800" b="0" i="1" smtClean="0">
                              <a:solidFill>
                                <a:schemeClr val="accent5"/>
                              </a:solidFill>
                              <a:latin typeface="Cambria Math" panose="02040503050406030204" pitchFamily="18" charset="0"/>
                            </a:rPr>
                            <m:t>=1</m:t>
                          </m:r>
                        </m:sub>
                        <m:sup>
                          <m:r>
                            <a:rPr lang="en-US" sz="1800" b="0" i="1" smtClean="0">
                              <a:solidFill>
                                <a:schemeClr val="accent5"/>
                              </a:solidFill>
                              <a:latin typeface="Cambria Math" panose="02040503050406030204" pitchFamily="18" charset="0"/>
                            </a:rPr>
                            <m:t>𝑛</m:t>
                          </m:r>
                        </m:sup>
                        <m:e>
                          <m:sSub>
                            <m:sSubPr>
                              <m:ctrlPr>
                                <a:rPr lang="en-US" sz="1800" i="1" smtClean="0">
                                  <a:solidFill>
                                    <a:schemeClr val="accent5"/>
                                  </a:solidFill>
                                  <a:latin typeface="Cambria Math" panose="02040503050406030204" pitchFamily="18" charset="0"/>
                                </a:rPr>
                              </m:ctrlPr>
                            </m:sSubPr>
                            <m:e>
                              <m:r>
                                <a:rPr lang="en-US" sz="1800" b="0" i="1" smtClean="0">
                                  <a:solidFill>
                                    <a:schemeClr val="accent5"/>
                                  </a:solidFill>
                                  <a:latin typeface="Cambria Math" panose="02040503050406030204" pitchFamily="18" charset="0"/>
                                </a:rPr>
                                <m:t>𝑥</m:t>
                              </m:r>
                            </m:e>
                            <m:sub>
                              <m:r>
                                <a:rPr lang="en-US" sz="1800" b="0" i="1" smtClean="0">
                                  <a:solidFill>
                                    <a:schemeClr val="accent5"/>
                                  </a:solidFill>
                                  <a:latin typeface="Cambria Math" panose="02040503050406030204" pitchFamily="18" charset="0"/>
                                </a:rPr>
                                <m:t>𝑗</m:t>
                              </m:r>
                            </m:sub>
                          </m:sSub>
                        </m:e>
                      </m:nary>
                    </m:oMath>
                  </m:oMathPara>
                </a14:m>
                <a:endParaRPr lang="en-US" sz="1800" dirty="0">
                  <a:solidFill>
                    <a:schemeClr val="accent5"/>
                  </a:solidFill>
                </a:endParaRPr>
              </a:p>
            </p:txBody>
          </p:sp>
        </mc:Choice>
        <mc:Fallback xmlns="">
          <p:sp>
            <p:nvSpPr>
              <p:cNvPr id="5" name="TextBox 4">
                <a:extLst>
                  <a:ext uri="{FF2B5EF4-FFF2-40B4-BE49-F238E27FC236}">
                    <a16:creationId xmlns:a16="http://schemas.microsoft.com/office/drawing/2014/main" id="{359E36BD-1B41-A39D-7065-D9E3BBDD0F30}"/>
                  </a:ext>
                </a:extLst>
              </p:cNvPr>
              <p:cNvSpPr txBox="1">
                <a:spLocks noRot="1" noChangeAspect="1" noMove="1" noResize="1" noEditPoints="1" noAdjustHandles="1" noChangeArrowheads="1" noChangeShapeType="1" noTextEdit="1"/>
              </p:cNvSpPr>
              <p:nvPr/>
            </p:nvSpPr>
            <p:spPr>
              <a:xfrm>
                <a:off x="6121893" y="3709309"/>
                <a:ext cx="2280469" cy="913583"/>
              </a:xfrm>
              <a:prstGeom prst="rect">
                <a:avLst/>
              </a:prstGeom>
              <a:blipFill>
                <a:blip r:embed="rId3"/>
                <a:stretch>
                  <a:fillRect t="-91781" b="-135616"/>
                </a:stretch>
              </a:blipFill>
            </p:spPr>
            <p:txBody>
              <a:bodyPr/>
              <a:lstStyle/>
              <a:p>
                <a:r>
                  <a:rPr lang="en-US">
                    <a:noFill/>
                  </a:rPr>
                  <a:t> </a:t>
                </a:r>
              </a:p>
            </p:txBody>
          </p:sp>
        </mc:Fallback>
      </mc:AlternateContent>
    </p:spTree>
    <p:extLst>
      <p:ext uri="{BB962C8B-B14F-4D97-AF65-F5344CB8AC3E}">
        <p14:creationId xmlns:p14="http://schemas.microsoft.com/office/powerpoint/2010/main" val="7526547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p:sp>
        <p:nvSpPr>
          <p:cNvPr id="6" name="TextBox 5">
            <a:extLst>
              <a:ext uri="{FF2B5EF4-FFF2-40B4-BE49-F238E27FC236}">
                <a16:creationId xmlns:a16="http://schemas.microsoft.com/office/drawing/2014/main" id="{7F988F60-789E-E214-080A-21E736894ECF}"/>
              </a:ext>
            </a:extLst>
          </p:cNvPr>
          <p:cNvSpPr txBox="1"/>
          <p:nvPr/>
        </p:nvSpPr>
        <p:spPr>
          <a:xfrm>
            <a:off x="2452348" y="3910691"/>
            <a:ext cx="1409360" cy="954107"/>
          </a:xfrm>
          <a:prstGeom prst="rect">
            <a:avLst/>
          </a:prstGeom>
          <a:noFill/>
        </p:spPr>
        <p:txBody>
          <a:bodyPr wrap="none" rtlCol="0">
            <a:spAutoFit/>
          </a:bodyPr>
          <a:lstStyle/>
          <a:p>
            <a:pPr algn="ctr"/>
            <a:r>
              <a:rPr lang="en-US" dirty="0"/>
              <a:t>Change in</a:t>
            </a:r>
          </a:p>
          <a:p>
            <a:pPr algn="ctr"/>
            <a:r>
              <a:rPr lang="en-US" dirty="0"/>
              <a:t>Systolic</a:t>
            </a:r>
          </a:p>
          <a:p>
            <a:pPr algn="ctr"/>
            <a:r>
              <a:rPr lang="en-US" dirty="0"/>
              <a:t>Blood Pressure</a:t>
            </a:r>
          </a:p>
          <a:p>
            <a:pPr algn="ctr"/>
            <a:r>
              <a:rPr lang="en-US" dirty="0"/>
              <a:t>(mmHg)</a:t>
            </a:r>
          </a:p>
        </p:txBody>
      </p:sp>
      <p:sp>
        <p:nvSpPr>
          <p:cNvPr id="7" name="Rectangle 6">
            <a:extLst>
              <a:ext uri="{FF2B5EF4-FFF2-40B4-BE49-F238E27FC236}">
                <a16:creationId xmlns:a16="http://schemas.microsoft.com/office/drawing/2014/main" id="{AE146F6A-9E92-000C-69AC-05896A52A16E}"/>
              </a:ext>
            </a:extLst>
          </p:cNvPr>
          <p:cNvSpPr/>
          <p:nvPr/>
        </p:nvSpPr>
        <p:spPr>
          <a:xfrm>
            <a:off x="4269921" y="3218490"/>
            <a:ext cx="726622" cy="5044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120B07-7FF1-764E-B600-2B50FDB7CF92}"/>
              </a:ext>
            </a:extLst>
          </p:cNvPr>
          <p:cNvSpPr/>
          <p:nvPr/>
        </p:nvSpPr>
        <p:spPr>
          <a:xfrm>
            <a:off x="5392750" y="3218490"/>
            <a:ext cx="726622" cy="21230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3E5906-FCD3-CD7E-D030-21711DA27438}"/>
              </a:ext>
            </a:extLst>
          </p:cNvPr>
          <p:cNvSpPr txBox="1"/>
          <p:nvPr/>
        </p:nvSpPr>
        <p:spPr>
          <a:xfrm>
            <a:off x="4164263" y="5853790"/>
            <a:ext cx="832279" cy="738664"/>
          </a:xfrm>
          <a:prstGeom prst="rect">
            <a:avLst/>
          </a:prstGeom>
          <a:noFill/>
        </p:spPr>
        <p:txBody>
          <a:bodyPr wrap="none" rtlCol="0">
            <a:spAutoFit/>
          </a:bodyPr>
          <a:lstStyle/>
          <a:p>
            <a:pPr algn="ctr"/>
            <a:r>
              <a:rPr lang="en-US" dirty="0"/>
              <a:t>Placebo</a:t>
            </a:r>
          </a:p>
          <a:p>
            <a:pPr algn="ctr"/>
            <a:endParaRPr lang="en-US" dirty="0"/>
          </a:p>
          <a:p>
            <a:pPr algn="ctr"/>
            <a:r>
              <a:rPr lang="en-US" dirty="0"/>
              <a:t>(-0.2)</a:t>
            </a:r>
          </a:p>
        </p:txBody>
      </p:sp>
      <p:sp>
        <p:nvSpPr>
          <p:cNvPr id="10" name="TextBox 9">
            <a:extLst>
              <a:ext uri="{FF2B5EF4-FFF2-40B4-BE49-F238E27FC236}">
                <a16:creationId xmlns:a16="http://schemas.microsoft.com/office/drawing/2014/main" id="{CD847846-DC73-D676-F9D2-C508CFA3773B}"/>
              </a:ext>
            </a:extLst>
          </p:cNvPr>
          <p:cNvSpPr txBox="1"/>
          <p:nvPr/>
        </p:nvSpPr>
        <p:spPr>
          <a:xfrm>
            <a:off x="5220498" y="5853790"/>
            <a:ext cx="1071126" cy="738664"/>
          </a:xfrm>
          <a:prstGeom prst="rect">
            <a:avLst/>
          </a:prstGeom>
          <a:noFill/>
        </p:spPr>
        <p:txBody>
          <a:bodyPr wrap="none" rtlCol="0">
            <a:spAutoFit/>
          </a:bodyPr>
          <a:lstStyle/>
          <a:p>
            <a:pPr algn="ctr"/>
            <a:r>
              <a:rPr lang="en-US" dirty="0"/>
              <a:t>Amlodipine</a:t>
            </a:r>
          </a:p>
          <a:p>
            <a:pPr algn="ctr"/>
            <a:endParaRPr lang="en-US" dirty="0"/>
          </a:p>
          <a:p>
            <a:pPr algn="ctr"/>
            <a:r>
              <a:rPr lang="en-US" dirty="0"/>
              <a:t>(-5.2)</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D99067D-3508-2B77-CBE0-318150BD7432}"/>
                  </a:ext>
                </a:extLst>
              </p:cNvPr>
              <p:cNvSpPr txBox="1"/>
              <p:nvPr/>
            </p:nvSpPr>
            <p:spPr>
              <a:xfrm>
                <a:off x="546593" y="3709309"/>
                <a:ext cx="2280469" cy="882293"/>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US" sz="1800" i="1" smtClean="0">
                              <a:solidFill>
                                <a:schemeClr val="accent5"/>
                              </a:solidFill>
                              <a:latin typeface="Cambria Math" panose="02040503050406030204" pitchFamily="18" charset="0"/>
                            </a:rPr>
                          </m:ctrlPr>
                        </m:fPr>
                        <m:num>
                          <m:r>
                            <a:rPr lang="en-US" sz="1800" b="0" i="1" smtClean="0">
                              <a:solidFill>
                                <a:schemeClr val="accent5"/>
                              </a:solidFill>
                              <a:latin typeface="Cambria Math" panose="02040503050406030204" pitchFamily="18" charset="0"/>
                            </a:rPr>
                            <m:t>1</m:t>
                          </m:r>
                        </m:num>
                        <m:den>
                          <m:r>
                            <a:rPr lang="en-US" sz="1800" b="0" i="1" smtClean="0">
                              <a:solidFill>
                                <a:schemeClr val="accent5"/>
                              </a:solidFill>
                              <a:latin typeface="Cambria Math" panose="02040503050406030204" pitchFamily="18" charset="0"/>
                            </a:rPr>
                            <m:t>𝑛</m:t>
                          </m:r>
                        </m:den>
                      </m:f>
                      <m:nary>
                        <m:naryPr>
                          <m:chr m:val="∑"/>
                          <m:ctrlPr>
                            <a:rPr lang="en-US" sz="1800" i="1" smtClean="0">
                              <a:solidFill>
                                <a:schemeClr val="accent5"/>
                              </a:solidFill>
                              <a:latin typeface="Cambria Math" panose="02040503050406030204" pitchFamily="18" charset="0"/>
                            </a:rPr>
                          </m:ctrlPr>
                        </m:naryPr>
                        <m:sub>
                          <m:r>
                            <m:rPr>
                              <m:brk m:alnAt="23"/>
                            </m:rPr>
                            <a:rPr lang="en-US" sz="1800" b="0" i="1" smtClean="0">
                              <a:solidFill>
                                <a:schemeClr val="accent5"/>
                              </a:solidFill>
                              <a:latin typeface="Cambria Math" panose="02040503050406030204" pitchFamily="18" charset="0"/>
                            </a:rPr>
                            <m:t>𝑖</m:t>
                          </m:r>
                          <m:r>
                            <a:rPr lang="en-US" sz="1800" b="0" i="1" smtClean="0">
                              <a:solidFill>
                                <a:schemeClr val="accent5"/>
                              </a:solidFill>
                              <a:latin typeface="Cambria Math" panose="02040503050406030204" pitchFamily="18" charset="0"/>
                            </a:rPr>
                            <m:t>=1</m:t>
                          </m:r>
                        </m:sub>
                        <m:sup>
                          <m:r>
                            <a:rPr lang="en-US" sz="1800" b="0" i="1" smtClean="0">
                              <a:solidFill>
                                <a:schemeClr val="accent5"/>
                              </a:solidFill>
                              <a:latin typeface="Cambria Math" panose="02040503050406030204" pitchFamily="18" charset="0"/>
                            </a:rPr>
                            <m:t>𝑛</m:t>
                          </m:r>
                        </m:sup>
                        <m:e>
                          <m:sSub>
                            <m:sSubPr>
                              <m:ctrlPr>
                                <a:rPr lang="en-US" sz="1800" i="1" smtClean="0">
                                  <a:solidFill>
                                    <a:schemeClr val="accent5"/>
                                  </a:solidFill>
                                  <a:latin typeface="Cambria Math" panose="02040503050406030204" pitchFamily="18" charset="0"/>
                                </a:rPr>
                              </m:ctrlPr>
                            </m:sSubPr>
                            <m:e>
                              <m:r>
                                <a:rPr lang="en-US" sz="1800" b="0" i="1" smtClean="0">
                                  <a:solidFill>
                                    <a:schemeClr val="accent5"/>
                                  </a:solidFill>
                                  <a:latin typeface="Cambria Math" panose="02040503050406030204" pitchFamily="18" charset="0"/>
                                </a:rPr>
                                <m:t>𝑥</m:t>
                              </m:r>
                            </m:e>
                            <m:sub>
                              <m:r>
                                <a:rPr lang="en-US" sz="1800" b="0" i="1" smtClean="0">
                                  <a:solidFill>
                                    <a:schemeClr val="accent5"/>
                                  </a:solidFill>
                                  <a:latin typeface="Cambria Math" panose="02040503050406030204" pitchFamily="18" charset="0"/>
                                </a:rPr>
                                <m:t>𝑖</m:t>
                              </m:r>
                            </m:sub>
                          </m:sSub>
                        </m:e>
                      </m:nary>
                    </m:oMath>
                  </m:oMathPara>
                </a14:m>
                <a:endParaRPr lang="en-US" sz="1800" dirty="0">
                  <a:solidFill>
                    <a:schemeClr val="accent5"/>
                  </a:solidFill>
                </a:endParaRPr>
              </a:p>
            </p:txBody>
          </p:sp>
        </mc:Choice>
        <mc:Fallback xmlns="">
          <p:sp>
            <p:nvSpPr>
              <p:cNvPr id="12" name="TextBox 11">
                <a:extLst>
                  <a:ext uri="{FF2B5EF4-FFF2-40B4-BE49-F238E27FC236}">
                    <a16:creationId xmlns:a16="http://schemas.microsoft.com/office/drawing/2014/main" id="{ED99067D-3508-2B77-CBE0-318150BD7432}"/>
                  </a:ext>
                </a:extLst>
              </p:cNvPr>
              <p:cNvSpPr txBox="1">
                <a:spLocks noRot="1" noChangeAspect="1" noMove="1" noResize="1" noEditPoints="1" noAdjustHandles="1" noChangeArrowheads="1" noChangeShapeType="1" noTextEdit="1"/>
              </p:cNvSpPr>
              <p:nvPr/>
            </p:nvSpPr>
            <p:spPr>
              <a:xfrm>
                <a:off x="546593" y="3709309"/>
                <a:ext cx="2280469" cy="882293"/>
              </a:xfrm>
              <a:prstGeom prst="rect">
                <a:avLst/>
              </a:prstGeom>
              <a:blipFill>
                <a:blip r:embed="rId2"/>
                <a:stretch>
                  <a:fillRect t="-94366" b="-142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35EDF3D-E565-F03B-8999-C10C4D55BCD9}"/>
                  </a:ext>
                </a:extLst>
              </p:cNvPr>
              <p:cNvSpPr txBox="1"/>
              <p:nvPr/>
            </p:nvSpPr>
            <p:spPr>
              <a:xfrm>
                <a:off x="6121893" y="3709309"/>
                <a:ext cx="2280469" cy="913583"/>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US" sz="1800" i="1" smtClean="0">
                              <a:solidFill>
                                <a:schemeClr val="accent5"/>
                              </a:solidFill>
                              <a:latin typeface="Cambria Math" panose="02040503050406030204" pitchFamily="18" charset="0"/>
                            </a:rPr>
                          </m:ctrlPr>
                        </m:fPr>
                        <m:num>
                          <m:r>
                            <a:rPr lang="en-US" sz="1800" b="0" i="1" smtClean="0">
                              <a:solidFill>
                                <a:schemeClr val="accent5"/>
                              </a:solidFill>
                              <a:latin typeface="Cambria Math" panose="02040503050406030204" pitchFamily="18" charset="0"/>
                            </a:rPr>
                            <m:t>1</m:t>
                          </m:r>
                        </m:num>
                        <m:den>
                          <m:r>
                            <a:rPr lang="en-US" sz="1800" b="0" i="1" smtClean="0">
                              <a:solidFill>
                                <a:schemeClr val="accent5"/>
                              </a:solidFill>
                              <a:latin typeface="Cambria Math" panose="02040503050406030204" pitchFamily="18" charset="0"/>
                            </a:rPr>
                            <m:t>𝑛</m:t>
                          </m:r>
                        </m:den>
                      </m:f>
                      <m:nary>
                        <m:naryPr>
                          <m:chr m:val="∑"/>
                          <m:ctrlPr>
                            <a:rPr lang="en-US" sz="1800" i="1" smtClean="0">
                              <a:solidFill>
                                <a:schemeClr val="accent5"/>
                              </a:solidFill>
                              <a:latin typeface="Cambria Math" panose="02040503050406030204" pitchFamily="18" charset="0"/>
                            </a:rPr>
                          </m:ctrlPr>
                        </m:naryPr>
                        <m:sub>
                          <m:r>
                            <m:rPr>
                              <m:brk m:alnAt="23"/>
                            </m:rPr>
                            <a:rPr lang="en-US" sz="1800" b="0" i="1" smtClean="0">
                              <a:solidFill>
                                <a:schemeClr val="accent5"/>
                              </a:solidFill>
                              <a:latin typeface="Cambria Math" panose="02040503050406030204" pitchFamily="18" charset="0"/>
                            </a:rPr>
                            <m:t>𝑗</m:t>
                          </m:r>
                          <m:r>
                            <a:rPr lang="en-US" sz="1800" b="0" i="1" smtClean="0">
                              <a:solidFill>
                                <a:schemeClr val="accent5"/>
                              </a:solidFill>
                              <a:latin typeface="Cambria Math" panose="02040503050406030204" pitchFamily="18" charset="0"/>
                            </a:rPr>
                            <m:t>=1</m:t>
                          </m:r>
                        </m:sub>
                        <m:sup>
                          <m:r>
                            <a:rPr lang="en-US" sz="1800" b="0" i="1" smtClean="0">
                              <a:solidFill>
                                <a:schemeClr val="accent5"/>
                              </a:solidFill>
                              <a:latin typeface="Cambria Math" panose="02040503050406030204" pitchFamily="18" charset="0"/>
                            </a:rPr>
                            <m:t>𝑛</m:t>
                          </m:r>
                        </m:sup>
                        <m:e>
                          <m:sSub>
                            <m:sSubPr>
                              <m:ctrlPr>
                                <a:rPr lang="en-US" sz="1800" i="1" smtClean="0">
                                  <a:solidFill>
                                    <a:schemeClr val="accent5"/>
                                  </a:solidFill>
                                  <a:latin typeface="Cambria Math" panose="02040503050406030204" pitchFamily="18" charset="0"/>
                                </a:rPr>
                              </m:ctrlPr>
                            </m:sSubPr>
                            <m:e>
                              <m:r>
                                <a:rPr lang="en-US" sz="1800" b="0" i="1" smtClean="0">
                                  <a:solidFill>
                                    <a:schemeClr val="accent5"/>
                                  </a:solidFill>
                                  <a:latin typeface="Cambria Math" panose="02040503050406030204" pitchFamily="18" charset="0"/>
                                </a:rPr>
                                <m:t>𝑥</m:t>
                              </m:r>
                            </m:e>
                            <m:sub>
                              <m:r>
                                <a:rPr lang="en-US" sz="1800" b="0" i="1" smtClean="0">
                                  <a:solidFill>
                                    <a:schemeClr val="accent5"/>
                                  </a:solidFill>
                                  <a:latin typeface="Cambria Math" panose="02040503050406030204" pitchFamily="18" charset="0"/>
                                </a:rPr>
                                <m:t>𝑗</m:t>
                              </m:r>
                            </m:sub>
                          </m:sSub>
                        </m:e>
                      </m:nary>
                    </m:oMath>
                  </m:oMathPara>
                </a14:m>
                <a:endParaRPr lang="en-US" sz="1800" dirty="0">
                  <a:solidFill>
                    <a:schemeClr val="accent5"/>
                  </a:solidFill>
                </a:endParaRPr>
              </a:p>
            </p:txBody>
          </p:sp>
        </mc:Choice>
        <mc:Fallback xmlns="">
          <p:sp>
            <p:nvSpPr>
              <p:cNvPr id="13" name="TextBox 12">
                <a:extLst>
                  <a:ext uri="{FF2B5EF4-FFF2-40B4-BE49-F238E27FC236}">
                    <a16:creationId xmlns:a16="http://schemas.microsoft.com/office/drawing/2014/main" id="{435EDF3D-E565-F03B-8999-C10C4D55BCD9}"/>
                  </a:ext>
                </a:extLst>
              </p:cNvPr>
              <p:cNvSpPr txBox="1">
                <a:spLocks noRot="1" noChangeAspect="1" noMove="1" noResize="1" noEditPoints="1" noAdjustHandles="1" noChangeArrowheads="1" noChangeShapeType="1" noTextEdit="1"/>
              </p:cNvSpPr>
              <p:nvPr/>
            </p:nvSpPr>
            <p:spPr>
              <a:xfrm>
                <a:off x="6121893" y="3709309"/>
                <a:ext cx="2280469" cy="913583"/>
              </a:xfrm>
              <a:prstGeom prst="rect">
                <a:avLst/>
              </a:prstGeom>
              <a:blipFill>
                <a:blip r:embed="rId3"/>
                <a:stretch>
                  <a:fillRect t="-91781" b="-1356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594738F-E5FE-F519-2F7B-EEDC8B991AF6}"/>
                  </a:ext>
                </a:extLst>
              </p:cNvPr>
              <p:cNvSpPr txBox="1"/>
              <p:nvPr/>
            </p:nvSpPr>
            <p:spPr>
              <a:xfrm>
                <a:off x="0" y="6789003"/>
                <a:ext cx="10160000" cy="830997"/>
              </a:xfrm>
              <a:prstGeom prst="rect">
                <a:avLst/>
              </a:prstGeom>
              <a:noFill/>
            </p:spPr>
            <p:txBody>
              <a:bodyPr wrap="square" rtlCol="0">
                <a:spAutoFit/>
              </a:bodyPr>
              <a:lstStyle/>
              <a:p>
                <a:pPr algn="ctr"/>
                <a:r>
                  <a:rPr lang="en-US" sz="4800" i="1" dirty="0">
                    <a:solidFill>
                      <a:schemeClr val="accent5"/>
                    </a:solidFill>
                    <a:latin typeface="Goudy Old Style" panose="02020502050305020303" pitchFamily="18" charset="77"/>
                  </a:rPr>
                  <a:t>What is </a:t>
                </a:r>
                <a14:m>
                  <m:oMath xmlns:m="http://schemas.openxmlformats.org/officeDocument/2006/math">
                    <m:r>
                      <a:rPr lang="en-US" sz="3200" b="0" i="1" smtClean="0">
                        <a:solidFill>
                          <a:schemeClr val="accent5"/>
                        </a:solidFill>
                        <a:latin typeface="Cambria Math" panose="02040503050406030204" pitchFamily="18" charset="0"/>
                      </a:rPr>
                      <m:t>𝑣𝑎𝑟</m:t>
                    </m:r>
                    <m:d>
                      <m:dPr>
                        <m:ctrlPr>
                          <a:rPr lang="en-US" sz="3200" b="0" i="1" smtClean="0">
                            <a:solidFill>
                              <a:schemeClr val="accent5"/>
                            </a:solidFill>
                            <a:latin typeface="Cambria Math" panose="02040503050406030204" pitchFamily="18" charset="0"/>
                          </a:rPr>
                        </m:ctrlPr>
                      </m:dPr>
                      <m:e>
                        <m:f>
                          <m:fPr>
                            <m:ctrlPr>
                              <a:rPr lang="en-US" sz="3200" i="1">
                                <a:solidFill>
                                  <a:schemeClr val="accent5"/>
                                </a:solidFill>
                                <a:latin typeface="Cambria Math" panose="02040503050406030204" pitchFamily="18" charset="0"/>
                              </a:rPr>
                            </m:ctrlPr>
                          </m:fPr>
                          <m:num>
                            <m:r>
                              <a:rPr lang="en-US" sz="3200" i="1">
                                <a:solidFill>
                                  <a:schemeClr val="accent5"/>
                                </a:solidFill>
                                <a:latin typeface="Cambria Math" panose="02040503050406030204" pitchFamily="18" charset="0"/>
                              </a:rPr>
                              <m:t>1</m:t>
                            </m:r>
                          </m:num>
                          <m:den>
                            <m:r>
                              <a:rPr lang="en-US" sz="3200" i="1">
                                <a:solidFill>
                                  <a:schemeClr val="accent5"/>
                                </a:solidFill>
                                <a:latin typeface="Cambria Math" panose="02040503050406030204" pitchFamily="18" charset="0"/>
                              </a:rPr>
                              <m:t>𝑛</m:t>
                            </m:r>
                          </m:den>
                        </m:f>
                        <m:nary>
                          <m:naryPr>
                            <m:chr m:val="∑"/>
                            <m:ctrlPr>
                              <a:rPr lang="en-US" sz="3200" i="1">
                                <a:solidFill>
                                  <a:schemeClr val="accent5"/>
                                </a:solidFill>
                                <a:latin typeface="Cambria Math" panose="02040503050406030204" pitchFamily="18" charset="0"/>
                              </a:rPr>
                            </m:ctrlPr>
                          </m:naryPr>
                          <m:sub>
                            <m:r>
                              <a:rPr lang="en-US" sz="3200" b="0" i="1" smtClean="0">
                                <a:solidFill>
                                  <a:schemeClr val="accent5"/>
                                </a:solidFill>
                                <a:latin typeface="Cambria Math" panose="02040503050406030204" pitchFamily="18" charset="0"/>
                              </a:rPr>
                              <m:t>𝑗</m:t>
                            </m:r>
                            <m:r>
                              <a:rPr lang="en-US" sz="3200" i="1">
                                <a:solidFill>
                                  <a:schemeClr val="accent5"/>
                                </a:solidFill>
                                <a:latin typeface="Cambria Math" panose="02040503050406030204" pitchFamily="18" charset="0"/>
                              </a:rPr>
                              <m:t>=1</m:t>
                            </m:r>
                          </m:sub>
                          <m:sup>
                            <m:r>
                              <a:rPr lang="en-US" sz="3200" i="1">
                                <a:solidFill>
                                  <a:schemeClr val="accent5"/>
                                </a:solidFill>
                                <a:latin typeface="Cambria Math" panose="02040503050406030204" pitchFamily="18" charset="0"/>
                              </a:rPr>
                              <m:t>𝑛</m:t>
                            </m:r>
                          </m:sup>
                          <m:e>
                            <m:sSub>
                              <m:sSubPr>
                                <m:ctrlPr>
                                  <a:rPr lang="en-US" sz="3200" i="1" smtClean="0">
                                    <a:solidFill>
                                      <a:schemeClr val="accent5"/>
                                    </a:solidFill>
                                    <a:latin typeface="Cambria Math" panose="02040503050406030204" pitchFamily="18" charset="0"/>
                                  </a:rPr>
                                </m:ctrlPr>
                              </m:sSubPr>
                              <m:e>
                                <m:r>
                                  <a:rPr lang="en-US" sz="3200" b="0" i="1" smtClean="0">
                                    <a:solidFill>
                                      <a:schemeClr val="accent5"/>
                                    </a:solidFill>
                                    <a:latin typeface="Cambria Math" panose="02040503050406030204" pitchFamily="18" charset="0"/>
                                  </a:rPr>
                                  <m:t>𝑥</m:t>
                                </m:r>
                              </m:e>
                              <m:sub>
                                <m:r>
                                  <a:rPr lang="en-US" sz="3200" b="0" i="1" smtClean="0">
                                    <a:solidFill>
                                      <a:schemeClr val="accent5"/>
                                    </a:solidFill>
                                    <a:latin typeface="Cambria Math" panose="02040503050406030204" pitchFamily="18" charset="0"/>
                                  </a:rPr>
                                  <m:t>𝑗</m:t>
                                </m:r>
                              </m:sub>
                            </m:sSub>
                          </m:e>
                        </m:nary>
                        <m:r>
                          <a:rPr lang="en-US" sz="3200" b="0" i="1" smtClean="0">
                            <a:solidFill>
                              <a:schemeClr val="accent5"/>
                            </a:solidFill>
                            <a:latin typeface="Cambria Math" panose="02040503050406030204" pitchFamily="18" charset="0"/>
                          </a:rPr>
                          <m:t>−</m:t>
                        </m:r>
                        <m:f>
                          <m:fPr>
                            <m:ctrlPr>
                              <a:rPr lang="en-US" sz="3200" i="1">
                                <a:solidFill>
                                  <a:schemeClr val="accent5"/>
                                </a:solidFill>
                                <a:latin typeface="Cambria Math" panose="02040503050406030204" pitchFamily="18" charset="0"/>
                              </a:rPr>
                            </m:ctrlPr>
                          </m:fPr>
                          <m:num>
                            <m:r>
                              <a:rPr lang="en-US" sz="3200" i="1">
                                <a:solidFill>
                                  <a:schemeClr val="accent5"/>
                                </a:solidFill>
                                <a:latin typeface="Cambria Math" panose="02040503050406030204" pitchFamily="18" charset="0"/>
                              </a:rPr>
                              <m:t>1</m:t>
                            </m:r>
                          </m:num>
                          <m:den>
                            <m:r>
                              <a:rPr lang="en-US" sz="3200" i="1">
                                <a:solidFill>
                                  <a:schemeClr val="accent5"/>
                                </a:solidFill>
                                <a:latin typeface="Cambria Math" panose="02040503050406030204" pitchFamily="18" charset="0"/>
                              </a:rPr>
                              <m:t>𝑛</m:t>
                            </m:r>
                          </m:den>
                        </m:f>
                        <m:nary>
                          <m:naryPr>
                            <m:chr m:val="∑"/>
                            <m:ctrlPr>
                              <a:rPr lang="en-US" sz="3200" i="1">
                                <a:solidFill>
                                  <a:schemeClr val="accent5"/>
                                </a:solidFill>
                                <a:latin typeface="Cambria Math" panose="02040503050406030204" pitchFamily="18" charset="0"/>
                              </a:rPr>
                            </m:ctrlPr>
                          </m:naryPr>
                          <m:sub>
                            <m:r>
                              <a:rPr lang="en-US" sz="3200" b="0" i="1" smtClean="0">
                                <a:solidFill>
                                  <a:schemeClr val="accent5"/>
                                </a:solidFill>
                                <a:latin typeface="Cambria Math" panose="02040503050406030204" pitchFamily="18" charset="0"/>
                              </a:rPr>
                              <m:t>𝑖</m:t>
                            </m:r>
                            <m:r>
                              <a:rPr lang="en-US" sz="3200" i="1">
                                <a:solidFill>
                                  <a:schemeClr val="accent5"/>
                                </a:solidFill>
                                <a:latin typeface="Cambria Math" panose="02040503050406030204" pitchFamily="18" charset="0"/>
                              </a:rPr>
                              <m:t>=1</m:t>
                            </m:r>
                          </m:sub>
                          <m:sup>
                            <m:r>
                              <a:rPr lang="en-US" sz="3200" i="1">
                                <a:solidFill>
                                  <a:schemeClr val="accent5"/>
                                </a:solidFill>
                                <a:latin typeface="Cambria Math" panose="02040503050406030204" pitchFamily="18" charset="0"/>
                              </a:rPr>
                              <m:t>𝑛</m:t>
                            </m:r>
                          </m:sup>
                          <m:e>
                            <m:sSub>
                              <m:sSubPr>
                                <m:ctrlPr>
                                  <a:rPr lang="en-US" sz="3200" i="1">
                                    <a:solidFill>
                                      <a:schemeClr val="accent5"/>
                                    </a:solidFill>
                                    <a:latin typeface="Cambria Math" panose="02040503050406030204" pitchFamily="18" charset="0"/>
                                  </a:rPr>
                                </m:ctrlPr>
                              </m:sSubPr>
                              <m:e>
                                <m:r>
                                  <a:rPr lang="en-US" sz="3200" i="1">
                                    <a:solidFill>
                                      <a:schemeClr val="accent5"/>
                                    </a:solidFill>
                                    <a:latin typeface="Cambria Math" panose="02040503050406030204" pitchFamily="18" charset="0"/>
                                  </a:rPr>
                                  <m:t>𝑥</m:t>
                                </m:r>
                              </m:e>
                              <m:sub>
                                <m:r>
                                  <a:rPr lang="en-US" sz="3200" b="0" i="1" smtClean="0">
                                    <a:solidFill>
                                      <a:schemeClr val="accent5"/>
                                    </a:solidFill>
                                    <a:latin typeface="Cambria Math" panose="02040503050406030204" pitchFamily="18" charset="0"/>
                                  </a:rPr>
                                  <m:t>𝑖</m:t>
                                </m:r>
                              </m:sub>
                            </m:sSub>
                          </m:e>
                        </m:nary>
                      </m:e>
                    </m:d>
                  </m:oMath>
                </a14:m>
                <a:r>
                  <a:rPr lang="en-US" sz="4800" i="1" dirty="0">
                    <a:solidFill>
                      <a:schemeClr val="accent5"/>
                    </a:solidFill>
                    <a:latin typeface="Goudy Old Style" panose="02020502050305020303" pitchFamily="18" charset="77"/>
                  </a:rPr>
                  <a:t>?</a:t>
                </a:r>
                <a:endParaRPr lang="en-US" sz="4800" dirty="0">
                  <a:solidFill>
                    <a:schemeClr val="accent5"/>
                  </a:solidFill>
                </a:endParaRPr>
              </a:p>
            </p:txBody>
          </p:sp>
        </mc:Choice>
        <mc:Fallback xmlns="">
          <p:sp>
            <p:nvSpPr>
              <p:cNvPr id="14" name="TextBox 13">
                <a:extLst>
                  <a:ext uri="{FF2B5EF4-FFF2-40B4-BE49-F238E27FC236}">
                    <a16:creationId xmlns:a16="http://schemas.microsoft.com/office/drawing/2014/main" id="{3594738F-E5FE-F519-2F7B-EEDC8B991AF6}"/>
                  </a:ext>
                </a:extLst>
              </p:cNvPr>
              <p:cNvSpPr txBox="1">
                <a:spLocks noRot="1" noChangeAspect="1" noMove="1" noResize="1" noEditPoints="1" noAdjustHandles="1" noChangeArrowheads="1" noChangeShapeType="1" noTextEdit="1"/>
              </p:cNvSpPr>
              <p:nvPr/>
            </p:nvSpPr>
            <p:spPr>
              <a:xfrm>
                <a:off x="0" y="6789003"/>
                <a:ext cx="10160000" cy="830997"/>
              </a:xfrm>
              <a:prstGeom prst="rect">
                <a:avLst/>
              </a:prstGeom>
              <a:blipFill>
                <a:blip r:embed="rId4"/>
                <a:stretch>
                  <a:fillRect t="-75758" b="-134848"/>
                </a:stretch>
              </a:blipFill>
            </p:spPr>
            <p:txBody>
              <a:bodyPr/>
              <a:lstStyle/>
              <a:p>
                <a:r>
                  <a:rPr lang="en-US">
                    <a:noFill/>
                  </a:rPr>
                  <a:t> </a:t>
                </a:r>
              </a:p>
            </p:txBody>
          </p:sp>
        </mc:Fallback>
      </mc:AlternateContent>
    </p:spTree>
    <p:extLst>
      <p:ext uri="{BB962C8B-B14F-4D97-AF65-F5344CB8AC3E}">
        <p14:creationId xmlns:p14="http://schemas.microsoft.com/office/powerpoint/2010/main" val="6777595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nchor="ctr"/>
              <a:lstStyle/>
              <a:p>
                <a:pPr marL="82550" indent="0">
                  <a:buNone/>
                </a:pPr>
                <a:r>
                  <a:rPr lang="en-US" dirty="0"/>
                  <a:t>Another little piece of math that will come up: for random variable </a:t>
                </a:r>
                <a14:m>
                  <m:oMath xmlns:m="http://schemas.openxmlformats.org/officeDocument/2006/math">
                    <m:r>
                      <a:rPr lang="en-US" b="0" i="1" smtClean="0">
                        <a:latin typeface="Cambria Math" panose="02040503050406030204" pitchFamily="18" charset="0"/>
                      </a:rPr>
                      <m:t>𝑋</m:t>
                    </m:r>
                  </m:oMath>
                </a14:m>
                <a:r>
                  <a:rPr lang="en-US" dirty="0"/>
                  <a:t>:</a:t>
                </a:r>
              </a:p>
              <a:p>
                <a:pPr marL="82550" indent="0">
                  <a:buNone/>
                </a:pPr>
                <a:endParaRPr lang="en-US" dirty="0"/>
              </a:p>
              <a:p>
                <a:pPr marL="8255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𝑎</m:t>
                              </m:r>
                            </m:den>
                          </m:f>
                          <m:r>
                            <a:rPr lang="en-US" b="0" i="1" smtClean="0">
                              <a:latin typeface="Cambria Math" panose="02040503050406030204" pitchFamily="18" charset="0"/>
                            </a:rPr>
                            <m:t>𝑋</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2</m:t>
                              </m:r>
                            </m:sup>
                          </m:sSup>
                        </m:den>
                      </m:f>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oMath>
                  </m:oMathPara>
                </a14:m>
                <a:endParaRPr lang="en-US" dirty="0"/>
              </a:p>
              <a:p>
                <a:pPr marL="82550" indent="0">
                  <a:buNone/>
                </a:pPr>
                <a:endParaRPr lang="en-US" dirty="0"/>
              </a:p>
              <a:p>
                <a:pPr marL="82550" indent="0">
                  <a:buNone/>
                </a:pPr>
                <a:r>
                  <a:rPr lang="en-US" i="1" dirty="0">
                    <a:solidFill>
                      <a:schemeClr val="bg1"/>
                    </a:solidFill>
                  </a:rPr>
                  <a:t>…does this make sense, given the units?</a:t>
                </a:r>
              </a:p>
            </p:txBody>
          </p:sp>
        </mc:Choice>
        <mc:Fallback xmlns="">
          <p:sp>
            <p:nvSpPr>
              <p:cNvPr id="3" name="Text Placeholder 2">
                <a:extLst>
                  <a:ext uri="{FF2B5EF4-FFF2-40B4-BE49-F238E27FC236}">
                    <a16:creationId xmlns:a16="http://schemas.microsoft.com/office/drawing/2014/main" id="{0E30731A-FD63-374E-8ADC-0C56E3B6163F}"/>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774362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nchor="ctr"/>
              <a:lstStyle/>
              <a:p>
                <a:pPr marL="82550" indent="0">
                  <a:buNone/>
                </a:pPr>
                <a:r>
                  <a:rPr lang="en-US" dirty="0"/>
                  <a:t>Another little piece of math that will come up: for random variable </a:t>
                </a:r>
                <a14:m>
                  <m:oMath xmlns:m="http://schemas.openxmlformats.org/officeDocument/2006/math">
                    <m:r>
                      <a:rPr lang="en-US" b="0" i="1" smtClean="0">
                        <a:latin typeface="Cambria Math" panose="02040503050406030204" pitchFamily="18" charset="0"/>
                      </a:rPr>
                      <m:t>𝑋</m:t>
                    </m:r>
                  </m:oMath>
                </a14:m>
                <a:r>
                  <a:rPr lang="en-US" dirty="0"/>
                  <a:t>:</a:t>
                </a:r>
              </a:p>
              <a:p>
                <a:pPr marL="82550" indent="0">
                  <a:buNone/>
                </a:pPr>
                <a:endParaRPr lang="en-US" dirty="0"/>
              </a:p>
              <a:p>
                <a:pPr marL="8255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𝑎</m:t>
                              </m:r>
                            </m:den>
                          </m:f>
                          <m:r>
                            <a:rPr lang="en-US" b="0" i="1" smtClean="0">
                              <a:latin typeface="Cambria Math" panose="02040503050406030204" pitchFamily="18" charset="0"/>
                            </a:rPr>
                            <m:t>𝑋</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2</m:t>
                              </m:r>
                            </m:sup>
                          </m:sSup>
                        </m:den>
                      </m:f>
                      <m:r>
                        <a:rPr lang="en-US" b="0" i="1" smtClean="0">
                          <a:latin typeface="Cambria Math" panose="02040503050406030204" pitchFamily="18" charset="0"/>
                        </a:rPr>
                        <m:t>𝑣𝑎𝑟</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oMath>
                  </m:oMathPara>
                </a14:m>
                <a:endParaRPr lang="en-US" dirty="0"/>
              </a:p>
              <a:p>
                <a:pPr marL="82550" indent="0">
                  <a:buNone/>
                </a:pPr>
                <a:endParaRPr lang="en-US" dirty="0"/>
              </a:p>
              <a:p>
                <a:pPr marL="82550" indent="0">
                  <a:buNone/>
                </a:pPr>
                <a:r>
                  <a:rPr lang="en-US" i="1" dirty="0"/>
                  <a:t>…does this make sense, given the units?</a:t>
                </a:r>
              </a:p>
            </p:txBody>
          </p:sp>
        </mc:Choice>
        <mc:Fallback xmlns="">
          <p:sp>
            <p:nvSpPr>
              <p:cNvPr id="3" name="Text Placeholder 2">
                <a:extLst>
                  <a:ext uri="{FF2B5EF4-FFF2-40B4-BE49-F238E27FC236}">
                    <a16:creationId xmlns:a16="http://schemas.microsoft.com/office/drawing/2014/main" id="{0E30731A-FD63-374E-8ADC-0C56E3B6163F}"/>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85174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DE2FA0-AA4E-D259-BD9F-9E30F26EC790}"/>
              </a:ext>
            </a:extLst>
          </p:cNvPr>
          <p:cNvPicPr>
            <a:picLocks noChangeAspect="1"/>
          </p:cNvPicPr>
          <p:nvPr/>
        </p:nvPicPr>
        <p:blipFill>
          <a:blip r:embed="rId2"/>
          <a:stretch>
            <a:fillRect/>
          </a:stretch>
        </p:blipFill>
        <p:spPr>
          <a:xfrm>
            <a:off x="1193800" y="310762"/>
            <a:ext cx="7772400" cy="6998476"/>
          </a:xfrm>
          <a:prstGeom prst="rect">
            <a:avLst/>
          </a:prstGeom>
        </p:spPr>
      </p:pic>
    </p:spTree>
    <p:extLst>
      <p:ext uri="{BB962C8B-B14F-4D97-AF65-F5344CB8AC3E}">
        <p14:creationId xmlns:p14="http://schemas.microsoft.com/office/powerpoint/2010/main" val="14163305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What is the typical difference expected by chance alone?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nchor="ctr"/>
              <a:lstStyle/>
              <a:p>
                <a:pPr marL="82550" indent="0" algn="ctr">
                  <a:buNone/>
                </a:pPr>
                <a14:m>
                  <m:oMathPara xmlns:m="http://schemas.openxmlformats.org/officeDocument/2006/math">
                    <m:oMathParaPr>
                      <m:jc m:val="centerGroup"/>
                    </m:oMathParaPr>
                    <m:oMath xmlns:m="http://schemas.openxmlformats.org/officeDocument/2006/math">
                      <m:r>
                        <a:rPr lang="en-US" sz="1800" i="1" smtClean="0">
                          <a:solidFill>
                            <a:schemeClr val="tx1"/>
                          </a:solidFill>
                          <a:latin typeface="Cambria Math" panose="02040503050406030204" pitchFamily="18" charset="0"/>
                        </a:rPr>
                        <m:t>𝑣𝑎𝑟</m:t>
                      </m:r>
                      <m:d>
                        <m:dPr>
                          <m:ctrlPr>
                            <a:rPr lang="en-US" sz="1800" i="1">
                              <a:solidFill>
                                <a:schemeClr val="tx1"/>
                              </a:solidFill>
                              <a:latin typeface="Cambria Math" panose="02040503050406030204" pitchFamily="18" charset="0"/>
                            </a:rPr>
                          </m:ctrlPr>
                        </m:dPr>
                        <m:e>
                          <m:f>
                            <m:fPr>
                              <m:ctrlPr>
                                <a:rPr lang="en-US" sz="1800" i="1">
                                  <a:solidFill>
                                    <a:schemeClr val="tx1"/>
                                  </a:solidFill>
                                  <a:latin typeface="Cambria Math" panose="02040503050406030204" pitchFamily="18" charset="0"/>
                                </a:rPr>
                              </m:ctrlPr>
                            </m:fPr>
                            <m:num>
                              <m:r>
                                <a:rPr lang="en-US" sz="1800" i="1">
                                  <a:solidFill>
                                    <a:schemeClr val="tx1"/>
                                  </a:solidFill>
                                  <a:latin typeface="Cambria Math" panose="02040503050406030204" pitchFamily="18" charset="0"/>
                                </a:rPr>
                                <m:t>1</m:t>
                              </m:r>
                            </m:num>
                            <m:den>
                              <m:r>
                                <a:rPr lang="en-US" sz="1800" i="1">
                                  <a:solidFill>
                                    <a:schemeClr val="tx1"/>
                                  </a:solidFill>
                                  <a:latin typeface="Cambria Math" panose="02040503050406030204" pitchFamily="18" charset="0"/>
                                </a:rPr>
                                <m:t>𝑛</m:t>
                              </m:r>
                            </m:den>
                          </m:f>
                          <m:nary>
                            <m:naryPr>
                              <m:chr m:val="∑"/>
                              <m:ctrlPr>
                                <a:rPr lang="en-US" sz="1800" i="1">
                                  <a:solidFill>
                                    <a:schemeClr val="tx1"/>
                                  </a:solidFill>
                                  <a:latin typeface="Cambria Math" panose="02040503050406030204" pitchFamily="18" charset="0"/>
                                </a:rPr>
                              </m:ctrlPr>
                            </m:naryPr>
                            <m:sub>
                              <m:r>
                                <a:rPr lang="en-US" sz="1800" i="1">
                                  <a:solidFill>
                                    <a:schemeClr val="tx1"/>
                                  </a:solidFill>
                                  <a:latin typeface="Cambria Math" panose="02040503050406030204" pitchFamily="18" charset="0"/>
                                </a:rPr>
                                <m:t>𝑗</m:t>
                              </m:r>
                              <m:r>
                                <a:rPr lang="en-US" sz="1800" i="1">
                                  <a:solidFill>
                                    <a:schemeClr val="tx1"/>
                                  </a:solidFill>
                                  <a:latin typeface="Cambria Math" panose="02040503050406030204" pitchFamily="18" charset="0"/>
                                </a:rPr>
                                <m:t>=1</m:t>
                              </m:r>
                            </m:sub>
                            <m:sup>
                              <m:r>
                                <a:rPr lang="en-US" sz="1800" i="1">
                                  <a:solidFill>
                                    <a:schemeClr val="tx1"/>
                                  </a:solidFill>
                                  <a:latin typeface="Cambria Math" panose="02040503050406030204" pitchFamily="18" charset="0"/>
                                </a:rPr>
                                <m:t>𝑛</m:t>
                              </m:r>
                            </m:sup>
                            <m:e>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𝑗</m:t>
                                  </m:r>
                                </m:sub>
                              </m:sSub>
                            </m:e>
                          </m:nary>
                          <m:r>
                            <a:rPr lang="en-US" sz="1800" i="1">
                              <a:solidFill>
                                <a:schemeClr val="tx1"/>
                              </a:solidFill>
                              <a:latin typeface="Cambria Math" panose="02040503050406030204" pitchFamily="18" charset="0"/>
                            </a:rPr>
                            <m:t>−</m:t>
                          </m:r>
                          <m:f>
                            <m:fPr>
                              <m:ctrlPr>
                                <a:rPr lang="en-US" sz="1800" i="1">
                                  <a:solidFill>
                                    <a:schemeClr val="tx1"/>
                                  </a:solidFill>
                                  <a:latin typeface="Cambria Math" panose="02040503050406030204" pitchFamily="18" charset="0"/>
                                </a:rPr>
                              </m:ctrlPr>
                            </m:fPr>
                            <m:num>
                              <m:r>
                                <a:rPr lang="en-US" sz="1800" i="1">
                                  <a:solidFill>
                                    <a:schemeClr val="tx1"/>
                                  </a:solidFill>
                                  <a:latin typeface="Cambria Math" panose="02040503050406030204" pitchFamily="18" charset="0"/>
                                </a:rPr>
                                <m:t>1</m:t>
                              </m:r>
                            </m:num>
                            <m:den>
                              <m:r>
                                <a:rPr lang="en-US" sz="1800" i="1">
                                  <a:solidFill>
                                    <a:schemeClr val="tx1"/>
                                  </a:solidFill>
                                  <a:latin typeface="Cambria Math" panose="02040503050406030204" pitchFamily="18" charset="0"/>
                                </a:rPr>
                                <m:t>𝑛</m:t>
                              </m:r>
                            </m:den>
                          </m:f>
                          <m:nary>
                            <m:naryPr>
                              <m:chr m:val="∑"/>
                              <m:ctrlPr>
                                <a:rPr lang="en-US" sz="1800" i="1">
                                  <a:solidFill>
                                    <a:schemeClr val="tx1"/>
                                  </a:solidFill>
                                  <a:latin typeface="Cambria Math" panose="02040503050406030204" pitchFamily="18" charset="0"/>
                                </a:rPr>
                              </m:ctrlPr>
                            </m:naryPr>
                            <m:sub>
                              <m:r>
                                <a:rPr lang="en-US" sz="1800" i="1">
                                  <a:solidFill>
                                    <a:schemeClr val="tx1"/>
                                  </a:solidFill>
                                  <a:latin typeface="Cambria Math" panose="02040503050406030204" pitchFamily="18" charset="0"/>
                                </a:rPr>
                                <m:t>𝑖</m:t>
                              </m:r>
                              <m:r>
                                <a:rPr lang="en-US" sz="1800" i="1">
                                  <a:solidFill>
                                    <a:schemeClr val="tx1"/>
                                  </a:solidFill>
                                  <a:latin typeface="Cambria Math" panose="02040503050406030204" pitchFamily="18" charset="0"/>
                                </a:rPr>
                                <m:t>=1</m:t>
                              </m:r>
                            </m:sub>
                            <m:sup>
                              <m:r>
                                <a:rPr lang="en-US" sz="1800" i="1">
                                  <a:solidFill>
                                    <a:schemeClr val="tx1"/>
                                  </a:solidFill>
                                  <a:latin typeface="Cambria Math" panose="02040503050406030204" pitchFamily="18" charset="0"/>
                                </a:rPr>
                                <m:t>𝑛</m:t>
                              </m:r>
                            </m:sup>
                            <m:e>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𝑖</m:t>
                                  </m:r>
                                </m:sub>
                              </m:sSub>
                            </m:e>
                          </m:nary>
                        </m:e>
                      </m:d>
                    </m:oMath>
                  </m:oMathPara>
                </a14:m>
                <a:endParaRPr lang="en-US" sz="1800" dirty="0">
                  <a:solidFill>
                    <a:schemeClr val="tx1"/>
                  </a:solidFill>
                </a:endParaRPr>
              </a:p>
              <a:p>
                <a:pPr marL="82550" indent="0" algn="ctr">
                  <a:buNone/>
                </a:pPr>
                <a:endParaRPr lang="en-US" sz="2400" i="1" dirty="0">
                  <a:solidFill>
                    <a:schemeClr val="tx1"/>
                  </a:solidFill>
                  <a:latin typeface="Cambria Math" panose="02040503050406030204" pitchFamily="18" charset="0"/>
                </a:endParaRPr>
              </a:p>
              <a:p>
                <a:pPr marL="82550" indent="0" algn="ctr">
                  <a:buNone/>
                </a:pPr>
                <a14:m>
                  <m:oMathPara xmlns:m="http://schemas.openxmlformats.org/officeDocument/2006/math">
                    <m:oMathParaPr>
                      <m:jc m:val="centerGroup"/>
                    </m:oMathParaPr>
                    <m:oMath xmlns:m="http://schemas.openxmlformats.org/officeDocument/2006/math">
                      <m:f>
                        <m:fPr>
                          <m:ctrlPr>
                            <a:rPr lang="en-US" sz="1800" i="1" smtClean="0">
                              <a:solidFill>
                                <a:schemeClr val="tx1"/>
                              </a:solidFill>
                              <a:latin typeface="Cambria Math" panose="02040503050406030204" pitchFamily="18" charset="0"/>
                            </a:rPr>
                          </m:ctrlPr>
                        </m:fPr>
                        <m:num>
                          <m:r>
                            <a:rPr lang="en-US" sz="1800" b="0" i="1" smtClean="0">
                              <a:solidFill>
                                <a:schemeClr val="tx1"/>
                              </a:solidFill>
                              <a:latin typeface="Cambria Math" panose="02040503050406030204" pitchFamily="18" charset="0"/>
                            </a:rPr>
                            <m:t>1</m:t>
                          </m:r>
                        </m:num>
                        <m:den>
                          <m:sSup>
                            <m:sSupPr>
                              <m:ctrlPr>
                                <a:rPr lang="en-US" sz="180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rPr>
                                <m:t>𝑛</m:t>
                              </m:r>
                            </m:e>
                            <m:sup>
                              <m:r>
                                <a:rPr lang="en-US" sz="1800" b="0" i="1" smtClean="0">
                                  <a:solidFill>
                                    <a:schemeClr val="tx1"/>
                                  </a:solidFill>
                                  <a:latin typeface="Cambria Math" panose="02040503050406030204" pitchFamily="18" charset="0"/>
                                </a:rPr>
                                <m:t>2</m:t>
                              </m:r>
                            </m:sup>
                          </m:sSup>
                        </m:den>
                      </m:f>
                      <m:r>
                        <a:rPr lang="en-US" sz="1800" i="1" smtClean="0">
                          <a:solidFill>
                            <a:schemeClr val="tx1"/>
                          </a:solidFill>
                          <a:latin typeface="Cambria Math" panose="02040503050406030204" pitchFamily="18" charset="0"/>
                        </a:rPr>
                        <m:t>𝑣𝑎𝑟</m:t>
                      </m:r>
                      <m:d>
                        <m:dPr>
                          <m:ctrlPr>
                            <a:rPr lang="en-US" sz="1800" i="1">
                              <a:solidFill>
                                <a:schemeClr val="tx1"/>
                              </a:solidFill>
                              <a:latin typeface="Cambria Math" panose="02040503050406030204" pitchFamily="18" charset="0"/>
                            </a:rPr>
                          </m:ctrlPr>
                        </m:dPr>
                        <m:e>
                          <m:nary>
                            <m:naryPr>
                              <m:chr m:val="∑"/>
                              <m:ctrlPr>
                                <a:rPr lang="en-US" sz="1800" i="1">
                                  <a:solidFill>
                                    <a:schemeClr val="tx1"/>
                                  </a:solidFill>
                                  <a:latin typeface="Cambria Math" panose="02040503050406030204" pitchFamily="18" charset="0"/>
                                </a:rPr>
                              </m:ctrlPr>
                            </m:naryPr>
                            <m:sub>
                              <m:r>
                                <a:rPr lang="en-US" sz="1800" i="1">
                                  <a:solidFill>
                                    <a:schemeClr val="tx1"/>
                                  </a:solidFill>
                                  <a:latin typeface="Cambria Math" panose="02040503050406030204" pitchFamily="18" charset="0"/>
                                </a:rPr>
                                <m:t>𝑗</m:t>
                              </m:r>
                              <m:r>
                                <a:rPr lang="en-US" sz="1800" i="1">
                                  <a:solidFill>
                                    <a:schemeClr val="tx1"/>
                                  </a:solidFill>
                                  <a:latin typeface="Cambria Math" panose="02040503050406030204" pitchFamily="18" charset="0"/>
                                </a:rPr>
                                <m:t>=1</m:t>
                              </m:r>
                            </m:sub>
                            <m:sup>
                              <m:r>
                                <a:rPr lang="en-US" sz="1800" i="1">
                                  <a:solidFill>
                                    <a:schemeClr val="tx1"/>
                                  </a:solidFill>
                                  <a:latin typeface="Cambria Math" panose="02040503050406030204" pitchFamily="18" charset="0"/>
                                </a:rPr>
                                <m:t>𝑛</m:t>
                              </m:r>
                            </m:sup>
                            <m:e>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𝑗</m:t>
                                  </m:r>
                                </m:sub>
                              </m:sSub>
                            </m:e>
                          </m:nary>
                          <m:r>
                            <a:rPr lang="en-US" sz="1800" i="1">
                              <a:solidFill>
                                <a:schemeClr val="tx1"/>
                              </a:solidFill>
                              <a:latin typeface="Cambria Math" panose="02040503050406030204" pitchFamily="18" charset="0"/>
                            </a:rPr>
                            <m:t>−</m:t>
                          </m:r>
                          <m:nary>
                            <m:naryPr>
                              <m:chr m:val="∑"/>
                              <m:ctrlPr>
                                <a:rPr lang="en-US" sz="1800" i="1">
                                  <a:solidFill>
                                    <a:schemeClr val="tx1"/>
                                  </a:solidFill>
                                  <a:latin typeface="Cambria Math" panose="02040503050406030204" pitchFamily="18" charset="0"/>
                                </a:rPr>
                              </m:ctrlPr>
                            </m:naryPr>
                            <m:sub>
                              <m:r>
                                <a:rPr lang="en-US" sz="1800" i="1">
                                  <a:solidFill>
                                    <a:schemeClr val="tx1"/>
                                  </a:solidFill>
                                  <a:latin typeface="Cambria Math" panose="02040503050406030204" pitchFamily="18" charset="0"/>
                                </a:rPr>
                                <m:t>𝑖</m:t>
                              </m:r>
                              <m:r>
                                <a:rPr lang="en-US" sz="1800" i="1">
                                  <a:solidFill>
                                    <a:schemeClr val="tx1"/>
                                  </a:solidFill>
                                  <a:latin typeface="Cambria Math" panose="02040503050406030204" pitchFamily="18" charset="0"/>
                                </a:rPr>
                                <m:t>=1</m:t>
                              </m:r>
                            </m:sub>
                            <m:sup>
                              <m:r>
                                <a:rPr lang="en-US" sz="1800" i="1">
                                  <a:solidFill>
                                    <a:schemeClr val="tx1"/>
                                  </a:solidFill>
                                  <a:latin typeface="Cambria Math" panose="02040503050406030204" pitchFamily="18" charset="0"/>
                                </a:rPr>
                                <m:t>𝑛</m:t>
                              </m:r>
                            </m:sup>
                            <m:e>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𝑖</m:t>
                                  </m:r>
                                </m:sub>
                              </m:sSub>
                            </m:e>
                          </m:nary>
                        </m:e>
                      </m:d>
                      <m:r>
                        <a:rPr lang="en-US" sz="1800" b="0" i="1" smtClean="0">
                          <a:solidFill>
                            <a:schemeClr val="tx1"/>
                          </a:solidFill>
                          <a:latin typeface="Cambria Math" panose="02040503050406030204" pitchFamily="18" charset="0"/>
                        </a:rPr>
                        <m:t>=</m:t>
                      </m:r>
                      <m:f>
                        <m:fPr>
                          <m:ctrlPr>
                            <a:rPr lang="en-US" sz="1800" i="1">
                              <a:solidFill>
                                <a:schemeClr val="tx1"/>
                              </a:solidFill>
                              <a:latin typeface="Cambria Math" panose="02040503050406030204" pitchFamily="18" charset="0"/>
                            </a:rPr>
                          </m:ctrlPr>
                        </m:fPr>
                        <m:num>
                          <m:r>
                            <a:rPr lang="en-US" sz="1800" i="1">
                              <a:solidFill>
                                <a:schemeClr val="tx1"/>
                              </a:solidFill>
                              <a:latin typeface="Cambria Math" panose="02040503050406030204" pitchFamily="18" charset="0"/>
                            </a:rPr>
                            <m:t>1</m:t>
                          </m:r>
                        </m:num>
                        <m:den>
                          <m:sSup>
                            <m:sSupPr>
                              <m:ctrlPr>
                                <a:rPr lang="en-US" sz="1800" i="1">
                                  <a:solidFill>
                                    <a:schemeClr val="tx1"/>
                                  </a:solidFill>
                                  <a:latin typeface="Cambria Math" panose="02040503050406030204" pitchFamily="18" charset="0"/>
                                </a:rPr>
                              </m:ctrlPr>
                            </m:sSupPr>
                            <m:e>
                              <m:r>
                                <a:rPr lang="en-US" sz="1800" i="1">
                                  <a:solidFill>
                                    <a:schemeClr val="tx1"/>
                                  </a:solidFill>
                                  <a:latin typeface="Cambria Math" panose="02040503050406030204" pitchFamily="18" charset="0"/>
                                </a:rPr>
                                <m:t>𝑛</m:t>
                              </m:r>
                            </m:e>
                            <m:sup>
                              <m:r>
                                <a:rPr lang="en-US" sz="1800" i="1">
                                  <a:solidFill>
                                    <a:schemeClr val="tx1"/>
                                  </a:solidFill>
                                  <a:latin typeface="Cambria Math" panose="02040503050406030204" pitchFamily="18" charset="0"/>
                                </a:rPr>
                                <m:t>2</m:t>
                              </m:r>
                            </m:sup>
                          </m:sSup>
                        </m:den>
                      </m:f>
                      <m:r>
                        <a:rPr lang="en-US" sz="1800" i="1">
                          <a:solidFill>
                            <a:schemeClr val="tx1"/>
                          </a:solidFill>
                          <a:latin typeface="Cambria Math" panose="02040503050406030204" pitchFamily="18" charset="0"/>
                        </a:rPr>
                        <m:t>𝑣𝑎𝑟</m:t>
                      </m:r>
                      <m:d>
                        <m:dPr>
                          <m:ctrlPr>
                            <a:rPr lang="en-US" sz="1800" i="1">
                              <a:solidFill>
                                <a:schemeClr val="tx1"/>
                              </a:solidFill>
                              <a:latin typeface="Cambria Math" panose="02040503050406030204" pitchFamily="18" charset="0"/>
                            </a:rPr>
                          </m:ctrlPr>
                        </m:dPr>
                        <m:e>
                          <m:nary>
                            <m:naryPr>
                              <m:chr m:val="∑"/>
                              <m:ctrlPr>
                                <a:rPr lang="en-US" sz="1800" i="1">
                                  <a:solidFill>
                                    <a:schemeClr val="tx1"/>
                                  </a:solidFill>
                                  <a:latin typeface="Cambria Math" panose="02040503050406030204" pitchFamily="18" charset="0"/>
                                </a:rPr>
                              </m:ctrlPr>
                            </m:naryPr>
                            <m:sub>
                              <m:r>
                                <a:rPr lang="en-US" sz="1800" i="1">
                                  <a:solidFill>
                                    <a:schemeClr val="tx1"/>
                                  </a:solidFill>
                                  <a:latin typeface="Cambria Math" panose="02040503050406030204" pitchFamily="18" charset="0"/>
                                </a:rPr>
                                <m:t>𝑗</m:t>
                              </m:r>
                              <m:r>
                                <a:rPr lang="en-US" sz="1800" i="1">
                                  <a:solidFill>
                                    <a:schemeClr val="tx1"/>
                                  </a:solidFill>
                                  <a:latin typeface="Cambria Math" panose="02040503050406030204" pitchFamily="18" charset="0"/>
                                </a:rPr>
                                <m:t>=1</m:t>
                              </m:r>
                            </m:sub>
                            <m:sup>
                              <m:r>
                                <a:rPr lang="en-US" sz="1800" i="1">
                                  <a:solidFill>
                                    <a:schemeClr val="tx1"/>
                                  </a:solidFill>
                                  <a:latin typeface="Cambria Math" panose="02040503050406030204" pitchFamily="18" charset="0"/>
                                </a:rPr>
                                <m:t>𝑛</m:t>
                              </m:r>
                            </m:sup>
                            <m:e>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𝑗</m:t>
                                  </m:r>
                                </m:sub>
                              </m:sSub>
                            </m:e>
                          </m:nary>
                          <m:r>
                            <a:rPr lang="en-US" sz="1800" b="0" i="1" smtClean="0">
                              <a:solidFill>
                                <a:schemeClr val="tx1"/>
                              </a:solidFill>
                              <a:latin typeface="Cambria Math" panose="02040503050406030204" pitchFamily="18" charset="0"/>
                            </a:rPr>
                            <m:t>+</m:t>
                          </m:r>
                          <m:nary>
                            <m:naryPr>
                              <m:chr m:val="∑"/>
                              <m:ctrlPr>
                                <a:rPr lang="en-US" sz="1800" i="1">
                                  <a:solidFill>
                                    <a:schemeClr val="tx1"/>
                                  </a:solidFill>
                                  <a:latin typeface="Cambria Math" panose="02040503050406030204" pitchFamily="18" charset="0"/>
                                </a:rPr>
                              </m:ctrlPr>
                            </m:naryPr>
                            <m:sub>
                              <m:r>
                                <a:rPr lang="en-US" sz="1800" i="1">
                                  <a:solidFill>
                                    <a:schemeClr val="tx1"/>
                                  </a:solidFill>
                                  <a:latin typeface="Cambria Math" panose="02040503050406030204" pitchFamily="18" charset="0"/>
                                </a:rPr>
                                <m:t>𝑖</m:t>
                              </m:r>
                              <m:r>
                                <a:rPr lang="en-US" sz="1800" i="1">
                                  <a:solidFill>
                                    <a:schemeClr val="tx1"/>
                                  </a:solidFill>
                                  <a:latin typeface="Cambria Math" panose="02040503050406030204" pitchFamily="18" charset="0"/>
                                </a:rPr>
                                <m:t>=1</m:t>
                              </m:r>
                            </m:sub>
                            <m:sup>
                              <m:r>
                                <a:rPr lang="en-US" sz="1800" i="1">
                                  <a:solidFill>
                                    <a:schemeClr val="tx1"/>
                                  </a:solidFill>
                                  <a:latin typeface="Cambria Math" panose="02040503050406030204" pitchFamily="18" charset="0"/>
                                </a:rPr>
                                <m:t>𝑛</m:t>
                              </m:r>
                            </m:sup>
                            <m:e>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𝑖</m:t>
                                  </m:r>
                                </m:sub>
                              </m:sSub>
                            </m:e>
                          </m:nary>
                        </m:e>
                      </m:d>
                    </m:oMath>
                  </m:oMathPara>
                </a14:m>
                <a:endParaRPr lang="en-US" sz="1800" i="1" dirty="0">
                  <a:solidFill>
                    <a:schemeClr val="tx1"/>
                  </a:solidFill>
                </a:endParaRPr>
              </a:p>
              <a:p>
                <a:pPr marL="82550" indent="0" algn="ctr">
                  <a:buNone/>
                </a:pPr>
                <a:endParaRPr lang="en-US" sz="1800" i="1" dirty="0">
                  <a:solidFill>
                    <a:schemeClr val="bg1"/>
                  </a:solidFill>
                </a:endParaRPr>
              </a:p>
              <a:p>
                <a:pPr marL="82550" indent="0" algn="ctr">
                  <a:buNone/>
                </a:pPr>
                <a14:m>
                  <m:oMathPara xmlns:m="http://schemas.openxmlformats.org/officeDocument/2006/math">
                    <m:oMathParaPr>
                      <m:jc m:val="centerGroup"/>
                    </m:oMathParaPr>
                    <m:oMath xmlns:m="http://schemas.openxmlformats.org/officeDocument/2006/math">
                      <m:f>
                        <m:fPr>
                          <m:ctrlPr>
                            <a:rPr lang="en-US" sz="1800" i="1" smtClean="0">
                              <a:solidFill>
                                <a:schemeClr val="tx1"/>
                              </a:solidFill>
                              <a:latin typeface="Cambria Math" panose="02040503050406030204" pitchFamily="18" charset="0"/>
                            </a:rPr>
                          </m:ctrlPr>
                        </m:fPr>
                        <m:num>
                          <m:r>
                            <a:rPr lang="en-US" sz="1800" b="0" i="1" smtClean="0">
                              <a:solidFill>
                                <a:schemeClr val="tx1"/>
                              </a:solidFill>
                              <a:latin typeface="Cambria Math" panose="02040503050406030204" pitchFamily="18" charset="0"/>
                            </a:rPr>
                            <m:t>1</m:t>
                          </m:r>
                        </m:num>
                        <m:den>
                          <m:sSup>
                            <m:sSupPr>
                              <m:ctrlPr>
                                <a:rPr lang="en-US" sz="180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rPr>
                                <m:t>𝑛</m:t>
                              </m:r>
                            </m:e>
                            <m:sup>
                              <m:r>
                                <a:rPr lang="en-US" sz="1800" b="0" i="1" smtClean="0">
                                  <a:solidFill>
                                    <a:schemeClr val="tx1"/>
                                  </a:solidFill>
                                  <a:latin typeface="Cambria Math" panose="02040503050406030204" pitchFamily="18" charset="0"/>
                                </a:rPr>
                                <m:t>2</m:t>
                              </m:r>
                            </m:sup>
                          </m:sSup>
                        </m:den>
                      </m:f>
                      <m:d>
                        <m:dPr>
                          <m:ctrlPr>
                            <a:rPr lang="en-US" sz="1800" i="1">
                              <a:solidFill>
                                <a:schemeClr val="tx1"/>
                              </a:solidFill>
                              <a:latin typeface="Cambria Math" panose="02040503050406030204" pitchFamily="18" charset="0"/>
                            </a:rPr>
                          </m:ctrlPr>
                        </m:dPr>
                        <m:e>
                          <m:r>
                            <a:rPr lang="en-US" sz="1800" b="0" i="1" smtClean="0">
                              <a:solidFill>
                                <a:schemeClr val="tx1"/>
                              </a:solidFill>
                              <a:latin typeface="Cambria Math" panose="02040503050406030204" pitchFamily="18" charset="0"/>
                            </a:rPr>
                            <m:t>𝑛</m:t>
                          </m:r>
                          <m:sSup>
                            <m:sSupPr>
                              <m:ctrlPr>
                                <a:rPr lang="en-US" sz="1800" b="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ea typeface="Cambria Math" panose="02040503050406030204" pitchFamily="18" charset="0"/>
                                </a:rPr>
                                <m:t>𝜎</m:t>
                              </m:r>
                            </m:e>
                            <m:sup>
                              <m:r>
                                <a:rPr lang="en-US" sz="1800" b="0" i="1" smtClean="0">
                                  <a:solidFill>
                                    <a:schemeClr val="tx1"/>
                                  </a:solidFill>
                                  <a:latin typeface="Cambria Math" panose="02040503050406030204" pitchFamily="18" charset="0"/>
                                </a:rPr>
                                <m:t>2</m:t>
                              </m:r>
                            </m:sup>
                          </m:sSup>
                          <m:r>
                            <a:rPr lang="en-US" sz="1800" i="1">
                              <a:solidFill>
                                <a:schemeClr val="tx1"/>
                              </a:solidFill>
                              <a:latin typeface="Cambria Math" panose="02040503050406030204" pitchFamily="18" charset="0"/>
                            </a:rPr>
                            <m:t>+</m:t>
                          </m:r>
                          <m:r>
                            <a:rPr lang="en-US" sz="1800" i="1">
                              <a:solidFill>
                                <a:schemeClr val="tx1"/>
                              </a:solidFill>
                              <a:latin typeface="Cambria Math" panose="02040503050406030204" pitchFamily="18" charset="0"/>
                            </a:rPr>
                            <m:t>𝑛</m:t>
                          </m:r>
                          <m:sSup>
                            <m:sSupPr>
                              <m:ctrlPr>
                                <a:rPr lang="en-US" sz="1800" i="1">
                                  <a:solidFill>
                                    <a:schemeClr val="tx1"/>
                                  </a:solidFill>
                                  <a:latin typeface="Cambria Math" panose="02040503050406030204" pitchFamily="18" charset="0"/>
                                </a:rPr>
                              </m:ctrlPr>
                            </m:sSupPr>
                            <m:e>
                              <m:r>
                                <a:rPr lang="en-US" sz="1800" i="1">
                                  <a:solidFill>
                                    <a:schemeClr val="tx1"/>
                                  </a:solidFill>
                                  <a:latin typeface="Cambria Math" panose="02040503050406030204" pitchFamily="18" charset="0"/>
                                  <a:ea typeface="Cambria Math" panose="02040503050406030204" pitchFamily="18" charset="0"/>
                                </a:rPr>
                                <m:t>𝜎</m:t>
                              </m:r>
                            </m:e>
                            <m:sup>
                              <m:r>
                                <a:rPr lang="en-US" sz="1800" i="1">
                                  <a:solidFill>
                                    <a:schemeClr val="tx1"/>
                                  </a:solidFill>
                                  <a:latin typeface="Cambria Math" panose="02040503050406030204" pitchFamily="18" charset="0"/>
                                </a:rPr>
                                <m:t>2</m:t>
                              </m:r>
                            </m:sup>
                          </m:sSup>
                        </m:e>
                      </m:d>
                      <m:r>
                        <a:rPr lang="en-US" sz="1800" b="0" i="1" smtClean="0">
                          <a:solidFill>
                            <a:schemeClr val="tx1"/>
                          </a:solidFill>
                          <a:latin typeface="Cambria Math" panose="02040503050406030204" pitchFamily="18" charset="0"/>
                        </a:rPr>
                        <m:t>=2</m:t>
                      </m:r>
                      <m:f>
                        <m:fPr>
                          <m:ctrlPr>
                            <a:rPr lang="en-US" sz="1800" b="0" i="1" smtClean="0">
                              <a:solidFill>
                                <a:schemeClr val="tx1"/>
                              </a:solidFill>
                              <a:latin typeface="Cambria Math" panose="02040503050406030204" pitchFamily="18" charset="0"/>
                            </a:rPr>
                          </m:ctrlPr>
                        </m:fPr>
                        <m:num>
                          <m:sSup>
                            <m:sSupPr>
                              <m:ctrlPr>
                                <a:rPr lang="en-US" sz="1800" b="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ea typeface="Cambria Math" panose="02040503050406030204" pitchFamily="18" charset="0"/>
                                </a:rPr>
                                <m:t>𝜎</m:t>
                              </m:r>
                            </m:e>
                            <m:sup>
                              <m:r>
                                <a:rPr lang="en-US" sz="1800" b="0" i="1" smtClean="0">
                                  <a:solidFill>
                                    <a:schemeClr val="tx1"/>
                                  </a:solidFill>
                                  <a:latin typeface="Cambria Math" panose="02040503050406030204" pitchFamily="18" charset="0"/>
                                </a:rPr>
                                <m:t>2</m:t>
                              </m:r>
                            </m:sup>
                          </m:sSup>
                        </m:num>
                        <m:den>
                          <m:r>
                            <a:rPr lang="en-US" sz="1800" b="0" i="1" smtClean="0">
                              <a:solidFill>
                                <a:schemeClr val="tx1"/>
                              </a:solidFill>
                              <a:latin typeface="Cambria Math" panose="02040503050406030204" pitchFamily="18" charset="0"/>
                            </a:rPr>
                            <m:t>𝑛</m:t>
                          </m:r>
                        </m:den>
                      </m:f>
                    </m:oMath>
                  </m:oMathPara>
                </a14:m>
                <a:endParaRPr lang="en-US" sz="1800" i="1" dirty="0">
                  <a:solidFill>
                    <a:schemeClr val="bg1"/>
                  </a:solidFill>
                </a:endParaRPr>
              </a:p>
              <a:p>
                <a:pPr marL="82550" indent="0" algn="ctr">
                  <a:buNone/>
                </a:pPr>
                <a:endParaRPr lang="en-US" sz="1800" i="1" dirty="0">
                  <a:solidFill>
                    <a:schemeClr val="bg1"/>
                  </a:solidFill>
                </a:endParaRPr>
              </a:p>
              <a:p>
                <a:pPr marL="82550" indent="0" algn="ctr">
                  <a:buNone/>
                </a:pPr>
                <a14:m>
                  <m:oMathPara xmlns:m="http://schemas.openxmlformats.org/officeDocument/2006/math">
                    <m:oMathParaPr>
                      <m:jc m:val="centerGroup"/>
                    </m:oMathParaPr>
                    <m:oMath xmlns:m="http://schemas.openxmlformats.org/officeDocument/2006/math">
                      <m:f>
                        <m:fPr>
                          <m:ctrlPr>
                            <a:rPr lang="en-US" sz="2400" b="0" i="1" smtClean="0">
                              <a:solidFill>
                                <a:schemeClr val="tx1"/>
                              </a:solidFill>
                              <a:latin typeface="Cambria Math" panose="02040503050406030204" pitchFamily="18" charset="0"/>
                            </a:rPr>
                          </m:ctrlPr>
                        </m:fPr>
                        <m:num>
                          <m:sSup>
                            <m:sSupPr>
                              <m:ctrlPr>
                                <a:rPr lang="en-US" sz="2400" b="0" i="1" smtClean="0">
                                  <a:solidFill>
                                    <a:schemeClr val="tx1"/>
                                  </a:solidFill>
                                  <a:latin typeface="Cambria Math" panose="02040503050406030204" pitchFamily="18" charset="0"/>
                                </a:rPr>
                              </m:ctrlPr>
                            </m:sSupPr>
                            <m:e>
                              <m:r>
                                <a:rPr lang="en-US" sz="2400" b="0" i="1" smtClean="0">
                                  <a:solidFill>
                                    <a:schemeClr val="tx1"/>
                                  </a:solidFill>
                                  <a:latin typeface="Cambria Math" panose="02040503050406030204" pitchFamily="18" charset="0"/>
                                  <a:ea typeface="Cambria Math" panose="02040503050406030204" pitchFamily="18" charset="0"/>
                                </a:rPr>
                                <m:t>𝜎</m:t>
                              </m:r>
                            </m:e>
                            <m:sup>
                              <m:r>
                                <a:rPr lang="en-US" sz="2400" b="0" i="1" smtClean="0">
                                  <a:solidFill>
                                    <a:schemeClr val="tx1"/>
                                  </a:solidFill>
                                  <a:latin typeface="Cambria Math" panose="02040503050406030204" pitchFamily="18" charset="0"/>
                                </a:rPr>
                                <m:t>2</m:t>
                              </m:r>
                            </m:sup>
                          </m:sSup>
                        </m:num>
                        <m:den>
                          <m:r>
                            <a:rPr lang="en-US" sz="2400" b="0" i="1" smtClean="0">
                              <a:solidFill>
                                <a:schemeClr val="tx1"/>
                              </a:solidFill>
                              <a:latin typeface="Cambria Math" panose="02040503050406030204" pitchFamily="18" charset="0"/>
                            </a:rPr>
                            <m:t>𝑛</m:t>
                          </m:r>
                        </m:den>
                      </m:f>
                      <m:r>
                        <a:rPr lang="en-US" sz="2400" b="0" i="1" smtClean="0">
                          <a:solidFill>
                            <a:schemeClr val="tx1"/>
                          </a:solidFill>
                          <a:latin typeface="Cambria Math" panose="02040503050406030204" pitchFamily="18" charset="0"/>
                        </a:rPr>
                        <m:t>+</m:t>
                      </m:r>
                      <m:f>
                        <m:fPr>
                          <m:ctrlPr>
                            <a:rPr lang="en-US" sz="2400" i="1">
                              <a:solidFill>
                                <a:schemeClr val="tx1"/>
                              </a:solidFill>
                              <a:latin typeface="Cambria Math" panose="02040503050406030204" pitchFamily="18" charset="0"/>
                            </a:rPr>
                          </m:ctrlPr>
                        </m:fPr>
                        <m:num>
                          <m:sSup>
                            <m:sSupPr>
                              <m:ctrlPr>
                                <a:rPr lang="en-US" sz="2400" i="1">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ea typeface="Cambria Math" panose="02040503050406030204" pitchFamily="18" charset="0"/>
                                </a:rPr>
                                <m:t>𝜎</m:t>
                              </m:r>
                            </m:e>
                            <m:sup>
                              <m:r>
                                <a:rPr lang="en-US" sz="2400" i="1">
                                  <a:solidFill>
                                    <a:schemeClr val="tx1"/>
                                  </a:solidFill>
                                  <a:latin typeface="Cambria Math" panose="02040503050406030204" pitchFamily="18" charset="0"/>
                                </a:rPr>
                                <m:t>2</m:t>
                              </m:r>
                            </m:sup>
                          </m:sSup>
                        </m:num>
                        <m:den>
                          <m:r>
                            <a:rPr lang="en-US" sz="2400" i="1">
                              <a:solidFill>
                                <a:schemeClr val="tx1"/>
                              </a:solidFill>
                              <a:latin typeface="Cambria Math" panose="02040503050406030204" pitchFamily="18" charset="0"/>
                            </a:rPr>
                            <m:t>𝑛</m:t>
                          </m:r>
                        </m:den>
                      </m:f>
                    </m:oMath>
                  </m:oMathPara>
                </a14:m>
                <a:endParaRPr lang="en-US" sz="2400" i="1" dirty="0">
                  <a:solidFill>
                    <a:schemeClr val="bg1"/>
                  </a:solidFill>
                </a:endParaRPr>
              </a:p>
            </p:txBody>
          </p:sp>
        </mc:Choice>
        <mc:Fallback xmlns="">
          <p:sp>
            <p:nvSpPr>
              <p:cNvPr id="3" name="Text Placeholder 2">
                <a:extLst>
                  <a:ext uri="{FF2B5EF4-FFF2-40B4-BE49-F238E27FC236}">
                    <a16:creationId xmlns:a16="http://schemas.microsoft.com/office/drawing/2014/main" id="{0E30731A-FD63-374E-8ADC-0C56E3B6163F}"/>
                  </a:ext>
                </a:extLst>
              </p:cNvPr>
              <p:cNvSpPr>
                <a:spLocks noGrp="1" noRot="1" noChangeAspect="1" noMove="1" noResize="1" noEditPoints="1" noAdjustHandles="1" noChangeArrowheads="1" noChangeShapeType="1" noTextEdit="1"/>
              </p:cNvSpPr>
              <p:nvPr>
                <p:ph type="body" idx="1"/>
              </p:nvPr>
            </p:nvSpPr>
            <p:spPr>
              <a:blipFill>
                <a:blip r:embed="rId2"/>
                <a:stretch>
                  <a:fillRect t="-863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60D4A506-E2C6-3F5D-64B0-DE18771CF786}"/>
              </a:ext>
            </a:extLst>
          </p:cNvPr>
          <p:cNvSpPr txBox="1"/>
          <p:nvPr/>
        </p:nvSpPr>
        <p:spPr>
          <a:xfrm>
            <a:off x="2038350" y="6993112"/>
            <a:ext cx="6083300" cy="369332"/>
          </a:xfrm>
          <a:prstGeom prst="rect">
            <a:avLst/>
          </a:prstGeom>
          <a:noFill/>
        </p:spPr>
        <p:txBody>
          <a:bodyPr wrap="square">
            <a:spAutoFit/>
          </a:bodyPr>
          <a:lstStyle/>
          <a:p>
            <a:pPr algn="ctr"/>
            <a:r>
              <a:rPr lang="en-US" sz="1800" i="1" dirty="0">
                <a:solidFill>
                  <a:schemeClr val="accent5"/>
                </a:solidFill>
                <a:latin typeface="Goudy Old Style" panose="02020502050305020303" pitchFamily="18" charset="77"/>
              </a:rPr>
              <a:t>Variance expected from group 1 + Variance expected from group 2</a:t>
            </a:r>
            <a:endParaRPr lang="en-US" sz="1800" dirty="0"/>
          </a:p>
        </p:txBody>
      </p:sp>
    </p:spTree>
    <p:extLst>
      <p:ext uri="{BB962C8B-B14F-4D97-AF65-F5344CB8AC3E}">
        <p14:creationId xmlns:p14="http://schemas.microsoft.com/office/powerpoint/2010/main" val="23447825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C89F-1877-8745-9EFC-922CC3887FB8}"/>
              </a:ext>
            </a:extLst>
          </p:cNvPr>
          <p:cNvSpPr>
            <a:spLocks noGrp="1"/>
          </p:cNvSpPr>
          <p:nvPr>
            <p:ph type="title"/>
          </p:nvPr>
        </p:nvSpPr>
        <p:spPr/>
        <p:txBody>
          <a:bodyPr/>
          <a:lstStyle/>
          <a:p>
            <a:r>
              <a:rPr lang="en-US" dirty="0"/>
              <a:t>Amlodipine clinical trial</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30731A-FD63-374E-8ADC-0C56E3B6163F}"/>
                  </a:ext>
                </a:extLst>
              </p:cNvPr>
              <p:cNvSpPr>
                <a:spLocks noGrp="1"/>
              </p:cNvSpPr>
              <p:nvPr>
                <p:ph type="body" idx="1"/>
              </p:nvPr>
            </p:nvSpPr>
            <p:spPr/>
            <p:txBody>
              <a:bodyPr/>
              <a:lstStyle/>
              <a:p>
                <a:pPr marL="82550" indent="0">
                  <a:buNone/>
                </a:pPr>
                <a:r>
                  <a:rPr lang="en-US" i="1" dirty="0"/>
                  <a:t>H</a:t>
                </a:r>
                <a:r>
                  <a:rPr lang="en-US" i="1" baseline="-25000" dirty="0"/>
                  <a:t>0</a:t>
                </a:r>
                <a:r>
                  <a:rPr lang="en-US" dirty="0"/>
                  <a:t>: The average difference in systolic blood pressure between hypertensive patients randomized to amlodipine and those randomized to placebo is 0.</a:t>
                </a:r>
              </a:p>
              <a:p>
                <a:pPr marL="82550" indent="0">
                  <a:buNone/>
                </a:pPr>
                <a:endParaRPr lang="en-US" dirty="0"/>
              </a:p>
              <a:p>
                <a:pPr marL="82550" indent="0">
                  <a:buNone/>
                </a:pPr>
                <a:r>
                  <a:rPr lang="en-US" dirty="0"/>
                  <a:t>Steps to test:</a:t>
                </a:r>
              </a:p>
              <a:p>
                <a:pPr marL="539750" indent="-457200">
                  <a:buFont typeface="+mj-lt"/>
                  <a:buAutoNum type="arabicPeriod"/>
                </a:pPr>
                <a:r>
                  <a:rPr lang="en-US" dirty="0"/>
                  <a:t>Find the difference in average blood pressure between the two groups</a:t>
                </a:r>
              </a:p>
              <a:p>
                <a:pPr marL="539750" indent="-457200">
                  <a:buFont typeface="+mj-lt"/>
                  <a:buAutoNum type="arabicPeriod"/>
                </a:pPr>
                <a:r>
                  <a:rPr lang="en-US" dirty="0"/>
                  <a:t>Find an estimate of the typical difference in averages expected by chance alone (under the null): </a:t>
                </a:r>
                <a14:m>
                  <m:oMath xmlns:m="http://schemas.openxmlformats.org/officeDocument/2006/math">
                    <m:rad>
                      <m:radPr>
                        <m:degHide m:val="on"/>
                        <m:ctrlPr>
                          <a:rPr lang="en-US" i="1" smtClean="0">
                            <a:latin typeface="Cambria Math" panose="02040503050406030204" pitchFamily="18" charset="0"/>
                          </a:rPr>
                        </m:ctrlPr>
                      </m:radPr>
                      <m:deg/>
                      <m:e>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𝑛</m:t>
                            </m:r>
                          </m:den>
                        </m:f>
                      </m:e>
                    </m:rad>
                    <m:r>
                      <a:rPr lang="en-US" i="1" smtClean="0">
                        <a:latin typeface="Cambria Math" panose="02040503050406030204" pitchFamily="18" charset="0"/>
                        <a:ea typeface="Cambria Math" panose="02040503050406030204" pitchFamily="18" charset="0"/>
                      </a:rPr>
                      <m:t>𝜎</m:t>
                    </m:r>
                  </m:oMath>
                </a14:m>
                <a:endParaRPr lang="en-US" dirty="0"/>
              </a:p>
              <a:p>
                <a:pPr marL="539750" indent="-457200">
                  <a:buFont typeface="+mj-lt"/>
                  <a:buAutoNum type="arabicPeriod"/>
                </a:pPr>
                <a:r>
                  <a:rPr lang="en-US" dirty="0"/>
                  <a:t>Divide (1) by (2) – what units is it in?</a:t>
                </a:r>
              </a:p>
              <a:p>
                <a:pPr marL="539750" indent="-457200">
                  <a:buFont typeface="+mj-lt"/>
                  <a:buAutoNum type="arabicPeriod"/>
                </a:pPr>
                <a:r>
                  <a:rPr lang="en-US" dirty="0"/>
                  <a:t>See how likely it is to find a difference that size or larger under the null, assuming that (3) follows some distribution</a:t>
                </a:r>
              </a:p>
              <a:p>
                <a:pPr marL="539750" indent="-457200">
                  <a:buFont typeface="+mj-lt"/>
                  <a:buAutoNum type="arabicPeriod"/>
                </a:pPr>
                <a:endParaRPr lang="en-US" dirty="0"/>
              </a:p>
              <a:p>
                <a:endParaRPr lang="en-US" dirty="0"/>
              </a:p>
              <a:p>
                <a:endParaRPr lang="en-US" dirty="0"/>
              </a:p>
            </p:txBody>
          </p:sp>
        </mc:Choice>
        <mc:Fallback xmlns="">
          <p:sp>
            <p:nvSpPr>
              <p:cNvPr id="3" name="Text Placeholder 2">
                <a:extLst>
                  <a:ext uri="{FF2B5EF4-FFF2-40B4-BE49-F238E27FC236}">
                    <a16:creationId xmlns:a16="http://schemas.microsoft.com/office/drawing/2014/main" id="{0E30731A-FD63-374E-8ADC-0C56E3B6163F}"/>
                  </a:ext>
                </a:extLst>
              </p:cNvPr>
              <p:cNvSpPr>
                <a:spLocks noGrp="1" noRot="1" noChangeAspect="1" noMove="1" noResize="1" noEditPoints="1" noAdjustHandles="1" noChangeArrowheads="1" noChangeShapeType="1" noTextEdit="1"/>
              </p:cNvSpPr>
              <p:nvPr>
                <p:ph type="body" idx="1"/>
              </p:nvPr>
            </p:nvSpPr>
            <p:spPr>
              <a:blipFill>
                <a:blip r:embed="rId2"/>
                <a:stretch>
                  <a:fillRect r="-290" b="-5759"/>
                </a:stretch>
              </a:blipFill>
            </p:spPr>
            <p:txBody>
              <a:bodyPr/>
              <a:lstStyle/>
              <a:p>
                <a:r>
                  <a:rPr lang="en-US">
                    <a:noFill/>
                  </a:rPr>
                  <a:t> </a:t>
                </a:r>
              </a:p>
            </p:txBody>
          </p:sp>
        </mc:Fallback>
      </mc:AlternateContent>
    </p:spTree>
    <p:extLst>
      <p:ext uri="{BB962C8B-B14F-4D97-AF65-F5344CB8AC3E}">
        <p14:creationId xmlns:p14="http://schemas.microsoft.com/office/powerpoint/2010/main" val="34546540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For large N, this is often a z/normal distribution</a:t>
            </a:r>
          </a:p>
        </p:txBody>
      </p:sp>
      <p:pic>
        <p:nvPicPr>
          <p:cNvPr id="6" name="Picture 5">
            <a:extLst>
              <a:ext uri="{FF2B5EF4-FFF2-40B4-BE49-F238E27FC236}">
                <a16:creationId xmlns:a16="http://schemas.microsoft.com/office/drawing/2014/main" id="{CFCBC1F4-E6C3-684D-B823-44EC24DB5AD5}"/>
              </a:ext>
            </a:extLst>
          </p:cNvPr>
          <p:cNvPicPr>
            <a:picLocks noChangeAspect="1"/>
          </p:cNvPicPr>
          <p:nvPr/>
        </p:nvPicPr>
        <p:blipFill>
          <a:blip r:embed="rId2"/>
          <a:stretch>
            <a:fillRect/>
          </a:stretch>
        </p:blipFill>
        <p:spPr>
          <a:xfrm>
            <a:off x="882926" y="1878544"/>
            <a:ext cx="8394148" cy="5036489"/>
          </a:xfrm>
          <a:prstGeom prst="rect">
            <a:avLst/>
          </a:prstGeom>
        </p:spPr>
      </p:pic>
      <p:sp>
        <p:nvSpPr>
          <p:cNvPr id="7" name="TextBox 6">
            <a:extLst>
              <a:ext uri="{FF2B5EF4-FFF2-40B4-BE49-F238E27FC236}">
                <a16:creationId xmlns:a16="http://schemas.microsoft.com/office/drawing/2014/main" id="{E74BC22E-852C-5648-8DF7-DB22F78FAB4F}"/>
              </a:ext>
            </a:extLst>
          </p:cNvPr>
          <p:cNvSpPr txBox="1"/>
          <p:nvPr/>
        </p:nvSpPr>
        <p:spPr>
          <a:xfrm>
            <a:off x="5987333" y="2934032"/>
            <a:ext cx="2762295" cy="307777"/>
          </a:xfrm>
          <a:prstGeom prst="rect">
            <a:avLst/>
          </a:prstGeom>
          <a:noFill/>
        </p:spPr>
        <p:txBody>
          <a:bodyPr wrap="none" rtlCol="0">
            <a:spAutoFit/>
          </a:bodyPr>
          <a:lstStyle/>
          <a:p>
            <a:r>
              <a:rPr lang="en-US" dirty="0"/>
              <a:t>If z is large, p is small, reject </a:t>
            </a:r>
            <a:r>
              <a:rPr lang="en-US" i="1" dirty="0"/>
              <a:t>H</a:t>
            </a:r>
            <a:r>
              <a:rPr lang="en-US" i="1" baseline="-25000" dirty="0"/>
              <a:t>0</a:t>
            </a:r>
            <a:r>
              <a:rPr lang="en-US" dirty="0"/>
              <a:t>.</a:t>
            </a:r>
          </a:p>
        </p:txBody>
      </p:sp>
      <p:sp>
        <p:nvSpPr>
          <p:cNvPr id="8" name="TextBox 7">
            <a:extLst>
              <a:ext uri="{FF2B5EF4-FFF2-40B4-BE49-F238E27FC236}">
                <a16:creationId xmlns:a16="http://schemas.microsoft.com/office/drawing/2014/main" id="{EEC8858D-BD69-014D-BE12-93FC83BC641B}"/>
              </a:ext>
            </a:extLst>
          </p:cNvPr>
          <p:cNvSpPr txBox="1"/>
          <p:nvPr/>
        </p:nvSpPr>
        <p:spPr>
          <a:xfrm>
            <a:off x="5987333" y="3379305"/>
            <a:ext cx="2959465" cy="307777"/>
          </a:xfrm>
          <a:prstGeom prst="rect">
            <a:avLst/>
          </a:prstGeom>
          <a:noFill/>
        </p:spPr>
        <p:txBody>
          <a:bodyPr wrap="none" rtlCol="0">
            <a:spAutoFit/>
          </a:bodyPr>
          <a:lstStyle/>
          <a:p>
            <a:r>
              <a:rPr lang="en-US" dirty="0"/>
              <a:t>Otherwise, let </a:t>
            </a:r>
            <a:r>
              <a:rPr lang="en-US" i="1" dirty="0"/>
              <a:t>H</a:t>
            </a:r>
            <a:r>
              <a:rPr lang="en-US" i="1" baseline="-25000" dirty="0"/>
              <a:t>0</a:t>
            </a:r>
            <a:r>
              <a:rPr lang="en-US" dirty="0"/>
              <a:t> stand. (For now.)</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1CD7C74-87FA-4548-80B8-86ECD60C5B03}"/>
                  </a:ext>
                </a:extLst>
              </p:cNvPr>
              <p:cNvSpPr txBox="1"/>
              <p:nvPr/>
            </p:nvSpPr>
            <p:spPr>
              <a:xfrm>
                <a:off x="6577055" y="6729700"/>
                <a:ext cx="784381" cy="66922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skw"/>
                          <m:ctrlPr>
                            <a:rPr lang="en-US" i="1" smtClean="0">
                              <a:latin typeface="Cambria Math" panose="02040503050406030204" pitchFamily="18" charset="0"/>
                            </a:rPr>
                          </m:ctrlPr>
                        </m:fPr>
                        <m:num>
                          <m:r>
                            <a:rPr lang="en-US" b="0" i="1" smtClean="0">
                              <a:latin typeface="Cambria Math" panose="02040503050406030204" pitchFamily="18" charset="0"/>
                            </a:rPr>
                            <m:t>5</m:t>
                          </m:r>
                        </m:num>
                        <m:den>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𝑛</m:t>
                                  </m:r>
                                </m:den>
                              </m:f>
                            </m:e>
                          </m:rad>
                          <m:r>
                            <a:rPr lang="en-US" b="0" i="1" smtClean="0">
                              <a:latin typeface="Cambria Math" panose="02040503050406030204" pitchFamily="18" charset="0"/>
                              <a:ea typeface="Cambria Math" panose="02040503050406030204" pitchFamily="18" charset="0"/>
                            </a:rPr>
                            <m:t>𝜎</m:t>
                          </m:r>
                        </m:den>
                      </m:f>
                    </m:oMath>
                  </m:oMathPara>
                </a14:m>
                <a:endParaRPr lang="en-US" dirty="0"/>
              </a:p>
            </p:txBody>
          </p:sp>
        </mc:Choice>
        <mc:Fallback xmlns="">
          <p:sp>
            <p:nvSpPr>
              <p:cNvPr id="9" name="TextBox 8">
                <a:extLst>
                  <a:ext uri="{FF2B5EF4-FFF2-40B4-BE49-F238E27FC236}">
                    <a16:creationId xmlns:a16="http://schemas.microsoft.com/office/drawing/2014/main" id="{51CD7C74-87FA-4548-80B8-86ECD60C5B03}"/>
                  </a:ext>
                </a:extLst>
              </p:cNvPr>
              <p:cNvSpPr txBox="1">
                <a:spLocks noRot="1" noChangeAspect="1" noMove="1" noResize="1" noEditPoints="1" noAdjustHandles="1" noChangeArrowheads="1" noChangeShapeType="1" noTextEdit="1"/>
              </p:cNvSpPr>
              <p:nvPr/>
            </p:nvSpPr>
            <p:spPr>
              <a:xfrm>
                <a:off x="6577055" y="6729700"/>
                <a:ext cx="784381" cy="669222"/>
              </a:xfrm>
              <a:prstGeom prst="rect">
                <a:avLst/>
              </a:prstGeom>
              <a:blipFill>
                <a:blip r:embed="rId3"/>
                <a:stretch>
                  <a:fillRect l="-106349" t="-174074" r="-50794" b="-248148"/>
                </a:stretch>
              </a:blipFill>
            </p:spPr>
            <p:txBody>
              <a:bodyPr/>
              <a:lstStyle/>
              <a:p>
                <a:r>
                  <a:rPr lang="en-US">
                    <a:noFill/>
                  </a:rPr>
                  <a:t> </a:t>
                </a:r>
              </a:p>
            </p:txBody>
          </p:sp>
        </mc:Fallback>
      </mc:AlternateContent>
      <p:sp>
        <p:nvSpPr>
          <p:cNvPr id="12" name="Right Arrow 11">
            <a:extLst>
              <a:ext uri="{FF2B5EF4-FFF2-40B4-BE49-F238E27FC236}">
                <a16:creationId xmlns:a16="http://schemas.microsoft.com/office/drawing/2014/main" id="{3AC80806-2917-9E4B-9FC8-88FCF3754CDC}"/>
              </a:ext>
            </a:extLst>
          </p:cNvPr>
          <p:cNvSpPr/>
          <p:nvPr/>
        </p:nvSpPr>
        <p:spPr>
          <a:xfrm rot="16200000">
            <a:off x="6656281" y="6297331"/>
            <a:ext cx="499165" cy="16388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a:extLst>
              <a:ext uri="{FF2B5EF4-FFF2-40B4-BE49-F238E27FC236}">
                <a16:creationId xmlns:a16="http://schemas.microsoft.com/office/drawing/2014/main" id="{663AF4CD-460A-DAEC-9D99-77C16F49CF22}"/>
              </a:ext>
            </a:extLst>
          </p:cNvPr>
          <p:cNvSpPr/>
          <p:nvPr/>
        </p:nvSpPr>
        <p:spPr>
          <a:xfrm rot="16200000">
            <a:off x="7632878" y="6297331"/>
            <a:ext cx="499165" cy="16388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a:extLst>
              <a:ext uri="{FF2B5EF4-FFF2-40B4-BE49-F238E27FC236}">
                <a16:creationId xmlns:a16="http://schemas.microsoft.com/office/drawing/2014/main" id="{0AEEE44A-4D0E-376D-5438-C4613E325999}"/>
              </a:ext>
            </a:extLst>
          </p:cNvPr>
          <p:cNvSpPr/>
          <p:nvPr/>
        </p:nvSpPr>
        <p:spPr>
          <a:xfrm rot="16200000">
            <a:off x="5767745" y="6297331"/>
            <a:ext cx="499165" cy="16388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5866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For large N, this is often a z/normal distribution</a:t>
            </a:r>
          </a:p>
        </p:txBody>
      </p:sp>
      <p:pic>
        <p:nvPicPr>
          <p:cNvPr id="6" name="Picture 5">
            <a:extLst>
              <a:ext uri="{FF2B5EF4-FFF2-40B4-BE49-F238E27FC236}">
                <a16:creationId xmlns:a16="http://schemas.microsoft.com/office/drawing/2014/main" id="{CFCBC1F4-E6C3-684D-B823-44EC24DB5AD5}"/>
              </a:ext>
            </a:extLst>
          </p:cNvPr>
          <p:cNvPicPr>
            <a:picLocks noChangeAspect="1"/>
          </p:cNvPicPr>
          <p:nvPr/>
        </p:nvPicPr>
        <p:blipFill>
          <a:blip r:embed="rId2"/>
          <a:stretch>
            <a:fillRect/>
          </a:stretch>
        </p:blipFill>
        <p:spPr>
          <a:xfrm>
            <a:off x="882926" y="1878544"/>
            <a:ext cx="8394148" cy="5036489"/>
          </a:xfrm>
          <a:prstGeom prst="rect">
            <a:avLst/>
          </a:prstGeom>
        </p:spPr>
      </p:pic>
      <p:sp>
        <p:nvSpPr>
          <p:cNvPr id="7" name="TextBox 6">
            <a:extLst>
              <a:ext uri="{FF2B5EF4-FFF2-40B4-BE49-F238E27FC236}">
                <a16:creationId xmlns:a16="http://schemas.microsoft.com/office/drawing/2014/main" id="{E74BC22E-852C-5648-8DF7-DB22F78FAB4F}"/>
              </a:ext>
            </a:extLst>
          </p:cNvPr>
          <p:cNvSpPr txBox="1"/>
          <p:nvPr/>
        </p:nvSpPr>
        <p:spPr>
          <a:xfrm>
            <a:off x="5987333" y="2934032"/>
            <a:ext cx="2762295" cy="307777"/>
          </a:xfrm>
          <a:prstGeom prst="rect">
            <a:avLst/>
          </a:prstGeom>
          <a:noFill/>
        </p:spPr>
        <p:txBody>
          <a:bodyPr wrap="none" rtlCol="0">
            <a:spAutoFit/>
          </a:bodyPr>
          <a:lstStyle/>
          <a:p>
            <a:r>
              <a:rPr lang="en-US" dirty="0"/>
              <a:t>If z is large, p is small, reject </a:t>
            </a:r>
            <a:r>
              <a:rPr lang="en-US" i="1" dirty="0"/>
              <a:t>H</a:t>
            </a:r>
            <a:r>
              <a:rPr lang="en-US" i="1" baseline="-25000" dirty="0"/>
              <a:t>0</a:t>
            </a:r>
            <a:r>
              <a:rPr lang="en-US" dirty="0"/>
              <a:t>.</a:t>
            </a:r>
          </a:p>
        </p:txBody>
      </p:sp>
      <p:sp>
        <p:nvSpPr>
          <p:cNvPr id="8" name="TextBox 7">
            <a:extLst>
              <a:ext uri="{FF2B5EF4-FFF2-40B4-BE49-F238E27FC236}">
                <a16:creationId xmlns:a16="http://schemas.microsoft.com/office/drawing/2014/main" id="{EEC8858D-BD69-014D-BE12-93FC83BC641B}"/>
              </a:ext>
            </a:extLst>
          </p:cNvPr>
          <p:cNvSpPr txBox="1"/>
          <p:nvPr/>
        </p:nvSpPr>
        <p:spPr>
          <a:xfrm>
            <a:off x="5987333" y="3379305"/>
            <a:ext cx="2959465" cy="307777"/>
          </a:xfrm>
          <a:prstGeom prst="rect">
            <a:avLst/>
          </a:prstGeom>
          <a:noFill/>
        </p:spPr>
        <p:txBody>
          <a:bodyPr wrap="none" rtlCol="0">
            <a:spAutoFit/>
          </a:bodyPr>
          <a:lstStyle/>
          <a:p>
            <a:r>
              <a:rPr lang="en-US" dirty="0"/>
              <a:t>Otherwise, let </a:t>
            </a:r>
            <a:r>
              <a:rPr lang="en-US" i="1" dirty="0"/>
              <a:t>H</a:t>
            </a:r>
            <a:r>
              <a:rPr lang="en-US" i="1" baseline="-25000" dirty="0"/>
              <a:t>0</a:t>
            </a:r>
            <a:r>
              <a:rPr lang="en-US" dirty="0"/>
              <a:t> stand. (For now.)</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1CD7C74-87FA-4548-80B8-86ECD60C5B03}"/>
                  </a:ext>
                </a:extLst>
              </p:cNvPr>
              <p:cNvSpPr txBox="1"/>
              <p:nvPr/>
            </p:nvSpPr>
            <p:spPr>
              <a:xfrm>
                <a:off x="6577055" y="6729700"/>
                <a:ext cx="784381" cy="66922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skw"/>
                          <m:ctrlPr>
                            <a:rPr lang="en-US" i="1" smtClean="0">
                              <a:latin typeface="Cambria Math" panose="02040503050406030204" pitchFamily="18" charset="0"/>
                            </a:rPr>
                          </m:ctrlPr>
                        </m:fPr>
                        <m:num>
                          <m:r>
                            <a:rPr lang="en-US" b="0" i="1" smtClean="0">
                              <a:latin typeface="Cambria Math" panose="02040503050406030204" pitchFamily="18" charset="0"/>
                            </a:rPr>
                            <m:t>5</m:t>
                          </m:r>
                        </m:num>
                        <m:den>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𝑛</m:t>
                                  </m:r>
                                </m:den>
                              </m:f>
                            </m:e>
                          </m:rad>
                          <m:r>
                            <a:rPr lang="en-US" b="0" i="1" smtClean="0">
                              <a:latin typeface="Cambria Math" panose="02040503050406030204" pitchFamily="18" charset="0"/>
                              <a:ea typeface="Cambria Math" panose="02040503050406030204" pitchFamily="18" charset="0"/>
                            </a:rPr>
                            <m:t>𝜎</m:t>
                          </m:r>
                        </m:den>
                      </m:f>
                    </m:oMath>
                  </m:oMathPara>
                </a14:m>
                <a:endParaRPr lang="en-US" dirty="0"/>
              </a:p>
            </p:txBody>
          </p:sp>
        </mc:Choice>
        <mc:Fallback xmlns="">
          <p:sp>
            <p:nvSpPr>
              <p:cNvPr id="9" name="TextBox 8">
                <a:extLst>
                  <a:ext uri="{FF2B5EF4-FFF2-40B4-BE49-F238E27FC236}">
                    <a16:creationId xmlns:a16="http://schemas.microsoft.com/office/drawing/2014/main" id="{51CD7C74-87FA-4548-80B8-86ECD60C5B03}"/>
                  </a:ext>
                </a:extLst>
              </p:cNvPr>
              <p:cNvSpPr txBox="1">
                <a:spLocks noRot="1" noChangeAspect="1" noMove="1" noResize="1" noEditPoints="1" noAdjustHandles="1" noChangeArrowheads="1" noChangeShapeType="1" noTextEdit="1"/>
              </p:cNvSpPr>
              <p:nvPr/>
            </p:nvSpPr>
            <p:spPr>
              <a:xfrm>
                <a:off x="6577055" y="6729700"/>
                <a:ext cx="784381" cy="669222"/>
              </a:xfrm>
              <a:prstGeom prst="rect">
                <a:avLst/>
              </a:prstGeom>
              <a:blipFill>
                <a:blip r:embed="rId3"/>
                <a:stretch>
                  <a:fillRect l="-106349" t="-174074" r="-50794" b="-248148"/>
                </a:stretch>
              </a:blipFill>
            </p:spPr>
            <p:txBody>
              <a:bodyPr/>
              <a:lstStyle/>
              <a:p>
                <a:r>
                  <a:rPr lang="en-US">
                    <a:noFill/>
                  </a:rPr>
                  <a:t> </a:t>
                </a:r>
              </a:p>
            </p:txBody>
          </p:sp>
        </mc:Fallback>
      </mc:AlternateContent>
      <p:sp>
        <p:nvSpPr>
          <p:cNvPr id="12" name="Right Arrow 11">
            <a:extLst>
              <a:ext uri="{FF2B5EF4-FFF2-40B4-BE49-F238E27FC236}">
                <a16:creationId xmlns:a16="http://schemas.microsoft.com/office/drawing/2014/main" id="{3AC80806-2917-9E4B-9FC8-88FCF3754CDC}"/>
              </a:ext>
            </a:extLst>
          </p:cNvPr>
          <p:cNvSpPr/>
          <p:nvPr/>
        </p:nvSpPr>
        <p:spPr>
          <a:xfrm rot="16200000">
            <a:off x="6656281" y="6297331"/>
            <a:ext cx="499165" cy="16388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a:extLst>
              <a:ext uri="{FF2B5EF4-FFF2-40B4-BE49-F238E27FC236}">
                <a16:creationId xmlns:a16="http://schemas.microsoft.com/office/drawing/2014/main" id="{663AF4CD-460A-DAEC-9D99-77C16F49CF22}"/>
              </a:ext>
            </a:extLst>
          </p:cNvPr>
          <p:cNvSpPr/>
          <p:nvPr/>
        </p:nvSpPr>
        <p:spPr>
          <a:xfrm rot="16200000">
            <a:off x="7632878" y="6297331"/>
            <a:ext cx="499165" cy="16388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a:extLst>
              <a:ext uri="{FF2B5EF4-FFF2-40B4-BE49-F238E27FC236}">
                <a16:creationId xmlns:a16="http://schemas.microsoft.com/office/drawing/2014/main" id="{0AEEE44A-4D0E-376D-5438-C4613E325999}"/>
              </a:ext>
            </a:extLst>
          </p:cNvPr>
          <p:cNvSpPr/>
          <p:nvPr/>
        </p:nvSpPr>
        <p:spPr>
          <a:xfrm rot="16200000">
            <a:off x="5767745" y="6297331"/>
            <a:ext cx="499165" cy="16388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1BADD3A-E34F-21FC-EF77-5612D7A39E1B}"/>
              </a:ext>
            </a:extLst>
          </p:cNvPr>
          <p:cNvSpPr txBox="1"/>
          <p:nvPr/>
        </p:nvSpPr>
        <p:spPr>
          <a:xfrm>
            <a:off x="1799160" y="6752591"/>
            <a:ext cx="6083300" cy="646331"/>
          </a:xfrm>
          <a:prstGeom prst="rect">
            <a:avLst/>
          </a:prstGeom>
          <a:noFill/>
        </p:spPr>
        <p:txBody>
          <a:bodyPr wrap="square">
            <a:spAutoFit/>
          </a:bodyPr>
          <a:lstStyle/>
          <a:p>
            <a:r>
              <a:rPr lang="en-US" sz="1800" i="1" dirty="0">
                <a:solidFill>
                  <a:schemeClr val="accent5"/>
                </a:solidFill>
                <a:latin typeface="Goudy Old Style" panose="02020502050305020303" pitchFamily="18" charset="77"/>
              </a:rPr>
              <a:t>NB: Bigger n or bigger difference (5) increases</a:t>
            </a:r>
          </a:p>
          <a:p>
            <a:r>
              <a:rPr lang="en-US" sz="1800" i="1" dirty="0">
                <a:solidFill>
                  <a:schemeClr val="accent5"/>
                </a:solidFill>
                <a:latin typeface="Goudy Old Style" panose="02020502050305020303" pitchFamily="18" charset="77"/>
              </a:rPr>
              <a:t>likelihood of statistical significance</a:t>
            </a:r>
            <a:endParaRPr lang="en-US" sz="1800" dirty="0"/>
          </a:p>
        </p:txBody>
      </p:sp>
    </p:spTree>
    <p:extLst>
      <p:ext uri="{BB962C8B-B14F-4D97-AF65-F5344CB8AC3E}">
        <p14:creationId xmlns:p14="http://schemas.microsoft.com/office/powerpoint/2010/main" val="20725736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Typical variation in slope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nchor="ctr"/>
              <a:lstStyle/>
              <a:p>
                <a:pPr marL="539750" indent="-457200">
                  <a:buFont typeface="+mj-lt"/>
                  <a:buAutoNum type="arabicPeriod"/>
                </a:pPr>
                <a:r>
                  <a:rPr lang="en-US" dirty="0"/>
                  <a:t>The standard error of the slope is </a:t>
                </a:r>
                <a14:m>
                  <m:oMath xmlns:m="http://schemas.openxmlformats.org/officeDocument/2006/math">
                    <m:f>
                      <m:fPr>
                        <m:type m:val="skw"/>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𝜎</m:t>
                        </m:r>
                      </m:num>
                      <m:den>
                        <m:rad>
                          <m:radPr>
                            <m:degHide m:val="on"/>
                            <m:ctrlPr>
                              <a:rPr lang="en-US" i="1" smtClean="0">
                                <a:latin typeface="Cambria Math" panose="02040503050406030204" pitchFamily="18" charset="0"/>
                              </a:rPr>
                            </m:ctrlPr>
                          </m:radPr>
                          <m:deg/>
                          <m:e>
                            <m:sSub>
                              <m:sSubPr>
                                <m:ctrlPr>
                                  <a:rPr lang="en-US" i="1" smtClean="0">
                                    <a:latin typeface="Cambria Math" panose="02040503050406030204" pitchFamily="18" charset="0"/>
                                  </a:rPr>
                                </m:ctrlPr>
                              </m:sSubPr>
                              <m:e>
                                <m:r>
                                  <a:rPr lang="en-US" b="0" i="1" smtClean="0">
                                    <a:latin typeface="Cambria Math" panose="02040503050406030204" pitchFamily="18" charset="0"/>
                                  </a:rPr>
                                  <m:t>𝑠𝑠</m:t>
                                </m:r>
                              </m:e>
                              <m:sub>
                                <m:r>
                                  <a:rPr lang="en-US" b="0" i="1" smtClean="0">
                                    <a:latin typeface="Cambria Math" panose="02040503050406030204" pitchFamily="18" charset="0"/>
                                  </a:rPr>
                                  <m:t>𝑥</m:t>
                                </m:r>
                              </m:sub>
                            </m:sSub>
                          </m:e>
                        </m:rad>
                      </m:den>
                    </m:f>
                  </m:oMath>
                </a14:m>
                <a:r>
                  <a:rPr lang="en-US" dirty="0"/>
                  <a:t>, where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𝑠𝑠</m:t>
                        </m:r>
                      </m:e>
                      <m:sub>
                        <m:r>
                          <a:rPr lang="en-US" b="0" i="1" smtClean="0">
                            <a:latin typeface="Cambria Math" panose="02040503050406030204" pitchFamily="18" charset="0"/>
                          </a:rPr>
                          <m:t>𝑥</m:t>
                        </m:r>
                      </m:sub>
                    </m:sSub>
                  </m:oMath>
                </a14:m>
                <a:r>
                  <a:rPr lang="en-US" dirty="0"/>
                  <a:t> is the sum of squared deviations of the </a:t>
                </a:r>
                <a14:m>
                  <m:oMath xmlns:m="http://schemas.openxmlformats.org/officeDocument/2006/math">
                    <m:r>
                      <a:rPr lang="en-US" b="0" i="1" smtClean="0">
                        <a:latin typeface="Cambria Math" panose="02040503050406030204" pitchFamily="18" charset="0"/>
                      </a:rPr>
                      <m:t>𝑥</m:t>
                    </m:r>
                  </m:oMath>
                </a14:m>
                <a:r>
                  <a:rPr lang="en-US" dirty="0"/>
                  <a:t> variable from its mean.</a:t>
                </a:r>
              </a:p>
              <a:p>
                <a:pPr marL="539750" indent="-457200">
                  <a:buFont typeface="+mj-lt"/>
                  <a:buAutoNum type="arabicPeriod"/>
                </a:pPr>
                <a:r>
                  <a:rPr lang="en-US" dirty="0"/>
                  <a:t>se(</a:t>
                </a:r>
                <a14:m>
                  <m:oMath xmlns:m="http://schemas.openxmlformats.org/officeDocument/2006/math">
                    <m:r>
                      <a:rPr lang="en-US" i="1" smtClean="0">
                        <a:latin typeface="Cambria Math" panose="02040503050406030204" pitchFamily="18" charset="0"/>
                        <a:ea typeface="Cambria Math" panose="02040503050406030204" pitchFamily="18" charset="0"/>
                      </a:rPr>
                      <m:t>𝛽</m:t>
                    </m:r>
                  </m:oMath>
                </a14:m>
                <a:r>
                  <a:rPr lang="en-US" dirty="0"/>
                  <a:t>)=0.0882</a:t>
                </a:r>
              </a:p>
              <a:p>
                <a:pPr marL="539750" indent="-457200">
                  <a:buFont typeface="+mj-lt"/>
                  <a:buAutoNum type="arabicPeriod"/>
                </a:pPr>
                <a:r>
                  <a:rPr lang="en-US" dirty="0"/>
                  <a:t>What does this represent?</a:t>
                </a:r>
              </a:p>
              <a:p>
                <a:pPr marL="996950" lvl="1" indent="-457200">
                  <a:buFont typeface="+mj-lt"/>
                  <a:buAutoNum type="arabicPeriod"/>
                </a:pPr>
                <a:r>
                  <a:rPr lang="en-US" dirty="0"/>
                  <a:t>The units are rise/run</a:t>
                </a:r>
              </a:p>
              <a:p>
                <a:pPr marL="996950" lvl="1" indent="-457200">
                  <a:buFont typeface="+mj-lt"/>
                  <a:buAutoNum type="arabicPeriod"/>
                </a:pPr>
                <a:r>
                  <a:rPr lang="en-US" dirty="0"/>
                  <a:t>It is a typical slope under the null – in fact, if you simulate slopes under the null hypothesis the standard deviation is 0.086-0.089.</a:t>
                </a:r>
              </a:p>
              <a:p>
                <a:pPr marL="539750" indent="-457200">
                  <a:buFont typeface="+mj-lt"/>
                  <a:buAutoNum type="arabicPeriod"/>
                </a:pPr>
                <a14:m>
                  <m:oMath xmlns:m="http://schemas.openxmlformats.org/officeDocument/2006/math">
                    <m:f>
                      <m:fPr>
                        <m:type m:val="skw"/>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𝛽</m:t>
                        </m:r>
                      </m:num>
                      <m:den>
                        <m:r>
                          <a:rPr lang="en-US" b="0" i="1" smtClean="0">
                            <a:latin typeface="Cambria Math" panose="02040503050406030204" pitchFamily="18" charset="0"/>
                          </a:rPr>
                          <m:t>𝑠𝑒</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𝛽</m:t>
                        </m:r>
                        <m:r>
                          <a:rPr lang="en-US" b="0" i="1" smtClean="0">
                            <a:latin typeface="Cambria Math" panose="02040503050406030204" pitchFamily="18" charset="0"/>
                          </a:rPr>
                          <m:t>)</m:t>
                        </m:r>
                      </m:den>
                    </m:f>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10</m:t>
                    </m:r>
                  </m:oMath>
                </a14:m>
                <a:r>
                  <a:rPr lang="en-US" dirty="0"/>
                  <a:t>. What do you think the p value is?</a:t>
                </a:r>
              </a:p>
              <a:p>
                <a:pPr marL="539750" indent="-457200">
                  <a:buFont typeface="+mj-lt"/>
                  <a:buAutoNum type="arabicPeriod"/>
                </a:pPr>
                <a:endParaRPr lang="en-US" dirty="0"/>
              </a:p>
              <a:p>
                <a:pPr marL="539750" indent="-457200">
                  <a:buFont typeface="+mj-lt"/>
                  <a:buAutoNum type="arabicPeriod"/>
                </a:pPr>
                <a:endParaRPr lang="en-US" dirty="0"/>
              </a:p>
            </p:txBody>
          </p:sp>
        </mc:Choice>
        <mc:Fallback xmlns="">
          <p:sp>
            <p:nvSpPr>
              <p:cNvPr id="3" name="Text Placeholder 2">
                <a:extLst>
                  <a:ext uri="{FF2B5EF4-FFF2-40B4-BE49-F238E27FC236}">
                    <a16:creationId xmlns:a16="http://schemas.microsoft.com/office/drawing/2014/main" id="{641D1BE7-2BEA-A249-B0B1-8C2BE4799DFD}"/>
                  </a:ext>
                </a:extLst>
              </p:cNvPr>
              <p:cNvSpPr>
                <a:spLocks noGrp="1" noRot="1" noChangeAspect="1" noMove="1" noResize="1" noEditPoints="1" noAdjustHandles="1" noChangeArrowheads="1" noChangeShapeType="1" noTextEdit="1"/>
              </p:cNvSpPr>
              <p:nvPr>
                <p:ph type="body" idx="1"/>
              </p:nvPr>
            </p:nvSpPr>
            <p:spPr>
              <a:blipFill>
                <a:blip r:embed="rId2"/>
                <a:stretch>
                  <a:fillRect t="-4462"/>
                </a:stretch>
              </a:blipFill>
            </p:spPr>
            <p:txBody>
              <a:bodyPr/>
              <a:lstStyle/>
              <a:p>
                <a:r>
                  <a:rPr lang="en-US">
                    <a:noFill/>
                  </a:rPr>
                  <a:t> </a:t>
                </a:r>
              </a:p>
            </p:txBody>
          </p:sp>
        </mc:Fallback>
      </mc:AlternateContent>
    </p:spTree>
    <p:extLst>
      <p:ext uri="{BB962C8B-B14F-4D97-AF65-F5344CB8AC3E}">
        <p14:creationId xmlns:p14="http://schemas.microsoft.com/office/powerpoint/2010/main" val="2905917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DE2FA0-AA4E-D259-BD9F-9E30F26EC790}"/>
              </a:ext>
            </a:extLst>
          </p:cNvPr>
          <p:cNvPicPr>
            <a:picLocks noChangeAspect="1"/>
          </p:cNvPicPr>
          <p:nvPr/>
        </p:nvPicPr>
        <p:blipFill>
          <a:blip r:embed="rId2"/>
          <a:stretch>
            <a:fillRect/>
          </a:stretch>
        </p:blipFill>
        <p:spPr>
          <a:xfrm>
            <a:off x="1193800" y="310762"/>
            <a:ext cx="7772400" cy="6998476"/>
          </a:xfrm>
          <a:prstGeom prst="rect">
            <a:avLst/>
          </a:prstGeom>
        </p:spPr>
      </p:pic>
      <p:sp>
        <p:nvSpPr>
          <p:cNvPr id="2" name="TextBox 1">
            <a:extLst>
              <a:ext uri="{FF2B5EF4-FFF2-40B4-BE49-F238E27FC236}">
                <a16:creationId xmlns:a16="http://schemas.microsoft.com/office/drawing/2014/main" id="{1CBCF8DC-530C-3038-DF8A-C1884A0BC18B}"/>
              </a:ext>
            </a:extLst>
          </p:cNvPr>
          <p:cNvSpPr txBox="1"/>
          <p:nvPr/>
        </p:nvSpPr>
        <p:spPr>
          <a:xfrm>
            <a:off x="8724900" y="6134100"/>
            <a:ext cx="1028700" cy="830997"/>
          </a:xfrm>
          <a:prstGeom prst="rect">
            <a:avLst/>
          </a:prstGeom>
          <a:noFill/>
        </p:spPr>
        <p:txBody>
          <a:bodyPr wrap="square" rtlCol="0">
            <a:spAutoFit/>
          </a:bodyPr>
          <a:lstStyle/>
          <a:p>
            <a:r>
              <a:rPr lang="en-US" sz="4800" i="1" dirty="0">
                <a:solidFill>
                  <a:schemeClr val="accent4"/>
                </a:solidFill>
                <a:latin typeface="Goudy Old Style" panose="02020502050305020303" pitchFamily="18" charset="77"/>
              </a:rPr>
              <a:t>No.</a:t>
            </a:r>
          </a:p>
        </p:txBody>
      </p:sp>
    </p:spTree>
    <p:extLst>
      <p:ext uri="{BB962C8B-B14F-4D97-AF65-F5344CB8AC3E}">
        <p14:creationId xmlns:p14="http://schemas.microsoft.com/office/powerpoint/2010/main" val="3443681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Biostatistics for machine learning</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lstStyle/>
          <a:p>
            <a:r>
              <a:rPr lang="en-US" dirty="0"/>
              <a:t>Statistics play a critical role in many areas of science, engineering, and medicine.</a:t>
            </a:r>
          </a:p>
          <a:p>
            <a:r>
              <a:rPr lang="en-US" dirty="0"/>
              <a:t>Here are some questions statistics can help answer:</a:t>
            </a:r>
          </a:p>
          <a:p>
            <a:pPr lvl="1"/>
            <a:r>
              <a:rPr lang="en-US" dirty="0"/>
              <a:t>How likely is a particular person to have a heart attack within 12 months, given that they have recently had one, and given what we know about them?</a:t>
            </a:r>
          </a:p>
          <a:p>
            <a:pPr lvl="1"/>
            <a:r>
              <a:rPr lang="en-US" dirty="0"/>
              <a:t>What are the most important factors in determining how long a person diagnosed with cancer will live?</a:t>
            </a:r>
          </a:p>
          <a:p>
            <a:pPr lvl="1"/>
            <a:r>
              <a:rPr lang="en-US" dirty="0"/>
              <a:t>Which cytokines are associated with a certain disease presentation?</a:t>
            </a:r>
          </a:p>
          <a:p>
            <a:pPr lvl="1"/>
            <a:r>
              <a:rPr lang="en-US" dirty="0"/>
              <a:t>Do two different treatments work differently?</a:t>
            </a:r>
          </a:p>
          <a:p>
            <a:pPr lvl="1"/>
            <a:r>
              <a:rPr lang="en-US" dirty="0"/>
              <a:t>What variables are associated with treatment success?</a:t>
            </a:r>
          </a:p>
          <a:p>
            <a:r>
              <a:rPr lang="en-US" dirty="0"/>
              <a:t>Here are some questions that statistics may not be able to answer:</a:t>
            </a:r>
          </a:p>
          <a:p>
            <a:pPr lvl="1"/>
            <a:r>
              <a:rPr lang="en-US" dirty="0"/>
              <a:t>How do the biases inherent in the way the data were collected influence the results?</a:t>
            </a:r>
          </a:p>
        </p:txBody>
      </p:sp>
    </p:spTree>
    <p:extLst>
      <p:ext uri="{BB962C8B-B14F-4D97-AF65-F5344CB8AC3E}">
        <p14:creationId xmlns:p14="http://schemas.microsoft.com/office/powerpoint/2010/main" val="265084941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13717</TotalTime>
  <Words>3458</Words>
  <Application>Microsoft Macintosh PowerPoint</Application>
  <PresentationFormat>Custom</PresentationFormat>
  <Paragraphs>469</Paragraphs>
  <Slides>74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74</vt:i4>
      </vt:variant>
    </vt:vector>
  </HeadingPairs>
  <TitlesOfParts>
    <vt:vector size="79" baseType="lpstr">
      <vt:lpstr>Calibri</vt:lpstr>
      <vt:lpstr>Cambria Math</vt:lpstr>
      <vt:lpstr>Goudy Old Style</vt:lpstr>
      <vt:lpstr>Arial</vt:lpstr>
      <vt:lpstr>Office Theme</vt:lpstr>
      <vt:lpstr>BMI 510: Introduction</vt:lpstr>
      <vt:lpstr>Course concept</vt:lpstr>
      <vt:lpstr>Biostatistics for machine learning</vt:lpstr>
      <vt:lpstr>Biostatistics for machine learning</vt:lpstr>
      <vt:lpstr>Data science workflow</vt:lpstr>
      <vt:lpstr>Data science workflow</vt:lpstr>
      <vt:lpstr>PowerPoint Presentation</vt:lpstr>
      <vt:lpstr>PowerPoint Presentation</vt:lpstr>
      <vt:lpstr>Biostatistics for machine learning</vt:lpstr>
      <vt:lpstr>Data science workflow</vt:lpstr>
      <vt:lpstr>We will discuss two fundamental statistical modeling steps</vt:lpstr>
      <vt:lpstr>We will discuss two fundamental statistical modeling steps</vt:lpstr>
      <vt:lpstr>Outline</vt:lpstr>
      <vt:lpstr>Key definitions</vt:lpstr>
      <vt:lpstr>How might you simulate what these data would look like under the null hypothesis?</vt:lpstr>
      <vt:lpstr>Key definitions</vt:lpstr>
      <vt:lpstr>How might you simulate what these data would look like under the null hypothesis?</vt:lpstr>
      <vt:lpstr>How might you simulate what these data would look like under the null hypothesis?</vt:lpstr>
      <vt:lpstr>PowerPoint Presentation</vt:lpstr>
      <vt:lpstr>PowerPoint Presentation</vt:lpstr>
      <vt:lpstr>How might you simulate what these data would look like under the null hypothesis?</vt:lpstr>
      <vt:lpstr>How might you simulate what these data would look like under the null hypothesis?</vt:lpstr>
      <vt:lpstr>How might you simulate what these data would look like under the null hypothesis?</vt:lpstr>
      <vt:lpstr>How might you simulate what these data would look like under the null hypothesis?</vt:lpstr>
      <vt:lpstr>How might you simulate what these data would look like under the null hypothesis?</vt:lpstr>
      <vt:lpstr>How might you simulate what these data would look like under the null hypothesis?</vt:lpstr>
      <vt:lpstr>Are the results that different?</vt:lpstr>
      <vt:lpstr>Outline</vt:lpstr>
      <vt:lpstr>Types of measurements</vt:lpstr>
      <vt:lpstr>We will use two types of measurements</vt:lpstr>
      <vt:lpstr>Measures at an individual level describe a single person or patient</vt:lpstr>
      <vt:lpstr>Measures at an individual level describe a single person or patient</vt:lpstr>
      <vt:lpstr>Measures at an individual level describe a single person or patient</vt:lpstr>
      <vt:lpstr>What is the difference between a discrete numerical variable and an ordinal categorical variable?</vt:lpstr>
      <vt:lpstr>What type of data does this instrument measure?</vt:lpstr>
      <vt:lpstr>Special note – Likert scales</vt:lpstr>
      <vt:lpstr>Special note – Likert scales</vt:lpstr>
      <vt:lpstr>Measurements at the population level describe the distribution of the individual measurements</vt:lpstr>
      <vt:lpstr>Outline</vt:lpstr>
      <vt:lpstr>A regression example</vt:lpstr>
      <vt:lpstr>(Bad) Cholesterol vs. Exercise</vt:lpstr>
      <vt:lpstr>(Bad) Cholesterol vs. Exercise</vt:lpstr>
      <vt:lpstr>Key definitions</vt:lpstr>
      <vt:lpstr>Confounding in this case</vt:lpstr>
      <vt:lpstr>(Bad) Cholesterol vs. Exercise</vt:lpstr>
      <vt:lpstr>(Bad) Cholesterol vs. Exercise</vt:lpstr>
      <vt:lpstr>How to identify the best-fit slope β? One way is to find the value that minimizes the error between model predictions and data.</vt:lpstr>
      <vt:lpstr>A second way is to find the value that maximizes the likelihood of the data given the model.</vt:lpstr>
      <vt:lpstr>We will discuss two fundamental statistical modeling steps</vt:lpstr>
      <vt:lpstr>What do you think the p-value is?</vt:lpstr>
      <vt:lpstr>Outline</vt:lpstr>
      <vt:lpstr>Housekeeping</vt:lpstr>
      <vt:lpstr>Amolodipine trial example</vt:lpstr>
      <vt:lpstr>What null hypothesis might be of interest here?</vt:lpstr>
      <vt:lpstr>Amlodipine clinical trial</vt:lpstr>
      <vt:lpstr>What is the difference in average blood pressure between groups?</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What is the typical difference expected by chance alone?</vt:lpstr>
      <vt:lpstr>Amlodipine clinical trial</vt:lpstr>
      <vt:lpstr>For large N, this is often a z/normal distribution</vt:lpstr>
      <vt:lpstr>For large N, this is often a z/normal distribution</vt:lpstr>
      <vt:lpstr>Typical variation in slope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BMI 585: Biostatistics for Machine Learning</dc:title>
  <cp:lastModifiedBy>Mckay, Lucas</cp:lastModifiedBy>
  <cp:revision>501</cp:revision>
  <dcterms:modified xsi:type="dcterms:W3CDTF">2025-01-21T20:39:39Z</dcterms:modified>
</cp:coreProperties>
</file>