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 id="291" r:id="rId32"/>
    <p:sldId id="288" r:id="rId33"/>
    <p:sldId id="292" r:id="rId34"/>
    <p:sldId id="289" r:id="rId35"/>
    <p:sldId id="290" r:id="rId36"/>
    <p:sldId id="286" r:id="rId37"/>
    <p:sldId id="293" r:id="rId38"/>
    <p:sldId id="294" r:id="rId39"/>
  </p:sldIdLst>
  <p:sldSz cx="10160000" cy="7620000"/>
  <p:notesSz cx="7620000" cy="10160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hmpq53cdoAX//hoFC47mndsLcXE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51EA25-7284-4D27-A7EE-E8BD0F17BB42}">
  <a:tblStyle styleId="{0651EA25-7284-4D27-A7EE-E8BD0F17BB4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20"/>
    <p:restoredTop sz="94707"/>
  </p:normalViewPr>
  <p:slideViewPr>
    <p:cSldViewPr snapToGrid="0">
      <p:cViewPr varScale="1">
        <p:scale>
          <a:sx n="190" d="100"/>
          <a:sy n="190" d="100"/>
        </p:scale>
        <p:origin x="912" y="192"/>
      </p:cViewPr>
      <p:guideLst>
        <p:guide orient="horz" pos="2400"/>
        <p:guide pos="32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1411288" y="846138"/>
            <a:ext cx="5643562" cy="4233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846667" y="5362222"/>
            <a:ext cx="6773400" cy="5079900"/>
          </a:xfrm>
          <a:prstGeom prst="rect">
            <a:avLst/>
          </a:prstGeom>
          <a:noFill/>
          <a:ln>
            <a:noFill/>
          </a:ln>
        </p:spPr>
        <p:txBody>
          <a:bodyPr spcFirstLastPara="1" wrap="square" lIns="101575" tIns="101575" rIns="101575" bIns="101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0: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4" name="Google Shape;124;p20: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0" name="Google Shape;130;p21: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ca304ba12a_0_22: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7" name="Google Shape;137;g1ca304ba12a_0_22:notes"/>
          <p:cNvSpPr>
            <a:spLocks noGrp="1" noRot="1" noChangeAspect="1"/>
          </p:cNvSpPr>
          <p:nvPr>
            <p:ph type="sldImg" idx="2"/>
          </p:nvPr>
        </p:nvSpPr>
        <p:spPr>
          <a:xfrm>
            <a:off x="1270000" y="762000"/>
            <a:ext cx="50799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2: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4" name="Google Shape;144;p22: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3: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1" name="Google Shape;151;p23: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4: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9" name="Google Shape;159;p24: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5: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0" name="Google Shape;170;p25: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26:notes"/>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7: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1" name="Google Shape;181;p27: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8: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6" name="Google Shape;186;p28: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2" name="Google Shape;72;p2: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9: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1" name="Google Shape;191;p29: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0: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6" name="Google Shape;196;p30: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31: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32: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3: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3" name="Google Shape;213;p33: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34: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8" name="Google Shape;218;p34: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35: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6: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0" name="Google Shape;230;p36: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cfb63f216b_0_0: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6" name="Google Shape;236;g1cfb63f216b_0_0: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7: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3" name="Google Shape;243;p37: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6: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8" name="Google Shape;78;p16: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8: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9" name="Google Shape;249;p38: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7: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3" name="Google Shape;243;p37: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8096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7: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3" name="Google Shape;243;p37: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0623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7: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4" name="Google Shape;84;p17: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8: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0" name="Google Shape;90;p18: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9:notes"/>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1" name="Google Shape;101;p19: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ca304ba12a_0_7:notes"/>
          <p:cNvSpPr>
            <a:spLocks noGrp="1" noRot="1" noChangeAspect="1"/>
          </p:cNvSpPr>
          <p:nvPr>
            <p:ph type="sldImg" idx="2"/>
          </p:nvPr>
        </p:nvSpPr>
        <p:spPr>
          <a:xfrm>
            <a:off x="1270250" y="762000"/>
            <a:ext cx="50802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ca304ba12a_0_7: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ca304ba12a_0_17:notes"/>
          <p:cNvSpPr>
            <a:spLocks noGrp="1" noRot="1" noChangeAspect="1"/>
          </p:cNvSpPr>
          <p:nvPr>
            <p:ph type="sldImg" idx="2"/>
          </p:nvPr>
        </p:nvSpPr>
        <p:spPr>
          <a:xfrm>
            <a:off x="1270250" y="762000"/>
            <a:ext cx="50802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ca304ba12a_0_17: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ca304ba12a_0_12:notes"/>
          <p:cNvSpPr>
            <a:spLocks noGrp="1" noRot="1" noChangeAspect="1"/>
          </p:cNvSpPr>
          <p:nvPr>
            <p:ph type="sldImg" idx="2"/>
          </p:nvPr>
        </p:nvSpPr>
        <p:spPr>
          <a:xfrm>
            <a:off x="1270250" y="762000"/>
            <a:ext cx="50802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ca304ba12a_0_1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270000" y="1247070"/>
            <a:ext cx="7620000" cy="2652889"/>
          </a:xfrm>
          <a:prstGeom prst="rect">
            <a:avLst/>
          </a:prstGeom>
          <a:noFill/>
          <a:ln>
            <a:noFill/>
          </a:ln>
        </p:spPr>
        <p:txBody>
          <a:bodyPr spcFirstLastPara="1" wrap="square" lIns="101575" tIns="101575" rIns="101575" bIns="101575" anchor="b" anchorCtr="0">
            <a:noAutofit/>
          </a:bodyPr>
          <a:lstStyle>
            <a:lvl1pPr marR="0" lvl="0" algn="ctr">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600"/>
              <a:buNone/>
              <a:defRPr sz="2000"/>
            </a:lvl2pPr>
            <a:lvl3pPr lvl="2" algn="l">
              <a:lnSpc>
                <a:spcPct val="100000"/>
              </a:lnSpc>
              <a:spcBef>
                <a:spcPts val="0"/>
              </a:spcBef>
              <a:spcAft>
                <a:spcPts val="0"/>
              </a:spcAft>
              <a:buSzPts val="1600"/>
              <a:buNone/>
              <a:defRPr sz="2000"/>
            </a:lvl3pPr>
            <a:lvl4pPr lvl="3" algn="l">
              <a:lnSpc>
                <a:spcPct val="100000"/>
              </a:lnSpc>
              <a:spcBef>
                <a:spcPts val="0"/>
              </a:spcBef>
              <a:spcAft>
                <a:spcPts val="0"/>
              </a:spcAft>
              <a:buSzPts val="1600"/>
              <a:buNone/>
              <a:defRPr sz="2000"/>
            </a:lvl4pPr>
            <a:lvl5pPr lvl="4" algn="l">
              <a:lnSpc>
                <a:spcPct val="100000"/>
              </a:lnSpc>
              <a:spcBef>
                <a:spcPts val="0"/>
              </a:spcBef>
              <a:spcAft>
                <a:spcPts val="0"/>
              </a:spcAft>
              <a:buSzPts val="1600"/>
              <a:buNone/>
              <a:defRPr sz="2000"/>
            </a:lvl5pPr>
            <a:lvl6pPr lvl="5" algn="l">
              <a:lnSpc>
                <a:spcPct val="100000"/>
              </a:lnSpc>
              <a:spcBef>
                <a:spcPts val="0"/>
              </a:spcBef>
              <a:spcAft>
                <a:spcPts val="0"/>
              </a:spcAft>
              <a:buSzPts val="1600"/>
              <a:buNone/>
              <a:defRPr sz="2000"/>
            </a:lvl6pPr>
            <a:lvl7pPr lvl="6" algn="l">
              <a:lnSpc>
                <a:spcPct val="100000"/>
              </a:lnSpc>
              <a:spcBef>
                <a:spcPts val="0"/>
              </a:spcBef>
              <a:spcAft>
                <a:spcPts val="0"/>
              </a:spcAft>
              <a:buSzPts val="1600"/>
              <a:buNone/>
              <a:defRPr sz="2000"/>
            </a:lvl7pPr>
            <a:lvl8pPr lvl="7" algn="l">
              <a:lnSpc>
                <a:spcPct val="100000"/>
              </a:lnSpc>
              <a:spcBef>
                <a:spcPts val="0"/>
              </a:spcBef>
              <a:spcAft>
                <a:spcPts val="0"/>
              </a:spcAft>
              <a:buSzPts val="1600"/>
              <a:buNone/>
              <a:defRPr sz="2000"/>
            </a:lvl8pPr>
            <a:lvl9pPr lvl="8" algn="l">
              <a:lnSpc>
                <a:spcPct val="100000"/>
              </a:lnSpc>
              <a:spcBef>
                <a:spcPts val="0"/>
              </a:spcBef>
              <a:spcAft>
                <a:spcPts val="0"/>
              </a:spcAft>
              <a:buSzPts val="1600"/>
              <a:buNone/>
              <a:defRPr sz="2000"/>
            </a:lvl9pPr>
          </a:lstStyle>
          <a:p>
            <a:endParaRPr/>
          </a:p>
        </p:txBody>
      </p:sp>
      <p:sp>
        <p:nvSpPr>
          <p:cNvPr id="13" name="Google Shape;13;p8"/>
          <p:cNvSpPr txBox="1">
            <a:spLocks noGrp="1"/>
          </p:cNvSpPr>
          <p:nvPr>
            <p:ph type="subTitle" idx="1"/>
          </p:nvPr>
        </p:nvSpPr>
        <p:spPr>
          <a:xfrm>
            <a:off x="1270000" y="4002264"/>
            <a:ext cx="7620000" cy="1839736"/>
          </a:xfrm>
          <a:prstGeom prst="rect">
            <a:avLst/>
          </a:prstGeom>
          <a:noFill/>
          <a:ln>
            <a:noFill/>
          </a:ln>
        </p:spPr>
        <p:txBody>
          <a:bodyPr spcFirstLastPara="1" wrap="square" lIns="101575" tIns="101575" rIns="101575" bIns="101575" anchor="t" anchorCtr="0">
            <a:noAutofit/>
          </a:bodyPr>
          <a:lstStyle>
            <a:lvl1pPr marR="0" lvl="0" algn="ctr">
              <a:lnSpc>
                <a:spcPct val="90000"/>
              </a:lnSpc>
              <a:spcBef>
                <a:spcPts val="800"/>
              </a:spcBef>
              <a:spcAft>
                <a:spcPts val="0"/>
              </a:spcAft>
              <a:buClr>
                <a:schemeClr val="dk1"/>
              </a:buClr>
              <a:buSzPts val="2300"/>
              <a:buFont typeface="Arial"/>
              <a:buNone/>
              <a:defRPr sz="2000" b="0" i="0" u="none" strike="noStrike" cap="none">
                <a:solidFill>
                  <a:schemeClr val="dk1"/>
                </a:solidFill>
                <a:latin typeface="Calibri"/>
                <a:ea typeface="Calibri"/>
                <a:cs typeface="Calibri"/>
                <a:sym typeface="Calibri"/>
              </a:defRPr>
            </a:lvl1pPr>
            <a:lvl2pPr marR="0" lvl="1" algn="ctr">
              <a:lnSpc>
                <a:spcPct val="90000"/>
              </a:lnSpc>
              <a:spcBef>
                <a:spcPts val="400"/>
              </a:spcBef>
              <a:spcAft>
                <a:spcPts val="0"/>
              </a:spcAft>
              <a:buClr>
                <a:schemeClr val="dk1"/>
              </a:buClr>
              <a:buSzPts val="2000"/>
              <a:buFont typeface="Arial"/>
              <a:buNone/>
              <a:defRPr sz="1700" b="0" i="0" u="none" strike="noStrike" cap="none">
                <a:solidFill>
                  <a:schemeClr val="dk1"/>
                </a:solidFill>
                <a:latin typeface="Calibri"/>
                <a:ea typeface="Calibri"/>
                <a:cs typeface="Calibri"/>
                <a:sym typeface="Calibri"/>
              </a:defRPr>
            </a:lvl2pPr>
            <a:lvl3pPr marR="0" lvl="2" algn="ctr">
              <a:lnSpc>
                <a:spcPct val="90000"/>
              </a:lnSpc>
              <a:spcBef>
                <a:spcPts val="4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3pPr>
            <a:lvl4pPr marR="0" lvl="3" algn="ctr">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4pPr>
            <a:lvl5pPr marR="0" lvl="4" algn="ctr">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5pPr>
            <a:lvl6pPr marR="0" lvl="5" algn="ctr">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6pPr>
            <a:lvl7pPr marR="0" lvl="6" algn="ctr">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7pPr>
            <a:lvl8pPr marR="0" lvl="7" algn="ctr">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8pPr>
            <a:lvl9pPr marR="0" lvl="8" algn="ctr">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R="0" lvl="0" algn="l">
              <a:lnSpc>
                <a:spcPct val="100000"/>
              </a:lnSpc>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5" name="Google Shape;15;p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R="0" lvl="0" algn="ctr">
              <a:lnSpc>
                <a:spcPct val="100000"/>
              </a:lnSpc>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6" name="Google Shape;16;p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R="0" lvl="0" algn="l">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600"/>
              <a:buNone/>
              <a:defRPr sz="2000"/>
            </a:lvl2pPr>
            <a:lvl3pPr lvl="2" algn="l">
              <a:lnSpc>
                <a:spcPct val="100000"/>
              </a:lnSpc>
              <a:spcBef>
                <a:spcPts val="0"/>
              </a:spcBef>
              <a:spcAft>
                <a:spcPts val="0"/>
              </a:spcAft>
              <a:buSzPts val="1600"/>
              <a:buNone/>
              <a:defRPr sz="2000"/>
            </a:lvl3pPr>
            <a:lvl4pPr lvl="3" algn="l">
              <a:lnSpc>
                <a:spcPct val="100000"/>
              </a:lnSpc>
              <a:spcBef>
                <a:spcPts val="0"/>
              </a:spcBef>
              <a:spcAft>
                <a:spcPts val="0"/>
              </a:spcAft>
              <a:buSzPts val="1600"/>
              <a:buNone/>
              <a:defRPr sz="2000"/>
            </a:lvl4pPr>
            <a:lvl5pPr lvl="4" algn="l">
              <a:lnSpc>
                <a:spcPct val="100000"/>
              </a:lnSpc>
              <a:spcBef>
                <a:spcPts val="0"/>
              </a:spcBef>
              <a:spcAft>
                <a:spcPts val="0"/>
              </a:spcAft>
              <a:buSzPts val="1600"/>
              <a:buNone/>
              <a:defRPr sz="2000"/>
            </a:lvl5pPr>
            <a:lvl6pPr lvl="5" algn="l">
              <a:lnSpc>
                <a:spcPct val="100000"/>
              </a:lnSpc>
              <a:spcBef>
                <a:spcPts val="0"/>
              </a:spcBef>
              <a:spcAft>
                <a:spcPts val="0"/>
              </a:spcAft>
              <a:buSzPts val="1600"/>
              <a:buNone/>
              <a:defRPr sz="2000"/>
            </a:lvl6pPr>
            <a:lvl7pPr lvl="6" algn="l">
              <a:lnSpc>
                <a:spcPct val="100000"/>
              </a:lnSpc>
              <a:spcBef>
                <a:spcPts val="0"/>
              </a:spcBef>
              <a:spcAft>
                <a:spcPts val="0"/>
              </a:spcAft>
              <a:buSzPts val="1600"/>
              <a:buNone/>
              <a:defRPr sz="2000"/>
            </a:lvl7pPr>
            <a:lvl8pPr lvl="7" algn="l">
              <a:lnSpc>
                <a:spcPct val="100000"/>
              </a:lnSpc>
              <a:spcBef>
                <a:spcPts val="0"/>
              </a:spcBef>
              <a:spcAft>
                <a:spcPts val="0"/>
              </a:spcAft>
              <a:buSzPts val="1600"/>
              <a:buNone/>
              <a:defRPr sz="2000"/>
            </a:lvl8pPr>
            <a:lvl9pPr lvl="8" algn="l">
              <a:lnSpc>
                <a:spcPct val="100000"/>
              </a:lnSpc>
              <a:spcBef>
                <a:spcPts val="0"/>
              </a:spcBef>
              <a:spcAft>
                <a:spcPts val="0"/>
              </a:spcAft>
              <a:buSzPts val="1600"/>
              <a:buNone/>
              <a:defRPr sz="2000"/>
            </a:lvl9pPr>
          </a:lstStyle>
          <a:p>
            <a:endParaRPr/>
          </a:p>
        </p:txBody>
      </p:sp>
      <p:sp>
        <p:nvSpPr>
          <p:cNvPr id="19" name="Google Shape;19;p9"/>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0" name="Google Shape;20;p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R="0" lvl="0" algn="l">
              <a:lnSpc>
                <a:spcPct val="100000"/>
              </a:lnSpc>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1" name="Google Shape;21;p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R="0" lvl="0" algn="ctr">
              <a:lnSpc>
                <a:spcPct val="100000"/>
              </a:lnSpc>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2" name="Google Shape;22;p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762000" y="677333"/>
            <a:ext cx="8636000" cy="1270000"/>
          </a:xfrm>
          <a:prstGeom prst="rect">
            <a:avLst/>
          </a:prstGeom>
          <a:noFill/>
          <a:ln>
            <a:noFill/>
          </a:ln>
        </p:spPr>
        <p:txBody>
          <a:bodyPr spcFirstLastPara="1" wrap="square" lIns="101575" tIns="101575" rIns="101575" bIns="101575" anchor="ctr" anchorCtr="0">
            <a:noAutofit/>
          </a:bodyPr>
          <a:lstStyle>
            <a:lvl1pPr marR="0" lvl="0" algn="l">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600"/>
              <a:buNone/>
              <a:defRPr sz="2000"/>
            </a:lvl2pPr>
            <a:lvl3pPr lvl="2" algn="l">
              <a:lnSpc>
                <a:spcPct val="100000"/>
              </a:lnSpc>
              <a:spcBef>
                <a:spcPts val="0"/>
              </a:spcBef>
              <a:spcAft>
                <a:spcPts val="0"/>
              </a:spcAft>
              <a:buSzPts val="1600"/>
              <a:buNone/>
              <a:defRPr sz="2000"/>
            </a:lvl3pPr>
            <a:lvl4pPr lvl="3" algn="l">
              <a:lnSpc>
                <a:spcPct val="100000"/>
              </a:lnSpc>
              <a:spcBef>
                <a:spcPts val="0"/>
              </a:spcBef>
              <a:spcAft>
                <a:spcPts val="0"/>
              </a:spcAft>
              <a:buSzPts val="1600"/>
              <a:buNone/>
              <a:defRPr sz="2000"/>
            </a:lvl4pPr>
            <a:lvl5pPr lvl="4" algn="l">
              <a:lnSpc>
                <a:spcPct val="100000"/>
              </a:lnSpc>
              <a:spcBef>
                <a:spcPts val="0"/>
              </a:spcBef>
              <a:spcAft>
                <a:spcPts val="0"/>
              </a:spcAft>
              <a:buSzPts val="1600"/>
              <a:buNone/>
              <a:defRPr sz="2000"/>
            </a:lvl5pPr>
            <a:lvl6pPr lvl="5" algn="l">
              <a:lnSpc>
                <a:spcPct val="100000"/>
              </a:lnSpc>
              <a:spcBef>
                <a:spcPts val="0"/>
              </a:spcBef>
              <a:spcAft>
                <a:spcPts val="0"/>
              </a:spcAft>
              <a:buSzPts val="1600"/>
              <a:buNone/>
              <a:defRPr sz="2000"/>
            </a:lvl6pPr>
            <a:lvl7pPr lvl="6" algn="l">
              <a:lnSpc>
                <a:spcPct val="100000"/>
              </a:lnSpc>
              <a:spcBef>
                <a:spcPts val="0"/>
              </a:spcBef>
              <a:spcAft>
                <a:spcPts val="0"/>
              </a:spcAft>
              <a:buSzPts val="1600"/>
              <a:buNone/>
              <a:defRPr sz="2000"/>
            </a:lvl7pPr>
            <a:lvl8pPr lvl="7" algn="l">
              <a:lnSpc>
                <a:spcPct val="100000"/>
              </a:lnSpc>
              <a:spcBef>
                <a:spcPts val="0"/>
              </a:spcBef>
              <a:spcAft>
                <a:spcPts val="0"/>
              </a:spcAft>
              <a:buSzPts val="1600"/>
              <a:buNone/>
              <a:defRPr sz="2000"/>
            </a:lvl8pPr>
            <a:lvl9pPr lvl="8" algn="l">
              <a:lnSpc>
                <a:spcPct val="100000"/>
              </a:lnSpc>
              <a:spcBef>
                <a:spcPts val="0"/>
              </a:spcBef>
              <a:spcAft>
                <a:spcPts val="0"/>
              </a:spcAft>
              <a:buSzPts val="1600"/>
              <a:buNone/>
              <a:defRPr sz="2000"/>
            </a:lvl9pPr>
          </a:lstStyle>
          <a:p>
            <a:endParaRPr/>
          </a:p>
        </p:txBody>
      </p:sp>
      <p:sp>
        <p:nvSpPr>
          <p:cNvPr id="25" name="Google Shape;25;p10"/>
          <p:cNvSpPr txBox="1">
            <a:spLocks noGrp="1"/>
          </p:cNvSpPr>
          <p:nvPr>
            <p:ph type="body" idx="1"/>
          </p:nvPr>
        </p:nvSpPr>
        <p:spPr>
          <a:xfrm>
            <a:off x="762000" y="2201333"/>
            <a:ext cx="4233333" cy="4572000"/>
          </a:xfrm>
          <a:prstGeom prst="rect">
            <a:avLst/>
          </a:prstGeom>
          <a:noFill/>
          <a:ln>
            <a:noFill/>
          </a:ln>
        </p:spPr>
        <p:txBody>
          <a:bodyPr spcFirstLastPara="1" wrap="square" lIns="101575" tIns="101575" rIns="101575" bIns="101575" anchor="t" anchorCtr="0">
            <a:noAutofit/>
          </a:bodyPr>
          <a:lstStyle>
            <a:lvl1pPr marL="457200" marR="0" lvl="0" indent="-374650" algn="l">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6" name="Google Shape;26;p10"/>
          <p:cNvSpPr txBox="1">
            <a:spLocks noGrp="1"/>
          </p:cNvSpPr>
          <p:nvPr>
            <p:ph type="body" idx="2"/>
          </p:nvPr>
        </p:nvSpPr>
        <p:spPr>
          <a:xfrm>
            <a:off x="5164667" y="2201333"/>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7" name="Google Shape;27;p10"/>
          <p:cNvSpPr txBox="1">
            <a:spLocks noGrp="1"/>
          </p:cNvSpPr>
          <p:nvPr>
            <p:ph type="body" idx="3"/>
          </p:nvPr>
        </p:nvSpPr>
        <p:spPr>
          <a:xfrm>
            <a:off x="5164667" y="4572000"/>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8" name="Google Shape;28;p10"/>
          <p:cNvSpPr txBox="1">
            <a:spLocks noGrp="1"/>
          </p:cNvSpPr>
          <p:nvPr>
            <p:ph type="dt" idx="10"/>
          </p:nvPr>
        </p:nvSpPr>
        <p:spPr>
          <a:xfrm>
            <a:off x="762000" y="6942667"/>
            <a:ext cx="2116667" cy="508000"/>
          </a:xfrm>
          <a:prstGeom prst="rect">
            <a:avLst/>
          </a:prstGeom>
          <a:noFill/>
          <a:ln>
            <a:noFill/>
          </a:ln>
        </p:spPr>
        <p:txBody>
          <a:bodyPr spcFirstLastPara="1" wrap="square" lIns="101575" tIns="101575" rIns="101575" bIns="101575" anchor="ctr" anchorCtr="0">
            <a:noAutofit/>
          </a:bodyPr>
          <a:lstStyle>
            <a:lvl1pPr marR="0" lvl="0" algn="l">
              <a:lnSpc>
                <a:spcPct val="100000"/>
              </a:lnSpc>
              <a:spcBef>
                <a:spcPts val="0"/>
              </a:spcBef>
              <a:spcAft>
                <a:spcPts val="0"/>
              </a:spcAft>
              <a:buSzPts val="1600"/>
              <a:buNone/>
              <a:defRPr sz="1000">
                <a:solidFill>
                  <a:srgbClr val="888888"/>
                </a:solidFill>
                <a:latin typeface="Calibri"/>
                <a:ea typeface="Calibri"/>
                <a:cs typeface="Calibri"/>
                <a:sym typeface="Calibri"/>
              </a:defRPr>
            </a:lvl1pPr>
            <a:lvl2pPr marR="0" lvl="1"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9" name="Google Shape;29;p10"/>
          <p:cNvSpPr txBox="1">
            <a:spLocks noGrp="1"/>
          </p:cNvSpPr>
          <p:nvPr>
            <p:ph type="ftr" idx="11"/>
          </p:nvPr>
        </p:nvSpPr>
        <p:spPr>
          <a:xfrm>
            <a:off x="3471333" y="6942667"/>
            <a:ext cx="3217333" cy="508000"/>
          </a:xfrm>
          <a:prstGeom prst="rect">
            <a:avLst/>
          </a:prstGeom>
          <a:noFill/>
          <a:ln>
            <a:noFill/>
          </a:ln>
        </p:spPr>
        <p:txBody>
          <a:bodyPr spcFirstLastPara="1" wrap="square" lIns="101575" tIns="101575" rIns="101575" bIns="101575" anchor="ctr" anchorCtr="0">
            <a:noAutofit/>
          </a:bodyPr>
          <a:lstStyle>
            <a:lvl1pPr marR="0" lvl="0" algn="ctr">
              <a:lnSpc>
                <a:spcPct val="100000"/>
              </a:lnSpc>
              <a:spcBef>
                <a:spcPts val="0"/>
              </a:spcBef>
              <a:spcAft>
                <a:spcPts val="0"/>
              </a:spcAft>
              <a:buSzPts val="1600"/>
              <a:buNone/>
              <a:defRPr sz="1000">
                <a:solidFill>
                  <a:srgbClr val="888888"/>
                </a:solidFill>
                <a:latin typeface="Calibri"/>
                <a:ea typeface="Calibri"/>
                <a:cs typeface="Calibri"/>
                <a:sym typeface="Calibri"/>
              </a:defRPr>
            </a:lvl1pPr>
            <a:lvl2pPr marR="0" lvl="1"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0" name="Google Shape;30;p10"/>
          <p:cNvSpPr txBox="1">
            <a:spLocks noGrp="1"/>
          </p:cNvSpPr>
          <p:nvPr>
            <p:ph type="sldNum" idx="12"/>
          </p:nvPr>
        </p:nvSpPr>
        <p:spPr>
          <a:xfrm>
            <a:off x="7281333" y="6942667"/>
            <a:ext cx="2116667" cy="508000"/>
          </a:xfrm>
          <a:prstGeom prst="rect">
            <a:avLst/>
          </a:prstGeom>
          <a:noFill/>
          <a:ln>
            <a:noFill/>
          </a:ln>
        </p:spPr>
        <p:txBody>
          <a:bodyPr spcFirstLastPara="1" wrap="square" lIns="101575" tIns="50775" rIns="101575" bIns="507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1"/>
          <p:cNvSpPr txBox="1">
            <a:spLocks noGrp="1"/>
          </p:cNvSpPr>
          <p:nvPr>
            <p:ph type="title"/>
          </p:nvPr>
        </p:nvSpPr>
        <p:spPr>
          <a:xfrm>
            <a:off x="693209" y="1899710"/>
            <a:ext cx="8763000" cy="3169708"/>
          </a:xfrm>
          <a:prstGeom prst="rect">
            <a:avLst/>
          </a:prstGeom>
          <a:noFill/>
          <a:ln>
            <a:noFill/>
          </a:ln>
        </p:spPr>
        <p:txBody>
          <a:bodyPr spcFirstLastPara="1" wrap="square" lIns="101575" tIns="101575" rIns="101575" bIns="101575" anchor="b" anchorCtr="0">
            <a:noAutofit/>
          </a:bodyPr>
          <a:lstStyle>
            <a:lvl1pPr marR="0" lvl="0" algn="l">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600"/>
              <a:buNone/>
              <a:defRPr sz="2000"/>
            </a:lvl2pPr>
            <a:lvl3pPr lvl="2" algn="l">
              <a:lnSpc>
                <a:spcPct val="100000"/>
              </a:lnSpc>
              <a:spcBef>
                <a:spcPts val="0"/>
              </a:spcBef>
              <a:spcAft>
                <a:spcPts val="0"/>
              </a:spcAft>
              <a:buSzPts val="1600"/>
              <a:buNone/>
              <a:defRPr sz="2000"/>
            </a:lvl3pPr>
            <a:lvl4pPr lvl="3" algn="l">
              <a:lnSpc>
                <a:spcPct val="100000"/>
              </a:lnSpc>
              <a:spcBef>
                <a:spcPts val="0"/>
              </a:spcBef>
              <a:spcAft>
                <a:spcPts val="0"/>
              </a:spcAft>
              <a:buSzPts val="1600"/>
              <a:buNone/>
              <a:defRPr sz="2000"/>
            </a:lvl4pPr>
            <a:lvl5pPr lvl="4" algn="l">
              <a:lnSpc>
                <a:spcPct val="100000"/>
              </a:lnSpc>
              <a:spcBef>
                <a:spcPts val="0"/>
              </a:spcBef>
              <a:spcAft>
                <a:spcPts val="0"/>
              </a:spcAft>
              <a:buSzPts val="1600"/>
              <a:buNone/>
              <a:defRPr sz="2000"/>
            </a:lvl5pPr>
            <a:lvl6pPr lvl="5" algn="l">
              <a:lnSpc>
                <a:spcPct val="100000"/>
              </a:lnSpc>
              <a:spcBef>
                <a:spcPts val="0"/>
              </a:spcBef>
              <a:spcAft>
                <a:spcPts val="0"/>
              </a:spcAft>
              <a:buSzPts val="1600"/>
              <a:buNone/>
              <a:defRPr sz="2000"/>
            </a:lvl6pPr>
            <a:lvl7pPr lvl="6" algn="l">
              <a:lnSpc>
                <a:spcPct val="100000"/>
              </a:lnSpc>
              <a:spcBef>
                <a:spcPts val="0"/>
              </a:spcBef>
              <a:spcAft>
                <a:spcPts val="0"/>
              </a:spcAft>
              <a:buSzPts val="1600"/>
              <a:buNone/>
              <a:defRPr sz="2000"/>
            </a:lvl7pPr>
            <a:lvl8pPr lvl="7" algn="l">
              <a:lnSpc>
                <a:spcPct val="100000"/>
              </a:lnSpc>
              <a:spcBef>
                <a:spcPts val="0"/>
              </a:spcBef>
              <a:spcAft>
                <a:spcPts val="0"/>
              </a:spcAft>
              <a:buSzPts val="1600"/>
              <a:buNone/>
              <a:defRPr sz="2000"/>
            </a:lvl8pPr>
            <a:lvl9pPr lvl="8" algn="l">
              <a:lnSpc>
                <a:spcPct val="100000"/>
              </a:lnSpc>
              <a:spcBef>
                <a:spcPts val="0"/>
              </a:spcBef>
              <a:spcAft>
                <a:spcPts val="0"/>
              </a:spcAft>
              <a:buSzPts val="1600"/>
              <a:buNone/>
              <a:defRPr sz="2000"/>
            </a:lvl9pPr>
          </a:lstStyle>
          <a:p>
            <a:endParaRPr/>
          </a:p>
        </p:txBody>
      </p:sp>
      <p:sp>
        <p:nvSpPr>
          <p:cNvPr id="33" name="Google Shape;33;p11"/>
          <p:cNvSpPr txBox="1">
            <a:spLocks noGrp="1"/>
          </p:cNvSpPr>
          <p:nvPr>
            <p:ph type="body" idx="1"/>
          </p:nvPr>
        </p:nvSpPr>
        <p:spPr>
          <a:xfrm>
            <a:off x="693209" y="5099405"/>
            <a:ext cx="8763000" cy="1666874"/>
          </a:xfrm>
          <a:prstGeom prst="rect">
            <a:avLst/>
          </a:prstGeom>
          <a:noFill/>
          <a:ln>
            <a:noFill/>
          </a:ln>
        </p:spPr>
        <p:txBody>
          <a:bodyPr spcFirstLastPara="1" wrap="square" lIns="101575" tIns="101575" rIns="101575" bIns="101575" anchor="t" anchorCtr="0">
            <a:noAutofit/>
          </a:bodyPr>
          <a:lstStyle>
            <a:lvl1pPr marL="457200" marR="0" lvl="0" indent="-228600" algn="l">
              <a:lnSpc>
                <a:spcPct val="90000"/>
              </a:lnSpc>
              <a:spcBef>
                <a:spcPts val="800"/>
              </a:spcBef>
              <a:spcAft>
                <a:spcPts val="0"/>
              </a:spcAft>
              <a:buClr>
                <a:srgbClr val="888888"/>
              </a:buClr>
              <a:buSzPts val="23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90000"/>
              </a:lnSpc>
              <a:spcBef>
                <a:spcPts val="400"/>
              </a:spcBef>
              <a:spcAft>
                <a:spcPts val="0"/>
              </a:spcAft>
              <a:buClr>
                <a:srgbClr val="888888"/>
              </a:buClr>
              <a:buSzPts val="2000"/>
              <a:buFont typeface="Arial"/>
              <a:buNone/>
              <a:defRPr sz="17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400"/>
              </a:spcBef>
              <a:spcAft>
                <a:spcPts val="0"/>
              </a:spcAft>
              <a:buClr>
                <a:srgbClr val="888888"/>
              </a:buClr>
              <a:buSzPts val="1700"/>
              <a:buFont typeface="Arial"/>
              <a:buNone/>
              <a:defRPr sz="150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9pPr>
          </a:lstStyle>
          <a:p>
            <a:endParaRPr/>
          </a:p>
        </p:txBody>
      </p:sp>
      <p:sp>
        <p:nvSpPr>
          <p:cNvPr id="34" name="Google Shape;34;p11"/>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R="0" lvl="0" algn="l">
              <a:lnSpc>
                <a:spcPct val="100000"/>
              </a:lnSpc>
              <a:spcBef>
                <a:spcPts val="0"/>
              </a:spcBef>
              <a:spcAft>
                <a:spcPts val="0"/>
              </a:spcAft>
              <a:buSzPts val="1600"/>
              <a:buNone/>
              <a:defRPr sz="1000">
                <a:solidFill>
                  <a:srgbClr val="888888"/>
                </a:solidFill>
                <a:latin typeface="Calibri"/>
                <a:ea typeface="Calibri"/>
                <a:cs typeface="Calibri"/>
                <a:sym typeface="Calibri"/>
              </a:defRPr>
            </a:lvl1pPr>
            <a:lvl2pPr marR="0" lvl="1"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5" name="Google Shape;35;p11"/>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R="0" lvl="0" algn="ctr">
              <a:lnSpc>
                <a:spcPct val="100000"/>
              </a:lnSpc>
              <a:spcBef>
                <a:spcPts val="0"/>
              </a:spcBef>
              <a:spcAft>
                <a:spcPts val="0"/>
              </a:spcAft>
              <a:buSzPts val="1600"/>
              <a:buNone/>
              <a:defRPr sz="1000">
                <a:solidFill>
                  <a:srgbClr val="888888"/>
                </a:solidFill>
                <a:latin typeface="Calibri"/>
                <a:ea typeface="Calibri"/>
                <a:cs typeface="Calibri"/>
                <a:sym typeface="Calibri"/>
              </a:defRPr>
            </a:lvl1pPr>
            <a:lvl2pPr marR="0" lvl="1"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6" name="Google Shape;36;p11"/>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R="0" lvl="0" algn="l">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600"/>
              <a:buNone/>
              <a:defRPr sz="2000"/>
            </a:lvl2pPr>
            <a:lvl3pPr lvl="2" algn="l">
              <a:lnSpc>
                <a:spcPct val="100000"/>
              </a:lnSpc>
              <a:spcBef>
                <a:spcPts val="0"/>
              </a:spcBef>
              <a:spcAft>
                <a:spcPts val="0"/>
              </a:spcAft>
              <a:buSzPts val="1600"/>
              <a:buNone/>
              <a:defRPr sz="2000"/>
            </a:lvl3pPr>
            <a:lvl4pPr lvl="3" algn="l">
              <a:lnSpc>
                <a:spcPct val="100000"/>
              </a:lnSpc>
              <a:spcBef>
                <a:spcPts val="0"/>
              </a:spcBef>
              <a:spcAft>
                <a:spcPts val="0"/>
              </a:spcAft>
              <a:buSzPts val="1600"/>
              <a:buNone/>
              <a:defRPr sz="2000"/>
            </a:lvl4pPr>
            <a:lvl5pPr lvl="4" algn="l">
              <a:lnSpc>
                <a:spcPct val="100000"/>
              </a:lnSpc>
              <a:spcBef>
                <a:spcPts val="0"/>
              </a:spcBef>
              <a:spcAft>
                <a:spcPts val="0"/>
              </a:spcAft>
              <a:buSzPts val="1600"/>
              <a:buNone/>
              <a:defRPr sz="2000"/>
            </a:lvl5pPr>
            <a:lvl6pPr lvl="5" algn="l">
              <a:lnSpc>
                <a:spcPct val="100000"/>
              </a:lnSpc>
              <a:spcBef>
                <a:spcPts val="0"/>
              </a:spcBef>
              <a:spcAft>
                <a:spcPts val="0"/>
              </a:spcAft>
              <a:buSzPts val="1600"/>
              <a:buNone/>
              <a:defRPr sz="2000"/>
            </a:lvl6pPr>
            <a:lvl7pPr lvl="6" algn="l">
              <a:lnSpc>
                <a:spcPct val="100000"/>
              </a:lnSpc>
              <a:spcBef>
                <a:spcPts val="0"/>
              </a:spcBef>
              <a:spcAft>
                <a:spcPts val="0"/>
              </a:spcAft>
              <a:buSzPts val="1600"/>
              <a:buNone/>
              <a:defRPr sz="2000"/>
            </a:lvl7pPr>
            <a:lvl8pPr lvl="7" algn="l">
              <a:lnSpc>
                <a:spcPct val="100000"/>
              </a:lnSpc>
              <a:spcBef>
                <a:spcPts val="0"/>
              </a:spcBef>
              <a:spcAft>
                <a:spcPts val="0"/>
              </a:spcAft>
              <a:buSzPts val="1600"/>
              <a:buNone/>
              <a:defRPr sz="2000"/>
            </a:lvl8pPr>
            <a:lvl9pPr lvl="8" algn="l">
              <a:lnSpc>
                <a:spcPct val="100000"/>
              </a:lnSpc>
              <a:spcBef>
                <a:spcPts val="0"/>
              </a:spcBef>
              <a:spcAft>
                <a:spcPts val="0"/>
              </a:spcAft>
              <a:buSzPts val="1600"/>
              <a:buNone/>
              <a:defRPr sz="2000"/>
            </a:lvl9pPr>
          </a:lstStyle>
          <a:p>
            <a:endParaRPr/>
          </a:p>
        </p:txBody>
      </p:sp>
      <p:sp>
        <p:nvSpPr>
          <p:cNvPr id="39" name="Google Shape;39;p12"/>
          <p:cNvSpPr txBox="1">
            <a:spLocks noGrp="1"/>
          </p:cNvSpPr>
          <p:nvPr>
            <p:ph type="body" idx="1"/>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457200" marR="0" lvl="0" indent="-400050" algn="l">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74650" algn="l">
              <a:lnSpc>
                <a:spcPct val="90000"/>
              </a:lnSpc>
              <a:spcBef>
                <a:spcPts val="4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36550" algn="l">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40" name="Google Shape;40;p12"/>
          <p:cNvSpPr txBox="1">
            <a:spLocks noGrp="1"/>
          </p:cNvSpPr>
          <p:nvPr>
            <p:ph type="body" idx="2"/>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41" name="Google Shape;41;p12"/>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R="0" lvl="0" algn="l">
              <a:lnSpc>
                <a:spcPct val="100000"/>
              </a:lnSpc>
              <a:spcBef>
                <a:spcPts val="0"/>
              </a:spcBef>
              <a:spcAft>
                <a:spcPts val="0"/>
              </a:spcAft>
              <a:buSzPts val="1600"/>
              <a:buNone/>
              <a:defRPr sz="1000">
                <a:solidFill>
                  <a:srgbClr val="888888"/>
                </a:solidFill>
                <a:latin typeface="Calibri"/>
                <a:ea typeface="Calibri"/>
                <a:cs typeface="Calibri"/>
                <a:sym typeface="Calibri"/>
              </a:defRPr>
            </a:lvl1pPr>
            <a:lvl2pPr marR="0" lvl="1"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42" name="Google Shape;42;p12"/>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R="0" lvl="0" algn="ctr">
              <a:lnSpc>
                <a:spcPct val="100000"/>
              </a:lnSpc>
              <a:spcBef>
                <a:spcPts val="0"/>
              </a:spcBef>
              <a:spcAft>
                <a:spcPts val="0"/>
              </a:spcAft>
              <a:buSzPts val="1600"/>
              <a:buNone/>
              <a:defRPr sz="1000">
                <a:solidFill>
                  <a:srgbClr val="888888"/>
                </a:solidFill>
                <a:latin typeface="Calibri"/>
                <a:ea typeface="Calibri"/>
                <a:cs typeface="Calibri"/>
                <a:sym typeface="Calibri"/>
              </a:defRPr>
            </a:lvl1pPr>
            <a:lvl2pPr marR="0" lvl="1"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43" name="Google Shape;43;p12"/>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R="0" lvl="0" algn="l">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600"/>
              <a:buNone/>
              <a:defRPr sz="2000"/>
            </a:lvl2pPr>
            <a:lvl3pPr lvl="2" algn="l">
              <a:lnSpc>
                <a:spcPct val="100000"/>
              </a:lnSpc>
              <a:spcBef>
                <a:spcPts val="0"/>
              </a:spcBef>
              <a:spcAft>
                <a:spcPts val="0"/>
              </a:spcAft>
              <a:buSzPts val="1600"/>
              <a:buNone/>
              <a:defRPr sz="2000"/>
            </a:lvl3pPr>
            <a:lvl4pPr lvl="3" algn="l">
              <a:lnSpc>
                <a:spcPct val="100000"/>
              </a:lnSpc>
              <a:spcBef>
                <a:spcPts val="0"/>
              </a:spcBef>
              <a:spcAft>
                <a:spcPts val="0"/>
              </a:spcAft>
              <a:buSzPts val="1600"/>
              <a:buNone/>
              <a:defRPr sz="2000"/>
            </a:lvl4pPr>
            <a:lvl5pPr lvl="4" algn="l">
              <a:lnSpc>
                <a:spcPct val="100000"/>
              </a:lnSpc>
              <a:spcBef>
                <a:spcPts val="0"/>
              </a:spcBef>
              <a:spcAft>
                <a:spcPts val="0"/>
              </a:spcAft>
              <a:buSzPts val="1600"/>
              <a:buNone/>
              <a:defRPr sz="2000"/>
            </a:lvl5pPr>
            <a:lvl6pPr lvl="5" algn="l">
              <a:lnSpc>
                <a:spcPct val="100000"/>
              </a:lnSpc>
              <a:spcBef>
                <a:spcPts val="0"/>
              </a:spcBef>
              <a:spcAft>
                <a:spcPts val="0"/>
              </a:spcAft>
              <a:buSzPts val="1600"/>
              <a:buNone/>
              <a:defRPr sz="2000"/>
            </a:lvl6pPr>
            <a:lvl7pPr lvl="6" algn="l">
              <a:lnSpc>
                <a:spcPct val="100000"/>
              </a:lnSpc>
              <a:spcBef>
                <a:spcPts val="0"/>
              </a:spcBef>
              <a:spcAft>
                <a:spcPts val="0"/>
              </a:spcAft>
              <a:buSzPts val="1600"/>
              <a:buNone/>
              <a:defRPr sz="2000"/>
            </a:lvl7pPr>
            <a:lvl8pPr lvl="7" algn="l">
              <a:lnSpc>
                <a:spcPct val="100000"/>
              </a:lnSpc>
              <a:spcBef>
                <a:spcPts val="0"/>
              </a:spcBef>
              <a:spcAft>
                <a:spcPts val="0"/>
              </a:spcAft>
              <a:buSzPts val="1600"/>
              <a:buNone/>
              <a:defRPr sz="2000"/>
            </a:lvl8pPr>
            <a:lvl9pPr lvl="8" algn="l">
              <a:lnSpc>
                <a:spcPct val="100000"/>
              </a:lnSpc>
              <a:spcBef>
                <a:spcPts val="0"/>
              </a:spcBef>
              <a:spcAft>
                <a:spcPts val="0"/>
              </a:spcAft>
              <a:buSzPts val="1600"/>
              <a:buNone/>
              <a:defRPr sz="2000"/>
            </a:lvl9pPr>
          </a:lstStyle>
          <a:p>
            <a:endParaRPr/>
          </a:p>
        </p:txBody>
      </p:sp>
      <p:sp>
        <p:nvSpPr>
          <p:cNvPr id="46" name="Google Shape;46;p13"/>
          <p:cNvSpPr>
            <a:spLocks noGrp="1"/>
          </p:cNvSpPr>
          <p:nvPr>
            <p:ph type="pic" idx="2"/>
          </p:nvPr>
        </p:nvSpPr>
        <p:spPr>
          <a:xfrm>
            <a:off x="4319323" y="1097140"/>
            <a:ext cx="5143500" cy="5415139"/>
          </a:xfrm>
          <a:prstGeom prst="rect">
            <a:avLst/>
          </a:prstGeom>
          <a:noFill/>
          <a:ln>
            <a:noFill/>
          </a:ln>
        </p:spPr>
      </p:sp>
      <p:sp>
        <p:nvSpPr>
          <p:cNvPr id="47" name="Google Shape;47;p13"/>
          <p:cNvSpPr txBox="1">
            <a:spLocks noGrp="1"/>
          </p:cNvSpPr>
          <p:nvPr>
            <p:ph type="body" idx="1"/>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48" name="Google Shape;48;p13"/>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R="0" lvl="0" algn="l">
              <a:lnSpc>
                <a:spcPct val="100000"/>
              </a:lnSpc>
              <a:spcBef>
                <a:spcPts val="0"/>
              </a:spcBef>
              <a:spcAft>
                <a:spcPts val="0"/>
              </a:spcAft>
              <a:buSzPts val="1600"/>
              <a:buNone/>
              <a:defRPr sz="1000">
                <a:solidFill>
                  <a:srgbClr val="888888"/>
                </a:solidFill>
                <a:latin typeface="Calibri"/>
                <a:ea typeface="Calibri"/>
                <a:cs typeface="Calibri"/>
                <a:sym typeface="Calibri"/>
              </a:defRPr>
            </a:lvl1pPr>
            <a:lvl2pPr marR="0" lvl="1"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49" name="Google Shape;49;p13"/>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R="0" lvl="0" algn="ctr">
              <a:lnSpc>
                <a:spcPct val="100000"/>
              </a:lnSpc>
              <a:spcBef>
                <a:spcPts val="0"/>
              </a:spcBef>
              <a:spcAft>
                <a:spcPts val="0"/>
              </a:spcAft>
              <a:buSzPts val="1600"/>
              <a:buNone/>
              <a:defRPr sz="1000">
                <a:solidFill>
                  <a:srgbClr val="888888"/>
                </a:solidFill>
                <a:latin typeface="Calibri"/>
                <a:ea typeface="Calibri"/>
                <a:cs typeface="Calibri"/>
                <a:sym typeface="Calibri"/>
              </a:defRPr>
            </a:lvl1pPr>
            <a:lvl2pPr marR="0" lvl="1"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0" name="Google Shape;50;p13"/>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R="0" lvl="0" algn="l">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600"/>
              <a:buNone/>
              <a:defRPr sz="2000"/>
            </a:lvl2pPr>
            <a:lvl3pPr lvl="2" algn="l">
              <a:lnSpc>
                <a:spcPct val="100000"/>
              </a:lnSpc>
              <a:spcBef>
                <a:spcPts val="0"/>
              </a:spcBef>
              <a:spcAft>
                <a:spcPts val="0"/>
              </a:spcAft>
              <a:buSzPts val="1600"/>
              <a:buNone/>
              <a:defRPr sz="2000"/>
            </a:lvl3pPr>
            <a:lvl4pPr lvl="3" algn="l">
              <a:lnSpc>
                <a:spcPct val="100000"/>
              </a:lnSpc>
              <a:spcBef>
                <a:spcPts val="0"/>
              </a:spcBef>
              <a:spcAft>
                <a:spcPts val="0"/>
              </a:spcAft>
              <a:buSzPts val="1600"/>
              <a:buNone/>
              <a:defRPr sz="2000"/>
            </a:lvl4pPr>
            <a:lvl5pPr lvl="4" algn="l">
              <a:lnSpc>
                <a:spcPct val="100000"/>
              </a:lnSpc>
              <a:spcBef>
                <a:spcPts val="0"/>
              </a:spcBef>
              <a:spcAft>
                <a:spcPts val="0"/>
              </a:spcAft>
              <a:buSzPts val="1600"/>
              <a:buNone/>
              <a:defRPr sz="2000"/>
            </a:lvl5pPr>
            <a:lvl6pPr lvl="5" algn="l">
              <a:lnSpc>
                <a:spcPct val="100000"/>
              </a:lnSpc>
              <a:spcBef>
                <a:spcPts val="0"/>
              </a:spcBef>
              <a:spcAft>
                <a:spcPts val="0"/>
              </a:spcAft>
              <a:buSzPts val="1600"/>
              <a:buNone/>
              <a:defRPr sz="2000"/>
            </a:lvl6pPr>
            <a:lvl7pPr lvl="6" algn="l">
              <a:lnSpc>
                <a:spcPct val="100000"/>
              </a:lnSpc>
              <a:spcBef>
                <a:spcPts val="0"/>
              </a:spcBef>
              <a:spcAft>
                <a:spcPts val="0"/>
              </a:spcAft>
              <a:buSzPts val="1600"/>
              <a:buNone/>
              <a:defRPr sz="2000"/>
            </a:lvl7pPr>
            <a:lvl8pPr lvl="7" algn="l">
              <a:lnSpc>
                <a:spcPct val="100000"/>
              </a:lnSpc>
              <a:spcBef>
                <a:spcPts val="0"/>
              </a:spcBef>
              <a:spcAft>
                <a:spcPts val="0"/>
              </a:spcAft>
              <a:buSzPts val="1600"/>
              <a:buNone/>
              <a:defRPr sz="2000"/>
            </a:lvl8pPr>
            <a:lvl9pPr lvl="8" algn="l">
              <a:lnSpc>
                <a:spcPct val="100000"/>
              </a:lnSpc>
              <a:spcBef>
                <a:spcPts val="0"/>
              </a:spcBef>
              <a:spcAft>
                <a:spcPts val="0"/>
              </a:spcAft>
              <a:buSzPts val="1600"/>
              <a:buNone/>
              <a:defRPr sz="2000"/>
            </a:lvl9pPr>
          </a:lstStyle>
          <a:p>
            <a:endParaRPr/>
          </a:p>
        </p:txBody>
      </p:sp>
      <p:sp>
        <p:nvSpPr>
          <p:cNvPr id="53" name="Google Shape;53;p14"/>
          <p:cNvSpPr txBox="1">
            <a:spLocks noGrp="1"/>
          </p:cNvSpPr>
          <p:nvPr>
            <p:ph type="body" idx="1"/>
          </p:nvPr>
        </p:nvSpPr>
        <p:spPr>
          <a:xfrm rot="5400000">
            <a:off x="2662590" y="64382"/>
            <a:ext cx="4834820" cy="8763000"/>
          </a:xfrm>
          <a:prstGeom prst="rect">
            <a:avLst/>
          </a:prstGeom>
          <a:noFill/>
          <a:ln>
            <a:noFill/>
          </a:ln>
        </p:spPr>
        <p:txBody>
          <a:bodyPr spcFirstLastPara="1" wrap="square" lIns="101575" tIns="101575" rIns="101575" bIns="101575" anchor="t" anchorCtr="0">
            <a:noAutofit/>
          </a:bodyPr>
          <a:lstStyle>
            <a:lvl1pPr marL="457200" marR="0" lvl="0" indent="-374650" algn="l">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4" name="Google Shape;54;p14"/>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R="0" lvl="0" algn="l">
              <a:lnSpc>
                <a:spcPct val="100000"/>
              </a:lnSpc>
              <a:spcBef>
                <a:spcPts val="0"/>
              </a:spcBef>
              <a:spcAft>
                <a:spcPts val="0"/>
              </a:spcAft>
              <a:buSzPts val="1600"/>
              <a:buNone/>
              <a:defRPr sz="1000">
                <a:solidFill>
                  <a:srgbClr val="888888"/>
                </a:solidFill>
                <a:latin typeface="Calibri"/>
                <a:ea typeface="Calibri"/>
                <a:cs typeface="Calibri"/>
                <a:sym typeface="Calibri"/>
              </a:defRPr>
            </a:lvl1pPr>
            <a:lvl2pPr marR="0" lvl="1"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5" name="Google Shape;55;p14"/>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R="0" lvl="0" algn="ctr">
              <a:lnSpc>
                <a:spcPct val="100000"/>
              </a:lnSpc>
              <a:spcBef>
                <a:spcPts val="0"/>
              </a:spcBef>
              <a:spcAft>
                <a:spcPts val="0"/>
              </a:spcAft>
              <a:buSzPts val="1600"/>
              <a:buNone/>
              <a:defRPr sz="1000">
                <a:solidFill>
                  <a:srgbClr val="888888"/>
                </a:solidFill>
                <a:latin typeface="Calibri"/>
                <a:ea typeface="Calibri"/>
                <a:cs typeface="Calibri"/>
                <a:sym typeface="Calibri"/>
              </a:defRPr>
            </a:lvl1pPr>
            <a:lvl2pPr marR="0" lvl="1"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6" name="Google Shape;56;p14"/>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rot="5400000">
            <a:off x="5137326" y="2539118"/>
            <a:ext cx="6457598" cy="2190750"/>
          </a:xfrm>
          <a:prstGeom prst="rect">
            <a:avLst/>
          </a:prstGeom>
          <a:noFill/>
          <a:ln>
            <a:noFill/>
          </a:ln>
        </p:spPr>
        <p:txBody>
          <a:bodyPr spcFirstLastPara="1" wrap="square" lIns="101575" tIns="101575" rIns="101575" bIns="101575" anchor="ctr" anchorCtr="0">
            <a:noAutofit/>
          </a:bodyPr>
          <a:lstStyle>
            <a:lvl1pPr marR="0" lvl="0" algn="l">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600"/>
              <a:buNone/>
              <a:defRPr sz="2000"/>
            </a:lvl2pPr>
            <a:lvl3pPr lvl="2" algn="l">
              <a:lnSpc>
                <a:spcPct val="100000"/>
              </a:lnSpc>
              <a:spcBef>
                <a:spcPts val="0"/>
              </a:spcBef>
              <a:spcAft>
                <a:spcPts val="0"/>
              </a:spcAft>
              <a:buSzPts val="1600"/>
              <a:buNone/>
              <a:defRPr sz="2000"/>
            </a:lvl3pPr>
            <a:lvl4pPr lvl="3" algn="l">
              <a:lnSpc>
                <a:spcPct val="100000"/>
              </a:lnSpc>
              <a:spcBef>
                <a:spcPts val="0"/>
              </a:spcBef>
              <a:spcAft>
                <a:spcPts val="0"/>
              </a:spcAft>
              <a:buSzPts val="1600"/>
              <a:buNone/>
              <a:defRPr sz="2000"/>
            </a:lvl4pPr>
            <a:lvl5pPr lvl="4" algn="l">
              <a:lnSpc>
                <a:spcPct val="100000"/>
              </a:lnSpc>
              <a:spcBef>
                <a:spcPts val="0"/>
              </a:spcBef>
              <a:spcAft>
                <a:spcPts val="0"/>
              </a:spcAft>
              <a:buSzPts val="1600"/>
              <a:buNone/>
              <a:defRPr sz="2000"/>
            </a:lvl5pPr>
            <a:lvl6pPr lvl="5" algn="l">
              <a:lnSpc>
                <a:spcPct val="100000"/>
              </a:lnSpc>
              <a:spcBef>
                <a:spcPts val="0"/>
              </a:spcBef>
              <a:spcAft>
                <a:spcPts val="0"/>
              </a:spcAft>
              <a:buSzPts val="1600"/>
              <a:buNone/>
              <a:defRPr sz="2000"/>
            </a:lvl6pPr>
            <a:lvl7pPr lvl="6" algn="l">
              <a:lnSpc>
                <a:spcPct val="100000"/>
              </a:lnSpc>
              <a:spcBef>
                <a:spcPts val="0"/>
              </a:spcBef>
              <a:spcAft>
                <a:spcPts val="0"/>
              </a:spcAft>
              <a:buSzPts val="1600"/>
              <a:buNone/>
              <a:defRPr sz="2000"/>
            </a:lvl7pPr>
            <a:lvl8pPr lvl="7" algn="l">
              <a:lnSpc>
                <a:spcPct val="100000"/>
              </a:lnSpc>
              <a:spcBef>
                <a:spcPts val="0"/>
              </a:spcBef>
              <a:spcAft>
                <a:spcPts val="0"/>
              </a:spcAft>
              <a:buSzPts val="1600"/>
              <a:buNone/>
              <a:defRPr sz="2000"/>
            </a:lvl8pPr>
            <a:lvl9pPr lvl="8" algn="l">
              <a:lnSpc>
                <a:spcPct val="100000"/>
              </a:lnSpc>
              <a:spcBef>
                <a:spcPts val="0"/>
              </a:spcBef>
              <a:spcAft>
                <a:spcPts val="0"/>
              </a:spcAft>
              <a:buSzPts val="1600"/>
              <a:buNone/>
              <a:defRPr sz="2000"/>
            </a:lvl9pPr>
          </a:lstStyle>
          <a:p>
            <a:endParaRPr/>
          </a:p>
        </p:txBody>
      </p:sp>
      <p:sp>
        <p:nvSpPr>
          <p:cNvPr id="59" name="Google Shape;59;p15"/>
          <p:cNvSpPr txBox="1">
            <a:spLocks noGrp="1"/>
          </p:cNvSpPr>
          <p:nvPr>
            <p:ph type="body" idx="1"/>
          </p:nvPr>
        </p:nvSpPr>
        <p:spPr>
          <a:xfrm rot="5400000">
            <a:off x="692326" y="411868"/>
            <a:ext cx="6457598" cy="6445250"/>
          </a:xfrm>
          <a:prstGeom prst="rect">
            <a:avLst/>
          </a:prstGeom>
          <a:noFill/>
          <a:ln>
            <a:noFill/>
          </a:ln>
        </p:spPr>
        <p:txBody>
          <a:bodyPr spcFirstLastPara="1" wrap="square" lIns="101575" tIns="101575" rIns="101575" bIns="101575" anchor="t" anchorCtr="0">
            <a:noAutofit/>
          </a:bodyPr>
          <a:lstStyle>
            <a:lvl1pPr marL="457200" marR="0" lvl="0" indent="-374650" algn="l">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0" name="Google Shape;60;p15"/>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R="0" lvl="0" algn="l">
              <a:lnSpc>
                <a:spcPct val="100000"/>
              </a:lnSpc>
              <a:spcBef>
                <a:spcPts val="0"/>
              </a:spcBef>
              <a:spcAft>
                <a:spcPts val="0"/>
              </a:spcAft>
              <a:buSzPts val="1600"/>
              <a:buNone/>
              <a:defRPr sz="1000">
                <a:solidFill>
                  <a:srgbClr val="888888"/>
                </a:solidFill>
                <a:latin typeface="Calibri"/>
                <a:ea typeface="Calibri"/>
                <a:cs typeface="Calibri"/>
                <a:sym typeface="Calibri"/>
              </a:defRPr>
            </a:lvl1pPr>
            <a:lvl2pPr marR="0" lvl="1"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61" name="Google Shape;61;p15"/>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R="0" lvl="0" algn="ctr">
              <a:lnSpc>
                <a:spcPct val="100000"/>
              </a:lnSpc>
              <a:spcBef>
                <a:spcPts val="0"/>
              </a:spcBef>
              <a:spcAft>
                <a:spcPts val="0"/>
              </a:spcAft>
              <a:buSzPts val="1600"/>
              <a:buNone/>
              <a:defRPr sz="1000">
                <a:solidFill>
                  <a:srgbClr val="888888"/>
                </a:solidFill>
                <a:latin typeface="Calibri"/>
                <a:ea typeface="Calibri"/>
                <a:cs typeface="Calibri"/>
                <a:sym typeface="Calibri"/>
              </a:defRPr>
            </a:lvl1pPr>
            <a:lvl2pPr marR="0" lvl="1"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62" name="Google Shape;62;p15"/>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R="0" lvl="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6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6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6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6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6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6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6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600"/>
              <a:buFont typeface="Arial"/>
              <a:buNone/>
              <a:defRPr sz="20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R="0" lvl="0" algn="l" rtl="0">
              <a:lnSpc>
                <a:spcPct val="100000"/>
              </a:lnSpc>
              <a:spcBef>
                <a:spcPts val="0"/>
              </a:spcBef>
              <a:spcAft>
                <a:spcPts val="0"/>
              </a:spcAft>
              <a:buClr>
                <a:srgbClr val="000000"/>
              </a:buClr>
              <a:buSzPts val="1600"/>
              <a:buFont typeface="Arial"/>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6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6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6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6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6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6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6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6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R="0" lvl="0" algn="ctr" rtl="0">
              <a:lnSpc>
                <a:spcPct val="100000"/>
              </a:lnSpc>
              <a:spcBef>
                <a:spcPts val="0"/>
              </a:spcBef>
              <a:spcAft>
                <a:spcPts val="0"/>
              </a:spcAft>
              <a:buClr>
                <a:srgbClr val="000000"/>
              </a:buClr>
              <a:buSzPts val="1600"/>
              <a:buFont typeface="Arial"/>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6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6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6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6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6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6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6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6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I4RCe1g2Eo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pload.wikimedia.org/wikipedia/commons/6/65/Cognitive_bias_codex_en.sv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4RCe1g2Eo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p:nvPr/>
        </p:nvSpPr>
        <p:spPr>
          <a:xfrm>
            <a:off x="952775" y="6178825"/>
            <a:ext cx="8735400" cy="1441200"/>
          </a:xfrm>
          <a:prstGeom prst="rect">
            <a:avLst/>
          </a:prstGeom>
          <a:noFill/>
          <a:ln>
            <a:noFill/>
          </a:ln>
        </p:spPr>
        <p:txBody>
          <a:bodyPr spcFirstLastPara="1" wrap="square" lIns="38075" tIns="38075" rIns="38075" bIns="380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 </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J. Lucas McKay, Ph.D., M.S.C.R.</a:t>
            </a: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Departments of Biomedical Informatics and Neurology, Emory University, Atlanta, GA USA  </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Department of Biomedical Engineering, Georgia Institute of Technology, Atlanta, GA, USA</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p:txBody>
      </p:sp>
      <p:pic>
        <p:nvPicPr>
          <p:cNvPr id="68" name="Google Shape;68;p1"/>
          <p:cNvPicPr preferRelativeResize="0"/>
          <p:nvPr/>
        </p:nvPicPr>
        <p:blipFill rotWithShape="1">
          <a:blip r:embed="rId3">
            <a:alphaModFix/>
          </a:blip>
          <a:srcRect/>
          <a:stretch/>
        </p:blipFill>
        <p:spPr>
          <a:xfrm>
            <a:off x="3462027" y="276804"/>
            <a:ext cx="3235945" cy="2626223"/>
          </a:xfrm>
          <a:prstGeom prst="rect">
            <a:avLst/>
          </a:prstGeom>
          <a:noFill/>
          <a:ln>
            <a:noFill/>
          </a:ln>
        </p:spPr>
      </p:pic>
      <p:sp>
        <p:nvSpPr>
          <p:cNvPr id="69" name="Google Shape;69;p1"/>
          <p:cNvSpPr txBox="1">
            <a:spLocks noGrp="1"/>
          </p:cNvSpPr>
          <p:nvPr>
            <p:ph type="ctrTitle"/>
          </p:nvPr>
        </p:nvSpPr>
        <p:spPr>
          <a:xfrm>
            <a:off x="1270000" y="3214481"/>
            <a:ext cx="7620000" cy="2652889"/>
          </a:xfrm>
          <a:prstGeom prst="rect">
            <a:avLst/>
          </a:prstGeom>
          <a:noFill/>
          <a:ln>
            <a:noFill/>
          </a:ln>
        </p:spPr>
        <p:txBody>
          <a:bodyPr spcFirstLastPara="1" wrap="square" lIns="101575" tIns="101575" rIns="101575" bIns="101575"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a:t>BMI 510: Bias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a:t>Types of biases</a:t>
            </a:r>
            <a:endParaRPr/>
          </a:p>
        </p:txBody>
      </p:sp>
      <p:sp>
        <p:nvSpPr>
          <p:cNvPr id="127" name="Google Shape;127;p20"/>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p>
            <a:pPr marL="457200" marR="0" lvl="0" indent="-374650" algn="l" rtl="0">
              <a:lnSpc>
                <a:spcPct val="90000"/>
              </a:lnSpc>
              <a:spcBef>
                <a:spcPts val="800"/>
              </a:spcBef>
              <a:spcAft>
                <a:spcPts val="0"/>
              </a:spcAft>
              <a:buClr>
                <a:schemeClr val="dk1"/>
              </a:buClr>
              <a:buSzPts val="2300"/>
              <a:buFont typeface="Arial"/>
              <a:buChar char="•"/>
            </a:pPr>
            <a:r>
              <a:rPr lang="en-US" dirty="0"/>
              <a:t>Cognitive biases</a:t>
            </a:r>
            <a:endParaRPr dirty="0"/>
          </a:p>
          <a:p>
            <a:pPr marL="914400" lvl="1" indent="-374650" algn="l" rtl="0">
              <a:lnSpc>
                <a:spcPct val="90000"/>
              </a:lnSpc>
              <a:spcBef>
                <a:spcPts val="800"/>
              </a:spcBef>
              <a:spcAft>
                <a:spcPts val="0"/>
              </a:spcAft>
              <a:buSzPts val="2300"/>
              <a:buChar char="•"/>
            </a:pPr>
            <a:r>
              <a:rPr lang="en-US" dirty="0"/>
              <a:t>Systematic flaws in our reasoning</a:t>
            </a:r>
            <a:endParaRPr dirty="0"/>
          </a:p>
          <a:p>
            <a:pPr marL="1371600" lvl="2" indent="-374650" algn="l" rtl="0">
              <a:lnSpc>
                <a:spcPct val="90000"/>
              </a:lnSpc>
              <a:spcBef>
                <a:spcPts val="800"/>
              </a:spcBef>
              <a:spcAft>
                <a:spcPts val="0"/>
              </a:spcAft>
              <a:buSzPts val="2300"/>
              <a:buChar char="•"/>
            </a:pPr>
            <a:r>
              <a:rPr lang="en-US" dirty="0"/>
              <a:t>Unconscious / Implicit biases are critical to consider in hiring: </a:t>
            </a:r>
            <a:r>
              <a:rPr lang="en-US" u="sng" dirty="0">
                <a:solidFill>
                  <a:schemeClr val="hlink"/>
                </a:solidFill>
                <a:hlinkClick r:id="rId3"/>
              </a:rPr>
              <a:t>https://www.youtube.com/watch?v=I4RCe1g2EoE</a:t>
            </a:r>
            <a:endParaRPr dirty="0"/>
          </a:p>
          <a:p>
            <a:pPr marL="457200" marR="0" lvl="0" indent="-374650" algn="l" rtl="0">
              <a:lnSpc>
                <a:spcPct val="90000"/>
              </a:lnSpc>
              <a:spcBef>
                <a:spcPts val="800"/>
              </a:spcBef>
              <a:spcAft>
                <a:spcPts val="0"/>
              </a:spcAft>
              <a:buClr>
                <a:schemeClr val="dk1"/>
              </a:buClr>
              <a:buSzPts val="2300"/>
              <a:buFont typeface="Arial"/>
              <a:buChar char="•"/>
            </a:pPr>
            <a:r>
              <a:rPr lang="en-US" dirty="0"/>
              <a:t>Data biases</a:t>
            </a:r>
            <a:endParaRPr dirty="0"/>
          </a:p>
          <a:p>
            <a:pPr marL="914400" lvl="1" indent="-374650" algn="l" rtl="0">
              <a:lnSpc>
                <a:spcPct val="90000"/>
              </a:lnSpc>
              <a:spcBef>
                <a:spcPts val="800"/>
              </a:spcBef>
              <a:spcAft>
                <a:spcPts val="0"/>
              </a:spcAft>
              <a:buSzPts val="2300"/>
              <a:buChar char="•"/>
            </a:pPr>
            <a:r>
              <a:rPr lang="en-US" dirty="0"/>
              <a:t>Systematic flaws in the data we use to reason with</a:t>
            </a:r>
          </a:p>
          <a:p>
            <a:pPr lvl="2" indent="-374650">
              <a:spcBef>
                <a:spcPts val="800"/>
              </a:spcBef>
              <a:buSzPts val="2300"/>
            </a:pPr>
            <a:r>
              <a:rPr lang="en-US" dirty="0"/>
              <a:t>Selection (e.g., survivorship)</a:t>
            </a:r>
          </a:p>
          <a:p>
            <a:pPr lvl="2" indent="-374650">
              <a:spcBef>
                <a:spcPts val="800"/>
              </a:spcBef>
              <a:buSzPts val="2300"/>
            </a:pPr>
            <a:r>
              <a:rPr lang="en-US" dirty="0"/>
              <a:t>Information (e.g., lying to the dentist)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a:t>One data bias: Survivorship</a:t>
            </a:r>
            <a:endParaRPr/>
          </a:p>
        </p:txBody>
      </p:sp>
      <p:pic>
        <p:nvPicPr>
          <p:cNvPr id="133" name="Google Shape;133;p21"/>
          <p:cNvPicPr preferRelativeResize="0"/>
          <p:nvPr/>
        </p:nvPicPr>
        <p:blipFill rotWithShape="1">
          <a:blip r:embed="rId3">
            <a:alphaModFix/>
          </a:blip>
          <a:srcRect/>
          <a:stretch/>
        </p:blipFill>
        <p:spPr>
          <a:xfrm>
            <a:off x="1553176" y="1692846"/>
            <a:ext cx="7053648" cy="5243212"/>
          </a:xfrm>
          <a:prstGeom prst="rect">
            <a:avLst/>
          </a:prstGeom>
          <a:noFill/>
          <a:ln>
            <a:noFill/>
          </a:ln>
        </p:spPr>
      </p:pic>
      <p:sp>
        <p:nvSpPr>
          <p:cNvPr id="134" name="Google Shape;134;p21"/>
          <p:cNvSpPr txBox="1"/>
          <p:nvPr/>
        </p:nvSpPr>
        <p:spPr>
          <a:xfrm>
            <a:off x="5132628" y="6909504"/>
            <a:ext cx="2601023" cy="30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wikipedia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ca304ba12a_0_22"/>
          <p:cNvSpPr txBox="1">
            <a:spLocks noGrp="1"/>
          </p:cNvSpPr>
          <p:nvPr>
            <p:ph type="title"/>
          </p:nvPr>
        </p:nvSpPr>
        <p:spPr>
          <a:xfrm>
            <a:off x="698500" y="405696"/>
            <a:ext cx="8763000" cy="1472700"/>
          </a:xfrm>
          <a:prstGeom prst="rect">
            <a:avLst/>
          </a:prstGeom>
          <a:noFill/>
          <a:ln>
            <a:noFill/>
          </a:ln>
        </p:spPr>
        <p:txBody>
          <a:bodyPr spcFirstLastPara="1" wrap="square" lIns="101575" tIns="101575" rIns="101575" bIns="1015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a:t>One data bias: Survivorship</a:t>
            </a:r>
            <a:endParaRPr/>
          </a:p>
        </p:txBody>
      </p:sp>
      <p:pic>
        <p:nvPicPr>
          <p:cNvPr id="140" name="Google Shape;140;g1ca304ba12a_0_22"/>
          <p:cNvPicPr preferRelativeResize="0"/>
          <p:nvPr/>
        </p:nvPicPr>
        <p:blipFill rotWithShape="1">
          <a:blip r:embed="rId3">
            <a:alphaModFix/>
          </a:blip>
          <a:srcRect/>
          <a:stretch/>
        </p:blipFill>
        <p:spPr>
          <a:xfrm>
            <a:off x="5523093" y="2393946"/>
            <a:ext cx="3810000" cy="2832100"/>
          </a:xfrm>
          <a:prstGeom prst="rect">
            <a:avLst/>
          </a:prstGeom>
          <a:noFill/>
          <a:ln>
            <a:noFill/>
          </a:ln>
        </p:spPr>
      </p:pic>
      <p:sp>
        <p:nvSpPr>
          <p:cNvPr id="141" name="Google Shape;141;g1ca304ba12a_0_22"/>
          <p:cNvSpPr txBox="1">
            <a:spLocks noGrp="1"/>
          </p:cNvSpPr>
          <p:nvPr>
            <p:ph type="body" idx="1"/>
          </p:nvPr>
        </p:nvSpPr>
        <p:spPr>
          <a:xfrm>
            <a:off x="698500" y="2028475"/>
            <a:ext cx="4824600" cy="4834800"/>
          </a:xfrm>
          <a:prstGeom prst="rect">
            <a:avLst/>
          </a:prstGeom>
          <a:noFill/>
          <a:ln>
            <a:noFill/>
          </a:ln>
        </p:spPr>
        <p:txBody>
          <a:bodyPr spcFirstLastPara="1" wrap="square" lIns="101575" tIns="101575" rIns="101575" bIns="101575" anchor="t" anchorCtr="0">
            <a:noAutofit/>
          </a:bodyPr>
          <a:lstStyle/>
          <a:p>
            <a:pPr marL="457200" marR="0" lvl="0" indent="-374650" algn="l" rtl="0">
              <a:lnSpc>
                <a:spcPct val="90000"/>
              </a:lnSpc>
              <a:spcBef>
                <a:spcPts val="800"/>
              </a:spcBef>
              <a:spcAft>
                <a:spcPts val="0"/>
              </a:spcAft>
              <a:buClr>
                <a:schemeClr val="dk1"/>
              </a:buClr>
              <a:buSzPts val="2300"/>
              <a:buFont typeface="Arial"/>
              <a:buChar char="•"/>
            </a:pPr>
            <a:r>
              <a:rPr lang="en-US"/>
              <a:t>An example from the second world war:</a:t>
            </a:r>
            <a:endParaRPr/>
          </a:p>
          <a:p>
            <a:pPr marL="457200" marR="0" lvl="0" indent="-374650" algn="l" rtl="0">
              <a:lnSpc>
                <a:spcPct val="90000"/>
              </a:lnSpc>
              <a:spcBef>
                <a:spcPts val="800"/>
              </a:spcBef>
              <a:spcAft>
                <a:spcPts val="0"/>
              </a:spcAft>
              <a:buSzPts val="2300"/>
              <a:buChar char="•"/>
            </a:pPr>
            <a:r>
              <a:rPr lang="en-US"/>
              <a:t>You are tasked with figuring out where to put additional armor on planes based on the pattern of damage observed on planes returning from missions.</a:t>
            </a:r>
            <a:endParaRPr/>
          </a:p>
          <a:p>
            <a:pPr marL="457200" marR="0" lvl="0" indent="-374650" algn="l" rtl="0">
              <a:lnSpc>
                <a:spcPct val="90000"/>
              </a:lnSpc>
              <a:spcBef>
                <a:spcPts val="800"/>
              </a:spcBef>
              <a:spcAft>
                <a:spcPts val="0"/>
              </a:spcAft>
              <a:buSzPts val="2300"/>
              <a:buChar char="•"/>
            </a:pPr>
            <a:r>
              <a:rPr lang="en-US"/>
              <a:t>Where do you put the armor?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a:t>One data bias: Survivorship</a:t>
            </a:r>
            <a:endParaRPr/>
          </a:p>
        </p:txBody>
      </p:sp>
      <p:sp>
        <p:nvSpPr>
          <p:cNvPr id="147" name="Google Shape;147;p22"/>
          <p:cNvSpPr txBox="1"/>
          <p:nvPr/>
        </p:nvSpPr>
        <p:spPr>
          <a:xfrm>
            <a:off x="5485624" y="4764923"/>
            <a:ext cx="4218723"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 greatest probability of being destroyed is .534, and occurs when a plane is hit by a 20-mm cannon shell on the engine area. The next most vulnerable event is a hit by a 7.9-mm machine gun bullet on the cockpit. These, and other conclusions that can be made from the table of vulnerabilities derived by the method of analysis of part VIII, </a:t>
            </a:r>
            <a:r>
              <a:rPr lang="en-US" sz="1400" b="1" i="1" u="none" strike="noStrike" cap="none">
                <a:solidFill>
                  <a:srgbClr val="000000"/>
                </a:solidFill>
                <a:latin typeface="Arial"/>
                <a:ea typeface="Arial"/>
                <a:cs typeface="Arial"/>
                <a:sym typeface="Arial"/>
              </a:rPr>
              <a:t>can be used as guides for locating protective armor and can be used to make a prediction of the estimated loss of a future mission.”</a:t>
            </a:r>
            <a:endParaRPr/>
          </a:p>
        </p:txBody>
      </p:sp>
      <p:pic>
        <p:nvPicPr>
          <p:cNvPr id="148" name="Google Shape;148;p22"/>
          <p:cNvPicPr preferRelativeResize="0"/>
          <p:nvPr/>
        </p:nvPicPr>
        <p:blipFill rotWithShape="1">
          <a:blip r:embed="rId3">
            <a:alphaModFix/>
          </a:blip>
          <a:srcRect/>
          <a:stretch/>
        </p:blipFill>
        <p:spPr>
          <a:xfrm>
            <a:off x="860657" y="1569850"/>
            <a:ext cx="4218723" cy="544184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a:t>One data bias: Survivorship</a:t>
            </a:r>
            <a:endParaRPr/>
          </a:p>
        </p:txBody>
      </p:sp>
      <p:sp>
        <p:nvSpPr>
          <p:cNvPr id="154" name="Google Shape;154;p23"/>
          <p:cNvSpPr txBox="1"/>
          <p:nvPr/>
        </p:nvSpPr>
        <p:spPr>
          <a:xfrm>
            <a:off x="5485624" y="4764923"/>
            <a:ext cx="4218723"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 greatest probability of being destroyed is .534, and occurs when a plane is hit by a 20-mm cannon shell on the engine area. The next most vulnerable event is a hit by a 7.9-mm machine gun bullet on the cockpit. These, and other conclusions that can be made from the table of vulnerabilities derived by the method of analysis of part VIII, </a:t>
            </a:r>
            <a:r>
              <a:rPr lang="en-US" sz="1400" b="1" i="1" u="none" strike="noStrike" cap="none">
                <a:solidFill>
                  <a:srgbClr val="000000"/>
                </a:solidFill>
                <a:latin typeface="Arial"/>
                <a:ea typeface="Arial"/>
                <a:cs typeface="Arial"/>
                <a:sym typeface="Arial"/>
              </a:rPr>
              <a:t>can be used as guides for locating protective armor and can be used to make a prediction of the estimated loss of a future mission.”</a:t>
            </a:r>
            <a:endParaRPr/>
          </a:p>
        </p:txBody>
      </p:sp>
      <p:pic>
        <p:nvPicPr>
          <p:cNvPr id="155" name="Google Shape;155;p23"/>
          <p:cNvPicPr preferRelativeResize="0"/>
          <p:nvPr/>
        </p:nvPicPr>
        <p:blipFill rotWithShape="1">
          <a:blip r:embed="rId3">
            <a:alphaModFix/>
          </a:blip>
          <a:srcRect/>
          <a:stretch/>
        </p:blipFill>
        <p:spPr>
          <a:xfrm>
            <a:off x="860657" y="1569850"/>
            <a:ext cx="4218723" cy="5441842"/>
          </a:xfrm>
          <a:prstGeom prst="rect">
            <a:avLst/>
          </a:prstGeom>
          <a:noFill/>
          <a:ln>
            <a:noFill/>
          </a:ln>
        </p:spPr>
      </p:pic>
      <p:pic>
        <p:nvPicPr>
          <p:cNvPr id="156" name="Google Shape;156;p23"/>
          <p:cNvPicPr preferRelativeResize="0"/>
          <p:nvPr/>
        </p:nvPicPr>
        <p:blipFill rotWithShape="1">
          <a:blip r:embed="rId4">
            <a:alphaModFix/>
          </a:blip>
          <a:srcRect/>
          <a:stretch/>
        </p:blipFill>
        <p:spPr>
          <a:xfrm>
            <a:off x="5489343" y="1458671"/>
            <a:ext cx="3810000" cy="2832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a:t>One data bias: Survivorship</a:t>
            </a:r>
            <a:endParaRPr/>
          </a:p>
        </p:txBody>
      </p:sp>
      <p:sp>
        <p:nvSpPr>
          <p:cNvPr id="162" name="Google Shape;162;p24"/>
          <p:cNvSpPr txBox="1"/>
          <p:nvPr/>
        </p:nvSpPr>
        <p:spPr>
          <a:xfrm>
            <a:off x="5485624" y="4764923"/>
            <a:ext cx="4218723" cy="24622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 greatest probability of being destroyed is .534, and occurs when a plane is hit by a 20-mm cannon shell on the </a:t>
            </a:r>
            <a:r>
              <a:rPr lang="en-US" sz="1400" b="1" i="0" u="none" strike="noStrike" cap="none">
                <a:solidFill>
                  <a:schemeClr val="accent6"/>
                </a:solidFill>
                <a:latin typeface="Arial"/>
                <a:ea typeface="Arial"/>
                <a:cs typeface="Arial"/>
                <a:sym typeface="Arial"/>
              </a:rPr>
              <a:t>engine</a:t>
            </a:r>
            <a:r>
              <a:rPr lang="en-US" sz="1400" b="0" i="0" u="none" strike="noStrike" cap="none">
                <a:solidFill>
                  <a:srgbClr val="000000"/>
                </a:solidFill>
                <a:latin typeface="Arial"/>
                <a:ea typeface="Arial"/>
                <a:cs typeface="Arial"/>
                <a:sym typeface="Arial"/>
              </a:rPr>
              <a:t> area. The next most vulnerable event is a hit by a 7.9-mm machine gun bullet on the </a:t>
            </a:r>
            <a:r>
              <a:rPr lang="en-US" sz="1400" b="1" i="0" u="none" strike="noStrike" cap="none">
                <a:solidFill>
                  <a:schemeClr val="accent5"/>
                </a:solidFill>
                <a:latin typeface="Arial"/>
                <a:ea typeface="Arial"/>
                <a:cs typeface="Arial"/>
                <a:sym typeface="Arial"/>
              </a:rPr>
              <a:t>cockpit</a:t>
            </a:r>
            <a:r>
              <a:rPr lang="en-US" sz="1400" b="0" i="0" u="none" strike="noStrike" cap="none">
                <a:solidFill>
                  <a:srgbClr val="000000"/>
                </a:solidFill>
                <a:latin typeface="Arial"/>
                <a:ea typeface="Arial"/>
                <a:cs typeface="Arial"/>
                <a:sym typeface="Arial"/>
              </a:rPr>
              <a:t>. These, and other conclusions that can be made from the table of vulnerabilities derived by the method of analysis of part VIII, </a:t>
            </a:r>
            <a:r>
              <a:rPr lang="en-US" sz="1400" b="1" i="1" u="none" strike="noStrike" cap="none">
                <a:solidFill>
                  <a:srgbClr val="000000"/>
                </a:solidFill>
                <a:latin typeface="Arial"/>
                <a:ea typeface="Arial"/>
                <a:cs typeface="Arial"/>
                <a:sym typeface="Arial"/>
              </a:rPr>
              <a:t>can be used as guides for locating protective armor and can be used to make a prediction of the estimated loss of a future mission.”</a:t>
            </a:r>
            <a:endParaRPr/>
          </a:p>
        </p:txBody>
      </p:sp>
      <p:pic>
        <p:nvPicPr>
          <p:cNvPr id="163" name="Google Shape;163;p24"/>
          <p:cNvPicPr preferRelativeResize="0"/>
          <p:nvPr/>
        </p:nvPicPr>
        <p:blipFill rotWithShape="1">
          <a:blip r:embed="rId3">
            <a:alphaModFix/>
          </a:blip>
          <a:srcRect/>
          <a:stretch/>
        </p:blipFill>
        <p:spPr>
          <a:xfrm>
            <a:off x="860657" y="1569850"/>
            <a:ext cx="4218723" cy="5441842"/>
          </a:xfrm>
          <a:prstGeom prst="rect">
            <a:avLst/>
          </a:prstGeom>
          <a:noFill/>
          <a:ln>
            <a:noFill/>
          </a:ln>
        </p:spPr>
      </p:pic>
      <p:pic>
        <p:nvPicPr>
          <p:cNvPr id="164" name="Google Shape;164;p24"/>
          <p:cNvPicPr preferRelativeResize="0"/>
          <p:nvPr/>
        </p:nvPicPr>
        <p:blipFill rotWithShape="1">
          <a:blip r:embed="rId4">
            <a:alphaModFix/>
          </a:blip>
          <a:srcRect/>
          <a:stretch/>
        </p:blipFill>
        <p:spPr>
          <a:xfrm>
            <a:off x="5489343" y="1458671"/>
            <a:ext cx="3810000" cy="2832100"/>
          </a:xfrm>
          <a:prstGeom prst="rect">
            <a:avLst/>
          </a:prstGeom>
          <a:noFill/>
          <a:ln>
            <a:noFill/>
          </a:ln>
        </p:spPr>
      </p:pic>
      <p:sp>
        <p:nvSpPr>
          <p:cNvPr id="165" name="Google Shape;165;p24"/>
          <p:cNvSpPr/>
          <p:nvPr/>
        </p:nvSpPr>
        <p:spPr>
          <a:xfrm>
            <a:off x="6690729" y="1603303"/>
            <a:ext cx="579864" cy="1006083"/>
          </a:xfrm>
          <a:prstGeom prst="ellipse">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66" name="Google Shape;166;p24"/>
          <p:cNvSpPr/>
          <p:nvPr/>
        </p:nvSpPr>
        <p:spPr>
          <a:xfrm>
            <a:off x="7523350" y="1711099"/>
            <a:ext cx="579864" cy="1006083"/>
          </a:xfrm>
          <a:prstGeom prst="ellipse">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67" name="Google Shape;167;p24"/>
          <p:cNvSpPr/>
          <p:nvPr/>
        </p:nvSpPr>
        <p:spPr>
          <a:xfrm>
            <a:off x="7107040" y="1520134"/>
            <a:ext cx="579864" cy="1006083"/>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a:t>One data bias: Survivorship</a:t>
            </a:r>
            <a:endParaRPr/>
          </a:p>
        </p:txBody>
      </p:sp>
      <p:sp>
        <p:nvSpPr>
          <p:cNvPr id="173" name="Google Shape;173;p25"/>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p>
            <a:pPr marL="457200" marR="0" lvl="0" indent="-374650" algn="l" rtl="0">
              <a:lnSpc>
                <a:spcPct val="90000"/>
              </a:lnSpc>
              <a:spcBef>
                <a:spcPts val="800"/>
              </a:spcBef>
              <a:spcAft>
                <a:spcPts val="0"/>
              </a:spcAft>
              <a:buClr>
                <a:schemeClr val="dk1"/>
              </a:buClr>
              <a:buSzPts val="2300"/>
              <a:buFont typeface="Arial"/>
              <a:buChar char="•"/>
            </a:pPr>
            <a:r>
              <a:rPr lang="en-US" dirty="0"/>
              <a:t>Be sure to think about what data you </a:t>
            </a:r>
            <a:r>
              <a:rPr lang="en-US" i="1" dirty="0"/>
              <a:t>do not</a:t>
            </a:r>
            <a:r>
              <a:rPr lang="en-US" dirty="0"/>
              <a:t> have.</a:t>
            </a:r>
          </a:p>
          <a:p>
            <a:pPr marL="457200" marR="0" lvl="0" indent="-374650" algn="l" rtl="0">
              <a:lnSpc>
                <a:spcPct val="90000"/>
              </a:lnSpc>
              <a:spcBef>
                <a:spcPts val="800"/>
              </a:spcBef>
              <a:spcAft>
                <a:spcPts val="0"/>
              </a:spcAft>
              <a:buClr>
                <a:schemeClr val="dk1"/>
              </a:buClr>
              <a:buSzPts val="2300"/>
              <a:buFont typeface="Arial"/>
              <a:buChar char="•"/>
            </a:pPr>
            <a:endParaRPr dirty="0"/>
          </a:p>
          <a:p>
            <a:pPr marL="457200" marR="0" lvl="0" indent="-374650" algn="l" rtl="0">
              <a:lnSpc>
                <a:spcPct val="90000"/>
              </a:lnSpc>
              <a:spcBef>
                <a:spcPts val="800"/>
              </a:spcBef>
              <a:spcAft>
                <a:spcPts val="0"/>
              </a:spcAft>
              <a:buClr>
                <a:schemeClr val="dk1"/>
              </a:buClr>
              <a:buSzPts val="2300"/>
              <a:buFont typeface="Arial"/>
              <a:buChar char="•"/>
            </a:pPr>
            <a:r>
              <a:rPr lang="en-US" dirty="0"/>
              <a:t>In data sampled by convenience (which includes the vast majority of ML/AI datasets, web scraping, pulling medical records) there is always going to be bias.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6"/>
          <p:cNvPicPr preferRelativeResize="0"/>
          <p:nvPr/>
        </p:nvPicPr>
        <p:blipFill rotWithShape="1">
          <a:blip r:embed="rId3">
            <a:alphaModFix/>
          </a:blip>
          <a:srcRect/>
          <a:stretch/>
        </p:blipFill>
        <p:spPr>
          <a:xfrm>
            <a:off x="861626" y="505702"/>
            <a:ext cx="8436748" cy="660859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body" idx="1"/>
          </p:nvPr>
        </p:nvSpPr>
        <p:spPr>
          <a:xfrm>
            <a:off x="698500" y="645720"/>
            <a:ext cx="8763000" cy="4834820"/>
          </a:xfrm>
          <a:prstGeom prst="rect">
            <a:avLst/>
          </a:prstGeom>
          <a:noFill/>
          <a:ln>
            <a:noFill/>
          </a:ln>
        </p:spPr>
        <p:txBody>
          <a:bodyPr spcFirstLastPara="1" wrap="square" lIns="101575" tIns="101575" rIns="101575" bIns="101575" anchor="t" anchorCtr="0">
            <a:noAutofit/>
          </a:bodyPr>
          <a:lstStyle/>
          <a:p>
            <a:pPr marL="457200" marR="0" lvl="0" indent="-374650" algn="l" rtl="0">
              <a:lnSpc>
                <a:spcPct val="90000"/>
              </a:lnSpc>
              <a:spcBef>
                <a:spcPts val="800"/>
              </a:spcBef>
              <a:spcAft>
                <a:spcPts val="0"/>
              </a:spcAft>
              <a:buClr>
                <a:schemeClr val="dk1"/>
              </a:buClr>
              <a:buSzPts val="2300"/>
              <a:buFont typeface="Arial"/>
              <a:buChar char="•"/>
            </a:pPr>
            <a:r>
              <a:rPr lang="en-US"/>
              <a:t>Consider the following extreme example of a hypothetical observational cohort of patients with the acquired immunodeficiency syndrome (AIDS), none of whom are using antiretroviral therapy at the start of the study. After 1 year of observation, a hypothetical new antiretroviral drug called placebovir becomes available.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body" idx="1"/>
          </p:nvPr>
        </p:nvSpPr>
        <p:spPr>
          <a:xfrm>
            <a:off x="698500" y="645720"/>
            <a:ext cx="8763000" cy="4834820"/>
          </a:xfrm>
          <a:prstGeom prst="rect">
            <a:avLst/>
          </a:prstGeom>
          <a:noFill/>
          <a:ln>
            <a:noFill/>
          </a:ln>
        </p:spPr>
        <p:txBody>
          <a:bodyPr spcFirstLastPara="1" wrap="square" lIns="101575" tIns="101575" rIns="101575" bIns="101575" anchor="t" anchorCtr="0">
            <a:noAutofit/>
          </a:bodyPr>
          <a:lstStyle/>
          <a:p>
            <a:pPr marL="457200" marR="0" lvl="0" indent="-374650" algn="l" rtl="0">
              <a:lnSpc>
                <a:spcPct val="90000"/>
              </a:lnSpc>
              <a:spcBef>
                <a:spcPts val="800"/>
              </a:spcBef>
              <a:spcAft>
                <a:spcPts val="0"/>
              </a:spcAft>
              <a:buClr>
                <a:schemeClr val="dk1"/>
              </a:buClr>
              <a:buSzPts val="2300"/>
              <a:buFont typeface="Arial"/>
              <a:buChar char="•"/>
            </a:pPr>
            <a:r>
              <a:rPr lang="en-US"/>
              <a:t>Consider the following extreme example of a hypothetical observational cohort of patients with the acquired immunodeficiency syndrome (AIDS), none of whom are using antiretroviral therapy at the start of the study. After 1 year of observation, a hypothetical new antiretroviral drug called placebovir becomes available.</a:t>
            </a:r>
            <a:endParaRPr/>
          </a:p>
          <a:p>
            <a:pPr marL="457200" marR="0" lvl="0" indent="-374650" algn="l" rtl="0">
              <a:lnSpc>
                <a:spcPct val="90000"/>
              </a:lnSpc>
              <a:spcBef>
                <a:spcPts val="800"/>
              </a:spcBef>
              <a:spcAft>
                <a:spcPts val="0"/>
              </a:spcAft>
              <a:buClr>
                <a:schemeClr val="dk1"/>
              </a:buClr>
              <a:buSzPts val="2300"/>
              <a:buFont typeface="Arial"/>
              <a:buChar char="•"/>
            </a:pPr>
            <a:r>
              <a:rPr lang="en-US"/>
              <a:t>All patients who are alive at 1 year begin receiving treatment with placebovir, and all patients who have died by 1 year are untreated by default.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a:t>BMI 510 Journal Club Overview</a:t>
            </a:r>
            <a:endParaRPr/>
          </a:p>
        </p:txBody>
      </p:sp>
      <p:sp>
        <p:nvSpPr>
          <p:cNvPr id="75" name="Google Shape;75;p2"/>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p>
            <a:pPr marL="457200" marR="0" lvl="0" indent="-374650" algn="l" rtl="0">
              <a:lnSpc>
                <a:spcPct val="90000"/>
              </a:lnSpc>
              <a:spcBef>
                <a:spcPts val="800"/>
              </a:spcBef>
              <a:spcAft>
                <a:spcPts val="0"/>
              </a:spcAft>
              <a:buClr>
                <a:schemeClr val="dk1"/>
              </a:buClr>
              <a:buSzPts val="2300"/>
              <a:buFont typeface="Arial"/>
              <a:buChar char="•"/>
            </a:pPr>
            <a:r>
              <a:rPr lang="en-US"/>
              <a:t>One component of this course is critical review of literature (primary / secondary / tertiary) for </a:t>
            </a:r>
            <a:r>
              <a:rPr lang="en-US" i="1"/>
              <a:t>bias:</a:t>
            </a:r>
            <a:endParaRPr/>
          </a:p>
          <a:p>
            <a:pPr marL="914400" lvl="1" indent="-374650" algn="l" rtl="0">
              <a:lnSpc>
                <a:spcPct val="90000"/>
              </a:lnSpc>
              <a:spcBef>
                <a:spcPts val="800"/>
              </a:spcBef>
              <a:spcAft>
                <a:spcPts val="0"/>
              </a:spcAft>
              <a:buSzPts val="2300"/>
              <a:buChar char="•"/>
            </a:pPr>
            <a:r>
              <a:rPr lang="en-US"/>
              <a:t>In systems created by humans (e.g., hiring practices in large firms)</a:t>
            </a:r>
            <a:endParaRPr/>
          </a:p>
          <a:p>
            <a:pPr marL="914400" lvl="1" indent="-374650" algn="l" rtl="0">
              <a:lnSpc>
                <a:spcPct val="90000"/>
              </a:lnSpc>
              <a:spcBef>
                <a:spcPts val="800"/>
              </a:spcBef>
              <a:spcAft>
                <a:spcPts val="0"/>
              </a:spcAft>
              <a:buSzPts val="2300"/>
              <a:buChar char="•"/>
            </a:pPr>
            <a:r>
              <a:rPr lang="en-US"/>
              <a:t>In automated versions of those systems (e.g., monster.com trying to automate hiring practices in large firms, warts and all)</a:t>
            </a:r>
            <a:endParaRPr/>
          </a:p>
          <a:p>
            <a:pPr marL="457200" marR="0" lvl="0" indent="-374650" algn="l" rtl="0">
              <a:lnSpc>
                <a:spcPct val="90000"/>
              </a:lnSpc>
              <a:spcBef>
                <a:spcPts val="800"/>
              </a:spcBef>
              <a:spcAft>
                <a:spcPts val="0"/>
              </a:spcAft>
              <a:buClr>
                <a:schemeClr val="dk1"/>
              </a:buClr>
              <a:buSzPts val="2300"/>
              <a:buFont typeface="Arial"/>
              <a:buChar char="•"/>
            </a:pPr>
            <a:r>
              <a:rPr lang="en-US"/>
              <a:t>Each week, a pair of students will submit an article, some supporting research, and 3-5 discussion questions. (The instructor will go first.)</a:t>
            </a:r>
            <a:endParaRPr/>
          </a:p>
          <a:p>
            <a:pPr marL="457200" marR="0" lvl="0" indent="-374650" algn="l" rtl="0">
              <a:lnSpc>
                <a:spcPct val="90000"/>
              </a:lnSpc>
              <a:spcBef>
                <a:spcPts val="800"/>
              </a:spcBef>
              <a:spcAft>
                <a:spcPts val="0"/>
              </a:spcAft>
              <a:buClr>
                <a:schemeClr val="dk1"/>
              </a:buClr>
              <a:buSzPts val="2300"/>
              <a:buFont typeface="Arial"/>
              <a:buChar char="•"/>
            </a:pPr>
            <a:r>
              <a:rPr lang="en-US"/>
              <a:t>Students are expected to present once in the semester, but attend and contribute to all discussions.</a:t>
            </a:r>
            <a:endParaRPr/>
          </a:p>
          <a:p>
            <a:pPr marL="457200" marR="0" lvl="0" indent="-374650" algn="l" rtl="0">
              <a:lnSpc>
                <a:spcPct val="90000"/>
              </a:lnSpc>
              <a:spcBef>
                <a:spcPts val="800"/>
              </a:spcBef>
              <a:spcAft>
                <a:spcPts val="0"/>
              </a:spcAft>
              <a:buClr>
                <a:schemeClr val="dk1"/>
              </a:buClr>
              <a:buSzPts val="2300"/>
              <a:buFont typeface="Arial"/>
              <a:buChar char="•"/>
            </a:pPr>
            <a:r>
              <a:rPr lang="en-US"/>
              <a:t>Students are expected to read all articles in order to facilitate discussion.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body" idx="1"/>
          </p:nvPr>
        </p:nvSpPr>
        <p:spPr>
          <a:xfrm>
            <a:off x="698500" y="645720"/>
            <a:ext cx="8763000" cy="4834820"/>
          </a:xfrm>
          <a:prstGeom prst="rect">
            <a:avLst/>
          </a:prstGeom>
          <a:noFill/>
          <a:ln>
            <a:noFill/>
          </a:ln>
        </p:spPr>
        <p:txBody>
          <a:bodyPr spcFirstLastPara="1" wrap="square" lIns="101575" tIns="101575" rIns="101575" bIns="101575" anchor="t" anchorCtr="0">
            <a:noAutofit/>
          </a:bodyPr>
          <a:lstStyle/>
          <a:p>
            <a:pPr marL="457200" marR="0" lvl="0" indent="-374650" algn="l" rtl="0">
              <a:lnSpc>
                <a:spcPct val="90000"/>
              </a:lnSpc>
              <a:spcBef>
                <a:spcPts val="800"/>
              </a:spcBef>
              <a:spcAft>
                <a:spcPts val="0"/>
              </a:spcAft>
              <a:buClr>
                <a:schemeClr val="dk1"/>
              </a:buClr>
              <a:buSzPts val="2300"/>
              <a:buFont typeface="Arial"/>
              <a:buChar char="•"/>
            </a:pPr>
            <a:r>
              <a:rPr lang="en-US"/>
              <a:t>Consider the following extreme example of a hypothetical observational cohort of patients with the acquired immunodeficiency syndrome (AIDS), none of whom are using antiretroviral therapy at the start of the study. After 1 year of observation, a hypothetical new antiretroviral drug called placebovir becomes available.</a:t>
            </a:r>
            <a:endParaRPr/>
          </a:p>
          <a:p>
            <a:pPr marL="457200" marR="0" lvl="0" indent="-374650" algn="l" rtl="0">
              <a:lnSpc>
                <a:spcPct val="90000"/>
              </a:lnSpc>
              <a:spcBef>
                <a:spcPts val="800"/>
              </a:spcBef>
              <a:spcAft>
                <a:spcPts val="0"/>
              </a:spcAft>
              <a:buClr>
                <a:schemeClr val="dk1"/>
              </a:buClr>
              <a:buSzPts val="2300"/>
              <a:buFont typeface="Arial"/>
              <a:buChar char="•"/>
            </a:pPr>
            <a:r>
              <a:rPr lang="en-US"/>
              <a:t>All patients who are alive at 1 year begin receiving treatment with placebovir, and all patients who have died by 1 year are untreated by default.</a:t>
            </a:r>
            <a:endParaRPr/>
          </a:p>
          <a:p>
            <a:pPr marL="457200" marR="0" lvl="0" indent="-374650" algn="l" rtl="0">
              <a:lnSpc>
                <a:spcPct val="90000"/>
              </a:lnSpc>
              <a:spcBef>
                <a:spcPts val="800"/>
              </a:spcBef>
              <a:spcAft>
                <a:spcPts val="0"/>
              </a:spcAft>
              <a:buClr>
                <a:schemeClr val="dk1"/>
              </a:buClr>
              <a:buSzPts val="2300"/>
              <a:buFont typeface="Arial"/>
              <a:buChar char="•"/>
            </a:pPr>
            <a:r>
              <a:rPr lang="en-US" b="1" i="1"/>
              <a:t>In reality, placebovir has absolutely no therapeutic benefit.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0"/>
          <p:cNvSpPr txBox="1">
            <a:spLocks noGrp="1"/>
          </p:cNvSpPr>
          <p:nvPr>
            <p:ph type="body" idx="1"/>
          </p:nvPr>
        </p:nvSpPr>
        <p:spPr>
          <a:xfrm>
            <a:off x="698500" y="645720"/>
            <a:ext cx="8763000" cy="4834820"/>
          </a:xfrm>
          <a:prstGeom prst="rect">
            <a:avLst/>
          </a:prstGeom>
          <a:noFill/>
          <a:ln>
            <a:noFill/>
          </a:ln>
        </p:spPr>
        <p:txBody>
          <a:bodyPr spcFirstLastPara="1" wrap="square" lIns="101575" tIns="101575" rIns="101575" bIns="101575" anchor="t" anchorCtr="0">
            <a:noAutofit/>
          </a:bodyPr>
          <a:lstStyle/>
          <a:p>
            <a:pPr marL="457200" marR="0" lvl="0" indent="-374650" algn="l" rtl="0">
              <a:lnSpc>
                <a:spcPct val="90000"/>
              </a:lnSpc>
              <a:spcBef>
                <a:spcPts val="800"/>
              </a:spcBef>
              <a:spcAft>
                <a:spcPts val="0"/>
              </a:spcAft>
              <a:buClr>
                <a:schemeClr val="dk1"/>
              </a:buClr>
              <a:buSzPts val="2300"/>
              <a:buFont typeface="Arial"/>
              <a:buChar char="•"/>
            </a:pPr>
            <a:r>
              <a:rPr lang="en-US"/>
              <a:t>Consider the following extreme example of a hypothetical observational cohort of patients with the acquired immunodeficiency syndrome (AIDS), none of whom are using antiretroviral therapy at the start of the study. After 1 year of observation, a hypothetical new antiretroviral drug called placebovir becomes available.</a:t>
            </a:r>
            <a:endParaRPr/>
          </a:p>
          <a:p>
            <a:pPr marL="457200" marR="0" lvl="0" indent="-374650" algn="l" rtl="0">
              <a:lnSpc>
                <a:spcPct val="90000"/>
              </a:lnSpc>
              <a:spcBef>
                <a:spcPts val="800"/>
              </a:spcBef>
              <a:spcAft>
                <a:spcPts val="0"/>
              </a:spcAft>
              <a:buClr>
                <a:schemeClr val="dk1"/>
              </a:buClr>
              <a:buSzPts val="2300"/>
              <a:buFont typeface="Arial"/>
              <a:buChar char="•"/>
            </a:pPr>
            <a:r>
              <a:rPr lang="en-US"/>
              <a:t>All patients who are alive at 1 year begin receiving treatment with placebovir, and all patients who have died by 1 year are untreated by default.</a:t>
            </a:r>
            <a:endParaRPr/>
          </a:p>
          <a:p>
            <a:pPr marL="457200" marR="0" lvl="0" indent="-374650" algn="l" rtl="0">
              <a:lnSpc>
                <a:spcPct val="90000"/>
              </a:lnSpc>
              <a:spcBef>
                <a:spcPts val="800"/>
              </a:spcBef>
              <a:spcAft>
                <a:spcPts val="0"/>
              </a:spcAft>
              <a:buClr>
                <a:schemeClr val="dk1"/>
              </a:buClr>
              <a:buSzPts val="2300"/>
              <a:buFont typeface="Arial"/>
              <a:buChar char="•"/>
            </a:pPr>
            <a:r>
              <a:rPr lang="en-US" b="1" i="1"/>
              <a:t>In reality, placebovir has absolutely no therapeutic benefit.</a:t>
            </a:r>
            <a:endParaRPr/>
          </a:p>
          <a:p>
            <a:pPr marL="457200" marR="0" lvl="0" indent="-374650" algn="l" rtl="0">
              <a:lnSpc>
                <a:spcPct val="90000"/>
              </a:lnSpc>
              <a:spcBef>
                <a:spcPts val="800"/>
              </a:spcBef>
              <a:spcAft>
                <a:spcPts val="0"/>
              </a:spcAft>
              <a:buClr>
                <a:schemeClr val="dk1"/>
              </a:buClr>
              <a:buSzPts val="2300"/>
              <a:buFont typeface="Arial"/>
              <a:buChar char="•"/>
            </a:pPr>
            <a:r>
              <a:rPr lang="en-US"/>
              <a:t>If we compare survival in treated and untreated patients, the use of placebovir will obviously correlate strongly with longer survival: All of the patients surviving for more than 1 year and none of the patients dying within 1 year use placebovir.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1"/>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p>
            <a:pPr marL="0" lvl="0" indent="0" algn="ctr" rtl="0">
              <a:lnSpc>
                <a:spcPct val="90000"/>
              </a:lnSpc>
              <a:spcBef>
                <a:spcPts val="0"/>
              </a:spcBef>
              <a:spcAft>
                <a:spcPts val="0"/>
              </a:spcAft>
              <a:buSzPts val="1600"/>
              <a:buNone/>
            </a:pPr>
            <a:r>
              <a:rPr lang="en-US"/>
              <a:t>How would you analyze these data?</a:t>
            </a:r>
            <a:endParaRPr/>
          </a:p>
        </p:txBody>
      </p:sp>
      <p:graphicFrame>
        <p:nvGraphicFramePr>
          <p:cNvPr id="204" name="Google Shape;204;p31"/>
          <p:cNvGraphicFramePr/>
          <p:nvPr/>
        </p:nvGraphicFramePr>
        <p:xfrm>
          <a:off x="1672477" y="1878544"/>
          <a:ext cx="6815025" cy="5049300"/>
        </p:xfrm>
        <a:graphic>
          <a:graphicData uri="http://schemas.openxmlformats.org/drawingml/2006/table">
            <a:tbl>
              <a:tblPr firstRow="1" bandRow="1">
                <a:noFill/>
                <a:tableStyleId>{0651EA25-7284-4D27-A7EE-E8BD0F17BB42}</a:tableStyleId>
              </a:tblPr>
              <a:tblGrid>
                <a:gridCol w="2271675">
                  <a:extLst>
                    <a:ext uri="{9D8B030D-6E8A-4147-A177-3AD203B41FA5}">
                      <a16:colId xmlns:a16="http://schemas.microsoft.com/office/drawing/2014/main" val="20000"/>
                    </a:ext>
                  </a:extLst>
                </a:gridCol>
                <a:gridCol w="2271675">
                  <a:extLst>
                    <a:ext uri="{9D8B030D-6E8A-4147-A177-3AD203B41FA5}">
                      <a16:colId xmlns:a16="http://schemas.microsoft.com/office/drawing/2014/main" val="20001"/>
                    </a:ext>
                  </a:extLst>
                </a:gridCol>
                <a:gridCol w="2271675">
                  <a:extLst>
                    <a:ext uri="{9D8B030D-6E8A-4147-A177-3AD203B41FA5}">
                      <a16:colId xmlns:a16="http://schemas.microsoft.com/office/drawing/2014/main" val="20002"/>
                    </a:ext>
                  </a:extLst>
                </a:gridCol>
              </a:tblGrid>
              <a:tr h="841550">
                <a:tc>
                  <a:txBody>
                    <a:bodyPr/>
                    <a:lstStyle/>
                    <a:p>
                      <a:pPr marL="0" marR="0" lvl="0" indent="0" algn="ctr" rtl="0">
                        <a:lnSpc>
                          <a:spcPct val="100000"/>
                        </a:lnSpc>
                        <a:spcBef>
                          <a:spcPts val="0"/>
                        </a:spcBef>
                        <a:spcAft>
                          <a:spcPts val="0"/>
                        </a:spcAft>
                        <a:buNone/>
                      </a:pPr>
                      <a:r>
                        <a:rPr lang="en-US" sz="1400" u="none" strike="noStrike" cap="none"/>
                        <a:t>ID</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PLACEBOVIR</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SURVIVAL</a:t>
                      </a:r>
                      <a:endParaRPr/>
                    </a:p>
                  </a:txBody>
                  <a:tcPr marL="91450" marR="91450" marT="45725" marB="45725"/>
                </a:tc>
                <a:extLst>
                  <a:ext uri="{0D108BD9-81ED-4DB2-BD59-A6C34878D82A}">
                    <a16:rowId xmlns:a16="http://schemas.microsoft.com/office/drawing/2014/main" val="10000"/>
                  </a:ext>
                </a:extLst>
              </a:tr>
              <a:tr h="841550">
                <a:tc>
                  <a:txBody>
                    <a:bodyPr/>
                    <a:lstStyle/>
                    <a:p>
                      <a:pPr marL="0" marR="0" lvl="0" indent="0" algn="ctr" rtl="0">
                        <a:lnSpc>
                          <a:spcPct val="100000"/>
                        </a:lnSpc>
                        <a:spcBef>
                          <a:spcPts val="0"/>
                        </a:spcBef>
                        <a:spcAft>
                          <a:spcPts val="0"/>
                        </a:spcAft>
                        <a:buNone/>
                      </a:pPr>
                      <a:r>
                        <a:rPr lang="en-US" sz="1400" u="none" strike="noStrike" cap="none"/>
                        <a:t>1</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1</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2.6</a:t>
                      </a:r>
                      <a:endParaRPr/>
                    </a:p>
                  </a:txBody>
                  <a:tcPr marL="91450" marR="91450" marT="45725" marB="45725"/>
                </a:tc>
                <a:extLst>
                  <a:ext uri="{0D108BD9-81ED-4DB2-BD59-A6C34878D82A}">
                    <a16:rowId xmlns:a16="http://schemas.microsoft.com/office/drawing/2014/main" val="10001"/>
                  </a:ext>
                </a:extLst>
              </a:tr>
              <a:tr h="841550">
                <a:tc>
                  <a:txBody>
                    <a:bodyPr/>
                    <a:lstStyle/>
                    <a:p>
                      <a:pPr marL="0" marR="0" lvl="0" indent="0" algn="ctr" rtl="0">
                        <a:lnSpc>
                          <a:spcPct val="100000"/>
                        </a:lnSpc>
                        <a:spcBef>
                          <a:spcPts val="0"/>
                        </a:spcBef>
                        <a:spcAft>
                          <a:spcPts val="0"/>
                        </a:spcAft>
                        <a:buNone/>
                      </a:pPr>
                      <a:r>
                        <a:rPr lang="en-US" sz="1400" u="none" strike="noStrike" cap="none"/>
                        <a:t>2</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1</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1.2</a:t>
                      </a:r>
                      <a:endParaRPr/>
                    </a:p>
                  </a:txBody>
                  <a:tcPr marL="91450" marR="91450" marT="45725" marB="45725"/>
                </a:tc>
                <a:extLst>
                  <a:ext uri="{0D108BD9-81ED-4DB2-BD59-A6C34878D82A}">
                    <a16:rowId xmlns:a16="http://schemas.microsoft.com/office/drawing/2014/main" val="10002"/>
                  </a:ext>
                </a:extLst>
              </a:tr>
              <a:tr h="841550">
                <a:tc>
                  <a:txBody>
                    <a:bodyPr/>
                    <a:lstStyle/>
                    <a:p>
                      <a:pPr marL="0" marR="0" lvl="0" indent="0" algn="ctr" rtl="0">
                        <a:lnSpc>
                          <a:spcPct val="100000"/>
                        </a:lnSpc>
                        <a:spcBef>
                          <a:spcPts val="0"/>
                        </a:spcBef>
                        <a:spcAft>
                          <a:spcPts val="0"/>
                        </a:spcAft>
                        <a:buNone/>
                      </a:pPr>
                      <a:r>
                        <a:rPr lang="en-US" sz="1400" u="none" strike="noStrike" cap="none"/>
                        <a:t>3</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1</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1.4</a:t>
                      </a:r>
                      <a:endParaRPr/>
                    </a:p>
                  </a:txBody>
                  <a:tcPr marL="91450" marR="91450" marT="45725" marB="45725"/>
                </a:tc>
                <a:extLst>
                  <a:ext uri="{0D108BD9-81ED-4DB2-BD59-A6C34878D82A}">
                    <a16:rowId xmlns:a16="http://schemas.microsoft.com/office/drawing/2014/main" val="10003"/>
                  </a:ext>
                </a:extLst>
              </a:tr>
              <a:tr h="841550">
                <a:tc>
                  <a:txBody>
                    <a:bodyPr/>
                    <a:lstStyle/>
                    <a:p>
                      <a:pPr marL="0" marR="0" lvl="0" indent="0" algn="ctr" rtl="0">
                        <a:lnSpc>
                          <a:spcPct val="100000"/>
                        </a:lnSpc>
                        <a:spcBef>
                          <a:spcPts val="0"/>
                        </a:spcBef>
                        <a:spcAft>
                          <a:spcPts val="0"/>
                        </a:spcAft>
                        <a:buNone/>
                      </a:pPr>
                      <a:r>
                        <a:rPr lang="en-US" sz="1400" u="none" strike="noStrike" cap="none"/>
                        <a:t>4</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0</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0.9</a:t>
                      </a:r>
                      <a:endParaRPr/>
                    </a:p>
                  </a:txBody>
                  <a:tcPr marL="91450" marR="91450" marT="45725" marB="45725"/>
                </a:tc>
                <a:extLst>
                  <a:ext uri="{0D108BD9-81ED-4DB2-BD59-A6C34878D82A}">
                    <a16:rowId xmlns:a16="http://schemas.microsoft.com/office/drawing/2014/main" val="10004"/>
                  </a:ext>
                </a:extLst>
              </a:tr>
              <a:tr h="841550">
                <a:tc>
                  <a:txBody>
                    <a:bodyPr/>
                    <a:lstStyle/>
                    <a:p>
                      <a:pPr marL="0" marR="0" lvl="0" indent="0" algn="ctr" rtl="0">
                        <a:lnSpc>
                          <a:spcPct val="100000"/>
                        </a:lnSpc>
                        <a:spcBef>
                          <a:spcPts val="0"/>
                        </a:spcBef>
                        <a:spcAft>
                          <a:spcPts val="0"/>
                        </a:spcAft>
                        <a:buNone/>
                      </a:pPr>
                      <a:r>
                        <a:rPr lang="en-US" sz="1400" u="none" strike="noStrike" cap="none"/>
                        <a:t>5</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0</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0.6</a:t>
                      </a:r>
                      <a:endParaRP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p>
            <a:pPr marL="0" lvl="0" indent="0" algn="ctr" rtl="0">
              <a:lnSpc>
                <a:spcPct val="90000"/>
              </a:lnSpc>
              <a:spcBef>
                <a:spcPts val="0"/>
              </a:spcBef>
              <a:spcAft>
                <a:spcPts val="0"/>
              </a:spcAft>
              <a:buSzPts val="1600"/>
              <a:buNone/>
            </a:pPr>
            <a:r>
              <a:rPr lang="en-US"/>
              <a:t>Would any analysis pick up the bias?</a:t>
            </a:r>
            <a:endParaRPr/>
          </a:p>
        </p:txBody>
      </p:sp>
      <p:graphicFrame>
        <p:nvGraphicFramePr>
          <p:cNvPr id="210" name="Google Shape;210;p32"/>
          <p:cNvGraphicFramePr/>
          <p:nvPr/>
        </p:nvGraphicFramePr>
        <p:xfrm>
          <a:off x="1672477" y="1878544"/>
          <a:ext cx="6815025" cy="5049300"/>
        </p:xfrm>
        <a:graphic>
          <a:graphicData uri="http://schemas.openxmlformats.org/drawingml/2006/table">
            <a:tbl>
              <a:tblPr firstRow="1" bandRow="1">
                <a:noFill/>
                <a:tableStyleId>{0651EA25-7284-4D27-A7EE-E8BD0F17BB42}</a:tableStyleId>
              </a:tblPr>
              <a:tblGrid>
                <a:gridCol w="2271675">
                  <a:extLst>
                    <a:ext uri="{9D8B030D-6E8A-4147-A177-3AD203B41FA5}">
                      <a16:colId xmlns:a16="http://schemas.microsoft.com/office/drawing/2014/main" val="20000"/>
                    </a:ext>
                  </a:extLst>
                </a:gridCol>
                <a:gridCol w="2271675">
                  <a:extLst>
                    <a:ext uri="{9D8B030D-6E8A-4147-A177-3AD203B41FA5}">
                      <a16:colId xmlns:a16="http://schemas.microsoft.com/office/drawing/2014/main" val="20001"/>
                    </a:ext>
                  </a:extLst>
                </a:gridCol>
                <a:gridCol w="2271675">
                  <a:extLst>
                    <a:ext uri="{9D8B030D-6E8A-4147-A177-3AD203B41FA5}">
                      <a16:colId xmlns:a16="http://schemas.microsoft.com/office/drawing/2014/main" val="20002"/>
                    </a:ext>
                  </a:extLst>
                </a:gridCol>
              </a:tblGrid>
              <a:tr h="841550">
                <a:tc>
                  <a:txBody>
                    <a:bodyPr/>
                    <a:lstStyle/>
                    <a:p>
                      <a:pPr marL="0" marR="0" lvl="0" indent="0" algn="ctr" rtl="0">
                        <a:lnSpc>
                          <a:spcPct val="100000"/>
                        </a:lnSpc>
                        <a:spcBef>
                          <a:spcPts val="0"/>
                        </a:spcBef>
                        <a:spcAft>
                          <a:spcPts val="0"/>
                        </a:spcAft>
                        <a:buNone/>
                      </a:pPr>
                      <a:r>
                        <a:rPr lang="en-US" sz="1400" u="none" strike="noStrike" cap="none"/>
                        <a:t>ID</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PLACEBOVIR</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SURVIVAL</a:t>
                      </a:r>
                      <a:endParaRPr/>
                    </a:p>
                  </a:txBody>
                  <a:tcPr marL="91450" marR="91450" marT="45725" marB="45725"/>
                </a:tc>
                <a:extLst>
                  <a:ext uri="{0D108BD9-81ED-4DB2-BD59-A6C34878D82A}">
                    <a16:rowId xmlns:a16="http://schemas.microsoft.com/office/drawing/2014/main" val="10000"/>
                  </a:ext>
                </a:extLst>
              </a:tr>
              <a:tr h="841550">
                <a:tc>
                  <a:txBody>
                    <a:bodyPr/>
                    <a:lstStyle/>
                    <a:p>
                      <a:pPr marL="0" marR="0" lvl="0" indent="0" algn="ctr" rtl="0">
                        <a:lnSpc>
                          <a:spcPct val="100000"/>
                        </a:lnSpc>
                        <a:spcBef>
                          <a:spcPts val="0"/>
                        </a:spcBef>
                        <a:spcAft>
                          <a:spcPts val="0"/>
                        </a:spcAft>
                        <a:buNone/>
                      </a:pPr>
                      <a:r>
                        <a:rPr lang="en-US" sz="1400" u="none" strike="noStrike" cap="none"/>
                        <a:t>1</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1</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2.6</a:t>
                      </a:r>
                      <a:endParaRPr/>
                    </a:p>
                  </a:txBody>
                  <a:tcPr marL="91450" marR="91450" marT="45725" marB="45725"/>
                </a:tc>
                <a:extLst>
                  <a:ext uri="{0D108BD9-81ED-4DB2-BD59-A6C34878D82A}">
                    <a16:rowId xmlns:a16="http://schemas.microsoft.com/office/drawing/2014/main" val="10001"/>
                  </a:ext>
                </a:extLst>
              </a:tr>
              <a:tr h="841550">
                <a:tc>
                  <a:txBody>
                    <a:bodyPr/>
                    <a:lstStyle/>
                    <a:p>
                      <a:pPr marL="0" marR="0" lvl="0" indent="0" algn="ctr" rtl="0">
                        <a:lnSpc>
                          <a:spcPct val="100000"/>
                        </a:lnSpc>
                        <a:spcBef>
                          <a:spcPts val="0"/>
                        </a:spcBef>
                        <a:spcAft>
                          <a:spcPts val="0"/>
                        </a:spcAft>
                        <a:buNone/>
                      </a:pPr>
                      <a:r>
                        <a:rPr lang="en-US" sz="1400" u="none" strike="noStrike" cap="none"/>
                        <a:t>2</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1</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1.2</a:t>
                      </a:r>
                      <a:endParaRPr/>
                    </a:p>
                  </a:txBody>
                  <a:tcPr marL="91450" marR="91450" marT="45725" marB="45725"/>
                </a:tc>
                <a:extLst>
                  <a:ext uri="{0D108BD9-81ED-4DB2-BD59-A6C34878D82A}">
                    <a16:rowId xmlns:a16="http://schemas.microsoft.com/office/drawing/2014/main" val="10002"/>
                  </a:ext>
                </a:extLst>
              </a:tr>
              <a:tr h="841550">
                <a:tc>
                  <a:txBody>
                    <a:bodyPr/>
                    <a:lstStyle/>
                    <a:p>
                      <a:pPr marL="0" marR="0" lvl="0" indent="0" algn="ctr" rtl="0">
                        <a:lnSpc>
                          <a:spcPct val="100000"/>
                        </a:lnSpc>
                        <a:spcBef>
                          <a:spcPts val="0"/>
                        </a:spcBef>
                        <a:spcAft>
                          <a:spcPts val="0"/>
                        </a:spcAft>
                        <a:buNone/>
                      </a:pPr>
                      <a:r>
                        <a:rPr lang="en-US" sz="1400" u="none" strike="noStrike" cap="none"/>
                        <a:t>3</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1</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1.4</a:t>
                      </a:r>
                      <a:endParaRPr/>
                    </a:p>
                  </a:txBody>
                  <a:tcPr marL="91450" marR="91450" marT="45725" marB="45725"/>
                </a:tc>
                <a:extLst>
                  <a:ext uri="{0D108BD9-81ED-4DB2-BD59-A6C34878D82A}">
                    <a16:rowId xmlns:a16="http://schemas.microsoft.com/office/drawing/2014/main" val="10003"/>
                  </a:ext>
                </a:extLst>
              </a:tr>
              <a:tr h="841550">
                <a:tc>
                  <a:txBody>
                    <a:bodyPr/>
                    <a:lstStyle/>
                    <a:p>
                      <a:pPr marL="0" marR="0" lvl="0" indent="0" algn="ctr" rtl="0">
                        <a:lnSpc>
                          <a:spcPct val="100000"/>
                        </a:lnSpc>
                        <a:spcBef>
                          <a:spcPts val="0"/>
                        </a:spcBef>
                        <a:spcAft>
                          <a:spcPts val="0"/>
                        </a:spcAft>
                        <a:buNone/>
                      </a:pPr>
                      <a:r>
                        <a:rPr lang="en-US" sz="1400" u="none" strike="noStrike" cap="none"/>
                        <a:t>4</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0</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0.9</a:t>
                      </a:r>
                      <a:endParaRPr/>
                    </a:p>
                  </a:txBody>
                  <a:tcPr marL="91450" marR="91450" marT="45725" marB="45725"/>
                </a:tc>
                <a:extLst>
                  <a:ext uri="{0D108BD9-81ED-4DB2-BD59-A6C34878D82A}">
                    <a16:rowId xmlns:a16="http://schemas.microsoft.com/office/drawing/2014/main" val="10004"/>
                  </a:ext>
                </a:extLst>
              </a:tr>
              <a:tr h="841550">
                <a:tc>
                  <a:txBody>
                    <a:bodyPr/>
                    <a:lstStyle/>
                    <a:p>
                      <a:pPr marL="0" marR="0" lvl="0" indent="0" algn="ctr" rtl="0">
                        <a:lnSpc>
                          <a:spcPct val="100000"/>
                        </a:lnSpc>
                        <a:spcBef>
                          <a:spcPts val="0"/>
                        </a:spcBef>
                        <a:spcAft>
                          <a:spcPts val="0"/>
                        </a:spcAft>
                        <a:buNone/>
                      </a:pPr>
                      <a:r>
                        <a:rPr lang="en-US" sz="1400" u="none" strike="noStrike" cap="none"/>
                        <a:t>5</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0</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0.6</a:t>
                      </a:r>
                      <a:endParaRP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3"/>
          <p:cNvSpPr txBox="1">
            <a:spLocks noGrp="1"/>
          </p:cNvSpPr>
          <p:nvPr>
            <p:ph type="body" idx="1"/>
          </p:nvPr>
        </p:nvSpPr>
        <p:spPr>
          <a:xfrm>
            <a:off x="698500" y="645720"/>
            <a:ext cx="8763000" cy="4834820"/>
          </a:xfrm>
          <a:prstGeom prst="rect">
            <a:avLst/>
          </a:prstGeom>
          <a:noFill/>
          <a:ln>
            <a:noFill/>
          </a:ln>
        </p:spPr>
        <p:txBody>
          <a:bodyPr spcFirstLastPara="1" wrap="square" lIns="101575" tIns="101575" rIns="101575" bIns="101575" anchor="t" anchorCtr="0">
            <a:noAutofit/>
          </a:bodyPr>
          <a:lstStyle/>
          <a:p>
            <a:pPr marL="457200" marR="0" lvl="0" indent="-374650" algn="l" rtl="0">
              <a:lnSpc>
                <a:spcPct val="90000"/>
              </a:lnSpc>
              <a:spcBef>
                <a:spcPts val="800"/>
              </a:spcBef>
              <a:spcAft>
                <a:spcPts val="0"/>
              </a:spcAft>
              <a:buClr>
                <a:schemeClr val="dk1"/>
              </a:buClr>
              <a:buSzPts val="2300"/>
              <a:buFont typeface="Arial"/>
              <a:buChar char="•"/>
            </a:pPr>
            <a:r>
              <a:rPr lang="en-US"/>
              <a:t>Consider the following extreme example of a hypothetical observational cohort of patients with the acquired immunodeficiency syndrome (AIDS), none of whom are using antiretroviral therapy at the start of the study. After 1 year of observation, a hypothetical new antiretroviral drug called placebovir becomes available.</a:t>
            </a:r>
            <a:endParaRPr/>
          </a:p>
          <a:p>
            <a:pPr marL="457200" marR="0" lvl="0" indent="-374650" algn="l" rtl="0">
              <a:lnSpc>
                <a:spcPct val="90000"/>
              </a:lnSpc>
              <a:spcBef>
                <a:spcPts val="800"/>
              </a:spcBef>
              <a:spcAft>
                <a:spcPts val="0"/>
              </a:spcAft>
              <a:buClr>
                <a:schemeClr val="dk1"/>
              </a:buClr>
              <a:buSzPts val="2300"/>
              <a:buFont typeface="Arial"/>
              <a:buChar char="•"/>
            </a:pPr>
            <a:r>
              <a:rPr lang="en-US"/>
              <a:t>All patients who are alive at 1 year begin receiving treatment with placebovir, and all patients who have died by 1 year are untreated by default.</a:t>
            </a:r>
            <a:endParaRPr/>
          </a:p>
          <a:p>
            <a:pPr marL="457200" marR="0" lvl="0" indent="-374650" algn="l" rtl="0">
              <a:lnSpc>
                <a:spcPct val="90000"/>
              </a:lnSpc>
              <a:spcBef>
                <a:spcPts val="800"/>
              </a:spcBef>
              <a:spcAft>
                <a:spcPts val="0"/>
              </a:spcAft>
              <a:buClr>
                <a:schemeClr val="dk1"/>
              </a:buClr>
              <a:buSzPts val="2300"/>
              <a:buFont typeface="Arial"/>
              <a:buChar char="•"/>
            </a:pPr>
            <a:r>
              <a:rPr lang="en-US" b="1" i="1"/>
              <a:t>In reality, placebovir has absolutely no therapeutic benefit.</a:t>
            </a:r>
            <a:endParaRPr/>
          </a:p>
          <a:p>
            <a:pPr marL="457200" marR="0" lvl="0" indent="-374650" algn="l" rtl="0">
              <a:lnSpc>
                <a:spcPct val="90000"/>
              </a:lnSpc>
              <a:spcBef>
                <a:spcPts val="800"/>
              </a:spcBef>
              <a:spcAft>
                <a:spcPts val="0"/>
              </a:spcAft>
              <a:buClr>
                <a:schemeClr val="dk1"/>
              </a:buClr>
              <a:buSzPts val="2300"/>
              <a:buFont typeface="Arial"/>
              <a:buChar char="•"/>
            </a:pPr>
            <a:r>
              <a:rPr lang="en-US"/>
              <a:t>If we compare survival in treated and untreated patients, the use of placebovir will obviously correlate strongly with longer survival: All of the patients surviving for more than 1 year and none of the patients dying within 1 year use placebovir.</a:t>
            </a:r>
            <a:endParaRPr/>
          </a:p>
          <a:p>
            <a:pPr marL="457200" marR="0" lvl="0" indent="-374650" algn="l" rtl="0">
              <a:lnSpc>
                <a:spcPct val="90000"/>
              </a:lnSpc>
              <a:spcBef>
                <a:spcPts val="800"/>
              </a:spcBef>
              <a:spcAft>
                <a:spcPts val="0"/>
              </a:spcAft>
              <a:buClr>
                <a:schemeClr val="dk1"/>
              </a:buClr>
              <a:buSzPts val="2300"/>
              <a:buFont typeface="Arial"/>
              <a:buChar char="•"/>
            </a:pPr>
            <a:r>
              <a:rPr lang="en-US" b="1" i="1"/>
              <a:t>Attributing this improved survival of treated patients to placebovir, however, is obviously erroneous and is an illustration of survivor treatment selection bias.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4"/>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dirty="0"/>
              <a:t>Other selection biases</a:t>
            </a:r>
            <a:endParaRPr dirty="0"/>
          </a:p>
        </p:txBody>
      </p:sp>
      <p:sp>
        <p:nvSpPr>
          <p:cNvPr id="221" name="Google Shape;221;p34"/>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p>
            <a:pPr marL="457200" marR="0" lvl="0" indent="-374650" algn="l" rtl="0">
              <a:lnSpc>
                <a:spcPct val="90000"/>
              </a:lnSpc>
              <a:spcBef>
                <a:spcPts val="800"/>
              </a:spcBef>
              <a:spcAft>
                <a:spcPts val="0"/>
              </a:spcAft>
              <a:buClr>
                <a:schemeClr val="dk1"/>
              </a:buClr>
              <a:buSzPts val="2300"/>
              <a:buFont typeface="Arial"/>
              <a:buChar char="•"/>
            </a:pPr>
            <a:r>
              <a:rPr lang="en-US" dirty="0"/>
              <a:t>Non-response bias</a:t>
            </a:r>
            <a:endParaRPr dirty="0"/>
          </a:p>
          <a:p>
            <a:pPr marL="914400" lvl="1" indent="-374650" algn="l" rtl="0">
              <a:lnSpc>
                <a:spcPct val="90000"/>
              </a:lnSpc>
              <a:spcBef>
                <a:spcPts val="800"/>
              </a:spcBef>
              <a:spcAft>
                <a:spcPts val="0"/>
              </a:spcAft>
              <a:buSzPts val="2300"/>
              <a:buChar char="•"/>
            </a:pPr>
            <a:r>
              <a:rPr lang="en-US" dirty="0"/>
              <a:t>What happens when your polling data for an election are taken from landline phone numbers?</a:t>
            </a:r>
            <a:endParaRPr dirty="0"/>
          </a:p>
          <a:p>
            <a:pPr marL="914400" lvl="1" indent="-355600" algn="l" rtl="0">
              <a:lnSpc>
                <a:spcPct val="90000"/>
              </a:lnSpc>
              <a:spcBef>
                <a:spcPts val="400"/>
              </a:spcBef>
              <a:spcAft>
                <a:spcPts val="0"/>
              </a:spcAft>
              <a:buSzPts val="2000"/>
              <a:buChar char="•"/>
            </a:pPr>
            <a:r>
              <a:rPr lang="en-US" dirty="0"/>
              <a:t>What happens when the sickest patients in your cancer prognosis dashboard dataset can’t answer all of the questions on the questionnaire?</a:t>
            </a:r>
          </a:p>
          <a:p>
            <a:pPr marL="914400" lvl="1" indent="-355600" algn="l" rtl="0">
              <a:lnSpc>
                <a:spcPct val="90000"/>
              </a:lnSpc>
              <a:spcBef>
                <a:spcPts val="400"/>
              </a:spcBef>
              <a:spcAft>
                <a:spcPts val="0"/>
              </a:spcAft>
              <a:buSzPts val="2000"/>
              <a:buChar char="•"/>
            </a:pPr>
            <a:endParaRPr lang="en-US" dirty="0"/>
          </a:p>
          <a:p>
            <a:pPr marL="457200" marR="0" lvl="0" indent="-374650" algn="l" rtl="0">
              <a:lnSpc>
                <a:spcPct val="90000"/>
              </a:lnSpc>
              <a:spcBef>
                <a:spcPts val="800"/>
              </a:spcBef>
              <a:spcAft>
                <a:spcPts val="0"/>
              </a:spcAft>
              <a:buClr>
                <a:schemeClr val="dk1"/>
              </a:buClr>
              <a:buSzPts val="2300"/>
              <a:buFont typeface="Arial"/>
              <a:buChar char="•"/>
            </a:pPr>
            <a:r>
              <a:rPr lang="en-US" dirty="0"/>
              <a:t>Healthy cohort bias</a:t>
            </a:r>
            <a:endParaRPr dirty="0"/>
          </a:p>
          <a:p>
            <a:pPr marL="914400" lvl="1" indent="-355600" algn="l" rtl="0">
              <a:lnSpc>
                <a:spcPct val="90000"/>
              </a:lnSpc>
              <a:spcBef>
                <a:spcPts val="400"/>
              </a:spcBef>
              <a:spcAft>
                <a:spcPts val="0"/>
              </a:spcAft>
              <a:buSzPts val="2000"/>
              <a:buChar char="•"/>
            </a:pPr>
            <a:r>
              <a:rPr lang="en-US" dirty="0"/>
              <a:t>What happens when all of the free text responses in the usability questionnaire dataset for your new technology are from early adopter tech bros?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a:t>Content notice</a:t>
            </a:r>
            <a:endParaRPr/>
          </a:p>
        </p:txBody>
      </p:sp>
      <p:sp>
        <p:nvSpPr>
          <p:cNvPr id="227" name="Google Shape;227;p35"/>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p>
            <a:pPr marL="457200" marR="0" lvl="0" indent="-374650" algn="l" rtl="0">
              <a:lnSpc>
                <a:spcPct val="90000"/>
              </a:lnSpc>
              <a:spcBef>
                <a:spcPts val="800"/>
              </a:spcBef>
              <a:spcAft>
                <a:spcPts val="0"/>
              </a:spcAft>
              <a:buClr>
                <a:schemeClr val="dk1"/>
              </a:buClr>
              <a:buSzPts val="2300"/>
              <a:buFont typeface="Arial"/>
              <a:buChar char="•"/>
            </a:pPr>
            <a:r>
              <a:rPr lang="en-US" dirty="0"/>
              <a:t>In the Journal Club component, we will be discussing bias, which has profound consequences for everyone.</a:t>
            </a:r>
            <a:endParaRPr dirty="0"/>
          </a:p>
          <a:p>
            <a:pPr marL="457200" marR="0" lvl="0" indent="-374650" algn="l" rtl="0">
              <a:lnSpc>
                <a:spcPct val="90000"/>
              </a:lnSpc>
              <a:spcBef>
                <a:spcPts val="800"/>
              </a:spcBef>
              <a:spcAft>
                <a:spcPts val="0"/>
              </a:spcAft>
              <a:buClr>
                <a:schemeClr val="dk1"/>
              </a:buClr>
              <a:buSzPts val="2300"/>
              <a:buFont typeface="Arial"/>
              <a:buChar char="•"/>
            </a:pPr>
            <a:r>
              <a:rPr lang="en-US" dirty="0"/>
              <a:t>We will likely discuss systematic racism, sexism, colorism, and similar topics.</a:t>
            </a:r>
            <a:endParaRPr dirty="0"/>
          </a:p>
          <a:p>
            <a:pPr marL="457200" marR="0" lvl="0" indent="-374650" algn="l" rtl="0">
              <a:lnSpc>
                <a:spcPct val="90000"/>
              </a:lnSpc>
              <a:spcBef>
                <a:spcPts val="800"/>
              </a:spcBef>
              <a:spcAft>
                <a:spcPts val="0"/>
              </a:spcAft>
              <a:buClr>
                <a:schemeClr val="dk1"/>
              </a:buClr>
              <a:buSzPts val="2300"/>
              <a:buFont typeface="Arial"/>
              <a:buChar char="•"/>
            </a:pPr>
            <a:r>
              <a:rPr lang="en-US" dirty="0"/>
              <a:t>Please let the Instructor know if the nature of these topics interferes in some way with your learning, and we will figure it out.</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6"/>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dirty="0"/>
              <a:t>Other selection biases</a:t>
            </a:r>
            <a:endParaRPr dirty="0"/>
          </a:p>
        </p:txBody>
      </p:sp>
      <p:sp>
        <p:nvSpPr>
          <p:cNvPr id="233" name="Google Shape;233;p36"/>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p>
            <a:pPr marL="457200" marR="0" lvl="0" indent="-374650" algn="l" rtl="0">
              <a:lnSpc>
                <a:spcPct val="90000"/>
              </a:lnSpc>
              <a:spcBef>
                <a:spcPts val="800"/>
              </a:spcBef>
              <a:spcAft>
                <a:spcPts val="0"/>
              </a:spcAft>
              <a:buClr>
                <a:schemeClr val="dk1"/>
              </a:buClr>
              <a:buSzPts val="2300"/>
              <a:buFont typeface="Arial"/>
              <a:buChar char="•"/>
            </a:pPr>
            <a:r>
              <a:rPr lang="en-US"/>
              <a:t>Non-response bias</a:t>
            </a:r>
            <a:endParaRPr/>
          </a:p>
          <a:p>
            <a:pPr marL="914400" lvl="1" indent="-374650" algn="l" rtl="0">
              <a:lnSpc>
                <a:spcPct val="90000"/>
              </a:lnSpc>
              <a:spcBef>
                <a:spcPts val="800"/>
              </a:spcBef>
              <a:spcAft>
                <a:spcPts val="0"/>
              </a:spcAft>
              <a:buSzPts val="2300"/>
              <a:buChar char="•"/>
            </a:pPr>
            <a:r>
              <a:rPr lang="en-US"/>
              <a:t>What happens when your polling data for an election are taken from landline phone numbers?</a:t>
            </a:r>
            <a:endParaRPr/>
          </a:p>
          <a:p>
            <a:pPr marL="914400" lvl="1" indent="-355600" algn="l" rtl="0">
              <a:lnSpc>
                <a:spcPct val="90000"/>
              </a:lnSpc>
              <a:spcBef>
                <a:spcPts val="400"/>
              </a:spcBef>
              <a:spcAft>
                <a:spcPts val="0"/>
              </a:spcAft>
              <a:buSzPts val="2000"/>
              <a:buChar char="•"/>
            </a:pPr>
            <a:r>
              <a:rPr lang="en-US"/>
              <a:t>What happens when the sickest patients in your cancer prognosis dashboard dataset can’t answer all of the questions on the questionnaire?</a:t>
            </a:r>
            <a:endParaRPr/>
          </a:p>
          <a:p>
            <a:pPr marL="457200" marR="0" lvl="0" indent="-374650" algn="l" rtl="0">
              <a:lnSpc>
                <a:spcPct val="90000"/>
              </a:lnSpc>
              <a:spcBef>
                <a:spcPts val="800"/>
              </a:spcBef>
              <a:spcAft>
                <a:spcPts val="0"/>
              </a:spcAft>
              <a:buClr>
                <a:schemeClr val="dk1"/>
              </a:buClr>
              <a:buSzPts val="2300"/>
              <a:buFont typeface="Arial"/>
              <a:buChar char="•"/>
            </a:pPr>
            <a:r>
              <a:rPr lang="en-US"/>
              <a:t>Healthy cohort bias</a:t>
            </a:r>
            <a:endParaRPr/>
          </a:p>
          <a:p>
            <a:pPr marL="914400" lvl="1" indent="-355600" algn="l" rtl="0">
              <a:lnSpc>
                <a:spcPct val="90000"/>
              </a:lnSpc>
              <a:spcBef>
                <a:spcPts val="400"/>
              </a:spcBef>
              <a:spcAft>
                <a:spcPts val="0"/>
              </a:spcAft>
              <a:buSzPts val="2000"/>
              <a:buChar char="•"/>
            </a:pPr>
            <a:r>
              <a:rPr lang="en-US"/>
              <a:t>What happens when all of the free text responses in the usability questionnaire dataset for your new technology are from early adopter tech bros?</a:t>
            </a:r>
            <a:endParaRPr/>
          </a:p>
          <a:p>
            <a:pPr marL="457200" marR="0" lvl="0" indent="-374650" algn="l" rtl="0">
              <a:lnSpc>
                <a:spcPct val="90000"/>
              </a:lnSpc>
              <a:spcBef>
                <a:spcPts val="800"/>
              </a:spcBef>
              <a:spcAft>
                <a:spcPts val="0"/>
              </a:spcAft>
              <a:buClr>
                <a:schemeClr val="dk1"/>
              </a:buClr>
              <a:buSzPts val="2300"/>
              <a:buFont typeface="Arial"/>
              <a:buChar char="•"/>
            </a:pPr>
            <a:r>
              <a:rPr lang="en-US"/>
              <a:t>Systemic inequity bias</a:t>
            </a:r>
            <a:endParaRPr/>
          </a:p>
          <a:p>
            <a:pPr marL="914400" lvl="1" indent="-355600" algn="l" rtl="0">
              <a:lnSpc>
                <a:spcPct val="90000"/>
              </a:lnSpc>
              <a:spcBef>
                <a:spcPts val="400"/>
              </a:spcBef>
              <a:spcAft>
                <a:spcPts val="0"/>
              </a:spcAft>
              <a:buSzPts val="2000"/>
              <a:buChar char="•"/>
            </a:pPr>
            <a:r>
              <a:rPr lang="en-US"/>
              <a:t>What happens when you use hiring data from an organization that has been (not on purpose) discriminating against women for 50 years to create a hiring model?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1cfb63f216b_0_0"/>
          <p:cNvSpPr txBox="1">
            <a:spLocks noGrp="1"/>
          </p:cNvSpPr>
          <p:nvPr>
            <p:ph type="title"/>
          </p:nvPr>
        </p:nvSpPr>
        <p:spPr>
          <a:xfrm>
            <a:off x="698500" y="405696"/>
            <a:ext cx="8763000" cy="1472700"/>
          </a:xfrm>
          <a:prstGeom prst="rect">
            <a:avLst/>
          </a:prstGeom>
          <a:noFill/>
          <a:ln>
            <a:noFill/>
          </a:ln>
        </p:spPr>
        <p:txBody>
          <a:bodyPr spcFirstLastPara="1" wrap="square" lIns="101575" tIns="101575" rIns="101575" bIns="1015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dirty="0"/>
              <a:t>Information biases</a:t>
            </a:r>
            <a:endParaRPr dirty="0"/>
          </a:p>
        </p:txBody>
      </p:sp>
      <p:sp>
        <p:nvSpPr>
          <p:cNvPr id="239" name="Google Shape;239;g1cfb63f216b_0_0"/>
          <p:cNvSpPr txBox="1">
            <a:spLocks noGrp="1"/>
          </p:cNvSpPr>
          <p:nvPr>
            <p:ph type="body" idx="1"/>
          </p:nvPr>
        </p:nvSpPr>
        <p:spPr>
          <a:xfrm>
            <a:off x="698500" y="2028472"/>
            <a:ext cx="8763000" cy="4834800"/>
          </a:xfrm>
          <a:prstGeom prst="rect">
            <a:avLst/>
          </a:prstGeom>
          <a:noFill/>
          <a:ln>
            <a:noFill/>
          </a:ln>
        </p:spPr>
        <p:txBody>
          <a:bodyPr spcFirstLastPara="1" wrap="square" lIns="101575" tIns="101575" rIns="101575" bIns="101575" anchor="t" anchorCtr="0">
            <a:noAutofit/>
          </a:bodyPr>
          <a:lstStyle/>
          <a:p>
            <a:pPr marL="457200" marR="0" lvl="0" indent="-374650" algn="l" rtl="0">
              <a:lnSpc>
                <a:spcPct val="90000"/>
              </a:lnSpc>
              <a:spcBef>
                <a:spcPts val="800"/>
              </a:spcBef>
              <a:spcAft>
                <a:spcPts val="0"/>
              </a:spcAft>
              <a:buClr>
                <a:schemeClr val="dk1"/>
              </a:buClr>
              <a:buSzPts val="2300"/>
              <a:buFont typeface="Arial"/>
              <a:buChar char="•"/>
            </a:pPr>
            <a:r>
              <a:rPr lang="en-US"/>
              <a:t>All of these biases are </a:t>
            </a:r>
            <a:r>
              <a:rPr lang="en-US" i="1"/>
              <a:t>selection</a:t>
            </a:r>
            <a:r>
              <a:rPr lang="en-US"/>
              <a:t> biases, because the sample differs from the population in a systematic way.</a:t>
            </a:r>
            <a:endParaRPr/>
          </a:p>
          <a:p>
            <a:pPr marL="457200" marR="0" lvl="0" indent="-374650" algn="l" rtl="0">
              <a:lnSpc>
                <a:spcPct val="90000"/>
              </a:lnSpc>
              <a:spcBef>
                <a:spcPts val="800"/>
              </a:spcBef>
              <a:spcAft>
                <a:spcPts val="0"/>
              </a:spcAft>
              <a:buClr>
                <a:schemeClr val="dk1"/>
              </a:buClr>
              <a:buSzPts val="2300"/>
              <a:buFont typeface="Arial"/>
              <a:buChar char="•"/>
            </a:pPr>
            <a:r>
              <a:rPr lang="en-US"/>
              <a:t>Another type of data bias is </a:t>
            </a:r>
            <a:r>
              <a:rPr lang="en-US" i="1"/>
              <a:t>information</a:t>
            </a:r>
            <a:r>
              <a:rPr lang="en-US"/>
              <a:t> bias, which leads to misclassification:</a:t>
            </a:r>
            <a:endParaRPr/>
          </a:p>
          <a:p>
            <a:pPr marL="914400" lvl="1" indent="-355600" algn="l" rtl="0">
              <a:lnSpc>
                <a:spcPct val="90000"/>
              </a:lnSpc>
              <a:spcBef>
                <a:spcPts val="400"/>
              </a:spcBef>
              <a:spcAft>
                <a:spcPts val="0"/>
              </a:spcAft>
              <a:buSzPts val="2000"/>
              <a:buChar char="•"/>
            </a:pPr>
            <a:r>
              <a:rPr lang="en-US"/>
              <a:t>Recall bias</a:t>
            </a:r>
            <a:endParaRPr/>
          </a:p>
          <a:p>
            <a:pPr marL="1371600" lvl="2" indent="-336550" algn="l" rtl="0">
              <a:lnSpc>
                <a:spcPct val="90000"/>
              </a:lnSpc>
              <a:spcBef>
                <a:spcPts val="400"/>
              </a:spcBef>
              <a:spcAft>
                <a:spcPts val="0"/>
              </a:spcAft>
              <a:buSzPts val="1700"/>
              <a:buChar char="•"/>
            </a:pPr>
            <a:r>
              <a:rPr lang="en-US"/>
              <a:t>Study participants can erroneously provide responses that depend on his/her ability to recall past event.</a:t>
            </a:r>
            <a:endParaRPr/>
          </a:p>
          <a:p>
            <a:pPr marL="914400" lvl="1" indent="-355600" algn="l" rtl="0">
              <a:lnSpc>
                <a:spcPct val="90000"/>
              </a:lnSpc>
              <a:spcBef>
                <a:spcPts val="400"/>
              </a:spcBef>
              <a:spcAft>
                <a:spcPts val="0"/>
              </a:spcAft>
              <a:buSzPts val="2000"/>
              <a:buChar char="•"/>
            </a:pPr>
            <a:r>
              <a:rPr lang="en-US"/>
              <a:t>Social desirability bias</a:t>
            </a:r>
            <a:endParaRPr/>
          </a:p>
          <a:p>
            <a:pPr marL="1371600" lvl="2" indent="-336550" algn="l" rtl="0">
              <a:lnSpc>
                <a:spcPct val="90000"/>
              </a:lnSpc>
              <a:spcBef>
                <a:spcPts val="400"/>
              </a:spcBef>
              <a:spcAft>
                <a:spcPts val="0"/>
              </a:spcAft>
              <a:buSzPts val="1700"/>
              <a:buChar char="•"/>
            </a:pPr>
            <a:r>
              <a:rPr lang="en-US"/>
              <a:t>Study participants may under-report socially undesirable behaviors (smoking, drug use, etc.)</a:t>
            </a:r>
            <a:endParaRPr/>
          </a:p>
        </p:txBody>
      </p:sp>
      <p:pic>
        <p:nvPicPr>
          <p:cNvPr id="240" name="Google Shape;240;g1cfb63f216b_0_0"/>
          <p:cNvPicPr preferRelativeResize="0"/>
          <p:nvPr/>
        </p:nvPicPr>
        <p:blipFill rotWithShape="1">
          <a:blip r:embed="rId3">
            <a:alphaModFix/>
          </a:blip>
          <a:srcRect b="36321"/>
          <a:stretch/>
        </p:blipFill>
        <p:spPr>
          <a:xfrm>
            <a:off x="5080000" y="5179657"/>
            <a:ext cx="4709673" cy="211959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a:t>Today</a:t>
            </a:r>
            <a:endParaRPr/>
          </a:p>
        </p:txBody>
      </p:sp>
      <p:sp>
        <p:nvSpPr>
          <p:cNvPr id="246" name="Google Shape;246;p37"/>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p>
            <a:pPr marL="457200" marR="0" lvl="0" indent="-374650" algn="l" rtl="0">
              <a:lnSpc>
                <a:spcPct val="90000"/>
              </a:lnSpc>
              <a:spcBef>
                <a:spcPts val="800"/>
              </a:spcBef>
              <a:spcAft>
                <a:spcPts val="0"/>
              </a:spcAft>
              <a:buClr>
                <a:schemeClr val="dk1"/>
              </a:buClr>
              <a:buSzPts val="2300"/>
              <a:buFont typeface="Arial"/>
              <a:buChar char="•"/>
            </a:pPr>
            <a:r>
              <a:rPr lang="en-US" dirty="0"/>
              <a:t>Types of biases</a:t>
            </a:r>
            <a:endParaRPr dirty="0"/>
          </a:p>
          <a:p>
            <a:pPr marL="457200" marR="0" lvl="0" indent="-374650" algn="l" rtl="0">
              <a:lnSpc>
                <a:spcPct val="90000"/>
              </a:lnSpc>
              <a:spcBef>
                <a:spcPts val="800"/>
              </a:spcBef>
              <a:spcAft>
                <a:spcPts val="0"/>
              </a:spcAft>
              <a:buClr>
                <a:schemeClr val="dk1"/>
              </a:buClr>
              <a:buSzPts val="2300"/>
              <a:buFont typeface="Arial"/>
              <a:buChar char="•"/>
            </a:pPr>
            <a:r>
              <a:rPr lang="en-US" dirty="0"/>
              <a:t>Examples of bias</a:t>
            </a:r>
          </a:p>
          <a:p>
            <a:pPr marL="457200" marR="0" lvl="0" indent="-374650" algn="l" rtl="0">
              <a:lnSpc>
                <a:spcPct val="90000"/>
              </a:lnSpc>
              <a:spcBef>
                <a:spcPts val="800"/>
              </a:spcBef>
              <a:spcAft>
                <a:spcPts val="0"/>
              </a:spcAft>
              <a:buClr>
                <a:schemeClr val="dk1"/>
              </a:buClr>
              <a:buSzPts val="2300"/>
              <a:buFont typeface="Arial"/>
              <a:buChar char="•"/>
            </a:pPr>
            <a:r>
              <a:rPr lang="en-US" dirty="0"/>
              <a:t>Bias in machine learning</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a:t>Today</a:t>
            </a:r>
            <a:endParaRPr/>
          </a:p>
        </p:txBody>
      </p:sp>
      <p:sp>
        <p:nvSpPr>
          <p:cNvPr id="81" name="Google Shape;81;p16"/>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p>
            <a:pPr marL="457200" marR="0" lvl="0" indent="-374650" algn="l" rtl="0">
              <a:lnSpc>
                <a:spcPct val="90000"/>
              </a:lnSpc>
              <a:spcBef>
                <a:spcPts val="800"/>
              </a:spcBef>
              <a:spcAft>
                <a:spcPts val="0"/>
              </a:spcAft>
              <a:buClr>
                <a:schemeClr val="dk1"/>
              </a:buClr>
              <a:buSzPts val="2300"/>
              <a:buFont typeface="Arial"/>
              <a:buChar char="•"/>
            </a:pPr>
            <a:r>
              <a:rPr lang="en-US" dirty="0"/>
              <a:t>Types of biases</a:t>
            </a:r>
            <a:endParaRPr dirty="0"/>
          </a:p>
          <a:p>
            <a:pPr marL="457200" marR="0" lvl="0" indent="-374650" algn="l" rtl="0">
              <a:lnSpc>
                <a:spcPct val="90000"/>
              </a:lnSpc>
              <a:spcBef>
                <a:spcPts val="800"/>
              </a:spcBef>
              <a:spcAft>
                <a:spcPts val="0"/>
              </a:spcAft>
              <a:buClr>
                <a:schemeClr val="dk1"/>
              </a:buClr>
              <a:buSzPts val="2300"/>
              <a:buFont typeface="Arial"/>
              <a:buChar char="•"/>
            </a:pPr>
            <a:r>
              <a:rPr lang="en-US" dirty="0"/>
              <a:t>Examples of bias</a:t>
            </a:r>
          </a:p>
          <a:p>
            <a:pPr marL="457200" marR="0" lvl="0" indent="-374650" algn="l" rtl="0">
              <a:lnSpc>
                <a:spcPct val="90000"/>
              </a:lnSpc>
              <a:spcBef>
                <a:spcPts val="800"/>
              </a:spcBef>
              <a:spcAft>
                <a:spcPts val="0"/>
              </a:spcAft>
              <a:buClr>
                <a:schemeClr val="dk1"/>
              </a:buClr>
              <a:buSzPts val="2300"/>
              <a:buFont typeface="Arial"/>
              <a:buChar char="•"/>
            </a:pPr>
            <a:r>
              <a:rPr lang="en-US" dirty="0"/>
              <a:t>Bias in machine learning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2DC1F-38F6-6570-0EC0-8DBCEFBF0527}"/>
              </a:ext>
            </a:extLst>
          </p:cNvPr>
          <p:cNvSpPr>
            <a:spLocks noGrp="1"/>
          </p:cNvSpPr>
          <p:nvPr>
            <p:ph type="title"/>
          </p:nvPr>
        </p:nvSpPr>
        <p:spPr>
          <a:xfrm>
            <a:off x="698500" y="3073576"/>
            <a:ext cx="8763000" cy="1472848"/>
          </a:xfrm>
        </p:spPr>
        <p:txBody>
          <a:bodyPr/>
          <a:lstStyle/>
          <a:p>
            <a:r>
              <a:rPr lang="en-US" dirty="0"/>
              <a:t>Bias in machine learning</a:t>
            </a:r>
          </a:p>
        </p:txBody>
      </p:sp>
    </p:spTree>
    <p:extLst>
      <p:ext uri="{BB962C8B-B14F-4D97-AF65-F5344CB8AC3E}">
        <p14:creationId xmlns:p14="http://schemas.microsoft.com/office/powerpoint/2010/main" val="650208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69E0-5762-7781-9AD0-8309CB39D697}"/>
              </a:ext>
            </a:extLst>
          </p:cNvPr>
          <p:cNvSpPr>
            <a:spLocks noGrp="1"/>
          </p:cNvSpPr>
          <p:nvPr>
            <p:ph type="title"/>
          </p:nvPr>
        </p:nvSpPr>
        <p:spPr/>
        <p:txBody>
          <a:bodyPr/>
          <a:lstStyle/>
          <a:p>
            <a:r>
              <a:rPr lang="en-US" dirty="0"/>
              <a:t>Bias in machine learning</a:t>
            </a:r>
          </a:p>
        </p:txBody>
      </p:sp>
      <p:sp>
        <p:nvSpPr>
          <p:cNvPr id="3" name="Text Placeholder 2">
            <a:extLst>
              <a:ext uri="{FF2B5EF4-FFF2-40B4-BE49-F238E27FC236}">
                <a16:creationId xmlns:a16="http://schemas.microsoft.com/office/drawing/2014/main" id="{023A3650-C92E-A60E-5AC3-C1D270732642}"/>
              </a:ext>
            </a:extLst>
          </p:cNvPr>
          <p:cNvSpPr>
            <a:spLocks noGrp="1"/>
          </p:cNvSpPr>
          <p:nvPr>
            <p:ph type="body" idx="1"/>
          </p:nvPr>
        </p:nvSpPr>
        <p:spPr/>
        <p:txBody>
          <a:bodyPr/>
          <a:lstStyle/>
          <a:p>
            <a:r>
              <a:rPr lang="en-US" dirty="0"/>
              <a:t>Biased data and systems are an immense problem in machine learning, largely because our systems approximate biased human processes.</a:t>
            </a:r>
          </a:p>
          <a:p>
            <a:r>
              <a:rPr lang="en-US" dirty="0"/>
              <a:t>These biases may or may not be intentional.</a:t>
            </a:r>
          </a:p>
          <a:p>
            <a:r>
              <a:rPr lang="en-US" dirty="0"/>
              <a:t>A lot of these concepts fall under “Fairness in Machine Learning” but have been studied for many years in epidemiological contexts.</a:t>
            </a:r>
          </a:p>
          <a:p>
            <a:r>
              <a:rPr lang="en-US" dirty="0"/>
              <a:t>There are ethical reasons to mitigate bias. There are also major performance reasons.</a:t>
            </a:r>
          </a:p>
          <a:p>
            <a:endParaRPr lang="en-US" dirty="0"/>
          </a:p>
        </p:txBody>
      </p:sp>
    </p:spTree>
    <p:extLst>
      <p:ext uri="{BB962C8B-B14F-4D97-AF65-F5344CB8AC3E}">
        <p14:creationId xmlns:p14="http://schemas.microsoft.com/office/powerpoint/2010/main" val="161081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D6433F-8F0E-0F25-4C05-63960CF277A3}"/>
              </a:ext>
            </a:extLst>
          </p:cNvPr>
          <p:cNvPicPr>
            <a:picLocks noChangeAspect="1"/>
          </p:cNvPicPr>
          <p:nvPr/>
        </p:nvPicPr>
        <p:blipFill>
          <a:blip r:embed="rId2"/>
          <a:stretch>
            <a:fillRect/>
          </a:stretch>
        </p:blipFill>
        <p:spPr>
          <a:xfrm>
            <a:off x="1755364" y="573023"/>
            <a:ext cx="6649271" cy="6097355"/>
          </a:xfrm>
          <a:prstGeom prst="rect">
            <a:avLst/>
          </a:prstGeom>
        </p:spPr>
      </p:pic>
      <p:sp>
        <p:nvSpPr>
          <p:cNvPr id="6" name="TextBox 5">
            <a:extLst>
              <a:ext uri="{FF2B5EF4-FFF2-40B4-BE49-F238E27FC236}">
                <a16:creationId xmlns:a16="http://schemas.microsoft.com/office/drawing/2014/main" id="{1432808F-B9D0-2E28-CBC2-144F7FACC480}"/>
              </a:ext>
            </a:extLst>
          </p:cNvPr>
          <p:cNvSpPr txBox="1"/>
          <p:nvPr/>
        </p:nvSpPr>
        <p:spPr>
          <a:xfrm>
            <a:off x="5169600" y="7046977"/>
            <a:ext cx="4774064" cy="307777"/>
          </a:xfrm>
          <a:prstGeom prst="rect">
            <a:avLst/>
          </a:prstGeom>
          <a:noFill/>
        </p:spPr>
        <p:txBody>
          <a:bodyPr wrap="none" rtlCol="0">
            <a:spAutoFit/>
          </a:bodyPr>
          <a:lstStyle/>
          <a:p>
            <a:r>
              <a:rPr lang="en-US" dirty="0"/>
              <a:t>…we will also see that ML applications can </a:t>
            </a:r>
            <a:r>
              <a:rPr lang="en-US" i="1" dirty="0"/>
              <a:t>amplify</a:t>
            </a:r>
            <a:r>
              <a:rPr lang="en-US" dirty="0"/>
              <a:t> biases</a:t>
            </a:r>
          </a:p>
        </p:txBody>
      </p:sp>
    </p:spTree>
    <p:extLst>
      <p:ext uri="{BB962C8B-B14F-4D97-AF65-F5344CB8AC3E}">
        <p14:creationId xmlns:p14="http://schemas.microsoft.com/office/powerpoint/2010/main" val="226376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6C6DF1C-BEB8-9893-F8C7-6B123B7B16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388" y="0"/>
            <a:ext cx="8275637"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734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BF2DD3-5015-86C3-616D-DC3FBFD64B9A}"/>
              </a:ext>
            </a:extLst>
          </p:cNvPr>
          <p:cNvPicPr>
            <a:picLocks noChangeAspect="1"/>
          </p:cNvPicPr>
          <p:nvPr/>
        </p:nvPicPr>
        <p:blipFill>
          <a:blip r:embed="rId2"/>
          <a:stretch>
            <a:fillRect/>
          </a:stretch>
        </p:blipFill>
        <p:spPr>
          <a:xfrm>
            <a:off x="2369750" y="297737"/>
            <a:ext cx="5420500" cy="7024526"/>
          </a:xfrm>
          <a:prstGeom prst="rect">
            <a:avLst/>
          </a:prstGeom>
        </p:spPr>
      </p:pic>
    </p:spTree>
    <p:extLst>
      <p:ext uri="{BB962C8B-B14F-4D97-AF65-F5344CB8AC3E}">
        <p14:creationId xmlns:p14="http://schemas.microsoft.com/office/powerpoint/2010/main" val="994668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835999-D6C0-C9E5-A71A-1331509DB45C}"/>
              </a:ext>
            </a:extLst>
          </p:cNvPr>
          <p:cNvPicPr>
            <a:picLocks noChangeAspect="1"/>
          </p:cNvPicPr>
          <p:nvPr/>
        </p:nvPicPr>
        <p:blipFill rotWithShape="1">
          <a:blip r:embed="rId2"/>
          <a:srcRect b="4028"/>
          <a:stretch/>
        </p:blipFill>
        <p:spPr>
          <a:xfrm>
            <a:off x="557371" y="952907"/>
            <a:ext cx="9045257" cy="5829494"/>
          </a:xfrm>
          <a:prstGeom prst="rect">
            <a:avLst/>
          </a:prstGeom>
        </p:spPr>
      </p:pic>
    </p:spTree>
    <p:extLst>
      <p:ext uri="{BB962C8B-B14F-4D97-AF65-F5344CB8AC3E}">
        <p14:creationId xmlns:p14="http://schemas.microsoft.com/office/powerpoint/2010/main" val="1966232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8"/>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a:t>BMI 510 Journal Club Overview</a:t>
            </a:r>
            <a:endParaRPr/>
          </a:p>
        </p:txBody>
      </p:sp>
      <p:sp>
        <p:nvSpPr>
          <p:cNvPr id="252" name="Google Shape;252;p38"/>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p>
            <a:pPr marL="457200" marR="0" lvl="0" indent="-374650" algn="l" rtl="0">
              <a:lnSpc>
                <a:spcPct val="90000"/>
              </a:lnSpc>
              <a:spcBef>
                <a:spcPts val="800"/>
              </a:spcBef>
              <a:spcAft>
                <a:spcPts val="0"/>
              </a:spcAft>
              <a:buClr>
                <a:schemeClr val="dk1"/>
              </a:buClr>
              <a:buSzPts val="2300"/>
              <a:buFont typeface="Arial"/>
              <a:buChar char="•"/>
            </a:pPr>
            <a:r>
              <a:rPr lang="en-US" dirty="0"/>
              <a:t>One component of this course is critical review of literature (primary / secondary / tertiary) for </a:t>
            </a:r>
            <a:r>
              <a:rPr lang="en-US" i="1" dirty="0"/>
              <a:t>bias:</a:t>
            </a:r>
            <a:endParaRPr dirty="0"/>
          </a:p>
          <a:p>
            <a:pPr marL="914400" lvl="1" indent="-374650" algn="l" rtl="0">
              <a:lnSpc>
                <a:spcPct val="90000"/>
              </a:lnSpc>
              <a:spcBef>
                <a:spcPts val="800"/>
              </a:spcBef>
              <a:spcAft>
                <a:spcPts val="0"/>
              </a:spcAft>
              <a:buSzPts val="2300"/>
              <a:buChar char="•"/>
            </a:pPr>
            <a:r>
              <a:rPr lang="en-US" dirty="0"/>
              <a:t>In systems created by humans (e.g., hiring practices in large firms)</a:t>
            </a:r>
            <a:endParaRPr dirty="0"/>
          </a:p>
          <a:p>
            <a:pPr marL="914400" lvl="1" indent="-374650" algn="l" rtl="0">
              <a:lnSpc>
                <a:spcPct val="90000"/>
              </a:lnSpc>
              <a:spcBef>
                <a:spcPts val="800"/>
              </a:spcBef>
              <a:spcAft>
                <a:spcPts val="0"/>
              </a:spcAft>
              <a:buSzPts val="2300"/>
              <a:buChar char="•"/>
            </a:pPr>
            <a:r>
              <a:rPr lang="en-US" dirty="0"/>
              <a:t>In automated versions of those systems (e.g., </a:t>
            </a:r>
            <a:r>
              <a:rPr lang="en-US" dirty="0" err="1"/>
              <a:t>monster.com</a:t>
            </a:r>
            <a:r>
              <a:rPr lang="en-US" dirty="0"/>
              <a:t> trying to automate hiring practices in large firms, warts and all)</a:t>
            </a:r>
            <a:endParaRPr dirty="0"/>
          </a:p>
          <a:p>
            <a:pPr marL="457200" marR="0" lvl="0" indent="-374650" algn="l" rtl="0">
              <a:lnSpc>
                <a:spcPct val="90000"/>
              </a:lnSpc>
              <a:spcBef>
                <a:spcPts val="800"/>
              </a:spcBef>
              <a:spcAft>
                <a:spcPts val="0"/>
              </a:spcAft>
              <a:buClr>
                <a:schemeClr val="dk1"/>
              </a:buClr>
              <a:buSzPts val="2300"/>
              <a:buFont typeface="Arial"/>
              <a:buChar char="•"/>
            </a:pPr>
            <a:r>
              <a:rPr lang="en-US" dirty="0"/>
              <a:t>Each week, a pair of students will submit an article, some supporting research, and 3-5 discussion questions. (The instructor will go first.)</a:t>
            </a:r>
            <a:endParaRPr dirty="0"/>
          </a:p>
          <a:p>
            <a:pPr marL="457200" marR="0" lvl="0" indent="-374650" algn="l" rtl="0">
              <a:lnSpc>
                <a:spcPct val="90000"/>
              </a:lnSpc>
              <a:spcBef>
                <a:spcPts val="800"/>
              </a:spcBef>
              <a:spcAft>
                <a:spcPts val="0"/>
              </a:spcAft>
              <a:buClr>
                <a:schemeClr val="dk1"/>
              </a:buClr>
              <a:buSzPts val="2300"/>
              <a:buFont typeface="Arial"/>
              <a:buChar char="•"/>
            </a:pPr>
            <a:r>
              <a:rPr lang="en-US" dirty="0"/>
              <a:t>Students are expected to present once in the semester, but attend and contribute to all discussions.</a:t>
            </a:r>
            <a:endParaRPr dirty="0"/>
          </a:p>
          <a:p>
            <a:pPr marL="457200" marR="0" lvl="0" indent="-374650" algn="l" rtl="0">
              <a:lnSpc>
                <a:spcPct val="90000"/>
              </a:lnSpc>
              <a:spcBef>
                <a:spcPts val="800"/>
              </a:spcBef>
              <a:spcAft>
                <a:spcPts val="0"/>
              </a:spcAft>
              <a:buClr>
                <a:schemeClr val="dk1"/>
              </a:buClr>
              <a:buSzPts val="2300"/>
              <a:buFont typeface="Arial"/>
              <a:buChar char="•"/>
            </a:pPr>
            <a:r>
              <a:rPr lang="en-US" dirty="0"/>
              <a:t>Students are expected to read all articles in order to facilitate discussion.</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a:t>Today</a:t>
            </a:r>
            <a:endParaRPr/>
          </a:p>
        </p:txBody>
      </p:sp>
      <p:sp>
        <p:nvSpPr>
          <p:cNvPr id="246" name="Google Shape;246;p37"/>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p>
            <a:pPr marL="457200" marR="0" lvl="0" indent="-374650" algn="l" rtl="0">
              <a:lnSpc>
                <a:spcPct val="90000"/>
              </a:lnSpc>
              <a:spcBef>
                <a:spcPts val="800"/>
              </a:spcBef>
              <a:spcAft>
                <a:spcPts val="0"/>
              </a:spcAft>
              <a:buClr>
                <a:schemeClr val="dk1"/>
              </a:buClr>
              <a:buSzPts val="2300"/>
              <a:buFont typeface="Arial"/>
              <a:buChar char="•"/>
            </a:pPr>
            <a:r>
              <a:rPr lang="en-US" dirty="0"/>
              <a:t>Types of biases</a:t>
            </a:r>
            <a:endParaRPr dirty="0"/>
          </a:p>
          <a:p>
            <a:pPr marL="457200" marR="0" lvl="0" indent="-374650" algn="l" rtl="0">
              <a:lnSpc>
                <a:spcPct val="90000"/>
              </a:lnSpc>
              <a:spcBef>
                <a:spcPts val="800"/>
              </a:spcBef>
              <a:spcAft>
                <a:spcPts val="0"/>
              </a:spcAft>
              <a:buClr>
                <a:schemeClr val="dk1"/>
              </a:buClr>
              <a:buSzPts val="2300"/>
              <a:buFont typeface="Arial"/>
              <a:buChar char="•"/>
            </a:pPr>
            <a:r>
              <a:rPr lang="en-US" dirty="0"/>
              <a:t>Examples of bias</a:t>
            </a:r>
          </a:p>
          <a:p>
            <a:pPr marL="457200" marR="0" lvl="0" indent="-374650" algn="l" rtl="0">
              <a:lnSpc>
                <a:spcPct val="90000"/>
              </a:lnSpc>
              <a:spcBef>
                <a:spcPts val="800"/>
              </a:spcBef>
              <a:spcAft>
                <a:spcPts val="0"/>
              </a:spcAft>
              <a:buClr>
                <a:schemeClr val="dk1"/>
              </a:buClr>
              <a:buSzPts val="2300"/>
              <a:buFont typeface="Arial"/>
              <a:buChar char="•"/>
            </a:pPr>
            <a:r>
              <a:rPr lang="en-US" dirty="0"/>
              <a:t>Bias in machine learning</a:t>
            </a:r>
            <a:endParaRPr dirty="0"/>
          </a:p>
        </p:txBody>
      </p:sp>
    </p:spTree>
    <p:extLst>
      <p:ext uri="{BB962C8B-B14F-4D97-AF65-F5344CB8AC3E}">
        <p14:creationId xmlns:p14="http://schemas.microsoft.com/office/powerpoint/2010/main" val="99719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dirty="0"/>
              <a:t>Next week</a:t>
            </a:r>
            <a:endParaRPr dirty="0"/>
          </a:p>
        </p:txBody>
      </p:sp>
      <p:sp>
        <p:nvSpPr>
          <p:cNvPr id="246" name="Google Shape;246;p37"/>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p>
            <a:pPr marL="457200" marR="0" lvl="0" indent="-374650" algn="l" rtl="0">
              <a:lnSpc>
                <a:spcPct val="90000"/>
              </a:lnSpc>
              <a:spcBef>
                <a:spcPts val="800"/>
              </a:spcBef>
              <a:spcAft>
                <a:spcPts val="0"/>
              </a:spcAft>
              <a:buClr>
                <a:schemeClr val="dk1"/>
              </a:buClr>
              <a:buSzPts val="2300"/>
              <a:buFont typeface="Arial"/>
              <a:buChar char="•"/>
            </a:pPr>
            <a:r>
              <a:rPr lang="en-US" dirty="0"/>
              <a:t>Please turn in Homework 0 by 5 PM Wednesday.</a:t>
            </a:r>
          </a:p>
          <a:p>
            <a:pPr marL="457200" marR="0" lvl="0" indent="-374650" algn="l" rtl="0">
              <a:lnSpc>
                <a:spcPct val="90000"/>
              </a:lnSpc>
              <a:spcBef>
                <a:spcPts val="800"/>
              </a:spcBef>
              <a:spcAft>
                <a:spcPts val="0"/>
              </a:spcAft>
              <a:buClr>
                <a:schemeClr val="dk1"/>
              </a:buClr>
              <a:buSzPts val="2300"/>
              <a:buFont typeface="Arial"/>
              <a:buChar char="•"/>
            </a:pPr>
            <a:r>
              <a:rPr lang="en-US" dirty="0"/>
              <a:t>Please prepare to discuss “Fairness definitions explained” by Verma and Rubin (Thursday).</a:t>
            </a:r>
          </a:p>
          <a:p>
            <a:pPr marL="457200" marR="0" lvl="0" indent="-374650" algn="l" rtl="0">
              <a:lnSpc>
                <a:spcPct val="90000"/>
              </a:lnSpc>
              <a:spcBef>
                <a:spcPts val="800"/>
              </a:spcBef>
              <a:spcAft>
                <a:spcPts val="0"/>
              </a:spcAft>
              <a:buClr>
                <a:schemeClr val="dk1"/>
              </a:buClr>
              <a:buSzPts val="2300"/>
              <a:buFont typeface="Arial"/>
              <a:buChar char="•"/>
            </a:pPr>
            <a:r>
              <a:rPr lang="en-US" dirty="0"/>
              <a:t>Some sample articles are available on my website.</a:t>
            </a:r>
            <a:endParaRPr dirty="0"/>
          </a:p>
        </p:txBody>
      </p:sp>
    </p:spTree>
    <p:extLst>
      <p:ext uri="{BB962C8B-B14F-4D97-AF65-F5344CB8AC3E}">
        <p14:creationId xmlns:p14="http://schemas.microsoft.com/office/powerpoint/2010/main" val="2665854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a:t>Types of biases</a:t>
            </a:r>
            <a:endParaRPr/>
          </a:p>
        </p:txBody>
      </p:sp>
      <p:sp>
        <p:nvSpPr>
          <p:cNvPr id="87" name="Google Shape;87;p17"/>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p>
            <a:pPr marL="457200" marR="0" lvl="0" indent="-374650" algn="l" rtl="0">
              <a:lnSpc>
                <a:spcPct val="90000"/>
              </a:lnSpc>
              <a:spcBef>
                <a:spcPts val="800"/>
              </a:spcBef>
              <a:spcAft>
                <a:spcPts val="0"/>
              </a:spcAft>
              <a:buClr>
                <a:schemeClr val="dk1"/>
              </a:buClr>
              <a:buSzPts val="2300"/>
              <a:buFont typeface="Arial"/>
              <a:buChar char="•"/>
            </a:pPr>
            <a:r>
              <a:rPr lang="en-US" dirty="0"/>
              <a:t>Cognitive biases</a:t>
            </a:r>
            <a:endParaRPr dirty="0"/>
          </a:p>
          <a:p>
            <a:pPr marL="914400" lvl="1" indent="-374650" algn="l" rtl="0">
              <a:lnSpc>
                <a:spcPct val="90000"/>
              </a:lnSpc>
              <a:spcBef>
                <a:spcPts val="800"/>
              </a:spcBef>
              <a:spcAft>
                <a:spcPts val="0"/>
              </a:spcAft>
              <a:buSzPts val="2300"/>
              <a:buChar char="•"/>
            </a:pPr>
            <a:r>
              <a:rPr lang="en-US" dirty="0"/>
              <a:t>Systematic flaws in our reasoning</a:t>
            </a:r>
            <a:endParaRPr dirty="0"/>
          </a:p>
          <a:p>
            <a:pPr marL="457200" marR="0" lvl="0" indent="-374650" algn="l" rtl="0">
              <a:lnSpc>
                <a:spcPct val="90000"/>
              </a:lnSpc>
              <a:spcBef>
                <a:spcPts val="800"/>
              </a:spcBef>
              <a:spcAft>
                <a:spcPts val="0"/>
              </a:spcAft>
              <a:buClr>
                <a:schemeClr val="dk1"/>
              </a:buClr>
              <a:buSzPts val="2300"/>
              <a:buFont typeface="Arial"/>
              <a:buChar char="•"/>
            </a:pPr>
            <a:r>
              <a:rPr lang="en-US" dirty="0"/>
              <a:t>Data biases</a:t>
            </a:r>
            <a:endParaRPr dirty="0"/>
          </a:p>
          <a:p>
            <a:pPr marL="914400" lvl="1" indent="-374650" algn="l" rtl="0">
              <a:lnSpc>
                <a:spcPct val="90000"/>
              </a:lnSpc>
              <a:spcBef>
                <a:spcPts val="800"/>
              </a:spcBef>
              <a:spcAft>
                <a:spcPts val="0"/>
              </a:spcAft>
              <a:buSzPts val="2300"/>
              <a:buChar char="•"/>
            </a:pPr>
            <a:r>
              <a:rPr lang="en-US" dirty="0"/>
              <a:t>Systematic flaws in the data we use to reason with</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3" name="Google Shape;93;p18">
            <a:hlinkClick r:id="rId3"/>
          </p:cNvPr>
          <p:cNvPicPr preferRelativeResize="0"/>
          <p:nvPr/>
        </p:nvPicPr>
        <p:blipFill rotWithShape="1">
          <a:blip r:embed="rId4">
            <a:alphaModFix/>
          </a:blip>
          <a:srcRect t="6467"/>
          <a:stretch/>
        </p:blipFill>
        <p:spPr>
          <a:xfrm>
            <a:off x="206917" y="293166"/>
            <a:ext cx="9746166" cy="71967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a:t>Types of biases</a:t>
            </a:r>
            <a:endParaRPr/>
          </a:p>
        </p:txBody>
      </p:sp>
      <p:sp>
        <p:nvSpPr>
          <p:cNvPr id="104" name="Google Shape;104;p19"/>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p>
            <a:pPr marL="457200" marR="0" lvl="0" indent="-374650" algn="l" rtl="0">
              <a:lnSpc>
                <a:spcPct val="90000"/>
              </a:lnSpc>
              <a:spcBef>
                <a:spcPts val="800"/>
              </a:spcBef>
              <a:spcAft>
                <a:spcPts val="0"/>
              </a:spcAft>
              <a:buClr>
                <a:schemeClr val="dk1"/>
              </a:buClr>
              <a:buSzPts val="2300"/>
              <a:buFont typeface="Arial"/>
              <a:buChar char="•"/>
            </a:pPr>
            <a:r>
              <a:rPr lang="en-US" dirty="0"/>
              <a:t>Cognitive biases</a:t>
            </a:r>
            <a:endParaRPr dirty="0"/>
          </a:p>
          <a:p>
            <a:pPr marL="914400" lvl="1" indent="-374650" algn="l" rtl="0">
              <a:lnSpc>
                <a:spcPct val="90000"/>
              </a:lnSpc>
              <a:spcBef>
                <a:spcPts val="800"/>
              </a:spcBef>
              <a:spcAft>
                <a:spcPts val="0"/>
              </a:spcAft>
              <a:buSzPts val="2300"/>
              <a:buChar char="•"/>
            </a:pPr>
            <a:r>
              <a:rPr lang="en-US" dirty="0"/>
              <a:t>Systematic flaws in our reasoning</a:t>
            </a:r>
            <a:endParaRPr dirty="0"/>
          </a:p>
          <a:p>
            <a:pPr marL="1371600" lvl="2" indent="-374650" algn="l" rtl="0">
              <a:lnSpc>
                <a:spcPct val="90000"/>
              </a:lnSpc>
              <a:spcBef>
                <a:spcPts val="800"/>
              </a:spcBef>
              <a:spcAft>
                <a:spcPts val="0"/>
              </a:spcAft>
              <a:buSzPts val="2300"/>
              <a:buChar char="•"/>
            </a:pPr>
            <a:r>
              <a:rPr lang="en-US" dirty="0"/>
              <a:t>Unconscious / Implicit biases are critical to consider in hiring: </a:t>
            </a:r>
            <a:r>
              <a:rPr lang="en-US" u="sng" dirty="0">
                <a:solidFill>
                  <a:schemeClr val="hlink"/>
                </a:solidFill>
                <a:hlinkClick r:id="rId3"/>
              </a:rPr>
              <a:t>https://www.youtube.com/watch?v=I4RCe1g2EoE</a:t>
            </a:r>
            <a:endParaRPr dirty="0"/>
          </a:p>
          <a:p>
            <a:pPr marL="457200" marR="0" lvl="0" indent="-374650" algn="l" rtl="0">
              <a:lnSpc>
                <a:spcPct val="90000"/>
              </a:lnSpc>
              <a:spcBef>
                <a:spcPts val="800"/>
              </a:spcBef>
              <a:spcAft>
                <a:spcPts val="0"/>
              </a:spcAft>
              <a:buClr>
                <a:schemeClr val="dk1"/>
              </a:buClr>
              <a:buSzPts val="2300"/>
              <a:buFont typeface="Arial"/>
              <a:buChar char="•"/>
            </a:pPr>
            <a:r>
              <a:rPr lang="en-US" dirty="0"/>
              <a:t>Data biases*</a:t>
            </a:r>
            <a:endParaRPr dirty="0"/>
          </a:p>
          <a:p>
            <a:pPr marL="914400" lvl="1" indent="-374650" algn="l" rtl="0">
              <a:lnSpc>
                <a:spcPct val="90000"/>
              </a:lnSpc>
              <a:spcBef>
                <a:spcPts val="800"/>
              </a:spcBef>
              <a:spcAft>
                <a:spcPts val="0"/>
              </a:spcAft>
              <a:buSzPts val="2300"/>
              <a:buChar char="•"/>
            </a:pPr>
            <a:r>
              <a:rPr lang="en-US" dirty="0"/>
              <a:t>Systematic flaws in the data we use to reason with</a:t>
            </a:r>
          </a:p>
          <a:p>
            <a:pPr lvl="2" indent="-374650">
              <a:spcBef>
                <a:spcPts val="800"/>
              </a:spcBef>
              <a:buSzPts val="2300"/>
            </a:pPr>
            <a:r>
              <a:rPr lang="en-US" dirty="0"/>
              <a:t>Selection (e.g., survivorship)</a:t>
            </a:r>
          </a:p>
          <a:p>
            <a:pPr lvl="2" indent="-374650">
              <a:spcBef>
                <a:spcPts val="800"/>
              </a:spcBef>
              <a:buSzPts val="2300"/>
            </a:pPr>
            <a:r>
              <a:rPr lang="en-US" dirty="0"/>
              <a:t>Information (e.g., lying to the dentist)</a:t>
            </a:r>
          </a:p>
          <a:p>
            <a:pPr marL="914400" lvl="1" indent="-374650" algn="l" rtl="0">
              <a:lnSpc>
                <a:spcPct val="90000"/>
              </a:lnSpc>
              <a:spcBef>
                <a:spcPts val="800"/>
              </a:spcBef>
              <a:spcAft>
                <a:spcPts val="0"/>
              </a:spcAft>
              <a:buSzPts val="2300"/>
              <a:buChar char="•"/>
            </a:pPr>
            <a:endParaRPr lang="en-US" i="1" dirty="0"/>
          </a:p>
          <a:p>
            <a:pPr marL="914400" lvl="1" indent="-374650" algn="l" rtl="0">
              <a:lnSpc>
                <a:spcPct val="90000"/>
              </a:lnSpc>
              <a:spcBef>
                <a:spcPts val="800"/>
              </a:spcBef>
              <a:spcAft>
                <a:spcPts val="0"/>
              </a:spcAft>
              <a:buSzPts val="2300"/>
              <a:buChar char="•"/>
            </a:pPr>
            <a:r>
              <a:rPr lang="en-US" i="1" dirty="0"/>
              <a:t>*I use this term loosely; formal epidemiological courses have more precise language related to data or information biases, please defer to other sources in cases of disagreement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1ca304ba12a_0_7"/>
          <p:cNvSpPr txBox="1">
            <a:spLocks noGrp="1"/>
          </p:cNvSpPr>
          <p:nvPr>
            <p:ph type="title"/>
          </p:nvPr>
        </p:nvSpPr>
        <p:spPr>
          <a:xfrm>
            <a:off x="698500" y="405696"/>
            <a:ext cx="8763000" cy="1472700"/>
          </a:xfrm>
          <a:prstGeom prst="rect">
            <a:avLst/>
          </a:prstGeom>
        </p:spPr>
        <p:txBody>
          <a:bodyPr spcFirstLastPara="1" wrap="square" lIns="101575" tIns="101575" rIns="101575" bIns="101575" anchor="ctr" anchorCtr="0">
            <a:noAutofit/>
          </a:bodyPr>
          <a:lstStyle/>
          <a:p>
            <a:pPr marL="0" lvl="0" indent="0" algn="l" rtl="0">
              <a:spcBef>
                <a:spcPts val="0"/>
              </a:spcBef>
              <a:spcAft>
                <a:spcPts val="0"/>
              </a:spcAft>
              <a:buNone/>
            </a:pPr>
            <a:r>
              <a:rPr lang="en-US"/>
              <a:t>Why are we biased?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ca304ba12a_0_17"/>
          <p:cNvSpPr txBox="1">
            <a:spLocks noGrp="1"/>
          </p:cNvSpPr>
          <p:nvPr>
            <p:ph type="title"/>
          </p:nvPr>
        </p:nvSpPr>
        <p:spPr>
          <a:xfrm>
            <a:off x="698500" y="405696"/>
            <a:ext cx="8763000" cy="1472700"/>
          </a:xfrm>
          <a:prstGeom prst="rect">
            <a:avLst/>
          </a:prstGeom>
        </p:spPr>
        <p:txBody>
          <a:bodyPr spcFirstLastPara="1" wrap="square" lIns="101575" tIns="101575" rIns="101575" bIns="101575" anchor="ctr" anchorCtr="0">
            <a:noAutofit/>
          </a:bodyPr>
          <a:lstStyle/>
          <a:p>
            <a:pPr marL="0" lvl="0" indent="0" algn="l" rtl="0">
              <a:spcBef>
                <a:spcPts val="0"/>
              </a:spcBef>
              <a:spcAft>
                <a:spcPts val="0"/>
              </a:spcAft>
              <a:buNone/>
            </a:pPr>
            <a:r>
              <a:rPr lang="en-US"/>
              <a:t>Why are we biased?</a:t>
            </a:r>
            <a:endParaRPr/>
          </a:p>
        </p:txBody>
      </p:sp>
      <p:sp>
        <p:nvSpPr>
          <p:cNvPr id="115" name="Google Shape;115;g1ca304ba12a_0_17"/>
          <p:cNvSpPr txBox="1">
            <a:spLocks noGrp="1"/>
          </p:cNvSpPr>
          <p:nvPr>
            <p:ph type="body" idx="1"/>
          </p:nvPr>
        </p:nvSpPr>
        <p:spPr>
          <a:xfrm>
            <a:off x="698500" y="2028472"/>
            <a:ext cx="8763000" cy="4834800"/>
          </a:xfrm>
          <a:prstGeom prst="rect">
            <a:avLst/>
          </a:prstGeom>
        </p:spPr>
        <p:txBody>
          <a:bodyPr spcFirstLastPara="1" wrap="square" lIns="101575" tIns="101575" rIns="101575" bIns="101575" anchor="t" anchorCtr="0">
            <a:noAutofit/>
          </a:bodyPr>
          <a:lstStyle/>
          <a:p>
            <a:pPr marL="0" lvl="0" indent="0" algn="l" rtl="0">
              <a:spcBef>
                <a:spcPts val="800"/>
              </a:spcBef>
              <a:spcAft>
                <a:spcPts val="0"/>
              </a:spcAft>
              <a:buNone/>
            </a:pPr>
            <a:r>
              <a:rPr lang="en-US"/>
              <a:t>A lot of research in cognitive psychology, economics, and even basic neuroscience looks into what benefits biased decision making might confer. Some have included:</a:t>
            </a:r>
            <a:endParaRPr/>
          </a:p>
          <a:p>
            <a:pPr marL="457200" lvl="0" indent="-374650" algn="l" rtl="0">
              <a:spcBef>
                <a:spcPts val="800"/>
              </a:spcBef>
              <a:spcAft>
                <a:spcPts val="0"/>
              </a:spcAft>
              <a:buSzPts val="2300"/>
              <a:buChar char="•"/>
            </a:pPr>
            <a:r>
              <a:rPr lang="en-US"/>
              <a:t>More efficient use of computational resources (e.g., Huffman codes in a computer scheme)</a:t>
            </a:r>
            <a:endParaRPr/>
          </a:p>
          <a:p>
            <a:pPr marL="457200" lvl="0" indent="-374650" algn="l" rtl="0">
              <a:spcBef>
                <a:spcPts val="0"/>
              </a:spcBef>
              <a:spcAft>
                <a:spcPts val="0"/>
              </a:spcAft>
              <a:buSzPts val="2300"/>
              <a:buChar char="•"/>
            </a:pPr>
            <a:r>
              <a:rPr lang="en-US"/>
              <a:t>Quicker judgements in critical situations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ca304ba12a_0_12"/>
          <p:cNvSpPr txBox="1">
            <a:spLocks noGrp="1"/>
          </p:cNvSpPr>
          <p:nvPr>
            <p:ph type="title"/>
          </p:nvPr>
        </p:nvSpPr>
        <p:spPr>
          <a:xfrm>
            <a:off x="698500" y="405696"/>
            <a:ext cx="8763000" cy="1472700"/>
          </a:xfrm>
          <a:prstGeom prst="rect">
            <a:avLst/>
          </a:prstGeom>
        </p:spPr>
        <p:txBody>
          <a:bodyPr spcFirstLastPara="1" wrap="square" lIns="101575" tIns="101575" rIns="101575" bIns="101575" anchor="ctr" anchorCtr="0">
            <a:noAutofit/>
          </a:bodyPr>
          <a:lstStyle/>
          <a:p>
            <a:pPr marL="0" lvl="0" indent="0" algn="l" rtl="0">
              <a:spcBef>
                <a:spcPts val="0"/>
              </a:spcBef>
              <a:spcAft>
                <a:spcPts val="0"/>
              </a:spcAft>
              <a:buNone/>
            </a:pPr>
            <a:r>
              <a:rPr lang="en-US"/>
              <a:t>Why are we biased?</a:t>
            </a:r>
            <a:endParaRPr/>
          </a:p>
        </p:txBody>
      </p:sp>
      <p:sp>
        <p:nvSpPr>
          <p:cNvPr id="121" name="Google Shape;121;g1ca304ba12a_0_12"/>
          <p:cNvSpPr txBox="1">
            <a:spLocks noGrp="1"/>
          </p:cNvSpPr>
          <p:nvPr>
            <p:ph type="body" idx="1"/>
          </p:nvPr>
        </p:nvSpPr>
        <p:spPr>
          <a:xfrm>
            <a:off x="698500" y="2028472"/>
            <a:ext cx="8763000" cy="4834800"/>
          </a:xfrm>
          <a:prstGeom prst="rect">
            <a:avLst/>
          </a:prstGeom>
        </p:spPr>
        <p:txBody>
          <a:bodyPr spcFirstLastPara="1" wrap="square" lIns="101575" tIns="101575" rIns="101575" bIns="101575" anchor="t" anchorCtr="0">
            <a:noAutofit/>
          </a:bodyPr>
          <a:lstStyle/>
          <a:p>
            <a:pPr marL="0" lvl="0" indent="0" algn="l" rtl="0">
              <a:spcBef>
                <a:spcPts val="800"/>
              </a:spcBef>
              <a:spcAft>
                <a:spcPts val="0"/>
              </a:spcAft>
              <a:buNone/>
            </a:pPr>
            <a:r>
              <a:rPr lang="en-US"/>
              <a:t>A lot of research in cognitive psychology, economics, and even basic neuroscience looks into what benefits biased decision making might confer. Some have included:</a:t>
            </a:r>
            <a:endParaRPr/>
          </a:p>
          <a:p>
            <a:pPr marL="457200" lvl="0" indent="-374650" algn="l" rtl="0">
              <a:spcBef>
                <a:spcPts val="800"/>
              </a:spcBef>
              <a:spcAft>
                <a:spcPts val="0"/>
              </a:spcAft>
              <a:buSzPts val="2300"/>
              <a:buChar char="•"/>
            </a:pPr>
            <a:r>
              <a:rPr lang="en-US"/>
              <a:t>More efficient use of computational resources (e.g., Huffman codes in a computer scheme)</a:t>
            </a:r>
            <a:endParaRPr/>
          </a:p>
          <a:p>
            <a:pPr marL="457200" lvl="0" indent="-374650" algn="l" rtl="0">
              <a:spcBef>
                <a:spcPts val="0"/>
              </a:spcBef>
              <a:spcAft>
                <a:spcPts val="0"/>
              </a:spcAft>
              <a:buSzPts val="2300"/>
              <a:buChar char="•"/>
            </a:pPr>
            <a:r>
              <a:rPr lang="en-US"/>
              <a:t>Quicker judgements in critical situations</a:t>
            </a:r>
            <a:endParaRPr/>
          </a:p>
          <a:p>
            <a:pPr marL="0" lvl="0" indent="0" algn="l" rtl="0">
              <a:spcBef>
                <a:spcPts val="800"/>
              </a:spcBef>
              <a:spcAft>
                <a:spcPts val="0"/>
              </a:spcAft>
              <a:buNone/>
            </a:pPr>
            <a:endParaRPr/>
          </a:p>
          <a:p>
            <a:pPr marL="0" lvl="0" indent="0" algn="l" rtl="0">
              <a:spcBef>
                <a:spcPts val="800"/>
              </a:spcBef>
              <a:spcAft>
                <a:spcPts val="0"/>
              </a:spcAft>
              <a:buNone/>
            </a:pPr>
            <a:r>
              <a:rPr lang="en-US"/>
              <a:t>But this reasoning itself is based on the shortcut thinking that if humans do something, it must’ve been “optimized” over evolutionary time to serve some purpose. Instead, these biases might reflect:</a:t>
            </a:r>
            <a:endParaRPr/>
          </a:p>
          <a:p>
            <a:pPr marL="457200" lvl="0" indent="-374650" algn="l" rtl="0">
              <a:spcBef>
                <a:spcPts val="800"/>
              </a:spcBef>
              <a:spcAft>
                <a:spcPts val="0"/>
              </a:spcAft>
              <a:buSzPts val="2300"/>
              <a:buChar char="•"/>
            </a:pPr>
            <a:r>
              <a:rPr lang="en-US"/>
              <a:t>An artifact of the way we learn at the neuronal level (“neurons wire together if they fire together,” Lowel and Singer 1992)</a:t>
            </a:r>
            <a:endParaRPr/>
          </a:p>
          <a:p>
            <a:pPr marL="457200" lvl="0" indent="-374650" algn="l" rtl="0">
              <a:spcBef>
                <a:spcPts val="0"/>
              </a:spcBef>
              <a:spcAft>
                <a:spcPts val="0"/>
              </a:spcAft>
              <a:buSzPts val="2300"/>
              <a:buChar char="•"/>
            </a:pPr>
            <a:r>
              <a:rPr lang="en-US"/>
              <a:t>That we simply haven’t had enough training data to cover edge cases.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2110</Words>
  <Application>Microsoft Macintosh PowerPoint</Application>
  <PresentationFormat>Custom</PresentationFormat>
  <Paragraphs>175</Paragraphs>
  <Slides>38</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BMI 510: Bias</vt:lpstr>
      <vt:lpstr>BMI 510 Journal Club Overview</vt:lpstr>
      <vt:lpstr>Today</vt:lpstr>
      <vt:lpstr>Types of biases</vt:lpstr>
      <vt:lpstr>PowerPoint Presentation</vt:lpstr>
      <vt:lpstr>Types of biases</vt:lpstr>
      <vt:lpstr>Why are we biased?</vt:lpstr>
      <vt:lpstr>Why are we biased?</vt:lpstr>
      <vt:lpstr>Why are we biased?</vt:lpstr>
      <vt:lpstr>Types of biases</vt:lpstr>
      <vt:lpstr>One data bias: Survivorship</vt:lpstr>
      <vt:lpstr>One data bias: Survivorship</vt:lpstr>
      <vt:lpstr>One data bias: Survivorship</vt:lpstr>
      <vt:lpstr>One data bias: Survivorship</vt:lpstr>
      <vt:lpstr>One data bias: Survivorship</vt:lpstr>
      <vt:lpstr>One data bias: Survivorship</vt:lpstr>
      <vt:lpstr>PowerPoint Presentation</vt:lpstr>
      <vt:lpstr>PowerPoint Presentation</vt:lpstr>
      <vt:lpstr>PowerPoint Presentation</vt:lpstr>
      <vt:lpstr>PowerPoint Presentation</vt:lpstr>
      <vt:lpstr>PowerPoint Presentation</vt:lpstr>
      <vt:lpstr>How would you analyze these data?</vt:lpstr>
      <vt:lpstr>Would any analysis pick up the bias?</vt:lpstr>
      <vt:lpstr>PowerPoint Presentation</vt:lpstr>
      <vt:lpstr>Other selection biases</vt:lpstr>
      <vt:lpstr>Content notice</vt:lpstr>
      <vt:lpstr>Other selection biases</vt:lpstr>
      <vt:lpstr>Information biases</vt:lpstr>
      <vt:lpstr>Today</vt:lpstr>
      <vt:lpstr>Bias in machine learning</vt:lpstr>
      <vt:lpstr>Bias in machine learning</vt:lpstr>
      <vt:lpstr>PowerPoint Presentation</vt:lpstr>
      <vt:lpstr>PowerPoint Presentation</vt:lpstr>
      <vt:lpstr>PowerPoint Presentation</vt:lpstr>
      <vt:lpstr>PowerPoint Presentation</vt:lpstr>
      <vt:lpstr>BMI 510 Journal Club Overview</vt:lpstr>
      <vt:lpstr>Today</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 510: Bias</dc:title>
  <cp:lastModifiedBy>Mckay, Lucas</cp:lastModifiedBy>
  <cp:revision>25</cp:revision>
  <dcterms:modified xsi:type="dcterms:W3CDTF">2025-01-15T18:31:51Z</dcterms:modified>
</cp:coreProperties>
</file>